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9" r:id="rId4"/>
  </p:sldMasterIdLst>
  <p:notesMasterIdLst>
    <p:notesMasterId r:id="rId67"/>
  </p:notesMasterIdLst>
  <p:sldIdLst>
    <p:sldId id="2147469747" r:id="rId5"/>
    <p:sldId id="2147469748" r:id="rId6"/>
    <p:sldId id="261" r:id="rId7"/>
    <p:sldId id="256" r:id="rId8"/>
    <p:sldId id="257" r:id="rId9"/>
    <p:sldId id="262" r:id="rId10"/>
    <p:sldId id="258" r:id="rId11"/>
    <p:sldId id="263" r:id="rId12"/>
    <p:sldId id="2076137677" r:id="rId13"/>
    <p:sldId id="2147469712" r:id="rId14"/>
    <p:sldId id="2076137681" r:id="rId15"/>
    <p:sldId id="2145705842" r:id="rId16"/>
    <p:sldId id="2076137711" r:id="rId17"/>
    <p:sldId id="2147469749" r:id="rId18"/>
    <p:sldId id="2076137624" r:id="rId19"/>
    <p:sldId id="2103812984" r:id="rId20"/>
    <p:sldId id="2076137723" r:id="rId21"/>
    <p:sldId id="2147469732" r:id="rId22"/>
    <p:sldId id="2076138022" r:id="rId23"/>
    <p:sldId id="2076137749" r:id="rId24"/>
    <p:sldId id="2076137713" r:id="rId25"/>
    <p:sldId id="2147469733" r:id="rId26"/>
    <p:sldId id="2147469734" r:id="rId27"/>
    <p:sldId id="2147469735" r:id="rId28"/>
    <p:sldId id="2147469736" r:id="rId29"/>
    <p:sldId id="2147469731" r:id="rId30"/>
    <p:sldId id="2076137688" r:id="rId31"/>
    <p:sldId id="2076137704" r:id="rId32"/>
    <p:sldId id="2147469742" r:id="rId33"/>
    <p:sldId id="2147469740" r:id="rId34"/>
    <p:sldId id="2076137692" r:id="rId35"/>
    <p:sldId id="2076137714" r:id="rId36"/>
    <p:sldId id="2076137694" r:id="rId37"/>
    <p:sldId id="2076137696" r:id="rId38"/>
    <p:sldId id="2076137695" r:id="rId39"/>
    <p:sldId id="2076137699" r:id="rId40"/>
    <p:sldId id="2076137705" r:id="rId41"/>
    <p:sldId id="2076137700" r:id="rId42"/>
    <p:sldId id="2076137697" r:id="rId43"/>
    <p:sldId id="2076137701" r:id="rId44"/>
    <p:sldId id="2147469746" r:id="rId45"/>
    <p:sldId id="2076137698" r:id="rId46"/>
    <p:sldId id="2076137702" r:id="rId47"/>
    <p:sldId id="2147469693" r:id="rId48"/>
    <p:sldId id="2076137703" r:id="rId49"/>
    <p:sldId id="2147469745" r:id="rId50"/>
    <p:sldId id="260" r:id="rId51"/>
    <p:sldId id="2147469713" r:id="rId52"/>
    <p:sldId id="2147469714" r:id="rId53"/>
    <p:sldId id="259" r:id="rId54"/>
    <p:sldId id="2147469715" r:id="rId55"/>
    <p:sldId id="2147469752" r:id="rId56"/>
    <p:sldId id="2147469750" r:id="rId57"/>
    <p:sldId id="2147469751" r:id="rId58"/>
    <p:sldId id="2147469743" r:id="rId59"/>
    <p:sldId id="2147469744" r:id="rId60"/>
    <p:sldId id="2147469753" r:id="rId61"/>
    <p:sldId id="2076137708" r:id="rId62"/>
    <p:sldId id="2076137727" r:id="rId63"/>
    <p:sldId id="2147469706" r:id="rId64"/>
    <p:sldId id="2076137985" r:id="rId65"/>
    <p:sldId id="2076137728" r:id="rId6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randing Guiidelines" id="{88C8F348-BCF6-CA41-9DCE-B0FB8E6E7688}">
          <p14:sldIdLst>
            <p14:sldId id="2147469747"/>
            <p14:sldId id="2147469748"/>
            <p14:sldId id="261"/>
          </p14:sldIdLst>
        </p14:section>
        <p14:section name="Opening" id="{5BE86A92-D25F-4C18-B790-B4D5F326652A}">
          <p14:sldIdLst>
            <p14:sldId id="256"/>
            <p14:sldId id="257"/>
            <p14:sldId id="262"/>
            <p14:sldId id="258"/>
          </p14:sldIdLst>
        </p14:section>
        <p14:section name="Dapr Overview" id="{152A3E2F-9CB7-4DDD-8343-738E19174344}">
          <p14:sldIdLst>
            <p14:sldId id="263"/>
            <p14:sldId id="2076137677"/>
            <p14:sldId id="2147469712"/>
            <p14:sldId id="2076137681"/>
            <p14:sldId id="2145705842"/>
            <p14:sldId id="2076137711"/>
            <p14:sldId id="2147469749"/>
            <p14:sldId id="2076137624"/>
            <p14:sldId id="2103812984"/>
            <p14:sldId id="2076137723"/>
            <p14:sldId id="2147469732"/>
            <p14:sldId id="2076138022"/>
          </p14:sldIdLst>
        </p14:section>
        <p14:section name="APIs" id="{6C6FCBE9-5457-422D-93AF-CCFB5056CAA0}">
          <p14:sldIdLst>
            <p14:sldId id="2076137749"/>
            <p14:sldId id="2076137713"/>
            <p14:sldId id="2147469733"/>
            <p14:sldId id="2147469734"/>
            <p14:sldId id="2147469735"/>
            <p14:sldId id="2147469736"/>
            <p14:sldId id="2147469731"/>
            <p14:sldId id="2076137688"/>
            <p14:sldId id="2076137704"/>
            <p14:sldId id="2147469742"/>
            <p14:sldId id="2147469740"/>
            <p14:sldId id="2076137692"/>
            <p14:sldId id="2076137714"/>
            <p14:sldId id="2076137694"/>
            <p14:sldId id="2076137696"/>
            <p14:sldId id="2076137695"/>
            <p14:sldId id="2076137699"/>
            <p14:sldId id="2076137705"/>
            <p14:sldId id="2076137700"/>
            <p14:sldId id="2076137697"/>
            <p14:sldId id="2076137701"/>
            <p14:sldId id="2147469746"/>
            <p14:sldId id="2076137698"/>
            <p14:sldId id="2076137702"/>
            <p14:sldId id="2147469693"/>
            <p14:sldId id="2076137703"/>
          </p14:sldIdLst>
        </p14:section>
        <p14:section name="Resiliency" id="{4274B0A6-987F-AE4F-A1B7-0DBC2437B391}">
          <p14:sldIdLst>
            <p14:sldId id="2147469745"/>
            <p14:sldId id="260"/>
            <p14:sldId id="2147469713"/>
            <p14:sldId id="2147469714"/>
            <p14:sldId id="259"/>
            <p14:sldId id="2147469715"/>
          </p14:sldIdLst>
        </p14:section>
        <p14:section name="Hosting Environments" id="{2563B213-D827-469C-9BBC-0D254F13C92F}">
          <p14:sldIdLst>
            <p14:sldId id="2147469752"/>
            <p14:sldId id="2147469750"/>
            <p14:sldId id="2147469751"/>
            <p14:sldId id="2147469743"/>
          </p14:sldIdLst>
        </p14:section>
        <p14:section name="Closing" id="{3AA24A19-CCB2-B543-915C-2116C24718AA}">
          <p14:sldIdLst>
            <p14:sldId id="2147469744"/>
            <p14:sldId id="2147469753"/>
          </p14:sldIdLst>
        </p14:section>
        <p14:section name="Advanced Topics" id="{A9705D32-616D-5C42-A3FC-F29A6B31C376}">
          <p14:sldIdLst>
            <p14:sldId id="2076137708"/>
          </p14:sldIdLst>
        </p14:section>
        <p14:section name="Appendix - Case Studies" id="{6EBFDE98-3942-BD47-A10C-7525F87D5FBB}">
          <p14:sldIdLst>
            <p14:sldId id="2076137727"/>
            <p14:sldId id="2147469706"/>
            <p14:sldId id="2076137985"/>
            <p14:sldId id="207613772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D2192"/>
    <a:srgbClr val="202192"/>
    <a:srgbClr val="0078D4"/>
    <a:srgbClr val="767676"/>
    <a:srgbClr val="0A7CD7"/>
    <a:srgbClr val="74CDF3"/>
    <a:srgbClr val="B6C5EE"/>
    <a:srgbClr val="2395EC"/>
    <a:srgbClr val="326DE6"/>
    <a:srgbClr val="73CDF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10AB775-1D34-4C44-BA1B-F58C63A02968}" v="552" dt="2022-05-05T23:24:25.54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389" autoAdjust="0"/>
    <p:restoredTop sz="75948" autoAdjust="0"/>
  </p:normalViewPr>
  <p:slideViewPr>
    <p:cSldViewPr snapToGrid="0">
      <p:cViewPr varScale="1">
        <p:scale>
          <a:sx n="155" d="100"/>
          <a:sy n="155" d="100"/>
        </p:scale>
        <p:origin x="3136"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72"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F6DF09-41E2-4916-9AB7-D058FBFE86D6}" type="datetimeFigureOut">
              <a:rPr lang="en-US" smtClean="0"/>
              <a:t>5/5/22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F63B65-3DAB-4BC6-BF8B-CCBC4CF41C74}" type="slidenum">
              <a:rPr lang="en-US" smtClean="0"/>
              <a:t>‹#›</a:t>
            </a:fld>
            <a:endParaRPr lang="en-US"/>
          </a:p>
        </p:txBody>
      </p:sp>
    </p:spTree>
    <p:extLst>
      <p:ext uri="{BB962C8B-B14F-4D97-AF65-F5344CB8AC3E}">
        <p14:creationId xmlns:p14="http://schemas.microsoft.com/office/powerpoint/2010/main" val="20326467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cncf.io/blog/2021/12/15/end-of-year-update-on-cncf-and-open-source-velocity-in-2021/"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microsoft.sharepoint.com/:p:/t/AppsandInfraandGlobalIndustryandFieldARTeam/ERP-ZWtT6v5Ot_8YKSvFFnoBY_R9rEmf5pKpuZAx1k_nOg?e=foG3dW"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s://github.com/dapr/components-contrib/tree/master/nameresolution"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s://customers.microsoft.com/en-us/story/1336089737047375040-zeiss-accelerates-cloud-first-development-on-azure-and-streamlines-order-processing" TargetMode="External"/><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s://blog.dapr.io/posts/2021/03/19/how-alibaba-is-using-dapr/" TargetMode="External"/><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s://customers.microsoft.com/en-us/story/1335733425802443016-ignition-group-speeds-development-and-payment-processing-using-dapr-and-azure" TargetMode="External"/><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8F63B65-3DAB-4BC6-BF8B-CCBC4CF41C74}" type="slidenum">
              <a:rPr lang="en-US" smtClean="0"/>
              <a:t>2</a:t>
            </a:fld>
            <a:endParaRPr lang="en-US"/>
          </a:p>
        </p:txBody>
      </p:sp>
    </p:spTree>
    <p:extLst>
      <p:ext uri="{BB962C8B-B14F-4D97-AF65-F5344CB8AC3E}">
        <p14:creationId xmlns:p14="http://schemas.microsoft.com/office/powerpoint/2010/main" val="12401836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8F63B65-3DAB-4BC6-BF8B-CCBC4CF41C74}" type="slidenum">
              <a:rPr lang="en-US" smtClean="0"/>
              <a:t>14</a:t>
            </a:fld>
            <a:endParaRPr lang="en-US"/>
          </a:p>
        </p:txBody>
      </p:sp>
    </p:spTree>
    <p:extLst>
      <p:ext uri="{BB962C8B-B14F-4D97-AF65-F5344CB8AC3E}">
        <p14:creationId xmlns:p14="http://schemas.microsoft.com/office/powerpoint/2010/main" val="32214460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[1/12] File icon</a:t>
            </a:r>
          </a:p>
        </p:txBody>
      </p:sp>
      <p:sp>
        <p:nvSpPr>
          <p:cNvPr id="4" name="Slide Number Placeholder 3"/>
          <p:cNvSpPr>
            <a:spLocks noGrp="1"/>
          </p:cNvSpPr>
          <p:nvPr>
            <p:ph type="sldNum" sz="quarter" idx="5"/>
          </p:nvPr>
        </p:nvSpPr>
        <p:spPr/>
        <p:txBody>
          <a:bodyPr/>
          <a:lstStyle/>
          <a:p>
            <a:fld id="{1FA14700-475C-4167-93F4-38BA22309DFE}" type="slidenum">
              <a:rPr lang="en-US" smtClean="0"/>
              <a:t>16</a:t>
            </a:fld>
            <a:endParaRPr lang="en-US"/>
          </a:p>
        </p:txBody>
      </p:sp>
    </p:spTree>
    <p:extLst>
      <p:ext uri="{BB962C8B-B14F-4D97-AF65-F5344CB8AC3E}">
        <p14:creationId xmlns:p14="http://schemas.microsoft.com/office/powerpoint/2010/main" val="33378405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sng" strike="noStrike" kern="1200">
                <a:solidFill>
                  <a:schemeClr val="tx1"/>
                </a:solidFill>
                <a:effectLst/>
                <a:latin typeface="+mn-lt"/>
                <a:ea typeface="+mn-ea"/>
                <a:cs typeface="+mn-cs"/>
                <a:hlinkClick r:id="rId3"/>
              </a:rPr>
              <a:t>End of year update on CNCF and open source velocity in 2021 | Cloud Native Computing Foundation</a:t>
            </a:r>
            <a:endParaRPr lang="en-US"/>
          </a:p>
        </p:txBody>
      </p:sp>
      <p:sp>
        <p:nvSpPr>
          <p:cNvPr id="4" name="Slide Number Placeholder 3"/>
          <p:cNvSpPr>
            <a:spLocks noGrp="1"/>
          </p:cNvSpPr>
          <p:nvPr>
            <p:ph type="sldNum" sz="quarter" idx="5"/>
          </p:nvPr>
        </p:nvSpPr>
        <p:spPr/>
        <p:txBody>
          <a:bodyPr/>
          <a:lstStyle/>
          <a:p>
            <a:fld id="{D8F63B65-3DAB-4BC6-BF8B-CCBC4CF41C74}" type="slidenum">
              <a:rPr lang="en-US" smtClean="0"/>
              <a:t>19</a:t>
            </a:fld>
            <a:endParaRPr lang="en-US"/>
          </a:p>
        </p:txBody>
      </p:sp>
    </p:spTree>
    <p:extLst>
      <p:ext uri="{BB962C8B-B14F-4D97-AF65-F5344CB8AC3E}">
        <p14:creationId xmlns:p14="http://schemas.microsoft.com/office/powerpoint/2010/main" val="7019103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8F63B65-3DAB-4BC6-BF8B-CCBC4CF41C74}" type="slidenum">
              <a:rPr lang="en-US" smtClean="0"/>
              <a:t>21</a:t>
            </a:fld>
            <a:endParaRPr lang="en-US"/>
          </a:p>
        </p:txBody>
      </p:sp>
    </p:spTree>
    <p:extLst>
      <p:ext uri="{BB962C8B-B14F-4D97-AF65-F5344CB8AC3E}">
        <p14:creationId xmlns:p14="http://schemas.microsoft.com/office/powerpoint/2010/main" val="17382072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800" dirty="0"/>
              <a:t>Use https://</a:t>
            </a:r>
            <a:r>
              <a:rPr lang="en-US" sz="2800" dirty="0" err="1"/>
              <a:t>docs.dapr.io</a:t>
            </a:r>
            <a:r>
              <a:rPr lang="en-US" sz="2800" dirty="0"/>
              <a:t>/getting-started/</a:t>
            </a:r>
            <a:r>
              <a:rPr lang="en-US" sz="2800" dirty="0" err="1"/>
              <a:t>quickstarts</a:t>
            </a:r>
            <a:r>
              <a:rPr lang="en-US" sz="2800" dirty="0"/>
              <a:t>/</a:t>
            </a:r>
            <a:r>
              <a:rPr lang="en-US" sz="2800" dirty="0" err="1"/>
              <a:t>serviceinvocation-quickstart</a:t>
            </a:r>
            <a:r>
              <a:rPr lang="en-US" sz="2800" dirty="0"/>
              <a:t>/</a:t>
            </a:r>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5/5/22 4:18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2302844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8F63B65-3DAB-4BC6-BF8B-CCBC4CF41C74}" type="slidenum">
              <a:rPr lang="en-US" smtClean="0"/>
              <a:t>23</a:t>
            </a:fld>
            <a:endParaRPr lang="en-US"/>
          </a:p>
        </p:txBody>
      </p:sp>
    </p:spTree>
    <p:extLst>
      <p:ext uri="{BB962C8B-B14F-4D97-AF65-F5344CB8AC3E}">
        <p14:creationId xmlns:p14="http://schemas.microsoft.com/office/powerpoint/2010/main" val="30536311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8F63B65-3DAB-4BC6-BF8B-CCBC4CF41C74}" type="slidenum">
              <a:rPr lang="en-US" smtClean="0"/>
              <a:t>24</a:t>
            </a:fld>
            <a:endParaRPr lang="en-US"/>
          </a:p>
        </p:txBody>
      </p:sp>
    </p:spTree>
    <p:extLst>
      <p:ext uri="{BB962C8B-B14F-4D97-AF65-F5344CB8AC3E}">
        <p14:creationId xmlns:p14="http://schemas.microsoft.com/office/powerpoint/2010/main" val="11607056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8F63B65-3DAB-4BC6-BF8B-CCBC4CF41C74}" type="slidenum">
              <a:rPr lang="en-US" smtClean="0"/>
              <a:t>25</a:t>
            </a:fld>
            <a:endParaRPr lang="en-US"/>
          </a:p>
        </p:txBody>
      </p:sp>
    </p:spTree>
    <p:extLst>
      <p:ext uri="{BB962C8B-B14F-4D97-AF65-F5344CB8AC3E}">
        <p14:creationId xmlns:p14="http://schemas.microsoft.com/office/powerpoint/2010/main" val="41146264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https://</a:t>
            </a:r>
            <a:r>
              <a:rPr lang="en-US" dirty="0" err="1"/>
              <a:t>docs.dapr.io</a:t>
            </a:r>
            <a:r>
              <a:rPr lang="en-US" dirty="0"/>
              <a:t>/getting-started/get-started-</a:t>
            </a:r>
            <a:r>
              <a:rPr lang="en-US" dirty="0" err="1"/>
              <a:t>api</a:t>
            </a:r>
            <a:r>
              <a:rPr lang="en-US" dirty="0"/>
              <a:t>/</a:t>
            </a:r>
          </a:p>
          <a:p>
            <a:endParaRPr lang="en-US" dirty="0"/>
          </a:p>
          <a:p>
            <a:endParaRPr lang="en-US" dirty="0"/>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5/5/22 4:18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1142357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8F63B65-3DAB-4BC6-BF8B-CCBC4CF41C74}" type="slidenum">
              <a:rPr lang="en-US" smtClean="0"/>
              <a:t>27</a:t>
            </a:fld>
            <a:endParaRPr lang="en-US"/>
          </a:p>
        </p:txBody>
      </p:sp>
    </p:spTree>
    <p:extLst>
      <p:ext uri="{BB962C8B-B14F-4D97-AF65-F5344CB8AC3E}">
        <p14:creationId xmlns:p14="http://schemas.microsoft.com/office/powerpoint/2010/main" val="32730840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See Gartner slides </a:t>
            </a:r>
            <a:r>
              <a:rPr lang="en-US" dirty="0">
                <a:hlinkClick r:id="rId3"/>
              </a:rPr>
              <a:t>2021-04 App Plat Dapr &amp; Radius.pptx (sharepoint.com)</a:t>
            </a:r>
            <a:endParaRPr lang="en-US" dirty="0"/>
          </a:p>
        </p:txBody>
      </p:sp>
      <p:sp>
        <p:nvSpPr>
          <p:cNvPr id="4" name="Slide Number Placeholder 3"/>
          <p:cNvSpPr>
            <a:spLocks noGrp="1"/>
          </p:cNvSpPr>
          <p:nvPr>
            <p:ph type="sldNum" sz="quarter" idx="5"/>
          </p:nvPr>
        </p:nvSpPr>
        <p:spPr/>
        <p:txBody>
          <a:bodyPr/>
          <a:lstStyle/>
          <a:p>
            <a:fld id="{D8F63B65-3DAB-4BC6-BF8B-CCBC4CF41C74}" type="slidenum">
              <a:rPr lang="en-US" smtClean="0"/>
              <a:t>4</a:t>
            </a:fld>
            <a:endParaRPr lang="en-US"/>
          </a:p>
        </p:txBody>
      </p:sp>
    </p:spTree>
    <p:extLst>
      <p:ext uri="{BB962C8B-B14F-4D97-AF65-F5344CB8AC3E}">
        <p14:creationId xmlns:p14="http://schemas.microsoft.com/office/powerpoint/2010/main" val="31895576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8F63B65-3DAB-4BC6-BF8B-CCBC4CF41C74}" type="slidenum">
              <a:rPr lang="en-US" smtClean="0"/>
              <a:t>28</a:t>
            </a:fld>
            <a:endParaRPr lang="en-US"/>
          </a:p>
        </p:txBody>
      </p:sp>
    </p:spTree>
    <p:extLst>
      <p:ext uri="{BB962C8B-B14F-4D97-AF65-F5344CB8AC3E}">
        <p14:creationId xmlns:p14="http://schemas.microsoft.com/office/powerpoint/2010/main" val="29767802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8F63B65-3DAB-4BC6-BF8B-CCBC4CF41C74}" type="slidenum">
              <a:rPr lang="en-US" smtClean="0"/>
              <a:t>30</a:t>
            </a:fld>
            <a:endParaRPr lang="en-US"/>
          </a:p>
        </p:txBody>
      </p:sp>
    </p:spTree>
    <p:extLst>
      <p:ext uri="{BB962C8B-B14F-4D97-AF65-F5344CB8AC3E}">
        <p14:creationId xmlns:p14="http://schemas.microsoft.com/office/powerpoint/2010/main" val="31926657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8F63B65-3DAB-4BC6-BF8B-CCBC4CF41C74}" type="slidenum">
              <a:rPr lang="en-US" smtClean="0"/>
              <a:t>31</a:t>
            </a:fld>
            <a:endParaRPr lang="en-US"/>
          </a:p>
        </p:txBody>
      </p:sp>
    </p:spTree>
    <p:extLst>
      <p:ext uri="{BB962C8B-B14F-4D97-AF65-F5344CB8AC3E}">
        <p14:creationId xmlns:p14="http://schemas.microsoft.com/office/powerpoint/2010/main" val="6301327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8F63B65-3DAB-4BC6-BF8B-CCBC4CF41C74}" type="slidenum">
              <a:rPr lang="en-US" smtClean="0"/>
              <a:t>32</a:t>
            </a:fld>
            <a:endParaRPr lang="en-US"/>
          </a:p>
        </p:txBody>
      </p:sp>
    </p:spTree>
    <p:extLst>
      <p:ext uri="{BB962C8B-B14F-4D97-AF65-F5344CB8AC3E}">
        <p14:creationId xmlns:p14="http://schemas.microsoft.com/office/powerpoint/2010/main" val="6301327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8F63B65-3DAB-4BC6-BF8B-CCBC4CF41C74}" type="slidenum">
              <a:rPr lang="en-US" smtClean="0"/>
              <a:t>33</a:t>
            </a:fld>
            <a:endParaRPr lang="en-US"/>
          </a:p>
        </p:txBody>
      </p:sp>
    </p:spTree>
    <p:extLst>
      <p:ext uri="{BB962C8B-B14F-4D97-AF65-F5344CB8AC3E}">
        <p14:creationId xmlns:p14="http://schemas.microsoft.com/office/powerpoint/2010/main" val="21498325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8F63B65-3DAB-4BC6-BF8B-CCBC4CF41C74}" type="slidenum">
              <a:rPr lang="en-US" smtClean="0"/>
              <a:t>34</a:t>
            </a:fld>
            <a:endParaRPr lang="en-US"/>
          </a:p>
        </p:txBody>
      </p:sp>
    </p:spTree>
    <p:extLst>
      <p:ext uri="{BB962C8B-B14F-4D97-AF65-F5344CB8AC3E}">
        <p14:creationId xmlns:p14="http://schemas.microsoft.com/office/powerpoint/2010/main" val="32730840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fld id="{D8F63B65-3DAB-4BC6-BF8B-CCBC4CF41C74}" type="slidenum">
              <a:rPr lang="en-US" smtClean="0"/>
              <a:t>35</a:t>
            </a:fld>
            <a:endParaRPr lang="en-US"/>
          </a:p>
        </p:txBody>
      </p:sp>
    </p:spTree>
    <p:extLst>
      <p:ext uri="{BB962C8B-B14F-4D97-AF65-F5344CB8AC3E}">
        <p14:creationId xmlns:p14="http://schemas.microsoft.com/office/powerpoint/2010/main" val="35811426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8F63B65-3DAB-4BC6-BF8B-CCBC4CF41C74}" type="slidenum">
              <a:rPr lang="en-US" smtClean="0"/>
              <a:t>36</a:t>
            </a:fld>
            <a:endParaRPr lang="en-US"/>
          </a:p>
        </p:txBody>
      </p:sp>
    </p:spTree>
    <p:extLst>
      <p:ext uri="{BB962C8B-B14F-4D97-AF65-F5344CB8AC3E}">
        <p14:creationId xmlns:p14="http://schemas.microsoft.com/office/powerpoint/2010/main" val="20122259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8F63B65-3DAB-4BC6-BF8B-CCBC4CF41C74}" type="slidenum">
              <a:rPr lang="en-US" smtClean="0"/>
              <a:t>37</a:t>
            </a:fld>
            <a:endParaRPr lang="en-US"/>
          </a:p>
        </p:txBody>
      </p:sp>
    </p:spTree>
    <p:extLst>
      <p:ext uri="{BB962C8B-B14F-4D97-AF65-F5344CB8AC3E}">
        <p14:creationId xmlns:p14="http://schemas.microsoft.com/office/powerpoint/2010/main" val="32730840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8F63B65-3DAB-4BC6-BF8B-CCBC4CF41C74}" type="slidenum">
              <a:rPr lang="en-US" smtClean="0"/>
              <a:t>38</a:t>
            </a:fld>
            <a:endParaRPr lang="en-US"/>
          </a:p>
        </p:txBody>
      </p:sp>
    </p:spTree>
    <p:extLst>
      <p:ext uri="{BB962C8B-B14F-4D97-AF65-F5344CB8AC3E}">
        <p14:creationId xmlns:p14="http://schemas.microsoft.com/office/powerpoint/2010/main" val="40064909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8F63B65-3DAB-4BC6-BF8B-CCBC4CF41C74}" type="slidenum">
              <a:rPr lang="en-US" smtClean="0"/>
              <a:t>5</a:t>
            </a:fld>
            <a:endParaRPr lang="en-US"/>
          </a:p>
        </p:txBody>
      </p:sp>
    </p:spTree>
    <p:extLst>
      <p:ext uri="{BB962C8B-B14F-4D97-AF65-F5344CB8AC3E}">
        <p14:creationId xmlns:p14="http://schemas.microsoft.com/office/powerpoint/2010/main" val="111414592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8F63B65-3DAB-4BC6-BF8B-CCBC4CF41C74}" type="slidenum">
              <a:rPr lang="en-US" smtClean="0"/>
              <a:t>39</a:t>
            </a:fld>
            <a:endParaRPr lang="en-US"/>
          </a:p>
        </p:txBody>
      </p:sp>
    </p:spTree>
    <p:extLst>
      <p:ext uri="{BB962C8B-B14F-4D97-AF65-F5344CB8AC3E}">
        <p14:creationId xmlns:p14="http://schemas.microsoft.com/office/powerpoint/2010/main" val="41109808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8F63B65-3DAB-4BC6-BF8B-CCBC4CF41C74}" type="slidenum">
              <a:rPr lang="en-US" smtClean="0"/>
              <a:t>40</a:t>
            </a:fld>
            <a:endParaRPr lang="en-US"/>
          </a:p>
        </p:txBody>
      </p:sp>
    </p:spTree>
    <p:extLst>
      <p:ext uri="{BB962C8B-B14F-4D97-AF65-F5344CB8AC3E}">
        <p14:creationId xmlns:p14="http://schemas.microsoft.com/office/powerpoint/2010/main" val="32730840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8F63B65-3DAB-4BC6-BF8B-CCBC4CF41C74}" type="slidenum">
              <a:rPr lang="en-US" smtClean="0"/>
              <a:t>41</a:t>
            </a:fld>
            <a:endParaRPr lang="en-US"/>
          </a:p>
        </p:txBody>
      </p:sp>
    </p:spTree>
    <p:extLst>
      <p:ext uri="{BB962C8B-B14F-4D97-AF65-F5344CB8AC3E}">
        <p14:creationId xmlns:p14="http://schemas.microsoft.com/office/powerpoint/2010/main" val="2073736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8F63B65-3DAB-4BC6-BF8B-CCBC4CF41C74}" type="slidenum">
              <a:rPr lang="en-US" smtClean="0"/>
              <a:t>42</a:t>
            </a:fld>
            <a:endParaRPr lang="en-US"/>
          </a:p>
        </p:txBody>
      </p:sp>
    </p:spTree>
    <p:extLst>
      <p:ext uri="{BB962C8B-B14F-4D97-AF65-F5344CB8AC3E}">
        <p14:creationId xmlns:p14="http://schemas.microsoft.com/office/powerpoint/2010/main" val="376327394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8F63B65-3DAB-4BC6-BF8B-CCBC4CF41C74}" type="slidenum">
              <a:rPr lang="en-US" smtClean="0"/>
              <a:t>43</a:t>
            </a:fld>
            <a:endParaRPr lang="en-US"/>
          </a:p>
        </p:txBody>
      </p:sp>
    </p:spTree>
    <p:extLst>
      <p:ext uri="{BB962C8B-B14F-4D97-AF65-F5344CB8AC3E}">
        <p14:creationId xmlns:p14="http://schemas.microsoft.com/office/powerpoint/2010/main" val="193320479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mj-lt"/>
              <a:buAutoNum type="arabicPeriod"/>
            </a:pPr>
            <a:r>
              <a:rPr lang="en-US" b="0" i="0">
                <a:solidFill>
                  <a:srgbClr val="222222"/>
                </a:solidFill>
                <a:effectLst/>
                <a:latin typeface="Open Sans" panose="020B0606030504020204" pitchFamily="34" charset="0"/>
              </a:rPr>
              <a:t>Service A makes an http/</a:t>
            </a:r>
            <a:r>
              <a:rPr lang="en-US" b="0" i="0" err="1">
                <a:solidFill>
                  <a:srgbClr val="222222"/>
                </a:solidFill>
                <a:effectLst/>
                <a:latin typeface="Open Sans" panose="020B0606030504020204" pitchFamily="34" charset="0"/>
              </a:rPr>
              <a:t>gRPC</a:t>
            </a:r>
            <a:r>
              <a:rPr lang="en-US" b="0" i="0">
                <a:solidFill>
                  <a:srgbClr val="222222"/>
                </a:solidFill>
                <a:effectLst/>
                <a:latin typeface="Open Sans" panose="020B0606030504020204" pitchFamily="34" charset="0"/>
              </a:rPr>
              <a:t> call meant for Service B. The call goes to the local Dapr sidecar.</a:t>
            </a:r>
          </a:p>
          <a:p>
            <a:pPr algn="l">
              <a:buFont typeface="+mj-lt"/>
              <a:buAutoNum type="arabicPeriod"/>
            </a:pPr>
            <a:r>
              <a:rPr lang="en-US" b="0" i="0">
                <a:solidFill>
                  <a:srgbClr val="222222"/>
                </a:solidFill>
                <a:effectLst/>
                <a:latin typeface="Open Sans" panose="020B0606030504020204" pitchFamily="34" charset="0"/>
              </a:rPr>
              <a:t>Dapr discovers Service B’s location using the </a:t>
            </a:r>
            <a:r>
              <a:rPr lang="en-US" b="0" i="0" u="none" strike="noStrike">
                <a:solidFill>
                  <a:srgbClr val="3176D9"/>
                </a:solidFill>
                <a:effectLst/>
                <a:latin typeface="Open Sans" panose="020B0606030504020204" pitchFamily="34" charset="0"/>
                <a:hlinkClick r:id="rId3"/>
              </a:rPr>
              <a:t>name resolution component</a:t>
            </a:r>
            <a:r>
              <a:rPr lang="en-US" b="0" i="0">
                <a:solidFill>
                  <a:srgbClr val="222222"/>
                </a:solidFill>
                <a:effectLst/>
                <a:latin typeface="Open Sans" panose="020B0606030504020204" pitchFamily="34" charset="0"/>
              </a:rPr>
              <a:t> installed for the given hosting platform.</a:t>
            </a:r>
          </a:p>
          <a:p>
            <a:pPr algn="l">
              <a:buFont typeface="+mj-lt"/>
              <a:buAutoNum type="arabicPeriod"/>
            </a:pPr>
            <a:r>
              <a:rPr lang="en-US" b="0" i="0">
                <a:solidFill>
                  <a:srgbClr val="222222"/>
                </a:solidFill>
                <a:effectLst/>
                <a:latin typeface="Open Sans" panose="020B0606030504020204" pitchFamily="34" charset="0"/>
              </a:rPr>
              <a:t>Dapr forwards the message to Service B’s Dapr sidecar</a:t>
            </a:r>
          </a:p>
          <a:p>
            <a:pPr marL="742950" lvl="1" indent="-285750" algn="l">
              <a:buFont typeface="+mj-lt"/>
              <a:buAutoNum type="arabicPeriod"/>
            </a:pPr>
            <a:r>
              <a:rPr lang="en-US" b="0" i="0">
                <a:solidFill>
                  <a:srgbClr val="222222"/>
                </a:solidFill>
                <a:effectLst/>
                <a:latin typeface="Open Sans" panose="020B0606030504020204" pitchFamily="34" charset="0"/>
              </a:rPr>
              <a:t>Note: All calls between Dapr sidecars go over </a:t>
            </a:r>
            <a:r>
              <a:rPr lang="en-US" b="0" i="0" err="1">
                <a:solidFill>
                  <a:srgbClr val="222222"/>
                </a:solidFill>
                <a:effectLst/>
                <a:latin typeface="Open Sans" panose="020B0606030504020204" pitchFamily="34" charset="0"/>
              </a:rPr>
              <a:t>gRPC</a:t>
            </a:r>
            <a:r>
              <a:rPr lang="en-US" b="0" i="0">
                <a:solidFill>
                  <a:srgbClr val="222222"/>
                </a:solidFill>
                <a:effectLst/>
                <a:latin typeface="Open Sans" panose="020B0606030504020204" pitchFamily="34" charset="0"/>
              </a:rPr>
              <a:t> for performance. Only calls between services and Dapr sidecars are either HTTP or </a:t>
            </a:r>
            <a:r>
              <a:rPr lang="en-US" b="0" i="0" err="1">
                <a:solidFill>
                  <a:srgbClr val="222222"/>
                </a:solidFill>
                <a:effectLst/>
                <a:latin typeface="Open Sans" panose="020B0606030504020204" pitchFamily="34" charset="0"/>
              </a:rPr>
              <a:t>gRPC</a:t>
            </a:r>
            <a:endParaRPr lang="en-US" b="0" i="0">
              <a:solidFill>
                <a:srgbClr val="222222"/>
              </a:solidFill>
              <a:effectLst/>
              <a:latin typeface="Open Sans" panose="020B0606030504020204" pitchFamily="34" charset="0"/>
            </a:endParaRPr>
          </a:p>
          <a:p>
            <a:pPr algn="l">
              <a:buFont typeface="+mj-lt"/>
              <a:buAutoNum type="arabicPeriod"/>
            </a:pPr>
            <a:r>
              <a:rPr lang="en-US" b="0" i="0">
                <a:solidFill>
                  <a:srgbClr val="222222"/>
                </a:solidFill>
                <a:effectLst/>
                <a:latin typeface="Open Sans" panose="020B0606030504020204" pitchFamily="34" charset="0"/>
              </a:rPr>
              <a:t>Service B’s Dapr sidecar forwards the request to the specified endpoint (or method) on Service B. Service B then runs its business logic code.</a:t>
            </a:r>
          </a:p>
          <a:p>
            <a:pPr algn="l">
              <a:buFont typeface="+mj-lt"/>
              <a:buAutoNum type="arabicPeriod"/>
            </a:pPr>
            <a:r>
              <a:rPr lang="en-US" b="0" i="0">
                <a:solidFill>
                  <a:srgbClr val="222222"/>
                </a:solidFill>
                <a:effectLst/>
                <a:latin typeface="Open Sans" panose="020B0606030504020204" pitchFamily="34" charset="0"/>
              </a:rPr>
              <a:t>Service B sends a response to Service A. The response goes to Service B’s sidecar.</a:t>
            </a:r>
          </a:p>
          <a:p>
            <a:pPr algn="l">
              <a:buFont typeface="+mj-lt"/>
              <a:buAutoNum type="arabicPeriod"/>
            </a:pPr>
            <a:r>
              <a:rPr lang="en-US" b="0" i="0">
                <a:solidFill>
                  <a:srgbClr val="222222"/>
                </a:solidFill>
                <a:effectLst/>
                <a:latin typeface="Open Sans" panose="020B0606030504020204" pitchFamily="34" charset="0"/>
              </a:rPr>
              <a:t>Dapr forwards the response to Service A’s Dapr sidecar.</a:t>
            </a:r>
          </a:p>
          <a:p>
            <a:pPr algn="l">
              <a:buFont typeface="+mj-lt"/>
              <a:buAutoNum type="arabicPeriod"/>
            </a:pPr>
            <a:r>
              <a:rPr lang="en-US" b="0" i="0">
                <a:solidFill>
                  <a:srgbClr val="222222"/>
                </a:solidFill>
                <a:effectLst/>
                <a:latin typeface="Open Sans" panose="020B0606030504020204" pitchFamily="34" charset="0"/>
              </a:rPr>
              <a:t>Service A receives the response.</a:t>
            </a:r>
          </a:p>
          <a:p>
            <a:endParaRPr lang="en-US"/>
          </a:p>
        </p:txBody>
      </p:sp>
      <p:sp>
        <p:nvSpPr>
          <p:cNvPr id="4" name="Slide Number Placeholder 3"/>
          <p:cNvSpPr>
            <a:spLocks noGrp="1"/>
          </p:cNvSpPr>
          <p:nvPr>
            <p:ph type="sldNum" sz="quarter" idx="5"/>
          </p:nvPr>
        </p:nvSpPr>
        <p:spPr/>
        <p:txBody>
          <a:bodyPr/>
          <a:lstStyle/>
          <a:p>
            <a:fld id="{D53CC575-5AFE-644B-9E36-67C82C11BDD9}" type="slidenum">
              <a:rPr lang="en-US" smtClean="0"/>
              <a:t>44</a:t>
            </a:fld>
            <a:endParaRPr lang="en-US"/>
          </a:p>
        </p:txBody>
      </p:sp>
    </p:spTree>
    <p:extLst>
      <p:ext uri="{BB962C8B-B14F-4D97-AF65-F5344CB8AC3E}">
        <p14:creationId xmlns:p14="http://schemas.microsoft.com/office/powerpoint/2010/main" val="235994922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8F63B65-3DAB-4BC6-BF8B-CCBC4CF41C74}" type="slidenum">
              <a:rPr lang="en-US" smtClean="0"/>
              <a:t>45</a:t>
            </a:fld>
            <a:endParaRPr lang="en-US"/>
          </a:p>
        </p:txBody>
      </p:sp>
    </p:spTree>
    <p:extLst>
      <p:ext uri="{BB962C8B-B14F-4D97-AF65-F5344CB8AC3E}">
        <p14:creationId xmlns:p14="http://schemas.microsoft.com/office/powerpoint/2010/main" val="420107915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8F63B65-3DAB-4BC6-BF8B-CCBC4CF41C74}" type="slidenum">
              <a:rPr lang="en-US" smtClean="0"/>
              <a:t>53</a:t>
            </a:fld>
            <a:endParaRPr lang="en-US"/>
          </a:p>
        </p:txBody>
      </p:sp>
    </p:spTree>
    <p:extLst>
      <p:ext uri="{BB962C8B-B14F-4D97-AF65-F5344CB8AC3E}">
        <p14:creationId xmlns:p14="http://schemas.microsoft.com/office/powerpoint/2010/main" val="244146097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8F63B65-3DAB-4BC6-BF8B-CCBC4CF41C74}" type="slidenum">
              <a:rPr lang="en-US" smtClean="0"/>
              <a:t>54</a:t>
            </a:fld>
            <a:endParaRPr lang="en-US"/>
          </a:p>
        </p:txBody>
      </p:sp>
    </p:spTree>
    <p:extLst>
      <p:ext uri="{BB962C8B-B14F-4D97-AF65-F5344CB8AC3E}">
        <p14:creationId xmlns:p14="http://schemas.microsoft.com/office/powerpoint/2010/main" val="345397782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8F63B65-3DAB-4BC6-BF8B-CCBC4CF41C74}" type="slidenum">
              <a:rPr lang="en-US" smtClean="0"/>
              <a:t>55</a:t>
            </a:fld>
            <a:endParaRPr lang="en-US"/>
          </a:p>
        </p:txBody>
      </p:sp>
    </p:spTree>
    <p:extLst>
      <p:ext uri="{BB962C8B-B14F-4D97-AF65-F5344CB8AC3E}">
        <p14:creationId xmlns:p14="http://schemas.microsoft.com/office/powerpoint/2010/main" val="4534606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Font typeface="Arial" panose="020B0604020202020204" pitchFamily="34" charset="0"/>
              <a:buChar char="•"/>
            </a:pPr>
            <a:endParaRPr lang="en-US"/>
          </a:p>
        </p:txBody>
      </p:sp>
      <p:sp>
        <p:nvSpPr>
          <p:cNvPr id="4" name="Slide Number Placeholder 3"/>
          <p:cNvSpPr>
            <a:spLocks noGrp="1"/>
          </p:cNvSpPr>
          <p:nvPr>
            <p:ph type="sldNum" sz="quarter" idx="5"/>
          </p:nvPr>
        </p:nvSpPr>
        <p:spPr/>
        <p:txBody>
          <a:bodyPr/>
          <a:lstStyle/>
          <a:p>
            <a:fld id="{D8F63B65-3DAB-4BC6-BF8B-CCBC4CF41C74}" type="slidenum">
              <a:rPr lang="en-US" smtClean="0"/>
              <a:t>6</a:t>
            </a:fld>
            <a:endParaRPr lang="en-US"/>
          </a:p>
        </p:txBody>
      </p:sp>
    </p:spTree>
    <p:extLst>
      <p:ext uri="{BB962C8B-B14F-4D97-AF65-F5344CB8AC3E}">
        <p14:creationId xmlns:p14="http://schemas.microsoft.com/office/powerpoint/2010/main" val="413455334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17C01D0A-A2A1-41BA-B19C-ACF81261B707}"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5/5/22 4:18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33254845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17C01D0A-A2A1-41BA-B19C-ACF81261B707}"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5/5/22 4:18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62797582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8F63B65-3DAB-4BC6-BF8B-CCBC4CF41C74}" type="slidenum">
              <a:rPr lang="en-US" smtClean="0"/>
              <a:t>58</a:t>
            </a:fld>
            <a:endParaRPr lang="en-US"/>
          </a:p>
        </p:txBody>
      </p:sp>
    </p:spTree>
    <p:extLst>
      <p:ext uri="{BB962C8B-B14F-4D97-AF65-F5344CB8AC3E}">
        <p14:creationId xmlns:p14="http://schemas.microsoft.com/office/powerpoint/2010/main" val="219851061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Microsoft Customer Story-ZEISS accelerates cloud-first development on Azure and streamlines order processing</a:t>
            </a:r>
            <a:endParaRPr lang="en-US" dirty="0"/>
          </a:p>
        </p:txBody>
      </p:sp>
      <p:sp>
        <p:nvSpPr>
          <p:cNvPr id="4" name="Slide Number Placeholder 3"/>
          <p:cNvSpPr>
            <a:spLocks noGrp="1"/>
          </p:cNvSpPr>
          <p:nvPr>
            <p:ph type="sldNum" sz="quarter" idx="5"/>
          </p:nvPr>
        </p:nvSpPr>
        <p:spPr/>
        <p:txBody>
          <a:bodyPr/>
          <a:lstStyle/>
          <a:p>
            <a:fld id="{D8F63B65-3DAB-4BC6-BF8B-CCBC4CF41C74}" type="slidenum">
              <a:rPr lang="en-US" smtClean="0"/>
              <a:t>59</a:t>
            </a:fld>
            <a:endParaRPr lang="en-US"/>
          </a:p>
        </p:txBody>
      </p:sp>
    </p:spTree>
    <p:extLst>
      <p:ext uri="{BB962C8B-B14F-4D97-AF65-F5344CB8AC3E}">
        <p14:creationId xmlns:p14="http://schemas.microsoft.com/office/powerpoint/2010/main" val="345708471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www.youtube.com</a:t>
            </a:r>
            <a:r>
              <a:rPr lang="en-US" dirty="0"/>
              <a:t>/</a:t>
            </a:r>
            <a:r>
              <a:rPr lang="en-US" dirty="0" err="1"/>
              <a:t>watch?v</a:t>
            </a:r>
            <a:r>
              <a:rPr lang="en-US" dirty="0"/>
              <a:t>=</a:t>
            </a:r>
            <a:r>
              <a:rPr lang="en-US" dirty="0" err="1"/>
              <a:t>hEKlsyRFtzI&amp;ab_channel</a:t>
            </a:r>
            <a:r>
              <a:rPr lang="en-US" dirty="0"/>
              <a:t>=</a:t>
            </a:r>
            <a:r>
              <a:rPr lang="en-US" dirty="0" err="1"/>
              <a:t>Dapr</a:t>
            </a:r>
            <a:endParaRPr lang="en-US" dirty="0"/>
          </a:p>
          <a:p>
            <a:endParaRPr lang="en-US" dirty="0"/>
          </a:p>
        </p:txBody>
      </p:sp>
      <p:sp>
        <p:nvSpPr>
          <p:cNvPr id="4" name="Slide Number Placeholder 3"/>
          <p:cNvSpPr>
            <a:spLocks noGrp="1"/>
          </p:cNvSpPr>
          <p:nvPr>
            <p:ph type="sldNum" sz="quarter" idx="5"/>
          </p:nvPr>
        </p:nvSpPr>
        <p:spPr/>
        <p:txBody>
          <a:bodyPr/>
          <a:lstStyle/>
          <a:p>
            <a:fld id="{D8F63B65-3DAB-4BC6-BF8B-CCBC4CF41C74}" type="slidenum">
              <a:rPr lang="en-US" smtClean="0"/>
              <a:t>60</a:t>
            </a:fld>
            <a:endParaRPr lang="en-US"/>
          </a:p>
        </p:txBody>
      </p:sp>
    </p:spTree>
    <p:extLst>
      <p:ext uri="{BB962C8B-B14F-4D97-AF65-F5344CB8AC3E}">
        <p14:creationId xmlns:p14="http://schemas.microsoft.com/office/powerpoint/2010/main" val="37734376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How Alibaba is using Dapr | Dapr Blog</a:t>
            </a:r>
            <a:endParaRPr lang="en-US" dirty="0"/>
          </a:p>
          <a:p>
            <a:endParaRPr lang="en-US" dirty="0"/>
          </a:p>
        </p:txBody>
      </p:sp>
      <p:sp>
        <p:nvSpPr>
          <p:cNvPr id="4" name="Slide Number Placeholder 3"/>
          <p:cNvSpPr>
            <a:spLocks noGrp="1"/>
          </p:cNvSpPr>
          <p:nvPr>
            <p:ph type="sldNum" sz="quarter" idx="5"/>
          </p:nvPr>
        </p:nvSpPr>
        <p:spPr/>
        <p:txBody>
          <a:bodyPr/>
          <a:lstStyle/>
          <a:p>
            <a:fld id="{23678E89-119D-4C15-BC97-715E2E264C19}" type="slidenum">
              <a:rPr lang="en-US" smtClean="0"/>
              <a:t>61</a:t>
            </a:fld>
            <a:endParaRPr lang="en-US"/>
          </a:p>
        </p:txBody>
      </p:sp>
    </p:spTree>
    <p:extLst>
      <p:ext uri="{BB962C8B-B14F-4D97-AF65-F5344CB8AC3E}">
        <p14:creationId xmlns:p14="http://schemas.microsoft.com/office/powerpoint/2010/main" val="5404289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Microsoft Customer Story-Ignition Group speeds development and payment processing using Dapr and Azure</a:t>
            </a:r>
            <a:endParaRPr lang="en-US" dirty="0"/>
          </a:p>
        </p:txBody>
      </p:sp>
      <p:sp>
        <p:nvSpPr>
          <p:cNvPr id="4" name="Slide Number Placeholder 3"/>
          <p:cNvSpPr>
            <a:spLocks noGrp="1"/>
          </p:cNvSpPr>
          <p:nvPr>
            <p:ph type="sldNum" sz="quarter" idx="5"/>
          </p:nvPr>
        </p:nvSpPr>
        <p:spPr/>
        <p:txBody>
          <a:bodyPr/>
          <a:lstStyle/>
          <a:p>
            <a:fld id="{23678E89-119D-4C15-BC97-715E2E264C19}" type="slidenum">
              <a:rPr lang="en-US" smtClean="0"/>
              <a:t>62</a:t>
            </a:fld>
            <a:endParaRPr lang="en-US"/>
          </a:p>
        </p:txBody>
      </p:sp>
    </p:spTree>
    <p:extLst>
      <p:ext uri="{BB962C8B-B14F-4D97-AF65-F5344CB8AC3E}">
        <p14:creationId xmlns:p14="http://schemas.microsoft.com/office/powerpoint/2010/main" val="10553728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8F63B65-3DAB-4BC6-BF8B-CCBC4CF41C74}" type="slidenum">
              <a:rPr lang="en-US" smtClean="0"/>
              <a:t>8</a:t>
            </a:fld>
            <a:endParaRPr lang="en-US"/>
          </a:p>
        </p:txBody>
      </p:sp>
    </p:spTree>
    <p:extLst>
      <p:ext uri="{BB962C8B-B14F-4D97-AF65-F5344CB8AC3E}">
        <p14:creationId xmlns:p14="http://schemas.microsoft.com/office/powerpoint/2010/main" val="19904516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8F63B65-3DAB-4BC6-BF8B-CCBC4CF41C74}" type="slidenum">
              <a:rPr lang="en-US" smtClean="0"/>
              <a:t>9</a:t>
            </a:fld>
            <a:endParaRPr lang="en-US"/>
          </a:p>
        </p:txBody>
      </p:sp>
    </p:spTree>
    <p:extLst>
      <p:ext uri="{BB962C8B-B14F-4D97-AF65-F5344CB8AC3E}">
        <p14:creationId xmlns:p14="http://schemas.microsoft.com/office/powerpoint/2010/main" val="40699681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B38B7A-8725-4956-B3BD-FBC8499B115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637336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8F63B65-3DAB-4BC6-BF8B-CCBC4CF41C74}" type="slidenum">
              <a:rPr lang="en-US" smtClean="0"/>
              <a:t>11</a:t>
            </a:fld>
            <a:endParaRPr lang="en-US"/>
          </a:p>
        </p:txBody>
      </p:sp>
    </p:spTree>
    <p:extLst>
      <p:ext uri="{BB962C8B-B14F-4D97-AF65-F5344CB8AC3E}">
        <p14:creationId xmlns:p14="http://schemas.microsoft.com/office/powerpoint/2010/main" val="38285474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8F63B65-3DAB-4BC6-BF8B-CCBC4CF41C74}" type="slidenum">
              <a:rPr lang="en-US" smtClean="0"/>
              <a:t>13</a:t>
            </a:fld>
            <a:endParaRPr lang="en-US"/>
          </a:p>
        </p:txBody>
      </p:sp>
    </p:spTree>
    <p:extLst>
      <p:ext uri="{BB962C8B-B14F-4D97-AF65-F5344CB8AC3E}">
        <p14:creationId xmlns:p14="http://schemas.microsoft.com/office/powerpoint/2010/main" val="314355753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10.jpe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4.jpeg"/><Relationship Id="rId1" Type="http://schemas.openxmlformats.org/officeDocument/2006/relationships/slideMaster" Target="../slideMasters/slideMaster1.xml"/><Relationship Id="rId5" Type="http://schemas.openxmlformats.org/officeDocument/2006/relationships/image" Target="../media/image11.jpeg"/><Relationship Id="rId4" Type="http://schemas.openxmlformats.org/officeDocument/2006/relationships/image" Target="../media/image10.jpe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Master" Target="../slideMasters/slideMaster1.xml"/><Relationship Id="rId4" Type="http://schemas.openxmlformats.org/officeDocument/2006/relationships/image" Target="../media/image16.jpe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Master" Target="../slideMasters/slideMaster1.xml"/><Relationship Id="rId5" Type="http://schemas.openxmlformats.org/officeDocument/2006/relationships/image" Target="../media/image20.jpeg"/><Relationship Id="rId4" Type="http://schemas.openxmlformats.org/officeDocument/2006/relationships/image" Target="../media/image19.jpe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image" Target="../media/image21.jpeg"/><Relationship Id="rId5" Type="http://schemas.openxmlformats.org/officeDocument/2006/relationships/image" Target="../media/image11.jpeg"/><Relationship Id="rId4" Type="http://schemas.openxmlformats.org/officeDocument/2006/relationships/image" Target="../media/image10.jpe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10.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4.jpeg"/><Relationship Id="rId1" Type="http://schemas.openxmlformats.org/officeDocument/2006/relationships/slideMaster" Target="../slideMasters/slideMaster1.xml"/><Relationship Id="rId5" Type="http://schemas.openxmlformats.org/officeDocument/2006/relationships/image" Target="../media/image11.jpeg"/><Relationship Id="rId4" Type="http://schemas.openxmlformats.org/officeDocument/2006/relationships/image" Target="../media/image10.jpe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Master" Target="../slideMasters/slideMaster1.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5334000" cy="553998"/>
          </a:xfrm>
          <a:noFill/>
        </p:spPr>
        <p:txBody>
          <a:bodyPr wrap="square" lIns="0" tIns="0" rIns="0" bIns="0" anchor="b" anchorCtr="0">
            <a:spAutoFit/>
          </a:bodyPr>
          <a:lstStyle>
            <a:lvl1pPr>
              <a:defRPr sz="3600" spc="-50" baseline="0">
                <a:solidFill>
                  <a:srgbClr val="202192"/>
                </a:solidFill>
                <a:latin typeface="+mj-lt"/>
                <a:cs typeface="Segoe UI" panose="020B0502040204020203" pitchFamily="34" charset="0"/>
              </a:defRPr>
            </a:lvl1pPr>
          </a:lstStyle>
          <a:p>
            <a:r>
              <a:rPr lang="en-US"/>
              <a:t>Presentation title </a:t>
            </a:r>
          </a:p>
        </p:txBody>
      </p:sp>
      <p:sp>
        <p:nvSpPr>
          <p:cNvPr id="5" name="Text Placeholder 4"/>
          <p:cNvSpPr>
            <a:spLocks noGrp="1"/>
          </p:cNvSpPr>
          <p:nvPr>
            <p:ph type="body" sz="quarter" idx="12" hasCustomPrompt="1"/>
          </p:nvPr>
        </p:nvSpPr>
        <p:spPr>
          <a:xfrm>
            <a:off x="584200" y="3962400"/>
            <a:ext cx="5334000"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 text</a:t>
            </a:r>
          </a:p>
        </p:txBody>
      </p:sp>
      <p:sp>
        <p:nvSpPr>
          <p:cNvPr id="12" name="Freeform: Shape 11">
            <a:extLst>
              <a:ext uri="{FF2B5EF4-FFF2-40B4-BE49-F238E27FC236}">
                <a16:creationId xmlns:a16="http://schemas.microsoft.com/office/drawing/2014/main" id="{B714BAC9-2542-4822-9C55-4B2E039BBE54}"/>
              </a:ext>
            </a:extLst>
          </p:cNvPr>
          <p:cNvSpPr/>
          <p:nvPr/>
        </p:nvSpPr>
        <p:spPr>
          <a:xfrm>
            <a:off x="1663941" y="505195"/>
            <a:ext cx="855188" cy="981719"/>
          </a:xfrm>
          <a:custGeom>
            <a:avLst/>
            <a:gdLst>
              <a:gd name="connsiteX0" fmla="*/ 439727 w 855188"/>
              <a:gd name="connsiteY0" fmla="*/ 0 h 981719"/>
              <a:gd name="connsiteX1" fmla="*/ 855188 w 855188"/>
              <a:gd name="connsiteY1" fmla="*/ 221211 h 981719"/>
              <a:gd name="connsiteX2" fmla="*/ 850611 w 855188"/>
              <a:gd name="connsiteY2" fmla="*/ 770415 h 981719"/>
              <a:gd name="connsiteX3" fmla="*/ 427625 w 855188"/>
              <a:gd name="connsiteY3" fmla="*/ 981720 h 981719"/>
              <a:gd name="connsiteX4" fmla="*/ 0 w 855188"/>
              <a:gd name="connsiteY4" fmla="*/ 765399 h 981719"/>
              <a:gd name="connsiteX5" fmla="*/ 0 w 855188"/>
              <a:gd name="connsiteY5" fmla="*/ 221211 h 981719"/>
              <a:gd name="connsiteX6" fmla="*/ 439727 w 855188"/>
              <a:gd name="connsiteY6" fmla="*/ 0 h 98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188" h="981719">
                <a:moveTo>
                  <a:pt x="439727" y="0"/>
                </a:moveTo>
                <a:lnTo>
                  <a:pt x="855188" y="221211"/>
                </a:lnTo>
                <a:lnTo>
                  <a:pt x="850611" y="770415"/>
                </a:lnTo>
                <a:lnTo>
                  <a:pt x="427625" y="981720"/>
                </a:lnTo>
                <a:lnTo>
                  <a:pt x="0" y="765399"/>
                </a:lnTo>
                <a:lnTo>
                  <a:pt x="0" y="221211"/>
                </a:lnTo>
                <a:lnTo>
                  <a:pt x="439727" y="0"/>
                </a:lnTo>
                <a:close/>
              </a:path>
            </a:pathLst>
          </a:custGeom>
          <a:solidFill>
            <a:srgbClr val="202192"/>
          </a:solidFill>
          <a:ln w="6218"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145D3C42-C92E-4E83-B2FA-8207925EE200}"/>
              </a:ext>
            </a:extLst>
          </p:cNvPr>
          <p:cNvSpPr/>
          <p:nvPr userDrawn="1"/>
        </p:nvSpPr>
        <p:spPr>
          <a:xfrm>
            <a:off x="281735" y="1"/>
            <a:ext cx="854151" cy="636003"/>
          </a:xfrm>
          <a:custGeom>
            <a:avLst/>
            <a:gdLst>
              <a:gd name="connsiteX0" fmla="*/ 0 w 854151"/>
              <a:gd name="connsiteY0" fmla="*/ 0 h 636003"/>
              <a:gd name="connsiteX1" fmla="*/ 854151 w 854151"/>
              <a:gd name="connsiteY1" fmla="*/ 0 h 636003"/>
              <a:gd name="connsiteX2" fmla="*/ 850611 w 854151"/>
              <a:gd name="connsiteY2" fmla="*/ 424698 h 636003"/>
              <a:gd name="connsiteX3" fmla="*/ 427625 w 854151"/>
              <a:gd name="connsiteY3" fmla="*/ 636003 h 636003"/>
              <a:gd name="connsiteX4" fmla="*/ 0 w 854151"/>
              <a:gd name="connsiteY4" fmla="*/ 419682 h 6360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4151" h="636003">
                <a:moveTo>
                  <a:pt x="0" y="0"/>
                </a:moveTo>
                <a:lnTo>
                  <a:pt x="854151" y="0"/>
                </a:lnTo>
                <a:lnTo>
                  <a:pt x="850611" y="424698"/>
                </a:lnTo>
                <a:lnTo>
                  <a:pt x="427625" y="636003"/>
                </a:lnTo>
                <a:lnTo>
                  <a:pt x="0" y="419682"/>
                </a:lnTo>
                <a:close/>
              </a:path>
            </a:pathLst>
          </a:custGeom>
          <a:solidFill>
            <a:srgbClr val="B6C5EE"/>
          </a:solidFill>
          <a:ln w="6218"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5E312C0C-F49B-4AFD-87E0-1586D6EF8AE5}"/>
              </a:ext>
            </a:extLst>
          </p:cNvPr>
          <p:cNvSpPr/>
          <p:nvPr/>
        </p:nvSpPr>
        <p:spPr>
          <a:xfrm>
            <a:off x="726262" y="496727"/>
            <a:ext cx="855188" cy="981720"/>
          </a:xfrm>
          <a:custGeom>
            <a:avLst/>
            <a:gdLst>
              <a:gd name="connsiteX0" fmla="*/ 439727 w 855188"/>
              <a:gd name="connsiteY0" fmla="*/ 0 h 981720"/>
              <a:gd name="connsiteX1" fmla="*/ 855188 w 855188"/>
              <a:gd name="connsiteY1" fmla="*/ 221211 h 981720"/>
              <a:gd name="connsiteX2" fmla="*/ 850611 w 855188"/>
              <a:gd name="connsiteY2" fmla="*/ 770415 h 981720"/>
              <a:gd name="connsiteX3" fmla="*/ 427625 w 855188"/>
              <a:gd name="connsiteY3" fmla="*/ 981720 h 981720"/>
              <a:gd name="connsiteX4" fmla="*/ 0 w 855188"/>
              <a:gd name="connsiteY4" fmla="*/ 765399 h 981720"/>
              <a:gd name="connsiteX5" fmla="*/ 0 w 855188"/>
              <a:gd name="connsiteY5" fmla="*/ 221211 h 981720"/>
              <a:gd name="connsiteX6" fmla="*/ 439727 w 855188"/>
              <a:gd name="connsiteY6" fmla="*/ 0 h 98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188" h="981720">
                <a:moveTo>
                  <a:pt x="439727" y="0"/>
                </a:moveTo>
                <a:lnTo>
                  <a:pt x="855188" y="221211"/>
                </a:lnTo>
                <a:lnTo>
                  <a:pt x="850611" y="770415"/>
                </a:lnTo>
                <a:lnTo>
                  <a:pt x="427625" y="981720"/>
                </a:lnTo>
                <a:lnTo>
                  <a:pt x="0" y="765399"/>
                </a:lnTo>
                <a:lnTo>
                  <a:pt x="0" y="221211"/>
                </a:lnTo>
                <a:lnTo>
                  <a:pt x="439727" y="0"/>
                </a:lnTo>
                <a:close/>
              </a:path>
            </a:pathLst>
          </a:custGeom>
          <a:solidFill>
            <a:srgbClr val="73CDF4"/>
          </a:solidFill>
          <a:ln w="6218"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4A67BE46-C6B4-4D7A-93AA-93A654A23CCD}"/>
              </a:ext>
            </a:extLst>
          </p:cNvPr>
          <p:cNvSpPr/>
          <p:nvPr userDrawn="1"/>
        </p:nvSpPr>
        <p:spPr>
          <a:xfrm>
            <a:off x="2131691" y="1333965"/>
            <a:ext cx="855188" cy="981720"/>
          </a:xfrm>
          <a:custGeom>
            <a:avLst/>
            <a:gdLst>
              <a:gd name="connsiteX0" fmla="*/ 439727 w 855188"/>
              <a:gd name="connsiteY0" fmla="*/ 0 h 981720"/>
              <a:gd name="connsiteX1" fmla="*/ 855188 w 855188"/>
              <a:gd name="connsiteY1" fmla="*/ 221211 h 981720"/>
              <a:gd name="connsiteX2" fmla="*/ 850611 w 855188"/>
              <a:gd name="connsiteY2" fmla="*/ 770415 h 981720"/>
              <a:gd name="connsiteX3" fmla="*/ 427625 w 855188"/>
              <a:gd name="connsiteY3" fmla="*/ 981720 h 981720"/>
              <a:gd name="connsiteX4" fmla="*/ 0 w 855188"/>
              <a:gd name="connsiteY4" fmla="*/ 765399 h 981720"/>
              <a:gd name="connsiteX5" fmla="*/ 0 w 855188"/>
              <a:gd name="connsiteY5" fmla="*/ 221211 h 981720"/>
              <a:gd name="connsiteX6" fmla="*/ 439727 w 855188"/>
              <a:gd name="connsiteY6" fmla="*/ 0 h 98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188" h="981720">
                <a:moveTo>
                  <a:pt x="439727" y="0"/>
                </a:moveTo>
                <a:lnTo>
                  <a:pt x="855188" y="221211"/>
                </a:lnTo>
                <a:lnTo>
                  <a:pt x="850611" y="770415"/>
                </a:lnTo>
                <a:lnTo>
                  <a:pt x="427625" y="981720"/>
                </a:lnTo>
                <a:lnTo>
                  <a:pt x="0" y="765399"/>
                </a:lnTo>
                <a:lnTo>
                  <a:pt x="0" y="221211"/>
                </a:lnTo>
                <a:lnTo>
                  <a:pt x="439727" y="0"/>
                </a:lnTo>
                <a:close/>
              </a:path>
            </a:pathLst>
          </a:custGeom>
          <a:solidFill>
            <a:srgbClr val="73CDF4"/>
          </a:solidFill>
          <a:ln w="6218"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9E23EEB3-5394-4252-89D2-91778768A382}"/>
              </a:ext>
            </a:extLst>
          </p:cNvPr>
          <p:cNvSpPr/>
          <p:nvPr userDrawn="1"/>
        </p:nvSpPr>
        <p:spPr>
          <a:xfrm>
            <a:off x="3060903" y="1333965"/>
            <a:ext cx="855188" cy="981720"/>
          </a:xfrm>
          <a:custGeom>
            <a:avLst/>
            <a:gdLst>
              <a:gd name="connsiteX0" fmla="*/ 439727 w 855188"/>
              <a:gd name="connsiteY0" fmla="*/ 0 h 981720"/>
              <a:gd name="connsiteX1" fmla="*/ 855188 w 855188"/>
              <a:gd name="connsiteY1" fmla="*/ 221211 h 981720"/>
              <a:gd name="connsiteX2" fmla="*/ 850611 w 855188"/>
              <a:gd name="connsiteY2" fmla="*/ 770415 h 981720"/>
              <a:gd name="connsiteX3" fmla="*/ 427625 w 855188"/>
              <a:gd name="connsiteY3" fmla="*/ 981720 h 981720"/>
              <a:gd name="connsiteX4" fmla="*/ 0 w 855188"/>
              <a:gd name="connsiteY4" fmla="*/ 765399 h 981720"/>
              <a:gd name="connsiteX5" fmla="*/ 0 w 855188"/>
              <a:gd name="connsiteY5" fmla="*/ 221211 h 981720"/>
              <a:gd name="connsiteX6" fmla="*/ 439727 w 855188"/>
              <a:gd name="connsiteY6" fmla="*/ 0 h 98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188" h="981720">
                <a:moveTo>
                  <a:pt x="439727" y="0"/>
                </a:moveTo>
                <a:lnTo>
                  <a:pt x="855188" y="221211"/>
                </a:lnTo>
                <a:lnTo>
                  <a:pt x="850611" y="770415"/>
                </a:lnTo>
                <a:lnTo>
                  <a:pt x="427625" y="981720"/>
                </a:lnTo>
                <a:lnTo>
                  <a:pt x="0" y="765399"/>
                </a:lnTo>
                <a:lnTo>
                  <a:pt x="0" y="221211"/>
                </a:lnTo>
                <a:lnTo>
                  <a:pt x="439727" y="0"/>
                </a:lnTo>
                <a:close/>
              </a:path>
            </a:pathLst>
          </a:custGeom>
          <a:solidFill>
            <a:srgbClr val="B6C5EE"/>
          </a:solidFill>
          <a:ln w="6218"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7F9E826C-2249-4ED5-9A53-05929318E1F3}"/>
              </a:ext>
            </a:extLst>
          </p:cNvPr>
          <p:cNvSpPr/>
          <p:nvPr userDrawn="1"/>
        </p:nvSpPr>
        <p:spPr>
          <a:xfrm>
            <a:off x="3537120" y="513662"/>
            <a:ext cx="855188" cy="981719"/>
          </a:xfrm>
          <a:custGeom>
            <a:avLst/>
            <a:gdLst>
              <a:gd name="connsiteX0" fmla="*/ 439727 w 855188"/>
              <a:gd name="connsiteY0" fmla="*/ 0 h 981719"/>
              <a:gd name="connsiteX1" fmla="*/ 855188 w 855188"/>
              <a:gd name="connsiteY1" fmla="*/ 221211 h 981719"/>
              <a:gd name="connsiteX2" fmla="*/ 850611 w 855188"/>
              <a:gd name="connsiteY2" fmla="*/ 770415 h 981719"/>
              <a:gd name="connsiteX3" fmla="*/ 427625 w 855188"/>
              <a:gd name="connsiteY3" fmla="*/ 981720 h 981719"/>
              <a:gd name="connsiteX4" fmla="*/ 0 w 855188"/>
              <a:gd name="connsiteY4" fmla="*/ 765399 h 981719"/>
              <a:gd name="connsiteX5" fmla="*/ 0 w 855188"/>
              <a:gd name="connsiteY5" fmla="*/ 221211 h 981719"/>
              <a:gd name="connsiteX6" fmla="*/ 439727 w 855188"/>
              <a:gd name="connsiteY6" fmla="*/ 0 h 98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188" h="981719">
                <a:moveTo>
                  <a:pt x="439727" y="0"/>
                </a:moveTo>
                <a:lnTo>
                  <a:pt x="855188" y="221211"/>
                </a:lnTo>
                <a:lnTo>
                  <a:pt x="850611" y="770415"/>
                </a:lnTo>
                <a:lnTo>
                  <a:pt x="427625" y="981720"/>
                </a:lnTo>
                <a:lnTo>
                  <a:pt x="0" y="765399"/>
                </a:lnTo>
                <a:lnTo>
                  <a:pt x="0" y="221211"/>
                </a:lnTo>
                <a:lnTo>
                  <a:pt x="439727" y="0"/>
                </a:lnTo>
                <a:close/>
              </a:path>
            </a:pathLst>
          </a:custGeom>
          <a:solidFill>
            <a:srgbClr val="202192"/>
          </a:solidFill>
          <a:ln w="6218"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7EB4BC3D-E96B-4F9D-A0AA-9D5F5414A6AE}"/>
              </a:ext>
            </a:extLst>
          </p:cNvPr>
          <p:cNvSpPr/>
          <p:nvPr userDrawn="1"/>
        </p:nvSpPr>
        <p:spPr>
          <a:xfrm>
            <a:off x="4466332" y="513661"/>
            <a:ext cx="855188" cy="981720"/>
          </a:xfrm>
          <a:custGeom>
            <a:avLst/>
            <a:gdLst>
              <a:gd name="connsiteX0" fmla="*/ 439727 w 855188"/>
              <a:gd name="connsiteY0" fmla="*/ 0 h 981720"/>
              <a:gd name="connsiteX1" fmla="*/ 855188 w 855188"/>
              <a:gd name="connsiteY1" fmla="*/ 221211 h 981720"/>
              <a:gd name="connsiteX2" fmla="*/ 850611 w 855188"/>
              <a:gd name="connsiteY2" fmla="*/ 770415 h 981720"/>
              <a:gd name="connsiteX3" fmla="*/ 427625 w 855188"/>
              <a:gd name="connsiteY3" fmla="*/ 981720 h 981720"/>
              <a:gd name="connsiteX4" fmla="*/ 0 w 855188"/>
              <a:gd name="connsiteY4" fmla="*/ 765399 h 981720"/>
              <a:gd name="connsiteX5" fmla="*/ 0 w 855188"/>
              <a:gd name="connsiteY5" fmla="*/ 221211 h 981720"/>
              <a:gd name="connsiteX6" fmla="*/ 439727 w 855188"/>
              <a:gd name="connsiteY6" fmla="*/ 0 h 98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188" h="981720">
                <a:moveTo>
                  <a:pt x="439727" y="0"/>
                </a:moveTo>
                <a:lnTo>
                  <a:pt x="855188" y="221211"/>
                </a:lnTo>
                <a:lnTo>
                  <a:pt x="850611" y="770415"/>
                </a:lnTo>
                <a:lnTo>
                  <a:pt x="427625" y="981720"/>
                </a:lnTo>
                <a:lnTo>
                  <a:pt x="0" y="765399"/>
                </a:lnTo>
                <a:lnTo>
                  <a:pt x="0" y="221211"/>
                </a:lnTo>
                <a:lnTo>
                  <a:pt x="439727" y="0"/>
                </a:lnTo>
                <a:close/>
              </a:path>
            </a:pathLst>
          </a:custGeom>
          <a:solidFill>
            <a:srgbClr val="73CDF4"/>
          </a:solidFill>
          <a:ln w="6218"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5AF89D7F-023D-4E17-B749-5822862CB75E}"/>
              </a:ext>
            </a:extLst>
          </p:cNvPr>
          <p:cNvSpPr/>
          <p:nvPr userDrawn="1"/>
        </p:nvSpPr>
        <p:spPr>
          <a:xfrm>
            <a:off x="4001727" y="4600"/>
            <a:ext cx="854465" cy="673738"/>
          </a:xfrm>
          <a:custGeom>
            <a:avLst/>
            <a:gdLst>
              <a:gd name="connsiteX0" fmla="*/ 0 w 854465"/>
              <a:gd name="connsiteY0" fmla="*/ 0 h 673738"/>
              <a:gd name="connsiteX1" fmla="*/ 854465 w 854465"/>
              <a:gd name="connsiteY1" fmla="*/ 0 h 673738"/>
              <a:gd name="connsiteX2" fmla="*/ 850611 w 854465"/>
              <a:gd name="connsiteY2" fmla="*/ 462433 h 673738"/>
              <a:gd name="connsiteX3" fmla="*/ 427625 w 854465"/>
              <a:gd name="connsiteY3" fmla="*/ 673738 h 673738"/>
              <a:gd name="connsiteX4" fmla="*/ 0 w 854465"/>
              <a:gd name="connsiteY4" fmla="*/ 457417 h 673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4465" h="673738">
                <a:moveTo>
                  <a:pt x="0" y="0"/>
                </a:moveTo>
                <a:lnTo>
                  <a:pt x="854465" y="0"/>
                </a:lnTo>
                <a:lnTo>
                  <a:pt x="850611" y="462433"/>
                </a:lnTo>
                <a:lnTo>
                  <a:pt x="427625" y="673738"/>
                </a:lnTo>
                <a:lnTo>
                  <a:pt x="0" y="457417"/>
                </a:lnTo>
                <a:close/>
              </a:path>
            </a:pathLst>
          </a:custGeom>
          <a:solidFill>
            <a:srgbClr val="B6C5EE"/>
          </a:solidFill>
          <a:ln w="6218"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7BD9AA66-F1C1-4B93-8984-974539B5939D}"/>
              </a:ext>
            </a:extLst>
          </p:cNvPr>
          <p:cNvSpPr/>
          <p:nvPr userDrawn="1"/>
        </p:nvSpPr>
        <p:spPr>
          <a:xfrm>
            <a:off x="2165560" y="0"/>
            <a:ext cx="854503" cy="678338"/>
          </a:xfrm>
          <a:custGeom>
            <a:avLst/>
            <a:gdLst>
              <a:gd name="connsiteX0" fmla="*/ 0 w 854503"/>
              <a:gd name="connsiteY0" fmla="*/ 0 h 678338"/>
              <a:gd name="connsiteX1" fmla="*/ 854503 w 854503"/>
              <a:gd name="connsiteY1" fmla="*/ 0 h 678338"/>
              <a:gd name="connsiteX2" fmla="*/ 850611 w 854503"/>
              <a:gd name="connsiteY2" fmla="*/ 467033 h 678338"/>
              <a:gd name="connsiteX3" fmla="*/ 427625 w 854503"/>
              <a:gd name="connsiteY3" fmla="*/ 678338 h 678338"/>
              <a:gd name="connsiteX4" fmla="*/ 0 w 854503"/>
              <a:gd name="connsiteY4" fmla="*/ 462017 h 678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4503" h="678338">
                <a:moveTo>
                  <a:pt x="0" y="0"/>
                </a:moveTo>
                <a:lnTo>
                  <a:pt x="854503" y="0"/>
                </a:lnTo>
                <a:lnTo>
                  <a:pt x="850611" y="467033"/>
                </a:lnTo>
                <a:lnTo>
                  <a:pt x="427625" y="678338"/>
                </a:lnTo>
                <a:lnTo>
                  <a:pt x="0" y="462017"/>
                </a:lnTo>
                <a:close/>
              </a:path>
            </a:pathLst>
          </a:custGeom>
          <a:solidFill>
            <a:srgbClr val="B6C5EE"/>
          </a:solidFill>
          <a:ln w="6218"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B67FF8B2-39EA-4340-876F-0418EC9ECF9F}"/>
              </a:ext>
            </a:extLst>
          </p:cNvPr>
          <p:cNvSpPr/>
          <p:nvPr userDrawn="1"/>
        </p:nvSpPr>
        <p:spPr>
          <a:xfrm>
            <a:off x="4934082" y="1333965"/>
            <a:ext cx="855188" cy="981719"/>
          </a:xfrm>
          <a:custGeom>
            <a:avLst/>
            <a:gdLst>
              <a:gd name="connsiteX0" fmla="*/ 439727 w 855188"/>
              <a:gd name="connsiteY0" fmla="*/ 0 h 981719"/>
              <a:gd name="connsiteX1" fmla="*/ 855188 w 855188"/>
              <a:gd name="connsiteY1" fmla="*/ 221211 h 981719"/>
              <a:gd name="connsiteX2" fmla="*/ 850611 w 855188"/>
              <a:gd name="connsiteY2" fmla="*/ 770415 h 981719"/>
              <a:gd name="connsiteX3" fmla="*/ 427625 w 855188"/>
              <a:gd name="connsiteY3" fmla="*/ 981720 h 981719"/>
              <a:gd name="connsiteX4" fmla="*/ 0 w 855188"/>
              <a:gd name="connsiteY4" fmla="*/ 765399 h 981719"/>
              <a:gd name="connsiteX5" fmla="*/ 0 w 855188"/>
              <a:gd name="connsiteY5" fmla="*/ 221211 h 981719"/>
              <a:gd name="connsiteX6" fmla="*/ 439727 w 855188"/>
              <a:gd name="connsiteY6" fmla="*/ 0 h 98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188" h="981719">
                <a:moveTo>
                  <a:pt x="439727" y="0"/>
                </a:moveTo>
                <a:lnTo>
                  <a:pt x="855188" y="221211"/>
                </a:lnTo>
                <a:lnTo>
                  <a:pt x="850611" y="770415"/>
                </a:lnTo>
                <a:lnTo>
                  <a:pt x="427625" y="981720"/>
                </a:lnTo>
                <a:lnTo>
                  <a:pt x="0" y="765399"/>
                </a:lnTo>
                <a:lnTo>
                  <a:pt x="0" y="221211"/>
                </a:lnTo>
                <a:lnTo>
                  <a:pt x="439727" y="0"/>
                </a:lnTo>
                <a:close/>
              </a:path>
            </a:pathLst>
          </a:custGeom>
          <a:solidFill>
            <a:srgbClr val="202192"/>
          </a:solidFill>
          <a:ln w="6218"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47B69E1D-79A1-4BCF-8F02-8AAFD05B18AC}"/>
              </a:ext>
            </a:extLst>
          </p:cNvPr>
          <p:cNvSpPr/>
          <p:nvPr userDrawn="1"/>
        </p:nvSpPr>
        <p:spPr>
          <a:xfrm>
            <a:off x="5401832" y="496727"/>
            <a:ext cx="855188" cy="981720"/>
          </a:xfrm>
          <a:custGeom>
            <a:avLst/>
            <a:gdLst>
              <a:gd name="connsiteX0" fmla="*/ 439727 w 855188"/>
              <a:gd name="connsiteY0" fmla="*/ 0 h 981720"/>
              <a:gd name="connsiteX1" fmla="*/ 855188 w 855188"/>
              <a:gd name="connsiteY1" fmla="*/ 221211 h 981720"/>
              <a:gd name="connsiteX2" fmla="*/ 850611 w 855188"/>
              <a:gd name="connsiteY2" fmla="*/ 770415 h 981720"/>
              <a:gd name="connsiteX3" fmla="*/ 427625 w 855188"/>
              <a:gd name="connsiteY3" fmla="*/ 981720 h 981720"/>
              <a:gd name="connsiteX4" fmla="*/ 0 w 855188"/>
              <a:gd name="connsiteY4" fmla="*/ 765399 h 981720"/>
              <a:gd name="connsiteX5" fmla="*/ 0 w 855188"/>
              <a:gd name="connsiteY5" fmla="*/ 221211 h 981720"/>
              <a:gd name="connsiteX6" fmla="*/ 439727 w 855188"/>
              <a:gd name="connsiteY6" fmla="*/ 0 h 98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188" h="981720">
                <a:moveTo>
                  <a:pt x="439727" y="0"/>
                </a:moveTo>
                <a:lnTo>
                  <a:pt x="855188" y="221211"/>
                </a:lnTo>
                <a:lnTo>
                  <a:pt x="850611" y="770415"/>
                </a:lnTo>
                <a:lnTo>
                  <a:pt x="427625" y="981720"/>
                </a:lnTo>
                <a:lnTo>
                  <a:pt x="0" y="765399"/>
                </a:lnTo>
                <a:lnTo>
                  <a:pt x="0" y="221211"/>
                </a:lnTo>
                <a:lnTo>
                  <a:pt x="439727" y="0"/>
                </a:lnTo>
                <a:close/>
              </a:path>
            </a:pathLst>
          </a:custGeom>
          <a:solidFill>
            <a:srgbClr val="B6C5EE"/>
          </a:solidFill>
          <a:ln w="6218"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4AD416F0-1749-42AD-839E-04FACFC1B757}"/>
              </a:ext>
            </a:extLst>
          </p:cNvPr>
          <p:cNvSpPr/>
          <p:nvPr userDrawn="1"/>
        </p:nvSpPr>
        <p:spPr>
          <a:xfrm>
            <a:off x="6339511" y="496727"/>
            <a:ext cx="855188" cy="981719"/>
          </a:xfrm>
          <a:custGeom>
            <a:avLst/>
            <a:gdLst>
              <a:gd name="connsiteX0" fmla="*/ 439727 w 855188"/>
              <a:gd name="connsiteY0" fmla="*/ 0 h 981719"/>
              <a:gd name="connsiteX1" fmla="*/ 855188 w 855188"/>
              <a:gd name="connsiteY1" fmla="*/ 221211 h 981719"/>
              <a:gd name="connsiteX2" fmla="*/ 850611 w 855188"/>
              <a:gd name="connsiteY2" fmla="*/ 770415 h 981719"/>
              <a:gd name="connsiteX3" fmla="*/ 427625 w 855188"/>
              <a:gd name="connsiteY3" fmla="*/ 981720 h 981719"/>
              <a:gd name="connsiteX4" fmla="*/ 0 w 855188"/>
              <a:gd name="connsiteY4" fmla="*/ 765399 h 981719"/>
              <a:gd name="connsiteX5" fmla="*/ 0 w 855188"/>
              <a:gd name="connsiteY5" fmla="*/ 221211 h 981719"/>
              <a:gd name="connsiteX6" fmla="*/ 439727 w 855188"/>
              <a:gd name="connsiteY6" fmla="*/ 0 h 98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188" h="981719">
                <a:moveTo>
                  <a:pt x="439727" y="0"/>
                </a:moveTo>
                <a:lnTo>
                  <a:pt x="855188" y="221211"/>
                </a:lnTo>
                <a:lnTo>
                  <a:pt x="850611" y="770415"/>
                </a:lnTo>
                <a:lnTo>
                  <a:pt x="427625" y="981720"/>
                </a:lnTo>
                <a:lnTo>
                  <a:pt x="0" y="765399"/>
                </a:lnTo>
                <a:lnTo>
                  <a:pt x="0" y="221211"/>
                </a:lnTo>
                <a:lnTo>
                  <a:pt x="439727" y="0"/>
                </a:lnTo>
                <a:close/>
              </a:path>
            </a:pathLst>
          </a:custGeom>
          <a:solidFill>
            <a:srgbClr val="202192"/>
          </a:solidFill>
          <a:ln w="6218"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4E67C78E-479B-4D7B-BBFF-C5902FFC5ACA}"/>
              </a:ext>
            </a:extLst>
          </p:cNvPr>
          <p:cNvSpPr/>
          <p:nvPr userDrawn="1"/>
        </p:nvSpPr>
        <p:spPr>
          <a:xfrm>
            <a:off x="6768070" y="1333965"/>
            <a:ext cx="855188" cy="981720"/>
          </a:xfrm>
          <a:custGeom>
            <a:avLst/>
            <a:gdLst>
              <a:gd name="connsiteX0" fmla="*/ 439727 w 855188"/>
              <a:gd name="connsiteY0" fmla="*/ 0 h 981720"/>
              <a:gd name="connsiteX1" fmla="*/ 855188 w 855188"/>
              <a:gd name="connsiteY1" fmla="*/ 221211 h 981720"/>
              <a:gd name="connsiteX2" fmla="*/ 850611 w 855188"/>
              <a:gd name="connsiteY2" fmla="*/ 770415 h 981720"/>
              <a:gd name="connsiteX3" fmla="*/ 427625 w 855188"/>
              <a:gd name="connsiteY3" fmla="*/ 981720 h 981720"/>
              <a:gd name="connsiteX4" fmla="*/ 0 w 855188"/>
              <a:gd name="connsiteY4" fmla="*/ 765399 h 981720"/>
              <a:gd name="connsiteX5" fmla="*/ 0 w 855188"/>
              <a:gd name="connsiteY5" fmla="*/ 221211 h 981720"/>
              <a:gd name="connsiteX6" fmla="*/ 439727 w 855188"/>
              <a:gd name="connsiteY6" fmla="*/ 0 h 98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188" h="981720">
                <a:moveTo>
                  <a:pt x="439727" y="0"/>
                </a:moveTo>
                <a:lnTo>
                  <a:pt x="855188" y="221211"/>
                </a:lnTo>
                <a:lnTo>
                  <a:pt x="850611" y="770415"/>
                </a:lnTo>
                <a:lnTo>
                  <a:pt x="427625" y="981720"/>
                </a:lnTo>
                <a:lnTo>
                  <a:pt x="0" y="765399"/>
                </a:lnTo>
                <a:lnTo>
                  <a:pt x="0" y="221211"/>
                </a:lnTo>
                <a:lnTo>
                  <a:pt x="439727" y="0"/>
                </a:lnTo>
                <a:close/>
              </a:path>
            </a:pathLst>
          </a:custGeom>
          <a:solidFill>
            <a:srgbClr val="73CDF4"/>
          </a:solidFill>
          <a:ln w="6218"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FBE3FB7C-5915-4CC1-AACC-FBAE85A2688F}"/>
              </a:ext>
            </a:extLst>
          </p:cNvPr>
          <p:cNvSpPr/>
          <p:nvPr userDrawn="1"/>
        </p:nvSpPr>
        <p:spPr>
          <a:xfrm>
            <a:off x="6312952" y="2188138"/>
            <a:ext cx="855188" cy="981719"/>
          </a:xfrm>
          <a:custGeom>
            <a:avLst/>
            <a:gdLst>
              <a:gd name="connsiteX0" fmla="*/ 439727 w 855188"/>
              <a:gd name="connsiteY0" fmla="*/ 0 h 981719"/>
              <a:gd name="connsiteX1" fmla="*/ 855188 w 855188"/>
              <a:gd name="connsiteY1" fmla="*/ 221211 h 981719"/>
              <a:gd name="connsiteX2" fmla="*/ 850611 w 855188"/>
              <a:gd name="connsiteY2" fmla="*/ 770415 h 981719"/>
              <a:gd name="connsiteX3" fmla="*/ 427625 w 855188"/>
              <a:gd name="connsiteY3" fmla="*/ 981720 h 981719"/>
              <a:gd name="connsiteX4" fmla="*/ 0 w 855188"/>
              <a:gd name="connsiteY4" fmla="*/ 765399 h 981719"/>
              <a:gd name="connsiteX5" fmla="*/ 0 w 855188"/>
              <a:gd name="connsiteY5" fmla="*/ 221211 h 981719"/>
              <a:gd name="connsiteX6" fmla="*/ 439727 w 855188"/>
              <a:gd name="connsiteY6" fmla="*/ 0 h 98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188" h="981719">
                <a:moveTo>
                  <a:pt x="439727" y="0"/>
                </a:moveTo>
                <a:lnTo>
                  <a:pt x="855188" y="221211"/>
                </a:lnTo>
                <a:lnTo>
                  <a:pt x="850611" y="770415"/>
                </a:lnTo>
                <a:lnTo>
                  <a:pt x="427625" y="981720"/>
                </a:lnTo>
                <a:lnTo>
                  <a:pt x="0" y="765399"/>
                </a:lnTo>
                <a:lnTo>
                  <a:pt x="0" y="221211"/>
                </a:lnTo>
                <a:lnTo>
                  <a:pt x="439727" y="0"/>
                </a:lnTo>
                <a:close/>
              </a:path>
            </a:pathLst>
          </a:custGeom>
          <a:solidFill>
            <a:srgbClr val="202192"/>
          </a:solidFill>
          <a:ln w="6218"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33E248E6-3ED4-43DF-A1A5-B8549D30E66B}"/>
              </a:ext>
            </a:extLst>
          </p:cNvPr>
          <p:cNvSpPr/>
          <p:nvPr userDrawn="1"/>
        </p:nvSpPr>
        <p:spPr>
          <a:xfrm>
            <a:off x="7243026" y="2179936"/>
            <a:ext cx="855188" cy="981720"/>
          </a:xfrm>
          <a:custGeom>
            <a:avLst/>
            <a:gdLst>
              <a:gd name="connsiteX0" fmla="*/ 439727 w 855188"/>
              <a:gd name="connsiteY0" fmla="*/ 0 h 981720"/>
              <a:gd name="connsiteX1" fmla="*/ 855188 w 855188"/>
              <a:gd name="connsiteY1" fmla="*/ 221211 h 981720"/>
              <a:gd name="connsiteX2" fmla="*/ 850611 w 855188"/>
              <a:gd name="connsiteY2" fmla="*/ 770415 h 981720"/>
              <a:gd name="connsiteX3" fmla="*/ 427625 w 855188"/>
              <a:gd name="connsiteY3" fmla="*/ 981720 h 981720"/>
              <a:gd name="connsiteX4" fmla="*/ 0 w 855188"/>
              <a:gd name="connsiteY4" fmla="*/ 765399 h 981720"/>
              <a:gd name="connsiteX5" fmla="*/ 0 w 855188"/>
              <a:gd name="connsiteY5" fmla="*/ 221211 h 981720"/>
              <a:gd name="connsiteX6" fmla="*/ 439727 w 855188"/>
              <a:gd name="connsiteY6" fmla="*/ 0 h 98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188" h="981720">
                <a:moveTo>
                  <a:pt x="439727" y="0"/>
                </a:moveTo>
                <a:lnTo>
                  <a:pt x="855188" y="221211"/>
                </a:lnTo>
                <a:lnTo>
                  <a:pt x="850611" y="770415"/>
                </a:lnTo>
                <a:lnTo>
                  <a:pt x="427625" y="981720"/>
                </a:lnTo>
                <a:lnTo>
                  <a:pt x="0" y="765399"/>
                </a:lnTo>
                <a:lnTo>
                  <a:pt x="0" y="221211"/>
                </a:lnTo>
                <a:lnTo>
                  <a:pt x="439727" y="0"/>
                </a:lnTo>
                <a:close/>
              </a:path>
            </a:pathLst>
          </a:custGeom>
          <a:solidFill>
            <a:srgbClr val="B6C5EE"/>
          </a:solidFill>
          <a:ln w="6218"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4A0F6ADF-8FBF-4182-BC61-C7DAB07D2A74}"/>
              </a:ext>
            </a:extLst>
          </p:cNvPr>
          <p:cNvSpPr/>
          <p:nvPr userDrawn="1"/>
        </p:nvSpPr>
        <p:spPr>
          <a:xfrm>
            <a:off x="6825058" y="1"/>
            <a:ext cx="854433" cy="669871"/>
          </a:xfrm>
          <a:custGeom>
            <a:avLst/>
            <a:gdLst>
              <a:gd name="connsiteX0" fmla="*/ 0 w 854433"/>
              <a:gd name="connsiteY0" fmla="*/ 0 h 669871"/>
              <a:gd name="connsiteX1" fmla="*/ 854433 w 854433"/>
              <a:gd name="connsiteY1" fmla="*/ 0 h 669871"/>
              <a:gd name="connsiteX2" fmla="*/ 850611 w 854433"/>
              <a:gd name="connsiteY2" fmla="*/ 458566 h 669871"/>
              <a:gd name="connsiteX3" fmla="*/ 427625 w 854433"/>
              <a:gd name="connsiteY3" fmla="*/ 669871 h 669871"/>
              <a:gd name="connsiteX4" fmla="*/ 0 w 854433"/>
              <a:gd name="connsiteY4" fmla="*/ 453550 h 669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4433" h="669871">
                <a:moveTo>
                  <a:pt x="0" y="0"/>
                </a:moveTo>
                <a:lnTo>
                  <a:pt x="854433" y="0"/>
                </a:lnTo>
                <a:lnTo>
                  <a:pt x="850611" y="458566"/>
                </a:lnTo>
                <a:lnTo>
                  <a:pt x="427625" y="669871"/>
                </a:lnTo>
                <a:lnTo>
                  <a:pt x="0" y="453550"/>
                </a:lnTo>
                <a:close/>
              </a:path>
            </a:pathLst>
          </a:custGeom>
          <a:solidFill>
            <a:srgbClr val="73CDF4"/>
          </a:solidFill>
          <a:ln w="6218"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5E34951F-6B1C-44A1-B1B1-A3CD318ED1B2}"/>
              </a:ext>
            </a:extLst>
          </p:cNvPr>
          <p:cNvSpPr/>
          <p:nvPr userDrawn="1"/>
        </p:nvSpPr>
        <p:spPr>
          <a:xfrm>
            <a:off x="8173100" y="2179936"/>
            <a:ext cx="855188" cy="981719"/>
          </a:xfrm>
          <a:custGeom>
            <a:avLst/>
            <a:gdLst>
              <a:gd name="connsiteX0" fmla="*/ 439727 w 855188"/>
              <a:gd name="connsiteY0" fmla="*/ 0 h 981719"/>
              <a:gd name="connsiteX1" fmla="*/ 855188 w 855188"/>
              <a:gd name="connsiteY1" fmla="*/ 221211 h 981719"/>
              <a:gd name="connsiteX2" fmla="*/ 850611 w 855188"/>
              <a:gd name="connsiteY2" fmla="*/ 770415 h 981719"/>
              <a:gd name="connsiteX3" fmla="*/ 427625 w 855188"/>
              <a:gd name="connsiteY3" fmla="*/ 981720 h 981719"/>
              <a:gd name="connsiteX4" fmla="*/ 0 w 855188"/>
              <a:gd name="connsiteY4" fmla="*/ 765399 h 981719"/>
              <a:gd name="connsiteX5" fmla="*/ 0 w 855188"/>
              <a:gd name="connsiteY5" fmla="*/ 221211 h 981719"/>
              <a:gd name="connsiteX6" fmla="*/ 439727 w 855188"/>
              <a:gd name="connsiteY6" fmla="*/ 0 h 98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188" h="981719">
                <a:moveTo>
                  <a:pt x="439727" y="0"/>
                </a:moveTo>
                <a:lnTo>
                  <a:pt x="855188" y="221211"/>
                </a:lnTo>
                <a:lnTo>
                  <a:pt x="850611" y="770415"/>
                </a:lnTo>
                <a:lnTo>
                  <a:pt x="427625" y="981720"/>
                </a:lnTo>
                <a:lnTo>
                  <a:pt x="0" y="765399"/>
                </a:lnTo>
                <a:lnTo>
                  <a:pt x="0" y="221211"/>
                </a:lnTo>
                <a:lnTo>
                  <a:pt x="439727" y="0"/>
                </a:lnTo>
                <a:close/>
              </a:path>
            </a:pathLst>
          </a:custGeom>
          <a:solidFill>
            <a:srgbClr val="202192"/>
          </a:solidFill>
          <a:ln w="6218"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B0E3524-B4C0-4EE5-8620-FC77A6676DC7}"/>
              </a:ext>
            </a:extLst>
          </p:cNvPr>
          <p:cNvSpPr/>
          <p:nvPr userDrawn="1"/>
        </p:nvSpPr>
        <p:spPr>
          <a:xfrm>
            <a:off x="8644257" y="1350899"/>
            <a:ext cx="855188" cy="981720"/>
          </a:xfrm>
          <a:custGeom>
            <a:avLst/>
            <a:gdLst>
              <a:gd name="connsiteX0" fmla="*/ 439727 w 855188"/>
              <a:gd name="connsiteY0" fmla="*/ 0 h 981720"/>
              <a:gd name="connsiteX1" fmla="*/ 855188 w 855188"/>
              <a:gd name="connsiteY1" fmla="*/ 221211 h 981720"/>
              <a:gd name="connsiteX2" fmla="*/ 850611 w 855188"/>
              <a:gd name="connsiteY2" fmla="*/ 770415 h 981720"/>
              <a:gd name="connsiteX3" fmla="*/ 427625 w 855188"/>
              <a:gd name="connsiteY3" fmla="*/ 981720 h 981720"/>
              <a:gd name="connsiteX4" fmla="*/ 0 w 855188"/>
              <a:gd name="connsiteY4" fmla="*/ 765399 h 981720"/>
              <a:gd name="connsiteX5" fmla="*/ 0 w 855188"/>
              <a:gd name="connsiteY5" fmla="*/ 221211 h 981720"/>
              <a:gd name="connsiteX6" fmla="*/ 439727 w 855188"/>
              <a:gd name="connsiteY6" fmla="*/ 0 h 98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188" h="981720">
                <a:moveTo>
                  <a:pt x="439727" y="0"/>
                </a:moveTo>
                <a:lnTo>
                  <a:pt x="855188" y="221211"/>
                </a:lnTo>
                <a:lnTo>
                  <a:pt x="850611" y="770415"/>
                </a:lnTo>
                <a:lnTo>
                  <a:pt x="427625" y="981720"/>
                </a:lnTo>
                <a:lnTo>
                  <a:pt x="0" y="765399"/>
                </a:lnTo>
                <a:lnTo>
                  <a:pt x="0" y="221211"/>
                </a:lnTo>
                <a:lnTo>
                  <a:pt x="439727" y="0"/>
                </a:lnTo>
                <a:close/>
              </a:path>
            </a:pathLst>
          </a:custGeom>
          <a:solidFill>
            <a:srgbClr val="B6C5EE"/>
          </a:solidFill>
          <a:ln w="6218" cap="flat">
            <a:noFill/>
            <a:prstDash val="solid"/>
            <a:miter/>
          </a:ln>
        </p:spPr>
        <p:txBody>
          <a:bodyPr rtlCol="0" anchor="ctr"/>
          <a:lstStyle/>
          <a:p>
            <a:endParaRPr lang="en-US"/>
          </a:p>
        </p:txBody>
      </p:sp>
      <p:pic>
        <p:nvPicPr>
          <p:cNvPr id="35" name="Graphic 34">
            <a:extLst>
              <a:ext uri="{FF2B5EF4-FFF2-40B4-BE49-F238E27FC236}">
                <a16:creationId xmlns:a16="http://schemas.microsoft.com/office/drawing/2014/main" id="{E620B015-8E0C-47E1-A9DD-7B74D5BD67B0}"/>
              </a:ext>
            </a:extLst>
          </p:cNvPr>
          <p:cNvPicPr>
            <a:picLocks noChangeAspect="1"/>
          </p:cNvPicPr>
          <p:nvPr userDrawn="1"/>
        </p:nvPicPr>
        <p:blipFill rotWithShape="1">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rcRect l="11099" t="21382" r="11638" b="21775"/>
          <a:stretch/>
        </p:blipFill>
        <p:spPr>
          <a:xfrm>
            <a:off x="8780050" y="3268433"/>
            <a:ext cx="2492948" cy="1834049"/>
          </a:xfrm>
          <a:prstGeom prst="rect">
            <a:avLst/>
          </a:prstGeom>
        </p:spPr>
      </p:pic>
      <p:sp>
        <p:nvSpPr>
          <p:cNvPr id="36" name="Freeform: Shape 35">
            <a:extLst>
              <a:ext uri="{FF2B5EF4-FFF2-40B4-BE49-F238E27FC236}">
                <a16:creationId xmlns:a16="http://schemas.microsoft.com/office/drawing/2014/main" id="{352A1330-3AEC-478A-A546-B6061242E1D6}"/>
              </a:ext>
            </a:extLst>
          </p:cNvPr>
          <p:cNvSpPr/>
          <p:nvPr userDrawn="1"/>
        </p:nvSpPr>
        <p:spPr>
          <a:xfrm>
            <a:off x="9579851" y="1350899"/>
            <a:ext cx="855188" cy="981720"/>
          </a:xfrm>
          <a:custGeom>
            <a:avLst/>
            <a:gdLst>
              <a:gd name="connsiteX0" fmla="*/ 439727 w 855188"/>
              <a:gd name="connsiteY0" fmla="*/ 0 h 981720"/>
              <a:gd name="connsiteX1" fmla="*/ 855188 w 855188"/>
              <a:gd name="connsiteY1" fmla="*/ 221211 h 981720"/>
              <a:gd name="connsiteX2" fmla="*/ 850611 w 855188"/>
              <a:gd name="connsiteY2" fmla="*/ 770415 h 981720"/>
              <a:gd name="connsiteX3" fmla="*/ 427625 w 855188"/>
              <a:gd name="connsiteY3" fmla="*/ 981720 h 981720"/>
              <a:gd name="connsiteX4" fmla="*/ 0 w 855188"/>
              <a:gd name="connsiteY4" fmla="*/ 765399 h 981720"/>
              <a:gd name="connsiteX5" fmla="*/ 0 w 855188"/>
              <a:gd name="connsiteY5" fmla="*/ 221211 h 981720"/>
              <a:gd name="connsiteX6" fmla="*/ 439727 w 855188"/>
              <a:gd name="connsiteY6" fmla="*/ 0 h 98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188" h="981720">
                <a:moveTo>
                  <a:pt x="439727" y="0"/>
                </a:moveTo>
                <a:lnTo>
                  <a:pt x="855188" y="221211"/>
                </a:lnTo>
                <a:lnTo>
                  <a:pt x="850611" y="770415"/>
                </a:lnTo>
                <a:lnTo>
                  <a:pt x="427625" y="981720"/>
                </a:lnTo>
                <a:lnTo>
                  <a:pt x="0" y="765399"/>
                </a:lnTo>
                <a:lnTo>
                  <a:pt x="0" y="221211"/>
                </a:lnTo>
                <a:lnTo>
                  <a:pt x="439727" y="0"/>
                </a:lnTo>
                <a:close/>
              </a:path>
            </a:pathLst>
          </a:custGeom>
          <a:solidFill>
            <a:srgbClr val="73CDF4"/>
          </a:solidFill>
          <a:ln w="6218"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90C0A52A-D59E-4408-A1F1-324BD80C9B66}"/>
              </a:ext>
            </a:extLst>
          </p:cNvPr>
          <p:cNvSpPr/>
          <p:nvPr userDrawn="1"/>
        </p:nvSpPr>
        <p:spPr>
          <a:xfrm>
            <a:off x="10515445" y="1333965"/>
            <a:ext cx="855188" cy="981719"/>
          </a:xfrm>
          <a:custGeom>
            <a:avLst/>
            <a:gdLst>
              <a:gd name="connsiteX0" fmla="*/ 439727 w 855188"/>
              <a:gd name="connsiteY0" fmla="*/ 0 h 981719"/>
              <a:gd name="connsiteX1" fmla="*/ 855188 w 855188"/>
              <a:gd name="connsiteY1" fmla="*/ 221211 h 981719"/>
              <a:gd name="connsiteX2" fmla="*/ 850611 w 855188"/>
              <a:gd name="connsiteY2" fmla="*/ 770415 h 981719"/>
              <a:gd name="connsiteX3" fmla="*/ 427625 w 855188"/>
              <a:gd name="connsiteY3" fmla="*/ 981720 h 981719"/>
              <a:gd name="connsiteX4" fmla="*/ 0 w 855188"/>
              <a:gd name="connsiteY4" fmla="*/ 765399 h 981719"/>
              <a:gd name="connsiteX5" fmla="*/ 0 w 855188"/>
              <a:gd name="connsiteY5" fmla="*/ 221211 h 981719"/>
              <a:gd name="connsiteX6" fmla="*/ 439727 w 855188"/>
              <a:gd name="connsiteY6" fmla="*/ 0 h 98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188" h="981719">
                <a:moveTo>
                  <a:pt x="439727" y="0"/>
                </a:moveTo>
                <a:lnTo>
                  <a:pt x="855188" y="221211"/>
                </a:lnTo>
                <a:lnTo>
                  <a:pt x="850611" y="770415"/>
                </a:lnTo>
                <a:lnTo>
                  <a:pt x="427625" y="981720"/>
                </a:lnTo>
                <a:lnTo>
                  <a:pt x="0" y="765399"/>
                </a:lnTo>
                <a:lnTo>
                  <a:pt x="0" y="221211"/>
                </a:lnTo>
                <a:lnTo>
                  <a:pt x="439727" y="0"/>
                </a:lnTo>
                <a:close/>
              </a:path>
            </a:pathLst>
          </a:custGeom>
          <a:solidFill>
            <a:srgbClr val="202192"/>
          </a:solidFill>
          <a:ln w="6218"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B14FF700-FC0D-4D62-A045-34C343EE59C3}"/>
              </a:ext>
            </a:extLst>
          </p:cNvPr>
          <p:cNvSpPr/>
          <p:nvPr userDrawn="1"/>
        </p:nvSpPr>
        <p:spPr>
          <a:xfrm>
            <a:off x="6768070" y="3008570"/>
            <a:ext cx="855188" cy="981720"/>
          </a:xfrm>
          <a:custGeom>
            <a:avLst/>
            <a:gdLst>
              <a:gd name="connsiteX0" fmla="*/ 439727 w 855188"/>
              <a:gd name="connsiteY0" fmla="*/ 0 h 981720"/>
              <a:gd name="connsiteX1" fmla="*/ 855188 w 855188"/>
              <a:gd name="connsiteY1" fmla="*/ 221211 h 981720"/>
              <a:gd name="connsiteX2" fmla="*/ 850611 w 855188"/>
              <a:gd name="connsiteY2" fmla="*/ 770415 h 981720"/>
              <a:gd name="connsiteX3" fmla="*/ 427625 w 855188"/>
              <a:gd name="connsiteY3" fmla="*/ 981720 h 981720"/>
              <a:gd name="connsiteX4" fmla="*/ 0 w 855188"/>
              <a:gd name="connsiteY4" fmla="*/ 765399 h 981720"/>
              <a:gd name="connsiteX5" fmla="*/ 0 w 855188"/>
              <a:gd name="connsiteY5" fmla="*/ 221211 h 981720"/>
              <a:gd name="connsiteX6" fmla="*/ 439727 w 855188"/>
              <a:gd name="connsiteY6" fmla="*/ 0 h 98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188" h="981720">
                <a:moveTo>
                  <a:pt x="439727" y="0"/>
                </a:moveTo>
                <a:lnTo>
                  <a:pt x="855188" y="221211"/>
                </a:lnTo>
                <a:lnTo>
                  <a:pt x="850611" y="770415"/>
                </a:lnTo>
                <a:lnTo>
                  <a:pt x="427625" y="981720"/>
                </a:lnTo>
                <a:lnTo>
                  <a:pt x="0" y="765399"/>
                </a:lnTo>
                <a:lnTo>
                  <a:pt x="0" y="221211"/>
                </a:lnTo>
                <a:lnTo>
                  <a:pt x="439727" y="0"/>
                </a:lnTo>
                <a:close/>
              </a:path>
            </a:pathLst>
          </a:custGeom>
          <a:solidFill>
            <a:srgbClr val="73CDF4"/>
          </a:solidFill>
          <a:ln w="6218"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D3B33179-2EBE-481D-A07D-435F373A14CF}"/>
              </a:ext>
            </a:extLst>
          </p:cNvPr>
          <p:cNvSpPr/>
          <p:nvPr userDrawn="1"/>
        </p:nvSpPr>
        <p:spPr>
          <a:xfrm>
            <a:off x="10031090" y="513661"/>
            <a:ext cx="855188" cy="981720"/>
          </a:xfrm>
          <a:custGeom>
            <a:avLst/>
            <a:gdLst>
              <a:gd name="connsiteX0" fmla="*/ 439727 w 855188"/>
              <a:gd name="connsiteY0" fmla="*/ 0 h 981720"/>
              <a:gd name="connsiteX1" fmla="*/ 855188 w 855188"/>
              <a:gd name="connsiteY1" fmla="*/ 221211 h 981720"/>
              <a:gd name="connsiteX2" fmla="*/ 850611 w 855188"/>
              <a:gd name="connsiteY2" fmla="*/ 770415 h 981720"/>
              <a:gd name="connsiteX3" fmla="*/ 427625 w 855188"/>
              <a:gd name="connsiteY3" fmla="*/ 981720 h 981720"/>
              <a:gd name="connsiteX4" fmla="*/ 0 w 855188"/>
              <a:gd name="connsiteY4" fmla="*/ 765399 h 981720"/>
              <a:gd name="connsiteX5" fmla="*/ 0 w 855188"/>
              <a:gd name="connsiteY5" fmla="*/ 221211 h 981720"/>
              <a:gd name="connsiteX6" fmla="*/ 439727 w 855188"/>
              <a:gd name="connsiteY6" fmla="*/ 0 h 98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188" h="981720">
                <a:moveTo>
                  <a:pt x="439727" y="0"/>
                </a:moveTo>
                <a:lnTo>
                  <a:pt x="855188" y="221211"/>
                </a:lnTo>
                <a:lnTo>
                  <a:pt x="850611" y="770415"/>
                </a:lnTo>
                <a:lnTo>
                  <a:pt x="427625" y="981720"/>
                </a:lnTo>
                <a:lnTo>
                  <a:pt x="0" y="765399"/>
                </a:lnTo>
                <a:lnTo>
                  <a:pt x="0" y="221211"/>
                </a:lnTo>
                <a:lnTo>
                  <a:pt x="439727" y="0"/>
                </a:lnTo>
                <a:close/>
              </a:path>
            </a:pathLst>
          </a:custGeom>
          <a:solidFill>
            <a:srgbClr val="B6C5EE"/>
          </a:solidFill>
          <a:ln w="6218"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7EF4C9F2-8D5F-4C25-9B3C-43A039009E5B}"/>
              </a:ext>
            </a:extLst>
          </p:cNvPr>
          <p:cNvSpPr/>
          <p:nvPr userDrawn="1"/>
        </p:nvSpPr>
        <p:spPr>
          <a:xfrm>
            <a:off x="9579851" y="-2775"/>
            <a:ext cx="854526" cy="681114"/>
          </a:xfrm>
          <a:custGeom>
            <a:avLst/>
            <a:gdLst>
              <a:gd name="connsiteX0" fmla="*/ 0 w 854526"/>
              <a:gd name="connsiteY0" fmla="*/ 0 h 681114"/>
              <a:gd name="connsiteX1" fmla="*/ 854526 w 854526"/>
              <a:gd name="connsiteY1" fmla="*/ 0 h 681114"/>
              <a:gd name="connsiteX2" fmla="*/ 850611 w 854526"/>
              <a:gd name="connsiteY2" fmla="*/ 469809 h 681114"/>
              <a:gd name="connsiteX3" fmla="*/ 427625 w 854526"/>
              <a:gd name="connsiteY3" fmla="*/ 681114 h 681114"/>
              <a:gd name="connsiteX4" fmla="*/ 0 w 854526"/>
              <a:gd name="connsiteY4" fmla="*/ 464793 h 681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4526" h="681114">
                <a:moveTo>
                  <a:pt x="0" y="0"/>
                </a:moveTo>
                <a:lnTo>
                  <a:pt x="854526" y="0"/>
                </a:lnTo>
                <a:lnTo>
                  <a:pt x="850611" y="469809"/>
                </a:lnTo>
                <a:lnTo>
                  <a:pt x="427625" y="681114"/>
                </a:lnTo>
                <a:lnTo>
                  <a:pt x="0" y="464793"/>
                </a:lnTo>
                <a:close/>
              </a:path>
            </a:pathLst>
          </a:custGeom>
          <a:solidFill>
            <a:srgbClr val="202192"/>
          </a:solidFill>
          <a:ln w="6218"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F2872CE4-5954-4E05-80D5-30A0D014EF26}"/>
              </a:ext>
            </a:extLst>
          </p:cNvPr>
          <p:cNvSpPr/>
          <p:nvPr userDrawn="1"/>
        </p:nvSpPr>
        <p:spPr>
          <a:xfrm>
            <a:off x="7243026" y="3845000"/>
            <a:ext cx="855188" cy="981720"/>
          </a:xfrm>
          <a:custGeom>
            <a:avLst/>
            <a:gdLst>
              <a:gd name="connsiteX0" fmla="*/ 439727 w 855188"/>
              <a:gd name="connsiteY0" fmla="*/ 0 h 981720"/>
              <a:gd name="connsiteX1" fmla="*/ 855188 w 855188"/>
              <a:gd name="connsiteY1" fmla="*/ 221211 h 981720"/>
              <a:gd name="connsiteX2" fmla="*/ 850611 w 855188"/>
              <a:gd name="connsiteY2" fmla="*/ 770415 h 981720"/>
              <a:gd name="connsiteX3" fmla="*/ 427625 w 855188"/>
              <a:gd name="connsiteY3" fmla="*/ 981720 h 981720"/>
              <a:gd name="connsiteX4" fmla="*/ 0 w 855188"/>
              <a:gd name="connsiteY4" fmla="*/ 765399 h 981720"/>
              <a:gd name="connsiteX5" fmla="*/ 0 w 855188"/>
              <a:gd name="connsiteY5" fmla="*/ 221211 h 981720"/>
              <a:gd name="connsiteX6" fmla="*/ 439727 w 855188"/>
              <a:gd name="connsiteY6" fmla="*/ 0 h 98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188" h="981720">
                <a:moveTo>
                  <a:pt x="439727" y="0"/>
                </a:moveTo>
                <a:lnTo>
                  <a:pt x="855188" y="221211"/>
                </a:lnTo>
                <a:lnTo>
                  <a:pt x="850611" y="770415"/>
                </a:lnTo>
                <a:lnTo>
                  <a:pt x="427625" y="981720"/>
                </a:lnTo>
                <a:lnTo>
                  <a:pt x="0" y="765399"/>
                </a:lnTo>
                <a:lnTo>
                  <a:pt x="0" y="221211"/>
                </a:lnTo>
                <a:lnTo>
                  <a:pt x="439727" y="0"/>
                </a:lnTo>
                <a:close/>
              </a:path>
            </a:pathLst>
          </a:custGeom>
          <a:solidFill>
            <a:srgbClr val="B6C5EE"/>
          </a:solidFill>
          <a:ln w="6218"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67966BD0-559E-437E-8F5E-C38DDBDC3622}"/>
              </a:ext>
            </a:extLst>
          </p:cNvPr>
          <p:cNvSpPr/>
          <p:nvPr userDrawn="1"/>
        </p:nvSpPr>
        <p:spPr>
          <a:xfrm>
            <a:off x="6825057" y="4683175"/>
            <a:ext cx="855188" cy="981719"/>
          </a:xfrm>
          <a:custGeom>
            <a:avLst/>
            <a:gdLst>
              <a:gd name="connsiteX0" fmla="*/ 439727 w 855188"/>
              <a:gd name="connsiteY0" fmla="*/ 0 h 981719"/>
              <a:gd name="connsiteX1" fmla="*/ 855188 w 855188"/>
              <a:gd name="connsiteY1" fmla="*/ 221211 h 981719"/>
              <a:gd name="connsiteX2" fmla="*/ 850611 w 855188"/>
              <a:gd name="connsiteY2" fmla="*/ 770415 h 981719"/>
              <a:gd name="connsiteX3" fmla="*/ 427625 w 855188"/>
              <a:gd name="connsiteY3" fmla="*/ 981720 h 981719"/>
              <a:gd name="connsiteX4" fmla="*/ 0 w 855188"/>
              <a:gd name="connsiteY4" fmla="*/ 765399 h 981719"/>
              <a:gd name="connsiteX5" fmla="*/ 0 w 855188"/>
              <a:gd name="connsiteY5" fmla="*/ 221211 h 981719"/>
              <a:gd name="connsiteX6" fmla="*/ 439727 w 855188"/>
              <a:gd name="connsiteY6" fmla="*/ 0 h 98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188" h="981719">
                <a:moveTo>
                  <a:pt x="439727" y="0"/>
                </a:moveTo>
                <a:lnTo>
                  <a:pt x="855188" y="221211"/>
                </a:lnTo>
                <a:lnTo>
                  <a:pt x="850611" y="770415"/>
                </a:lnTo>
                <a:lnTo>
                  <a:pt x="427625" y="981720"/>
                </a:lnTo>
                <a:lnTo>
                  <a:pt x="0" y="765399"/>
                </a:lnTo>
                <a:lnTo>
                  <a:pt x="0" y="221211"/>
                </a:lnTo>
                <a:lnTo>
                  <a:pt x="439727" y="0"/>
                </a:lnTo>
                <a:close/>
              </a:path>
            </a:pathLst>
          </a:custGeom>
          <a:solidFill>
            <a:srgbClr val="202192"/>
          </a:solidFill>
          <a:ln w="6218"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5486BAD8-DE38-4681-B48C-3A39F8DBA365}"/>
              </a:ext>
            </a:extLst>
          </p:cNvPr>
          <p:cNvSpPr/>
          <p:nvPr userDrawn="1"/>
        </p:nvSpPr>
        <p:spPr>
          <a:xfrm>
            <a:off x="11451040" y="1333965"/>
            <a:ext cx="740961" cy="981720"/>
          </a:xfrm>
          <a:custGeom>
            <a:avLst/>
            <a:gdLst>
              <a:gd name="connsiteX0" fmla="*/ 439727 w 740961"/>
              <a:gd name="connsiteY0" fmla="*/ 0 h 981720"/>
              <a:gd name="connsiteX1" fmla="*/ 740961 w 740961"/>
              <a:gd name="connsiteY1" fmla="*/ 160391 h 981720"/>
              <a:gd name="connsiteX2" fmla="*/ 740961 w 740961"/>
              <a:gd name="connsiteY2" fmla="*/ 825191 h 981720"/>
              <a:gd name="connsiteX3" fmla="*/ 427625 w 740961"/>
              <a:gd name="connsiteY3" fmla="*/ 981720 h 981720"/>
              <a:gd name="connsiteX4" fmla="*/ 0 w 740961"/>
              <a:gd name="connsiteY4" fmla="*/ 765399 h 981720"/>
              <a:gd name="connsiteX5" fmla="*/ 0 w 740961"/>
              <a:gd name="connsiteY5" fmla="*/ 221211 h 98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0961" h="981720">
                <a:moveTo>
                  <a:pt x="439727" y="0"/>
                </a:moveTo>
                <a:lnTo>
                  <a:pt x="740961" y="160391"/>
                </a:lnTo>
                <a:lnTo>
                  <a:pt x="740961" y="825191"/>
                </a:lnTo>
                <a:lnTo>
                  <a:pt x="427625" y="981720"/>
                </a:lnTo>
                <a:lnTo>
                  <a:pt x="0" y="765399"/>
                </a:lnTo>
                <a:lnTo>
                  <a:pt x="0" y="221211"/>
                </a:lnTo>
                <a:close/>
              </a:path>
            </a:pathLst>
          </a:custGeom>
          <a:solidFill>
            <a:srgbClr val="73CDF4"/>
          </a:solidFill>
          <a:ln w="6218"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6ADD551A-D265-47F5-9D79-EAD8A1FC2212}"/>
              </a:ext>
            </a:extLst>
          </p:cNvPr>
          <p:cNvSpPr/>
          <p:nvPr userDrawn="1"/>
        </p:nvSpPr>
        <p:spPr>
          <a:xfrm>
            <a:off x="7252651" y="5524901"/>
            <a:ext cx="855188" cy="981720"/>
          </a:xfrm>
          <a:custGeom>
            <a:avLst/>
            <a:gdLst>
              <a:gd name="connsiteX0" fmla="*/ 439727 w 855188"/>
              <a:gd name="connsiteY0" fmla="*/ 0 h 981720"/>
              <a:gd name="connsiteX1" fmla="*/ 855188 w 855188"/>
              <a:gd name="connsiteY1" fmla="*/ 221211 h 981720"/>
              <a:gd name="connsiteX2" fmla="*/ 850611 w 855188"/>
              <a:gd name="connsiteY2" fmla="*/ 770415 h 981720"/>
              <a:gd name="connsiteX3" fmla="*/ 427625 w 855188"/>
              <a:gd name="connsiteY3" fmla="*/ 981720 h 981720"/>
              <a:gd name="connsiteX4" fmla="*/ 0 w 855188"/>
              <a:gd name="connsiteY4" fmla="*/ 765399 h 981720"/>
              <a:gd name="connsiteX5" fmla="*/ 0 w 855188"/>
              <a:gd name="connsiteY5" fmla="*/ 221211 h 981720"/>
              <a:gd name="connsiteX6" fmla="*/ 439727 w 855188"/>
              <a:gd name="connsiteY6" fmla="*/ 0 h 98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188" h="981720">
                <a:moveTo>
                  <a:pt x="439727" y="0"/>
                </a:moveTo>
                <a:lnTo>
                  <a:pt x="855188" y="221211"/>
                </a:lnTo>
                <a:lnTo>
                  <a:pt x="850611" y="770415"/>
                </a:lnTo>
                <a:lnTo>
                  <a:pt x="427625" y="981720"/>
                </a:lnTo>
                <a:lnTo>
                  <a:pt x="0" y="765399"/>
                </a:lnTo>
                <a:lnTo>
                  <a:pt x="0" y="221211"/>
                </a:lnTo>
                <a:lnTo>
                  <a:pt x="439727" y="0"/>
                </a:lnTo>
                <a:close/>
              </a:path>
            </a:pathLst>
          </a:custGeom>
          <a:solidFill>
            <a:srgbClr val="73CDF4"/>
          </a:solidFill>
          <a:ln w="6218"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52D84AC9-50B0-4088-9CB9-F47403181BA7}"/>
              </a:ext>
            </a:extLst>
          </p:cNvPr>
          <p:cNvSpPr/>
          <p:nvPr userDrawn="1"/>
        </p:nvSpPr>
        <p:spPr>
          <a:xfrm>
            <a:off x="8173100" y="5524901"/>
            <a:ext cx="855188" cy="981719"/>
          </a:xfrm>
          <a:custGeom>
            <a:avLst/>
            <a:gdLst>
              <a:gd name="connsiteX0" fmla="*/ 439727 w 855188"/>
              <a:gd name="connsiteY0" fmla="*/ 0 h 981719"/>
              <a:gd name="connsiteX1" fmla="*/ 855188 w 855188"/>
              <a:gd name="connsiteY1" fmla="*/ 221211 h 981719"/>
              <a:gd name="connsiteX2" fmla="*/ 850611 w 855188"/>
              <a:gd name="connsiteY2" fmla="*/ 770415 h 981719"/>
              <a:gd name="connsiteX3" fmla="*/ 427625 w 855188"/>
              <a:gd name="connsiteY3" fmla="*/ 981720 h 981719"/>
              <a:gd name="connsiteX4" fmla="*/ 0 w 855188"/>
              <a:gd name="connsiteY4" fmla="*/ 765399 h 981719"/>
              <a:gd name="connsiteX5" fmla="*/ 0 w 855188"/>
              <a:gd name="connsiteY5" fmla="*/ 221211 h 981719"/>
              <a:gd name="connsiteX6" fmla="*/ 439727 w 855188"/>
              <a:gd name="connsiteY6" fmla="*/ 0 h 98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188" h="981719">
                <a:moveTo>
                  <a:pt x="439727" y="0"/>
                </a:moveTo>
                <a:lnTo>
                  <a:pt x="855188" y="221211"/>
                </a:lnTo>
                <a:lnTo>
                  <a:pt x="850611" y="770415"/>
                </a:lnTo>
                <a:lnTo>
                  <a:pt x="427625" y="981720"/>
                </a:lnTo>
                <a:lnTo>
                  <a:pt x="0" y="765399"/>
                </a:lnTo>
                <a:lnTo>
                  <a:pt x="0" y="221211"/>
                </a:lnTo>
                <a:lnTo>
                  <a:pt x="439727" y="0"/>
                </a:lnTo>
                <a:close/>
              </a:path>
            </a:pathLst>
          </a:custGeom>
          <a:solidFill>
            <a:srgbClr val="202192"/>
          </a:solidFill>
          <a:ln w="6218" cap="flat">
            <a:noFill/>
            <a:prstDash val="solid"/>
            <a:miter/>
          </a:ln>
        </p:spPr>
        <p:txBody>
          <a:bodyPr rtlCol="0" anchor="ctr"/>
          <a:lstStyle/>
          <a:p>
            <a:endParaRPr lang="en-US"/>
          </a:p>
        </p:txBody>
      </p:sp>
      <p:sp>
        <p:nvSpPr>
          <p:cNvPr id="81" name="Freeform: Shape 80">
            <a:extLst>
              <a:ext uri="{FF2B5EF4-FFF2-40B4-BE49-F238E27FC236}">
                <a16:creationId xmlns:a16="http://schemas.microsoft.com/office/drawing/2014/main" id="{B31EC242-D9C8-4923-AFD5-DFD18015DF25}"/>
              </a:ext>
            </a:extLst>
          </p:cNvPr>
          <p:cNvSpPr/>
          <p:nvPr userDrawn="1"/>
        </p:nvSpPr>
        <p:spPr>
          <a:xfrm>
            <a:off x="7706037" y="6357516"/>
            <a:ext cx="855188" cy="500485"/>
          </a:xfrm>
          <a:custGeom>
            <a:avLst/>
            <a:gdLst>
              <a:gd name="connsiteX0" fmla="*/ 439727 w 855188"/>
              <a:gd name="connsiteY0" fmla="*/ 0 h 500485"/>
              <a:gd name="connsiteX1" fmla="*/ 855188 w 855188"/>
              <a:gd name="connsiteY1" fmla="*/ 221211 h 500485"/>
              <a:gd name="connsiteX2" fmla="*/ 852861 w 855188"/>
              <a:gd name="connsiteY2" fmla="*/ 500485 h 500485"/>
              <a:gd name="connsiteX3" fmla="*/ 0 w 855188"/>
              <a:gd name="connsiteY3" fmla="*/ 500485 h 500485"/>
              <a:gd name="connsiteX4" fmla="*/ 0 w 855188"/>
              <a:gd name="connsiteY4" fmla="*/ 221211 h 5004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5188" h="500485">
                <a:moveTo>
                  <a:pt x="439727" y="0"/>
                </a:moveTo>
                <a:lnTo>
                  <a:pt x="855188" y="221211"/>
                </a:lnTo>
                <a:lnTo>
                  <a:pt x="852861" y="500485"/>
                </a:lnTo>
                <a:lnTo>
                  <a:pt x="0" y="500485"/>
                </a:lnTo>
                <a:lnTo>
                  <a:pt x="0" y="221211"/>
                </a:lnTo>
                <a:close/>
              </a:path>
            </a:pathLst>
          </a:custGeom>
          <a:solidFill>
            <a:srgbClr val="B6C5EE"/>
          </a:solidFill>
          <a:ln w="6218" cap="flat">
            <a:noFill/>
            <a:prstDash val="solid"/>
            <a:miter/>
          </a:ln>
        </p:spPr>
        <p:txBody>
          <a:bodyPr rtlCol="0" anchor="ctr"/>
          <a:lstStyle/>
          <a:p>
            <a:endParaRPr lang="en-US"/>
          </a:p>
        </p:txBody>
      </p:sp>
      <p:sp>
        <p:nvSpPr>
          <p:cNvPr id="80" name="Freeform: Shape 79">
            <a:extLst>
              <a:ext uri="{FF2B5EF4-FFF2-40B4-BE49-F238E27FC236}">
                <a16:creationId xmlns:a16="http://schemas.microsoft.com/office/drawing/2014/main" id="{7EB9F71A-254B-4D52-B363-C0A75ECA96D7}"/>
              </a:ext>
            </a:extLst>
          </p:cNvPr>
          <p:cNvSpPr/>
          <p:nvPr userDrawn="1"/>
        </p:nvSpPr>
        <p:spPr>
          <a:xfrm>
            <a:off x="8626486" y="6351224"/>
            <a:ext cx="855188" cy="506777"/>
          </a:xfrm>
          <a:custGeom>
            <a:avLst/>
            <a:gdLst>
              <a:gd name="connsiteX0" fmla="*/ 439727 w 855188"/>
              <a:gd name="connsiteY0" fmla="*/ 0 h 506777"/>
              <a:gd name="connsiteX1" fmla="*/ 855188 w 855188"/>
              <a:gd name="connsiteY1" fmla="*/ 221211 h 506777"/>
              <a:gd name="connsiteX2" fmla="*/ 852808 w 855188"/>
              <a:gd name="connsiteY2" fmla="*/ 506777 h 506777"/>
              <a:gd name="connsiteX3" fmla="*/ 0 w 855188"/>
              <a:gd name="connsiteY3" fmla="*/ 506777 h 506777"/>
              <a:gd name="connsiteX4" fmla="*/ 0 w 855188"/>
              <a:gd name="connsiteY4" fmla="*/ 221211 h 506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5188" h="506777">
                <a:moveTo>
                  <a:pt x="439727" y="0"/>
                </a:moveTo>
                <a:lnTo>
                  <a:pt x="855188" y="221211"/>
                </a:lnTo>
                <a:lnTo>
                  <a:pt x="852808" y="506777"/>
                </a:lnTo>
                <a:lnTo>
                  <a:pt x="0" y="506777"/>
                </a:lnTo>
                <a:lnTo>
                  <a:pt x="0" y="221211"/>
                </a:lnTo>
                <a:close/>
              </a:path>
            </a:pathLst>
          </a:custGeom>
          <a:solidFill>
            <a:srgbClr val="73CDF4"/>
          </a:solidFill>
          <a:ln w="6218" cap="flat">
            <a:noFill/>
            <a:prstDash val="solid"/>
            <a:miter/>
          </a:ln>
        </p:spPr>
        <p:txBody>
          <a:bodyPr rtlCol="0" anchor="ctr"/>
          <a:lstStyle/>
          <a:p>
            <a:endParaRPr lang="en-US"/>
          </a:p>
        </p:txBody>
      </p:sp>
      <p:sp>
        <p:nvSpPr>
          <p:cNvPr id="79" name="Freeform: Shape 78">
            <a:extLst>
              <a:ext uri="{FF2B5EF4-FFF2-40B4-BE49-F238E27FC236}">
                <a16:creationId xmlns:a16="http://schemas.microsoft.com/office/drawing/2014/main" id="{1E218E9C-1291-4C5F-98A9-EB57C5B368AA}"/>
              </a:ext>
            </a:extLst>
          </p:cNvPr>
          <p:cNvSpPr/>
          <p:nvPr userDrawn="1"/>
        </p:nvSpPr>
        <p:spPr>
          <a:xfrm>
            <a:off x="9546935" y="6367140"/>
            <a:ext cx="855188" cy="490860"/>
          </a:xfrm>
          <a:custGeom>
            <a:avLst/>
            <a:gdLst>
              <a:gd name="connsiteX0" fmla="*/ 439727 w 855188"/>
              <a:gd name="connsiteY0" fmla="*/ 0 h 490860"/>
              <a:gd name="connsiteX1" fmla="*/ 855188 w 855188"/>
              <a:gd name="connsiteY1" fmla="*/ 221211 h 490860"/>
              <a:gd name="connsiteX2" fmla="*/ 852941 w 855188"/>
              <a:gd name="connsiteY2" fmla="*/ 490860 h 490860"/>
              <a:gd name="connsiteX3" fmla="*/ 0 w 855188"/>
              <a:gd name="connsiteY3" fmla="*/ 490860 h 490860"/>
              <a:gd name="connsiteX4" fmla="*/ 0 w 855188"/>
              <a:gd name="connsiteY4" fmla="*/ 221211 h 490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5188" h="490860">
                <a:moveTo>
                  <a:pt x="439727" y="0"/>
                </a:moveTo>
                <a:lnTo>
                  <a:pt x="855188" y="221211"/>
                </a:lnTo>
                <a:lnTo>
                  <a:pt x="852941" y="490860"/>
                </a:lnTo>
                <a:lnTo>
                  <a:pt x="0" y="490860"/>
                </a:lnTo>
                <a:lnTo>
                  <a:pt x="0" y="221211"/>
                </a:lnTo>
                <a:close/>
              </a:path>
            </a:pathLst>
          </a:custGeom>
          <a:solidFill>
            <a:srgbClr val="B6C5EE"/>
          </a:solidFill>
          <a:ln w="6218"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05AF648A-4BF7-4F91-9873-44723D668A40}"/>
              </a:ext>
            </a:extLst>
          </p:cNvPr>
          <p:cNvSpPr/>
          <p:nvPr userDrawn="1"/>
        </p:nvSpPr>
        <p:spPr>
          <a:xfrm>
            <a:off x="10026524" y="5524035"/>
            <a:ext cx="855188" cy="981720"/>
          </a:xfrm>
          <a:custGeom>
            <a:avLst/>
            <a:gdLst>
              <a:gd name="connsiteX0" fmla="*/ 439727 w 855188"/>
              <a:gd name="connsiteY0" fmla="*/ 0 h 981720"/>
              <a:gd name="connsiteX1" fmla="*/ 855188 w 855188"/>
              <a:gd name="connsiteY1" fmla="*/ 221211 h 981720"/>
              <a:gd name="connsiteX2" fmla="*/ 850611 w 855188"/>
              <a:gd name="connsiteY2" fmla="*/ 770415 h 981720"/>
              <a:gd name="connsiteX3" fmla="*/ 427625 w 855188"/>
              <a:gd name="connsiteY3" fmla="*/ 981720 h 981720"/>
              <a:gd name="connsiteX4" fmla="*/ 0 w 855188"/>
              <a:gd name="connsiteY4" fmla="*/ 765399 h 981720"/>
              <a:gd name="connsiteX5" fmla="*/ 0 w 855188"/>
              <a:gd name="connsiteY5" fmla="*/ 221211 h 981720"/>
              <a:gd name="connsiteX6" fmla="*/ 439727 w 855188"/>
              <a:gd name="connsiteY6" fmla="*/ 0 h 98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188" h="981720">
                <a:moveTo>
                  <a:pt x="439727" y="0"/>
                </a:moveTo>
                <a:lnTo>
                  <a:pt x="855188" y="221211"/>
                </a:lnTo>
                <a:lnTo>
                  <a:pt x="850611" y="770415"/>
                </a:lnTo>
                <a:lnTo>
                  <a:pt x="427625" y="981720"/>
                </a:lnTo>
                <a:lnTo>
                  <a:pt x="0" y="765399"/>
                </a:lnTo>
                <a:lnTo>
                  <a:pt x="0" y="221211"/>
                </a:lnTo>
                <a:lnTo>
                  <a:pt x="439727" y="0"/>
                </a:lnTo>
                <a:close/>
              </a:path>
            </a:pathLst>
          </a:custGeom>
          <a:solidFill>
            <a:srgbClr val="73CDF4"/>
          </a:solidFill>
          <a:ln w="6218" cap="flat">
            <a:no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id="{FB3F0254-CB27-4424-99C8-5D017646EA18}"/>
              </a:ext>
            </a:extLst>
          </p:cNvPr>
          <p:cNvSpPr/>
          <p:nvPr userDrawn="1"/>
        </p:nvSpPr>
        <p:spPr>
          <a:xfrm>
            <a:off x="10479910" y="6351223"/>
            <a:ext cx="855188" cy="506777"/>
          </a:xfrm>
          <a:custGeom>
            <a:avLst/>
            <a:gdLst>
              <a:gd name="connsiteX0" fmla="*/ 439727 w 855188"/>
              <a:gd name="connsiteY0" fmla="*/ 0 h 506777"/>
              <a:gd name="connsiteX1" fmla="*/ 855188 w 855188"/>
              <a:gd name="connsiteY1" fmla="*/ 221211 h 506777"/>
              <a:gd name="connsiteX2" fmla="*/ 852808 w 855188"/>
              <a:gd name="connsiteY2" fmla="*/ 506777 h 506777"/>
              <a:gd name="connsiteX3" fmla="*/ 0 w 855188"/>
              <a:gd name="connsiteY3" fmla="*/ 506777 h 506777"/>
              <a:gd name="connsiteX4" fmla="*/ 0 w 855188"/>
              <a:gd name="connsiteY4" fmla="*/ 221211 h 506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5188" h="506777">
                <a:moveTo>
                  <a:pt x="439727" y="0"/>
                </a:moveTo>
                <a:lnTo>
                  <a:pt x="855188" y="221211"/>
                </a:lnTo>
                <a:lnTo>
                  <a:pt x="852808" y="506777"/>
                </a:lnTo>
                <a:lnTo>
                  <a:pt x="0" y="506777"/>
                </a:lnTo>
                <a:lnTo>
                  <a:pt x="0" y="221211"/>
                </a:lnTo>
                <a:close/>
              </a:path>
            </a:pathLst>
          </a:custGeom>
          <a:solidFill>
            <a:srgbClr val="202192"/>
          </a:solidFill>
          <a:ln w="6218" cap="flat">
            <a:noFill/>
            <a:prstDash val="solid"/>
            <a:miter/>
          </a:ln>
        </p:spPr>
        <p:txBody>
          <a:bodyPr rtlCol="0" anchor="ctr"/>
          <a:lstStyle/>
          <a:p>
            <a:endParaRPr lang="en-US"/>
          </a:p>
        </p:txBody>
      </p:sp>
      <p:sp>
        <p:nvSpPr>
          <p:cNvPr id="77" name="Freeform: Shape 76">
            <a:extLst>
              <a:ext uri="{FF2B5EF4-FFF2-40B4-BE49-F238E27FC236}">
                <a16:creationId xmlns:a16="http://schemas.microsoft.com/office/drawing/2014/main" id="{5EAA76B9-A02A-428F-BAAF-F0DB0090BDF7}"/>
              </a:ext>
            </a:extLst>
          </p:cNvPr>
          <p:cNvSpPr/>
          <p:nvPr userDrawn="1"/>
        </p:nvSpPr>
        <p:spPr>
          <a:xfrm>
            <a:off x="11412886" y="6367140"/>
            <a:ext cx="779115" cy="490860"/>
          </a:xfrm>
          <a:custGeom>
            <a:avLst/>
            <a:gdLst>
              <a:gd name="connsiteX0" fmla="*/ 439727 w 779115"/>
              <a:gd name="connsiteY0" fmla="*/ 0 h 490860"/>
              <a:gd name="connsiteX1" fmla="*/ 779115 w 779115"/>
              <a:gd name="connsiteY1" fmla="*/ 180706 h 490860"/>
              <a:gd name="connsiteX2" fmla="*/ 779115 w 779115"/>
              <a:gd name="connsiteY2" fmla="*/ 490860 h 490860"/>
              <a:gd name="connsiteX3" fmla="*/ 0 w 779115"/>
              <a:gd name="connsiteY3" fmla="*/ 490860 h 490860"/>
              <a:gd name="connsiteX4" fmla="*/ 0 w 779115"/>
              <a:gd name="connsiteY4" fmla="*/ 221211 h 490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9115" h="490860">
                <a:moveTo>
                  <a:pt x="439727" y="0"/>
                </a:moveTo>
                <a:lnTo>
                  <a:pt x="779115" y="180706"/>
                </a:lnTo>
                <a:lnTo>
                  <a:pt x="779115" y="490860"/>
                </a:lnTo>
                <a:lnTo>
                  <a:pt x="0" y="490860"/>
                </a:lnTo>
                <a:lnTo>
                  <a:pt x="0" y="221211"/>
                </a:lnTo>
                <a:close/>
              </a:path>
            </a:pathLst>
          </a:custGeom>
          <a:solidFill>
            <a:srgbClr val="B6C5EE"/>
          </a:solidFill>
          <a:ln w="6218"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9D89CCDF-5339-4E38-A96A-F2FAD84D1289}"/>
              </a:ext>
            </a:extLst>
          </p:cNvPr>
          <p:cNvSpPr/>
          <p:nvPr userDrawn="1"/>
        </p:nvSpPr>
        <p:spPr>
          <a:xfrm>
            <a:off x="10983242" y="2161152"/>
            <a:ext cx="855188" cy="981720"/>
          </a:xfrm>
          <a:custGeom>
            <a:avLst/>
            <a:gdLst>
              <a:gd name="connsiteX0" fmla="*/ 439727 w 855188"/>
              <a:gd name="connsiteY0" fmla="*/ 0 h 981720"/>
              <a:gd name="connsiteX1" fmla="*/ 855188 w 855188"/>
              <a:gd name="connsiteY1" fmla="*/ 221211 h 981720"/>
              <a:gd name="connsiteX2" fmla="*/ 850611 w 855188"/>
              <a:gd name="connsiteY2" fmla="*/ 770415 h 981720"/>
              <a:gd name="connsiteX3" fmla="*/ 427625 w 855188"/>
              <a:gd name="connsiteY3" fmla="*/ 981720 h 981720"/>
              <a:gd name="connsiteX4" fmla="*/ 0 w 855188"/>
              <a:gd name="connsiteY4" fmla="*/ 765399 h 981720"/>
              <a:gd name="connsiteX5" fmla="*/ 0 w 855188"/>
              <a:gd name="connsiteY5" fmla="*/ 221211 h 981720"/>
              <a:gd name="connsiteX6" fmla="*/ 439727 w 855188"/>
              <a:gd name="connsiteY6" fmla="*/ 0 h 98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188" h="981720">
                <a:moveTo>
                  <a:pt x="439727" y="0"/>
                </a:moveTo>
                <a:lnTo>
                  <a:pt x="855188" y="221211"/>
                </a:lnTo>
                <a:lnTo>
                  <a:pt x="850611" y="770415"/>
                </a:lnTo>
                <a:lnTo>
                  <a:pt x="427625" y="981720"/>
                </a:lnTo>
                <a:lnTo>
                  <a:pt x="0" y="765399"/>
                </a:lnTo>
                <a:lnTo>
                  <a:pt x="0" y="221211"/>
                </a:lnTo>
                <a:lnTo>
                  <a:pt x="439727" y="0"/>
                </a:lnTo>
                <a:close/>
              </a:path>
            </a:pathLst>
          </a:custGeom>
          <a:solidFill>
            <a:srgbClr val="B6C5EE"/>
          </a:solidFill>
          <a:ln w="6218" cap="flat">
            <a:noFill/>
            <a:prstDash val="solid"/>
            <a:miter/>
          </a:ln>
        </p:spPr>
        <p:txBody>
          <a:bodyPr rtlCol="0" anchor="ctr"/>
          <a:lstStyle/>
          <a:p>
            <a:endParaRPr lang="en-US"/>
          </a:p>
        </p:txBody>
      </p:sp>
    </p:spTree>
    <p:extLst>
      <p:ext uri="{BB962C8B-B14F-4D97-AF65-F5344CB8AC3E}">
        <p14:creationId xmlns:p14="http://schemas.microsoft.com/office/powerpoint/2010/main" val="150080018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Fiv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hasCustomPrompt="1"/>
          </p:nvPr>
        </p:nvSpPr>
        <p:spPr>
          <a:xfrm>
            <a:off x="584200"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hasCustomPrompt="1"/>
          </p:nvPr>
        </p:nvSpPr>
        <p:spPr>
          <a:xfrm>
            <a:off x="2849007"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2849007"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hasCustomPrompt="1"/>
          </p:nvPr>
        </p:nvSpPr>
        <p:spPr>
          <a:xfrm>
            <a:off x="5113814"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5113814"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hasCustomPrompt="1"/>
          </p:nvPr>
        </p:nvSpPr>
        <p:spPr>
          <a:xfrm>
            <a:off x="7378621"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7378621"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1">
            <a:extLst>
              <a:ext uri="{FF2B5EF4-FFF2-40B4-BE49-F238E27FC236}">
                <a16:creationId xmlns:a16="http://schemas.microsoft.com/office/drawing/2014/main" id="{540485AC-5036-400C-92C3-D3E9EC0252BC}"/>
              </a:ext>
            </a:extLst>
          </p:cNvPr>
          <p:cNvSpPr>
            <a:spLocks noGrp="1"/>
          </p:cNvSpPr>
          <p:nvPr>
            <p:ph type="body" sz="quarter" idx="22" hasCustomPrompt="1"/>
          </p:nvPr>
        </p:nvSpPr>
        <p:spPr>
          <a:xfrm>
            <a:off x="9643428"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12" name="Text Placeholder 9">
            <a:extLst>
              <a:ext uri="{FF2B5EF4-FFF2-40B4-BE49-F238E27FC236}">
                <a16:creationId xmlns:a16="http://schemas.microsoft.com/office/drawing/2014/main" id="{F90290A2-7689-4DF5-971A-36C2D9173411}"/>
              </a:ext>
            </a:extLst>
          </p:cNvPr>
          <p:cNvSpPr>
            <a:spLocks noGrp="1"/>
          </p:cNvSpPr>
          <p:nvPr>
            <p:ph type="body" sz="quarter" idx="23"/>
          </p:nvPr>
        </p:nvSpPr>
        <p:spPr>
          <a:xfrm>
            <a:off x="9643428"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62846149"/>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610">
          <p15:clr>
            <a:srgbClr val="5ACBF0"/>
          </p15:clr>
        </p15:guide>
        <p15:guide id="7" pos="1795">
          <p15:clr>
            <a:srgbClr val="5ACBF0"/>
          </p15:clr>
        </p15:guide>
        <p15:guide id="8" pos="3035">
          <p15:clr>
            <a:srgbClr val="5ACBF0"/>
          </p15:clr>
        </p15:guide>
        <p15:guide id="9" pos="3221">
          <p15:clr>
            <a:srgbClr val="5ACBF0"/>
          </p15:clr>
        </p15:guide>
        <p15:guide id="10" pos="4461">
          <p15:clr>
            <a:srgbClr val="5ACBF0"/>
          </p15:clr>
        </p15:guide>
        <p15:guide id="11" pos="5890">
          <p15:clr>
            <a:srgbClr val="5ACBF0"/>
          </p15:clr>
        </p15:guide>
        <p15:guide id="12" orient="horz" pos="1436">
          <p15:clr>
            <a:srgbClr val="5ACBF0"/>
          </p15:clr>
        </p15:guide>
        <p15:guide id="13" pos="4646">
          <p15:clr>
            <a:srgbClr val="5ACBF0"/>
          </p15:clr>
        </p15:guide>
        <p15:guide id="14" pos="6072">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6981046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 left s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2961438875"/>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30" orient="horz" pos="288">
          <p15:clr>
            <a:srgbClr val="5ACBF0"/>
          </p15:clr>
        </p15:guide>
        <p15:guide id="32" orient="horz" pos="2160">
          <p15:clr>
            <a:srgbClr val="5ACBF0"/>
          </p15:clr>
        </p15:guide>
        <p15:guide id="33" pos="2976">
          <p15:clr>
            <a:srgbClr val="5ACBF0"/>
          </p15:clr>
        </p15:guide>
        <p15:guide id="34" pos="3336">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263479974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836635732"/>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3" y="585788"/>
            <a:ext cx="4159950" cy="5683249"/>
          </a:xfrm>
        </p:spPr>
        <p:txBody>
          <a:bodyPr anchor="ct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8A09A47B-FEF5-47F3-B2DD-A73E7C3234AF}"/>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954318712"/>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5" orient="horz" pos="2160">
          <p15:clr>
            <a:srgbClr val="5ACBF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quare Photo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3" y="2979738"/>
            <a:ext cx="4163125" cy="3289300"/>
          </a:xfrm>
        </p:spPr>
        <p:txBody>
          <a:bodyPr anchor="t"/>
          <a:lstStyle>
            <a:lvl1pPr>
              <a:defRPr sz="2800"/>
            </a:lvl1pPr>
          </a:lstStyle>
          <a:p>
            <a:r>
              <a:rPr lang="en-US"/>
              <a:t>Square photo layout with smaller text</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3EBEAA94-C151-43DE-8A5A-09E8A930427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6C2F1290-9237-4BEE-AAAC-6708F286265B}"/>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46835939"/>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 full bleed lower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p:nvPr>
        </p:nvSpPr>
        <p:spPr bwMode="ltGray">
          <a:xfrm>
            <a:off x="0" y="3657600"/>
            <a:ext cx="12192000" cy="3200400"/>
          </a:xfrm>
          <a:gradFill flip="none" rotWithShape="1">
            <a:gsLst>
              <a:gs pos="40000">
                <a:srgbClr val="000000">
                  <a:alpha val="70000"/>
                </a:srgbClr>
              </a:gs>
              <a:gs pos="100000">
                <a:srgbClr val="000000">
                  <a:alpha val="0"/>
                </a:srgbClr>
              </a:gs>
            </a:gsLst>
            <a:lin ang="16200000" scaled="1"/>
            <a:tileRect/>
          </a:gradFill>
        </p:spPr>
        <p:txBody>
          <a:bodyPr lIns="585216" tIns="585216" rIns="585216" bIns="585216" anchor="b" anchorCtr="0">
            <a:noAutofit/>
          </a:bodyPr>
          <a:lstStyle>
            <a:lvl1pPr>
              <a:defRPr sz="3600" spc="0">
                <a:solidFill>
                  <a:srgbClr val="FFFFFF"/>
                </a:solidFill>
              </a:defRPr>
            </a:lvl1pPr>
          </a:lstStyle>
          <a:p>
            <a:r>
              <a:rPr lang="en-US"/>
              <a:t>Click to edit Master title style</a:t>
            </a:r>
          </a:p>
        </p:txBody>
      </p:sp>
      <p:sp>
        <p:nvSpPr>
          <p:cNvPr id="6" name="TextBox 5">
            <a:extLst>
              <a:ext uri="{FF2B5EF4-FFF2-40B4-BE49-F238E27FC236}">
                <a16:creationId xmlns:a16="http://schemas.microsoft.com/office/drawing/2014/main" id="{03F619C2-B134-493A-AB9F-5DE39C929931}"/>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078243834"/>
      </p:ext>
    </p:extLst>
  </p:cSld>
  <p:clrMapOvr>
    <a:masterClrMapping/>
  </p:clrMapOvr>
  <p:transition>
    <p:fade/>
  </p:transition>
  <p:extLst>
    <p:ext uri="{DCECCB84-F9BA-43D5-87BE-67443E8EF086}">
      <p15:sldGuideLst xmlns:p15="http://schemas.microsoft.com/office/powerpoint/2012/main">
        <p15:guide id="1" orient="horz" pos="2304">
          <p15:clr>
            <a:srgbClr val="5ACBF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hoto full bleed lef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3" y="0"/>
            <a:ext cx="5669280" cy="6858000"/>
          </a:xfrm>
          <a:gradFill flip="none" rotWithShape="1">
            <a:gsLst>
              <a:gs pos="50000">
                <a:srgbClr val="000000">
                  <a:alpha val="70000"/>
                </a:srgbClr>
              </a:gs>
              <a:gs pos="100000">
                <a:srgbClr val="000000">
                  <a:alpha val="0"/>
                </a:srgbClr>
              </a:gs>
            </a:gsLst>
            <a:lin ang="0" scaled="1"/>
            <a:tileRect/>
          </a:gradFill>
        </p:spPr>
        <p:txBody>
          <a:bodyPr lIns="585216" tIns="585216" rIns="585216" bIns="585216" anchor="ctr">
            <a:noAutofit/>
          </a:bodyPr>
          <a:lstStyle>
            <a:lvl1pP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1D4894F6-B50F-43E1-83FC-4F2200B2FA65}"/>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54297323"/>
      </p:ext>
    </p:extLst>
  </p:cSld>
  <p:clrMapOvr>
    <a:masterClrMapping/>
  </p:clrMapOvr>
  <p:transition>
    <p:fade/>
  </p:transition>
  <p:extLst>
    <p:ext uri="{DCECCB84-F9BA-43D5-87BE-67443E8EF086}">
      <p15:sldGuideLst xmlns:p15="http://schemas.microsoft.com/office/powerpoint/2012/main">
        <p15:guide id="7" pos="3576">
          <p15:clr>
            <a:srgbClr val="5ACBF0"/>
          </p15:clr>
        </p15:guide>
        <p15:guide id="8" orient="horz" pos="2160">
          <p15:clr>
            <a:srgbClr val="5ACBF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hoto full bleed righ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6522720" y="0"/>
            <a:ext cx="5669280" cy="6858000"/>
          </a:xfrm>
          <a:gradFill flip="none" rotWithShape="1">
            <a:gsLst>
              <a:gs pos="50000">
                <a:srgbClr val="000000">
                  <a:alpha val="70000"/>
                </a:srgbClr>
              </a:gs>
              <a:gs pos="100000">
                <a:srgbClr val="000000">
                  <a:alpha val="0"/>
                </a:srgbClr>
              </a:gs>
            </a:gsLst>
            <a:lin ang="10800000" scaled="1"/>
            <a:tileRect/>
          </a:gradFill>
          <a:ln>
            <a:noFill/>
          </a:ln>
        </p:spPr>
        <p:txBody>
          <a:bodyPr lIns="585216" tIns="585216" rIns="585216" bIns="585216" anchor="ctr">
            <a:noAutofit/>
          </a:bodyPr>
          <a:lstStyle>
            <a:lvl1pPr algn="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A629011D-E3B4-416F-9D7F-7A99AE49F65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838720172"/>
      </p:ext>
    </p:extLst>
  </p:cSld>
  <p:clrMapOvr>
    <a:masterClrMapping/>
  </p:clrMapOvr>
  <p:transition>
    <p:fade/>
  </p:transition>
  <p:extLst>
    <p:ext uri="{DCECCB84-F9BA-43D5-87BE-67443E8EF086}">
      <p15:sldGuideLst xmlns:p15="http://schemas.microsoft.com/office/powerpoint/2012/main">
        <p15:guide id="7" pos="4105">
          <p15:clr>
            <a:srgbClr val="5ACBF0"/>
          </p15:clr>
        </p15:guide>
        <p15:guide id="8" orient="horz" pos="2160">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940325172"/>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op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588263" y="5157216"/>
            <a:ext cx="11018520" cy="1111822"/>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0" y="0"/>
            <a:ext cx="12192000" cy="4572000"/>
          </a:xfrm>
          <a:blipFill>
            <a:blip r:embed="rId2"/>
            <a:stretch>
              <a:fillRect/>
            </a:stretch>
          </a:blipFill>
        </p:spPr>
        <p:txBody>
          <a:bodyPr vert="horz" wrap="square" lIns="0" tIns="128016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A996C37-D0C9-4349-A860-B639C4EB9D5D}"/>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050839465"/>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2381" y="2286000"/>
            <a:ext cx="12192000" cy="4572000"/>
          </a:xfrm>
          <a:blipFill>
            <a:blip r:embed="rId2"/>
            <a:stretch>
              <a:fillRect/>
            </a:stretch>
          </a:blipFill>
        </p:spPr>
        <p:txBody>
          <a:bodyPr vert="horz" wrap="square" lIns="0" tIns="137160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D6FDE6F-0F4B-446A-A51F-494FB0996655}"/>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185062851"/>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5367528" cy="3474720"/>
          </a:xfrm>
          <a:blipFill>
            <a:blip r:embed="rId2"/>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39255" y="2025650"/>
            <a:ext cx="5367528" cy="3474720"/>
          </a:xfrm>
          <a:blipFill>
            <a:blip r:embed="rId3"/>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0" name="TextBox 9">
            <a:extLst>
              <a:ext uri="{FF2B5EF4-FFF2-40B4-BE49-F238E27FC236}">
                <a16:creationId xmlns:a16="http://schemas.microsoft.com/office/drawing/2014/main" id="{CAF59E09-7602-42B9-AB0C-9D1365A9EBB2}"/>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497395663"/>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guide id="8" orient="horz" pos="3464">
          <p15:clr>
            <a:srgbClr val="5ACBF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hree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358640"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4358640" y="2025650"/>
            <a:ext cx="3474720" cy="3474720"/>
          </a:xfrm>
          <a:blipFill>
            <a:blip r:embed="rId3"/>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134351"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8132063" y="2025650"/>
            <a:ext cx="3474720" cy="3474720"/>
          </a:xfrm>
          <a:blipFill>
            <a:blip r:embed="rId4"/>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Box 13">
            <a:extLst>
              <a:ext uri="{FF2B5EF4-FFF2-40B4-BE49-F238E27FC236}">
                <a16:creationId xmlns:a16="http://schemas.microsoft.com/office/drawing/2014/main" id="{52B36921-D927-4BA6-8891-8AEE9784923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916578232"/>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guide id="10" orient="horz" pos="3465">
          <p15:clr>
            <a:srgbClr val="5ACBF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Four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3413908"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3413908" y="2025650"/>
            <a:ext cx="2532888" cy="2532888"/>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5204"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45204" y="2025650"/>
            <a:ext cx="2532888" cy="2532888"/>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9076500"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ltGray">
          <a:xfrm>
            <a:off x="9073895" y="2025650"/>
            <a:ext cx="2532888" cy="2532888"/>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16" name="TextBox 15">
            <a:extLst>
              <a:ext uri="{FF2B5EF4-FFF2-40B4-BE49-F238E27FC236}">
                <a16:creationId xmlns:a16="http://schemas.microsoft.com/office/drawing/2014/main" id="{5CF56B00-AAD4-4F4F-8228-B6CF8367DE0D}"/>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664844872"/>
      </p:ext>
    </p:extLst>
  </p:cSld>
  <p:clrMapOvr>
    <a:masterClrMapping/>
  </p:clrMapOvr>
  <p:transition>
    <p:fade/>
  </p:transition>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2870">
          <p15:clr>
            <a:srgbClr val="5ACBF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wo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5334000"/>
            <a:ext cx="4892040" cy="9350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6062472" cy="2807208"/>
          </a:xfrm>
          <a:blipFill>
            <a:blip r:embed="rId2"/>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6714744" y="5334000"/>
            <a:ext cx="4892040" cy="938212"/>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6129528" y="2286000"/>
            <a:ext cx="6062472" cy="2807208"/>
          </a:xfrm>
          <a:blipFill>
            <a:blip r:embed="rId3"/>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8CE10F07-B8D9-4B69-A567-8BEDE6973D96}"/>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279775403"/>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4" orient="horz" pos="3209">
          <p15:clr>
            <a:srgbClr val="5ACBF0"/>
          </p15:clr>
        </p15:guide>
        <p15:guide id="5" pos="3826">
          <p15:clr>
            <a:srgbClr val="5ACBF0"/>
          </p15:clr>
        </p15:guide>
        <p15:guide id="6" pos="3859">
          <p15:clr>
            <a:srgbClr val="5ACBF0"/>
          </p15:clr>
        </p15:guide>
        <p15:guide id="11" pos="1910">
          <p15:clr>
            <a:srgbClr val="5ACBF0"/>
          </p15:clr>
        </p15:guide>
        <p15:guide id="12" pos="5770">
          <p15:clr>
            <a:srgbClr val="5ACBF0"/>
          </p15:clr>
        </p15:guide>
        <p15:guide id="13" orient="horz" pos="3360">
          <p15:clr>
            <a:srgbClr val="5ACBF0"/>
          </p15:clr>
        </p15:guide>
        <p15:guide id="14" orient="horz">
          <p15:clr>
            <a:srgbClr val="5ACBF0"/>
          </p15:clr>
        </p15:guide>
        <p15:guide id="15" pos="3451">
          <p15:clr>
            <a:srgbClr val="5ACBF0"/>
          </p15:clr>
        </p15:guide>
        <p15:guide id="16" pos="4229">
          <p15:clr>
            <a:srgbClr val="5ACBF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hre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7"/>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2852928"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4023360"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4669536" y="4799409"/>
            <a:ext cx="2852928"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4084320" y="2286000"/>
            <a:ext cx="4023360"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8753856" y="4799410"/>
            <a:ext cx="2852928"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8168640" y="2286000"/>
            <a:ext cx="4023360"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42B999C7-F5A8-46A6-92C5-AA3BE4E2693D}"/>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707704395"/>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2534">
          <p15:clr>
            <a:srgbClr val="5ACBF0"/>
          </p15:clr>
        </p15:guide>
        <p15:guide id="6" pos="2573">
          <p15:clr>
            <a:srgbClr val="5ACBF0"/>
          </p15:clr>
        </p15:guide>
        <p15:guide id="8" pos="5109">
          <p15:clr>
            <a:srgbClr val="5ACBF0"/>
          </p15:clr>
        </p15:guide>
        <p15:guide id="9" pos="5145">
          <p15:clr>
            <a:srgbClr val="5ACBF0"/>
          </p15:clr>
        </p15:guide>
        <p15:guide id="11" pos="1266">
          <p15:clr>
            <a:srgbClr val="5ACBF0"/>
          </p15:clr>
        </p15:guide>
        <p15:guide id="12" pos="3840">
          <p15:clr>
            <a:srgbClr val="5ACBF0"/>
          </p15:clr>
        </p15:guide>
        <p15:guide id="13" pos="6414">
          <p15:clr>
            <a:srgbClr val="5ACBF0"/>
          </p15:clr>
        </p15:guide>
        <p15:guide id="14" orient="horz" pos="1074">
          <p15:clr>
            <a:srgbClr val="5ACBF0"/>
          </p15:clr>
        </p15:guide>
        <p15:guide id="15" pos="2168">
          <p15:clr>
            <a:srgbClr val="5ACBF0"/>
          </p15:clr>
        </p15:guide>
        <p15:guide id="16" pos="2944">
          <p15:clr>
            <a:srgbClr val="5ACBF0"/>
          </p15:clr>
        </p15:guide>
        <p15:guide id="17" pos="4738">
          <p15:clr>
            <a:srgbClr val="5ACBF0"/>
          </p15:clr>
        </p15:guide>
        <p15:guide id="18" pos="5514">
          <p15:clr>
            <a:srgbClr val="5ACBF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Four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1828800"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999232"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3649472" y="4799409"/>
            <a:ext cx="1828800"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3064256" y="2286000"/>
            <a:ext cx="2999232"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6713728" y="4799410"/>
            <a:ext cx="1828800"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6128512" y="2286000"/>
            <a:ext cx="2999232"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9777984" y="4799409"/>
            <a:ext cx="1828800"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9192768" y="2286000"/>
            <a:ext cx="2999232" cy="2286000"/>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050575006"/>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1890">
          <p15:clr>
            <a:srgbClr val="5ACBF0"/>
          </p15:clr>
        </p15:guide>
        <p15:guide id="6" pos="1930">
          <p15:clr>
            <a:srgbClr val="5ACBF0"/>
          </p15:clr>
        </p15:guide>
        <p15:guide id="7" pos="5749">
          <p15:clr>
            <a:srgbClr val="5ACBF0"/>
          </p15:clr>
        </p15:guide>
        <p15:guide id="8" pos="3820">
          <p15:clr>
            <a:srgbClr val="5ACBF0"/>
          </p15:clr>
        </p15:guide>
        <p15:guide id="9" pos="3860">
          <p15:clr>
            <a:srgbClr val="5ACBF0"/>
          </p15:clr>
        </p15:guide>
        <p15:guide id="10" pos="5789">
          <p15:clr>
            <a:srgbClr val="5ACBF0"/>
          </p15:clr>
        </p15:guide>
        <p15:guide id="11" pos="944">
          <p15:clr>
            <a:srgbClr val="5ACBF0"/>
          </p15:clr>
        </p15:guide>
        <p15:guide id="12" pos="2876">
          <p15:clr>
            <a:srgbClr val="5ACBF0"/>
          </p15:clr>
        </p15:guide>
        <p15:guide id="13" pos="4807">
          <p15:clr>
            <a:srgbClr val="5ACBF0"/>
          </p15:clr>
        </p15:guide>
        <p15:guide id="14" pos="6736">
          <p15:clr>
            <a:srgbClr val="5ACBF0"/>
          </p15:clr>
        </p15:guide>
        <p15:guide id="15" orient="horz">
          <p15:clr>
            <a:srgbClr val="5ACBF0"/>
          </p15:clr>
        </p15:guide>
        <p15:guide id="16" pos="1524">
          <p15:clr>
            <a:srgbClr val="5ACBF0"/>
          </p15:clr>
        </p15:guide>
        <p15:guide id="17" pos="2298">
          <p15:clr>
            <a:srgbClr val="5ACBF0"/>
          </p15:clr>
        </p15:guide>
        <p15:guide id="18" pos="3450">
          <p15:clr>
            <a:srgbClr val="5ACBF0"/>
          </p15:clr>
        </p15:guide>
        <p15:guide id="19" pos="4230">
          <p15:clr>
            <a:srgbClr val="5ACBF0"/>
          </p15:clr>
        </p15:guide>
        <p15:guide id="20" pos="5380">
          <p15:clr>
            <a:srgbClr val="5ACBF0"/>
          </p15:clr>
        </p15:guide>
        <p15:guide id="21" pos="6156">
          <p15:clr>
            <a:srgbClr val="5ACBF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v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92608" y="4800600"/>
            <a:ext cx="1801368"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386584"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2743962" y="4799409"/>
            <a:ext cx="1801368"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451354" y="2286000"/>
            <a:ext cx="2386584"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5195316" y="4799410"/>
            <a:ext cx="1801368"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4902708" y="2286000"/>
            <a:ext cx="2386584"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7646670" y="4799409"/>
            <a:ext cx="1801368"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7354062" y="2286000"/>
            <a:ext cx="2386584" cy="2286000"/>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p:nvPr>
        </p:nvSpPr>
        <p:spPr>
          <a:xfrm>
            <a:off x="10098024" y="4799409"/>
            <a:ext cx="1801368"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9805416" y="2286000"/>
            <a:ext cx="2386584" cy="2286000"/>
          </a:xfrm>
          <a:blipFill>
            <a:blip r:embed="rId6"/>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863919413"/>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hre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8962"/>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1259063" y="2101837"/>
            <a:ext cx="1950240" cy="1950240"/>
          </a:xfrm>
          <a:prstGeom prst="ellipse">
            <a:avLst/>
          </a:prstGeom>
          <a:blipFill>
            <a:blip r:embed="rId2"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8263" y="4338588"/>
            <a:ext cx="3291840" cy="1930450"/>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5120880" y="2101837"/>
            <a:ext cx="1950240" cy="1950240"/>
          </a:xfrm>
          <a:prstGeom prst="ellipse">
            <a:avLst/>
          </a:prstGeom>
          <a:blipFill>
            <a:blip r:embed="rId3"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4450080" y="4338588"/>
            <a:ext cx="3291840" cy="1930450"/>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8982697" y="2101837"/>
            <a:ext cx="1950240" cy="1950240"/>
          </a:xfrm>
          <a:prstGeom prst="ellipse">
            <a:avLst/>
          </a:prstGeom>
          <a:blipFill>
            <a:blip r:embed="rId4"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8311897" y="4338588"/>
            <a:ext cx="3291840" cy="1930450"/>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TextBox 19">
            <a:extLst>
              <a:ext uri="{FF2B5EF4-FFF2-40B4-BE49-F238E27FC236}">
                <a16:creationId xmlns:a16="http://schemas.microsoft.com/office/drawing/2014/main" id="{0D6AFB7A-35B4-4881-AB50-D112482166B1}"/>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724638643"/>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3840">
          <p15:clr>
            <a:srgbClr val="5ACBF0"/>
          </p15:clr>
        </p15:guide>
        <p15:guide id="4" pos="1283">
          <p15:clr>
            <a:srgbClr val="5ACBF0"/>
          </p15:clr>
        </p15:guide>
        <p15:guide id="5" pos="5666">
          <p15:clr>
            <a:srgbClr val="5ACBF0"/>
          </p15:clr>
        </p15:guide>
        <p15:guide id="6" pos="2741">
          <p15:clr>
            <a:srgbClr val="5ACBF0"/>
          </p15:clr>
        </p15:guide>
        <p15:guide id="7" pos="2012">
          <p15:clr>
            <a:srgbClr val="5ACBF0"/>
          </p15:clr>
        </p15:guide>
        <p15:guide id="8" pos="3109">
          <p15:clr>
            <a:srgbClr val="5ACBF0"/>
          </p15:clr>
        </p15:guide>
        <p15:guide id="9" pos="4570">
          <p15:clr>
            <a:srgbClr val="5ACBF0"/>
          </p15:clr>
        </p15:guide>
        <p15:guide id="11" pos="6397">
          <p15:clr>
            <a:srgbClr val="5ACBF0"/>
          </p15:clr>
        </p15:guide>
        <p15:guide id="12" orient="horz" pos="1440">
          <p15:clr>
            <a:srgbClr val="5ACBF0"/>
          </p15:clr>
        </p15:guide>
        <p15:guide id="13" pos="4938">
          <p15:clr>
            <a:srgbClr val="5ACBF0"/>
          </p15:clr>
        </p15:guide>
        <p15:guide id="14" orient="horz" pos="2894">
          <p15:clr>
            <a:srgbClr val="5ACBF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6155860"/>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our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2313432" cy="2313432"/>
          </a:xfrm>
          <a:prstGeom prst="ellipse">
            <a:avLst/>
          </a:prstGeom>
          <a:blipFill>
            <a:blip r:embed="rId2"/>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3487250" y="2286000"/>
            <a:ext cx="2313432" cy="2313432"/>
          </a:xfrm>
          <a:prstGeom prst="ellipse">
            <a:avLst/>
          </a:prstGeom>
          <a:blipFill>
            <a:blip r:embed="rId3"/>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348725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6390300" y="2286000"/>
            <a:ext cx="2313432" cy="2313432"/>
          </a:xfrm>
          <a:prstGeom prst="ellipse">
            <a:avLst/>
          </a:prstGeom>
          <a:blipFill>
            <a:blip r:embed="rId4"/>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639030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9293351" y="2286000"/>
            <a:ext cx="2313432" cy="2313432"/>
          </a:xfrm>
          <a:prstGeom prst="ellipse">
            <a:avLst/>
          </a:prstGeom>
          <a:blipFill>
            <a:blip r:embed="rId5"/>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9293351"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692605930"/>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4025">
          <p15:clr>
            <a:srgbClr val="5ACBF0"/>
          </p15:clr>
        </p15:guide>
        <p15:guide id="5" pos="5854">
          <p15:clr>
            <a:srgbClr val="5ACBF0"/>
          </p15:clr>
        </p15:guide>
        <p15:guide id="7" pos="3654">
          <p15:clr>
            <a:srgbClr val="5ACBF0"/>
          </p15:clr>
        </p15:guide>
        <p15:guide id="8" pos="2195">
          <p15:clr>
            <a:srgbClr val="5ACBF0"/>
          </p15:clr>
        </p15:guide>
        <p15:guide id="10" pos="2926">
          <p15:clr>
            <a:srgbClr val="5ACBF0"/>
          </p15:clr>
        </p15:guide>
        <p15:guide id="11" pos="4756">
          <p15:clr>
            <a:srgbClr val="5ACBF0"/>
          </p15:clr>
        </p15:guide>
        <p15:guide id="12" pos="6581">
          <p15:clr>
            <a:srgbClr val="5ACBF0"/>
          </p15:clr>
        </p15:guide>
        <p15:guide id="13" pos="1097">
          <p15:clr>
            <a:srgbClr val="5ACBF0"/>
          </p15:clr>
        </p15:guide>
        <p15:guide id="14" orient="horz" pos="1440">
          <p15:clr>
            <a:srgbClr val="5ACBF0"/>
          </p15:clr>
        </p15:guide>
        <p15:guide id="15" pos="1826">
          <p15:clr>
            <a:srgbClr val="5ACBF0"/>
          </p15:clr>
        </p15:guide>
        <p15:guide id="18" pos="5483">
          <p15:clr>
            <a:srgbClr val="5ACBF0"/>
          </p15:clr>
        </p15:guide>
        <p15:guide id="19" orient="horz" pos="2898">
          <p15:clr>
            <a:srgbClr val="5ACBF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v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1737360" cy="1737360"/>
          </a:xfrm>
          <a:prstGeom prst="ellipse">
            <a:avLst/>
          </a:prstGeom>
          <a:blipFill>
            <a:blip r:embed="rId2"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2905506" y="2286000"/>
            <a:ext cx="1737360" cy="1737360"/>
          </a:xfrm>
          <a:prstGeom prst="ellipse">
            <a:avLst/>
          </a:prstGeom>
          <a:blipFill>
            <a:blip r:embed="rId3"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2905506"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5227320" y="2286000"/>
            <a:ext cx="1737360" cy="1737360"/>
          </a:xfrm>
          <a:prstGeom prst="ellipse">
            <a:avLst/>
          </a:prstGeom>
          <a:blipFill>
            <a:blip r:embed="rId4"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5227320" y="4235451"/>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7548118" y="2286000"/>
            <a:ext cx="1737360" cy="1737360"/>
          </a:xfrm>
          <a:prstGeom prst="ellipse">
            <a:avLst/>
          </a:prstGeom>
          <a:blipFill>
            <a:blip r:embed="rId5"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insert44</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7548118"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E4DC3400-0B11-4EA0-9B8D-6FADE6964F37}"/>
              </a:ext>
            </a:extLst>
          </p:cNvPr>
          <p:cNvSpPr>
            <a:spLocks noGrp="1" noChangeAspect="1"/>
          </p:cNvSpPr>
          <p:nvPr>
            <p:ph type="pic" sz="quarter" idx="23" hasCustomPrompt="1"/>
          </p:nvPr>
        </p:nvSpPr>
        <p:spPr bwMode="ltGray">
          <a:xfrm>
            <a:off x="9869423" y="2286000"/>
            <a:ext cx="1737360" cy="1737360"/>
          </a:xfrm>
          <a:prstGeom prst="ellipse">
            <a:avLst/>
          </a:prstGeom>
          <a:blipFill>
            <a:blip r:embed="rId6"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20" name="Text Placeholder 3">
            <a:extLst>
              <a:ext uri="{FF2B5EF4-FFF2-40B4-BE49-F238E27FC236}">
                <a16:creationId xmlns:a16="http://schemas.microsoft.com/office/drawing/2014/main" id="{133C357E-ECC0-485F-9033-5D4DEC8774BB}"/>
              </a:ext>
            </a:extLst>
          </p:cNvPr>
          <p:cNvSpPr>
            <a:spLocks noGrp="1"/>
          </p:cNvSpPr>
          <p:nvPr>
            <p:ph type="body" sz="quarter" idx="24"/>
          </p:nvPr>
        </p:nvSpPr>
        <p:spPr>
          <a:xfrm>
            <a:off x="9869423"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264536815"/>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2664">
          <p15:clr>
            <a:srgbClr val="5ACBF0"/>
          </p15:clr>
        </p15:guide>
        <p15:guide id="3" pos="6216">
          <p15:clr>
            <a:srgbClr val="5ACBF0"/>
          </p15:clr>
        </p15:guide>
        <p15:guide id="5" pos="5850">
          <p15:clr>
            <a:srgbClr val="5ACBF0"/>
          </p15:clr>
        </p15:guide>
        <p15:guide id="7" pos="4392">
          <p15:clr>
            <a:srgbClr val="5ACBF0"/>
          </p15:clr>
        </p15:guide>
        <p15:guide id="8" pos="3292">
          <p15:clr>
            <a:srgbClr val="5ACBF0"/>
          </p15:clr>
        </p15:guide>
        <p15:guide id="10" pos="2926">
          <p15:clr>
            <a:srgbClr val="5ACBF0"/>
          </p15:clr>
        </p15:guide>
        <p15:guide id="11" pos="4754">
          <p15:clr>
            <a:srgbClr val="5ACBF0"/>
          </p15:clr>
        </p15:guide>
        <p15:guide id="13" pos="1464">
          <p15:clr>
            <a:srgbClr val="5ACBF0"/>
          </p15:clr>
        </p15:guide>
        <p15:guide id="14" orient="horz" pos="1440">
          <p15:clr>
            <a:srgbClr val="5ACBF0"/>
          </p15:clr>
        </p15:guide>
        <p15:guide id="15" pos="1830">
          <p15:clr>
            <a:srgbClr val="5ACBF0"/>
          </p15:clr>
        </p15:guide>
        <p15:guide id="16" orient="horz" pos="2533">
          <p15:clr>
            <a:srgbClr val="5ACBF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5216" y="2309812"/>
            <a:ext cx="3182027" cy="3959225"/>
          </a:xfrm>
        </p:spPr>
        <p:txBody>
          <a:bodyPr anchor="t"/>
          <a:lstStyle>
            <a:lvl1pPr>
              <a:defRPr>
                <a:solidFill>
                  <a:schemeClr val="tx1"/>
                </a:solidFill>
              </a:defRPr>
            </a:lvl1pPr>
          </a:lstStyle>
          <a:p>
            <a:r>
              <a:rPr lang="en-US"/>
              <a:t>Title</a:t>
            </a:r>
          </a:p>
        </p:txBody>
      </p:sp>
      <p:sp>
        <p:nvSpPr>
          <p:cNvPr id="7" name="Text Placeholder 2">
            <a:extLst>
              <a:ext uri="{FF2B5EF4-FFF2-40B4-BE49-F238E27FC236}">
                <a16:creationId xmlns:a16="http://schemas.microsoft.com/office/drawing/2014/main" id="{7E9DBFD9-3E1E-4F19-AF15-56780F9C7927}"/>
              </a:ext>
            </a:extLst>
          </p:cNvPr>
          <p:cNvSpPr>
            <a:spLocks noGrp="1"/>
          </p:cNvSpPr>
          <p:nvPr>
            <p:ph type="body" sz="quarter" idx="11"/>
          </p:nvPr>
        </p:nvSpPr>
        <p:spPr>
          <a:xfrm>
            <a:off x="4356100" y="2309812"/>
            <a:ext cx="7253288" cy="3959223"/>
          </a:xfrm>
        </p:spPr>
        <p:txBody>
          <a:bodyPr anchor="t"/>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a:cxnSpLocks/>
          </p:cNvCxnSpPr>
          <p:nvPr userDrawn="1"/>
        </p:nvCxnSpPr>
        <p:spPr>
          <a:xfrm>
            <a:off x="585216" y="2019300"/>
            <a:ext cx="3182112"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9D8AF80-CAD5-4055-80AD-0B31EBCB52A9}"/>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cxnSp>
        <p:nvCxnSpPr>
          <p:cNvPr id="8" name="Straight Connector 7">
            <a:extLst>
              <a:ext uri="{FF2B5EF4-FFF2-40B4-BE49-F238E27FC236}">
                <a16:creationId xmlns:a16="http://schemas.microsoft.com/office/drawing/2014/main" id="{DF1A9F7D-F14E-4BCE-9EB4-D9EF47B67809}"/>
              </a:ext>
              <a:ext uri="{C183D7F6-B498-43B3-948B-1728B52AA6E4}">
                <adec:decorative xmlns:adec="http://schemas.microsoft.com/office/drawing/2017/decorative" val="1"/>
              </a:ext>
            </a:extLst>
          </p:cNvPr>
          <p:cNvCxnSpPr>
            <a:cxnSpLocks/>
          </p:cNvCxnSpPr>
          <p:nvPr userDrawn="1"/>
        </p:nvCxnSpPr>
        <p:spPr>
          <a:xfrm>
            <a:off x="4354523" y="2019300"/>
            <a:ext cx="7254865"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8967552"/>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1272">
          <p15:clr>
            <a:srgbClr val="5ACBF0"/>
          </p15:clr>
        </p15:guide>
        <p15:guide id="30" pos="2376">
          <p15:clr>
            <a:srgbClr val="5ACBF0"/>
          </p15:clr>
        </p15:guide>
        <p15:guide id="32" orient="horz" pos="1455">
          <p15:clr>
            <a:srgbClr val="5ACBF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lstStyle>
            <a:lvl1pPr>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ctr"/>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userDrawn="1"/>
        </p:nvCxnSpPr>
        <p:spPr>
          <a:xfrm>
            <a:off x="4356100" y="2578100"/>
            <a:ext cx="0" cy="170180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955063872"/>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Developer Code Layout full page">
    <p:bg>
      <p:bgRef idx="1001">
        <a:schemeClr val="bg2"/>
      </p:bgRef>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userDrawn="1"/>
        </p:nvSpPr>
        <p:spPr bwMode="auto">
          <a:xfrm>
            <a:off x="0" y="0"/>
            <a:ext cx="12192000"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0" y="0"/>
            <a:ext cx="3788358" cy="493776"/>
          </a:xfrm>
          <a:gradFill flip="none" rotWithShape="1">
            <a:gsLst>
              <a:gs pos="0">
                <a:srgbClr val="000000"/>
              </a:gs>
              <a:gs pos="99000">
                <a:srgbClr val="000000"/>
              </a:gs>
              <a:gs pos="99000">
                <a:schemeClr val="accent1"/>
              </a:gs>
            </a:gsLst>
            <a:lin ang="10800000" scaled="1"/>
            <a:tileRect/>
          </a:gradFill>
        </p:spPr>
        <p:txBody>
          <a:bodyPr vert="horz" wrap="square" lIns="585216" tIns="91440" rIns="0" bIns="91440" rtlCol="0">
            <a:spAutoFit/>
          </a:bodyPr>
          <a:lstStyle>
            <a:lvl1pPr marL="0" indent="0">
              <a:buNone/>
              <a:defRPr lang="en-US" sz="1999" dirty="0">
                <a:solidFill>
                  <a:srgbClr val="FFFFFF"/>
                </a:solidFill>
                <a:latin typeface="+mj-lt"/>
              </a:defRPr>
            </a:lvl1pPr>
          </a:lstStyle>
          <a:p>
            <a:pPr marL="0" lvl="0" indent="0">
              <a:buNone/>
            </a:pPr>
            <a:r>
              <a:rPr lang="en-US"/>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91438" y="710247"/>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553" indent="0">
              <a:buNone/>
              <a:tabLst>
                <a:tab pos="344488" algn="l"/>
              </a:tabLst>
              <a:defRPr sz="2400">
                <a:solidFill>
                  <a:schemeClr val="tx1"/>
                </a:solidFill>
                <a:latin typeface="Consolas" panose="020B0609020204030204" pitchFamily="49" charset="0"/>
                <a:cs typeface="Consolas" panose="020B0609020204030204" pitchFamily="49" charset="0"/>
              </a:defRPr>
            </a:lvl2pPr>
            <a:lvl3pPr marL="584607" indent="0">
              <a:buNone/>
              <a:tabLst>
                <a:tab pos="569913" algn="l"/>
              </a:tabLst>
              <a:defRPr sz="2400">
                <a:solidFill>
                  <a:schemeClr val="tx1"/>
                </a:solidFill>
                <a:latin typeface="Consolas" panose="020B0609020204030204" pitchFamily="49" charset="0"/>
                <a:cs typeface="Consolas" panose="020B0609020204030204" pitchFamily="49" charset="0"/>
              </a:defRPr>
            </a:lvl3pPr>
            <a:lvl4pPr marL="814563" indent="0">
              <a:buNone/>
              <a:tabLst>
                <a:tab pos="800100" algn="l"/>
              </a:tabLst>
              <a:defRPr sz="2400">
                <a:solidFill>
                  <a:schemeClr val="tx1"/>
                </a:solidFill>
                <a:latin typeface="Consolas" panose="020B0609020204030204" pitchFamily="49" charset="0"/>
                <a:cs typeface="Consolas" panose="020B0609020204030204" pitchFamily="49" charset="0"/>
              </a:defRPr>
            </a:lvl4pPr>
            <a:lvl5pPr marL="1050997" indent="0">
              <a:buNone/>
              <a:tabLst>
                <a:tab pos="1028700" algn="l"/>
              </a:tabLst>
              <a:defRPr sz="240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p:txBody>
      </p:sp>
    </p:spTree>
    <p:extLst>
      <p:ext uri="{BB962C8B-B14F-4D97-AF65-F5344CB8AC3E}">
        <p14:creationId xmlns:p14="http://schemas.microsoft.com/office/powerpoint/2010/main" val="139524701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2" orient="horz" pos="438">
          <p15:clr>
            <a:srgbClr val="5ACBF0"/>
          </p15:clr>
        </p15:guide>
        <p15:guide id="3" orient="horz" pos="288">
          <p15:clr>
            <a:srgbClr val="5ACBF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Developer Code Layout">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636FE-845C-418D-82A1-1DA6DB73D781}"/>
              </a:ext>
            </a:extLst>
          </p:cNvPr>
          <p:cNvSpPr>
            <a:spLocks noGrp="1"/>
          </p:cNvSpPr>
          <p:nvPr>
            <p:ph type="title"/>
          </p:nvPr>
        </p:nvSpPr>
        <p:spPr/>
        <p:txBody>
          <a:bodyPr anchor="ctr"/>
          <a:lstStyle/>
          <a:p>
            <a:r>
              <a:rPr lang="en-US"/>
              <a:t>Click to edit Master title style</a:t>
            </a:r>
          </a:p>
        </p:txBody>
      </p:sp>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userDrawn="1"/>
        </p:nvSpPr>
        <p:spPr bwMode="auto">
          <a:xfrm>
            <a:off x="0" y="1436688"/>
            <a:ext cx="12192000" cy="542131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0" y="143668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2099310"/>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553" indent="0">
              <a:buNone/>
              <a:tabLst>
                <a:tab pos="344488" algn="l"/>
              </a:tabLst>
              <a:defRPr sz="2400">
                <a:solidFill>
                  <a:schemeClr val="tx1"/>
                </a:solidFill>
                <a:latin typeface="Consolas" panose="020B0609020204030204" pitchFamily="49" charset="0"/>
                <a:cs typeface="Consolas" panose="020B0609020204030204" pitchFamily="49" charset="0"/>
              </a:defRPr>
            </a:lvl2pPr>
            <a:lvl3pPr marL="584607" indent="0">
              <a:buNone/>
              <a:tabLst>
                <a:tab pos="569913" algn="l"/>
              </a:tabLst>
              <a:defRPr sz="2400">
                <a:solidFill>
                  <a:schemeClr val="tx1"/>
                </a:solidFill>
                <a:latin typeface="Consolas" panose="020B0609020204030204" pitchFamily="49" charset="0"/>
                <a:cs typeface="Consolas" panose="020B0609020204030204" pitchFamily="49" charset="0"/>
              </a:defRPr>
            </a:lvl3pPr>
            <a:lvl4pPr marL="814563" indent="0">
              <a:buNone/>
              <a:tabLst>
                <a:tab pos="800100" algn="l"/>
              </a:tabLst>
              <a:defRPr sz="2400">
                <a:solidFill>
                  <a:schemeClr val="tx1"/>
                </a:solidFill>
                <a:latin typeface="Consolas" panose="020B0609020204030204" pitchFamily="49" charset="0"/>
                <a:cs typeface="Consolas" panose="020B0609020204030204" pitchFamily="49" charset="0"/>
              </a:defRPr>
            </a:lvl4pPr>
            <a:lvl5pPr marL="1050997" indent="0">
              <a:buNone/>
              <a:tabLst>
                <a:tab pos="1028700" algn="l"/>
              </a:tabLst>
              <a:defRPr sz="240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p:txBody>
      </p:sp>
    </p:spTree>
    <p:extLst>
      <p:ext uri="{BB962C8B-B14F-4D97-AF65-F5344CB8AC3E}">
        <p14:creationId xmlns:p14="http://schemas.microsoft.com/office/powerpoint/2010/main" val="46747464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322">
          <p15:clr>
            <a:srgbClr val="5ACBF0"/>
          </p15:clr>
        </p15:guide>
        <p15:guide id="2" orient="horz" pos="905">
          <p15:clr>
            <a:srgbClr val="5ACBF0"/>
          </p15:clr>
        </p15:guide>
        <p15:guide id="3" orient="horz" pos="288">
          <p15:clr>
            <a:srgbClr val="5ACBF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de Bottom">
    <p:bg>
      <p:bgRef idx="1001">
        <a:schemeClr val="bg2"/>
      </p:bgRef>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86390" y="1230681"/>
            <a:ext cx="11018520" cy="369332"/>
          </a:xfrm>
        </p:spPr>
        <p:txBody>
          <a:bodyPr wrap="square">
            <a:spAutoFit/>
          </a:bodyPr>
          <a:lstStyle>
            <a:lvl1pPr marL="0" indent="0">
              <a:spcBef>
                <a:spcPts val="600"/>
              </a:spcBef>
              <a:spcAft>
                <a:spcPts val="0"/>
              </a:spcAft>
              <a:buNone/>
              <a:defRPr sz="24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userDrawn="1"/>
        </p:nvSpPr>
        <p:spPr bwMode="auto">
          <a:xfrm>
            <a:off x="0" y="2827138"/>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282713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3491219"/>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290059282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4" orient="horz" pos="1776">
          <p15:clr>
            <a:srgbClr val="5ACBF0"/>
          </p15:clr>
        </p15:guide>
        <p15:guide id="5" orient="horz" pos="2197">
          <p15:clr>
            <a:srgbClr val="5ACBF0"/>
          </p15:clr>
        </p15:guide>
        <p15:guide id="6" orient="horz" pos="773">
          <p15:clr>
            <a:srgbClr val="5ACBF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de Top">
    <p:bg>
      <p:bgRef idx="1001">
        <a:schemeClr val="bg2"/>
      </p:bgRef>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userDrawn="1"/>
        </p:nvSpPr>
        <p:spPr bwMode="auto">
          <a:xfrm>
            <a:off x="0" y="0"/>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a:xfrm>
            <a:off x="588263" y="4224580"/>
            <a:ext cx="11018520" cy="492443"/>
          </a:xfrm>
        </p:spPr>
        <p:txBody>
          <a:bodyPr/>
          <a:lstStyle>
            <a:lvl1pPr>
              <a:defRPr sz="3200">
                <a:solidFill>
                  <a:schemeClr val="tx1"/>
                </a:solidFill>
              </a:defRPr>
            </a:lvl1pPr>
          </a:lstStyle>
          <a:p>
            <a:r>
              <a:rPr lang="en-US"/>
              <a:t>Click to edit Master title style</a:t>
            </a: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0"/>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660508"/>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91152" y="4996505"/>
            <a:ext cx="11018520" cy="369332"/>
          </a:xfrm>
        </p:spPr>
        <p:txBody>
          <a:bodyPr wrap="square">
            <a:spAutoFit/>
          </a:bodyPr>
          <a:lstStyle>
            <a:lvl1pPr marL="0" indent="0">
              <a:spcBef>
                <a:spcPts val="600"/>
              </a:spcBef>
              <a:spcAft>
                <a:spcPts val="0"/>
              </a:spcAft>
              <a:buNone/>
              <a:defRPr sz="24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59970359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4" orient="horz" pos="2661">
          <p15:clr>
            <a:srgbClr val="5ACBF0"/>
          </p15:clr>
        </p15:guide>
        <p15:guide id="5" orient="horz" pos="3147">
          <p15:clr>
            <a:srgbClr val="5ACBF0"/>
          </p15:clr>
        </p15:guide>
        <p15:guide id="6" orient="horz" pos="419">
          <p15:clr>
            <a:srgbClr val="5ACBF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de Right sid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2BB27-7DA5-4478-8C18-C1FFEE20AAC1}"/>
              </a:ext>
            </a:extLst>
          </p:cNvPr>
          <p:cNvSpPr>
            <a:spLocks noGrp="1"/>
          </p:cNvSpPr>
          <p:nvPr>
            <p:ph type="title" hasCustomPrompt="1"/>
          </p:nvPr>
        </p:nvSpPr>
        <p:spPr>
          <a:xfrm>
            <a:off x="588263" y="457200"/>
            <a:ext cx="4040887" cy="492443"/>
          </a:xfrm>
        </p:spPr>
        <p:txBody>
          <a:bodyPr/>
          <a:lstStyle>
            <a:lvl1pPr>
              <a:defRPr sz="3200">
                <a:solidFill>
                  <a:schemeClr val="tx1"/>
                </a:solidFill>
              </a:defRPr>
            </a:lvl1pPr>
          </a:lstStyle>
          <a:p>
            <a:r>
              <a:rPr lang="en-US"/>
              <a:t>Click to edit title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588965" y="1338139"/>
            <a:ext cx="4040185"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userDrawn="1"/>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5211763"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00725" y="709187"/>
            <a:ext cx="5801961" cy="369332"/>
          </a:xfrm>
        </p:spPr>
        <p:txBody>
          <a:bodyPr/>
          <a:lstStyle>
            <a:lvl1pPr marL="0" indent="0">
              <a:buNone/>
              <a:tabLst/>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254668626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de Left sde">
    <p:bg>
      <p:bgRef idx="1001">
        <a:schemeClr val="bg2"/>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userDrawn="1"/>
        </p:nvSpPr>
        <p:spPr bwMode="auto">
          <a:xfrm>
            <a:off x="-2"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6BB14A7D-C409-4A7C-9D82-A2E5DBB8AB72}"/>
              </a:ext>
            </a:extLst>
          </p:cNvPr>
          <p:cNvSpPr>
            <a:spLocks noGrp="1"/>
          </p:cNvSpPr>
          <p:nvPr>
            <p:ph type="title" hasCustomPrompt="1"/>
          </p:nvPr>
        </p:nvSpPr>
        <p:spPr>
          <a:xfrm>
            <a:off x="7575549" y="457200"/>
            <a:ext cx="4031233" cy="492443"/>
          </a:xfrm>
        </p:spPr>
        <p:txBody>
          <a:bodyPr/>
          <a:lstStyle>
            <a:lvl1pPr>
              <a:defRPr sz="3200">
                <a:solidFill>
                  <a:schemeClr val="tx1"/>
                </a:solidFill>
              </a:defRPr>
            </a:lvl1pPr>
          </a:lstStyle>
          <a:p>
            <a:r>
              <a:rPr lang="en-US"/>
              <a:t>Click to edit title</a:t>
            </a: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1"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4199" y="706011"/>
            <a:ext cx="5819775" cy="369332"/>
          </a:xfrm>
        </p:spPr>
        <p:txBody>
          <a:bodyPr/>
          <a:lstStyle>
            <a:lvl1pPr marL="0" indent="0">
              <a:buNone/>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7575550" y="1336675"/>
            <a:ext cx="4033838"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311121688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36">
          <p15:clr>
            <a:srgbClr val="5ACBF0"/>
          </p15:clr>
        </p15:guide>
        <p15:guide id="4" orient="horz" pos="839">
          <p15:clr>
            <a:srgbClr val="5ACBF0"/>
          </p15:clr>
        </p15:guide>
        <p15:guide id="6" pos="4402">
          <p15:clr>
            <a:srgbClr val="5ACBF0"/>
          </p15:clr>
        </p15:guide>
        <p15:guide id="7" pos="4034">
          <p15:clr>
            <a:srgbClr val="5ACBF0"/>
          </p15:clr>
        </p15:guide>
        <p15:guide id="8" pos="4772">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268469785"/>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rgbClr val="243A5E"/>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524000" y="3344929"/>
            <a:ext cx="9144000" cy="609398"/>
          </a:xfrm>
          <a:noFill/>
        </p:spPr>
        <p:txBody>
          <a:bodyPr lIns="0" tIns="0" rIns="0" bIns="0" anchor="b" anchorCtr="0">
            <a:spAutoFit/>
          </a:bodyPr>
          <a:lstStyle>
            <a:lvl1pPr algn="ctr" defTabSz="932742" rtl="0" eaLnBrk="1" latinLnBrk="0" hangingPunct="1">
              <a:lnSpc>
                <a:spcPct val="90000"/>
              </a:lnSpc>
              <a:spcBef>
                <a:spcPct val="0"/>
              </a:spcBef>
              <a:buNone/>
              <a:defRPr lang="en-US" sz="4400" b="0" kern="1200" cap="none" spc="-50" baseline="0" dirty="0">
                <a:ln w="3175">
                  <a:noFill/>
                </a:ln>
                <a:solidFill>
                  <a:schemeClr val="tx1"/>
                </a:solidFill>
                <a:effectLst/>
                <a:latin typeface="+mj-lt"/>
                <a:ea typeface="+mn-ea"/>
                <a:cs typeface="Segoe UI" pitchFamily="34" charset="0"/>
              </a:defRPr>
            </a:lvl1pPr>
          </a:lstStyle>
          <a:p>
            <a:r>
              <a:rPr lang="en-US"/>
              <a:t>Demo title</a:t>
            </a:r>
          </a:p>
        </p:txBody>
      </p:sp>
      <p:sp>
        <p:nvSpPr>
          <p:cNvPr id="6" name="Text Placeholder 2">
            <a:extLst>
              <a:ext uri="{FF2B5EF4-FFF2-40B4-BE49-F238E27FC236}">
                <a16:creationId xmlns:a16="http://schemas.microsoft.com/office/drawing/2014/main" id="{BD78B980-B29B-42C2-AAC5-862847DDC82C}"/>
              </a:ext>
            </a:extLst>
          </p:cNvPr>
          <p:cNvSpPr txBox="1">
            <a:spLocks/>
          </p:cNvSpPr>
          <p:nvPr userDrawn="1"/>
        </p:nvSpPr>
        <p:spPr>
          <a:xfrm>
            <a:off x="5469446" y="1993173"/>
            <a:ext cx="1253109" cy="461665"/>
          </a:xfrm>
          <a:prstGeom prst="rect">
            <a:avLst/>
          </a:prstGeom>
          <a:noFill/>
          <a:ln w="19050">
            <a:gradFill>
              <a:gsLst>
                <a:gs pos="0">
                  <a:srgbClr val="9BF00B"/>
                </a:gs>
                <a:gs pos="100000">
                  <a:srgbClr val="0078D4"/>
                </a:gs>
                <a:gs pos="51000">
                  <a:srgbClr val="50E6FF"/>
                </a:gs>
              </a:gsLst>
              <a:lin ang="0" scaled="0"/>
            </a:gradFill>
          </a:ln>
        </p:spPr>
        <p:txBody>
          <a:bodyPr tIns="91440" bIns="91440" anchor="ctr" anchorCtr="1">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800" b="0" i="0" u="none" strike="noStrike" kern="1200" cap="none" spc="300" normalizeH="0" baseline="0" noProof="0">
                <a:ln>
                  <a:noFill/>
                </a:ln>
                <a:solidFill>
                  <a:srgbClr val="FFFFFF"/>
                </a:solidFill>
                <a:effectLst/>
                <a:uLnTx/>
                <a:uFillTx/>
                <a:latin typeface="Segoe UI Semibold"/>
                <a:ea typeface="+mn-ea"/>
                <a:cs typeface="Segoe UI" panose="020B0502040204020203" pitchFamily="34" charset="0"/>
              </a:rPr>
              <a:t>DEMO</a:t>
            </a:r>
          </a:p>
        </p:txBody>
      </p:sp>
    </p:spTree>
    <p:extLst>
      <p:ext uri="{BB962C8B-B14F-4D97-AF65-F5344CB8AC3E}">
        <p14:creationId xmlns:p14="http://schemas.microsoft.com/office/powerpoint/2010/main" val="30232194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42" presetClass="path" presetSubtype="0" decel="100000" fill="hold" grpId="1" nodeType="withEffect">
                                  <p:stCondLst>
                                    <p:cond delay="0"/>
                                  </p:stCondLst>
                                  <p:childTnLst>
                                    <p:animMotion origin="layout" path="M -2.70833E-6 2.59259E-6 L -2.70833E-6 0.03773 " pathEditMode="relative" rAng="0" ptsTypes="AA">
                                      <p:cBhvr>
                                        <p:cTn id="9" dur="750" spd="-100000" fill="hold"/>
                                        <p:tgtEl>
                                          <p:spTgt spid="6"/>
                                        </p:tgtEl>
                                        <p:attrNameLst>
                                          <p:attrName>ppt_x</p:attrName>
                                          <p:attrName>ppt_y</p:attrName>
                                        </p:attrNameLst>
                                      </p:cBhvr>
                                      <p:rCtr x="0" y="187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50E6FF"/>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307432402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ection Titl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0078D4"/>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369943094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001237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nk 2">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7416100"/>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ode Righ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2BB27-7DA5-4478-8C18-C1FFEE20AAC1}"/>
              </a:ext>
            </a:extLst>
          </p:cNvPr>
          <p:cNvSpPr>
            <a:spLocks noGrp="1"/>
          </p:cNvSpPr>
          <p:nvPr>
            <p:ph type="title"/>
          </p:nvPr>
        </p:nvSpPr>
        <p:spPr>
          <a:xfrm>
            <a:off x="588263" y="457200"/>
            <a:ext cx="4925125" cy="553998"/>
          </a:xfrm>
        </p:spPr>
        <p:txBody>
          <a:bodyPr/>
          <a:lstStyle>
            <a:lvl1pPr>
              <a:defRPr>
                <a:solidFill>
                  <a:schemeClr val="tx1"/>
                </a:solidFill>
              </a:defRPr>
            </a:lvl1pPr>
          </a:lstStyle>
          <a:p>
            <a:r>
              <a:rPr lang="en-US"/>
              <a:t>Click to edit Master title style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588965" y="1338139"/>
            <a:ext cx="4924423"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userDrawn="1"/>
        </p:nvSpPr>
        <p:spPr bwMode="auto">
          <a:xfrm>
            <a:off x="5791201" y="0"/>
            <a:ext cx="6398234"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5791201" y="0"/>
            <a:ext cx="3166532" cy="492314"/>
          </a:xfrm>
          <a:solidFill>
            <a:schemeClr val="bg1">
              <a:lumMod val="50000"/>
            </a:schemeClr>
          </a:solidFill>
        </p:spPr>
        <p:txBody>
          <a:bodyPr lIns="182880"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935133" y="709187"/>
            <a:ext cx="6112934" cy="369332"/>
          </a:xfrm>
        </p:spPr>
        <p:txBody>
          <a:bodyPr/>
          <a:lstStyle>
            <a:lvl1pPr marL="0" indent="0">
              <a:buNone/>
              <a:tabLst/>
              <a:defRPr sz="2400">
                <a:solidFill>
                  <a:schemeClr val="bg1"/>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13780660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5" pos="3473">
          <p15:clr>
            <a:srgbClr val="5ACBF0"/>
          </p15:clr>
        </p15:guide>
        <p15:guide id="6" pos="4211">
          <p15:clr>
            <a:srgbClr val="5ACBF0"/>
          </p15:clr>
        </p15:guide>
        <p15:guide id="7" pos="3840">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ode Left">
    <p:bg>
      <p:bgRef idx="1001">
        <a:schemeClr val="bg2"/>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userDrawn="1"/>
        </p:nvSpPr>
        <p:spPr bwMode="auto">
          <a:xfrm>
            <a:off x="-1" y="0"/>
            <a:ext cx="6095983"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6BB14A7D-C409-4A7C-9D82-A2E5DBB8AB72}"/>
              </a:ext>
            </a:extLst>
          </p:cNvPr>
          <p:cNvSpPr>
            <a:spLocks noGrp="1"/>
          </p:cNvSpPr>
          <p:nvPr>
            <p:ph type="title"/>
          </p:nvPr>
        </p:nvSpPr>
        <p:spPr>
          <a:xfrm>
            <a:off x="6680183" y="457200"/>
            <a:ext cx="4926600" cy="553998"/>
          </a:xfrm>
        </p:spPr>
        <p:txBody>
          <a:bodyPr/>
          <a:lstStyle>
            <a:lvl1pPr>
              <a:defRPr>
                <a:solidFill>
                  <a:schemeClr val="tx1"/>
                </a:solidFill>
              </a:defRPr>
            </a:lvl1pPr>
          </a:lstStyle>
          <a:p>
            <a:r>
              <a:rPr lang="en-US"/>
              <a:t>Click to edit Master title style</a:t>
            </a: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1"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4200" y="706011"/>
            <a:ext cx="4922486" cy="369332"/>
          </a:xfrm>
        </p:spPr>
        <p:txBody>
          <a:bodyPr/>
          <a:lstStyle>
            <a:lvl1pPr marL="0" indent="0">
              <a:buNone/>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6684965" y="1336675"/>
            <a:ext cx="4924423"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108086930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43">
          <p15:clr>
            <a:srgbClr val="5ACBF0"/>
          </p15:clr>
        </p15:guide>
        <p15:guide id="4" orient="horz" pos="839">
          <p15:clr>
            <a:srgbClr val="5ACBF0"/>
          </p15:clr>
        </p15:guide>
        <p15:guide id="5" pos="3473">
          <p15:clr>
            <a:srgbClr val="5ACBF0"/>
          </p15:clr>
        </p15:guide>
        <p15:guide id="6" pos="4211">
          <p15:clr>
            <a:srgbClr val="5ACBF0"/>
          </p15:clr>
        </p15:guide>
        <p15:guide id="7" pos="3840">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Title &amp; body slide">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26424" y="1120573"/>
            <a:ext cx="11339774" cy="1106487"/>
          </a:xfrm>
        </p:spPr>
        <p:txBody>
          <a:bodyPr wrap="square" lIns="0" tIns="0" rIns="0" bIns="0">
            <a:spAutoFit/>
          </a:bodyPr>
          <a:lstStyle>
            <a:lvl1pPr marL="0" marR="0" indent="0" algn="l" defTabSz="914367" rtl="0" eaLnBrk="1" fontAlgn="auto" latinLnBrk="0" hangingPunct="1">
              <a:lnSpc>
                <a:spcPct val="100000"/>
              </a:lnSpc>
              <a:spcBef>
                <a:spcPts val="0"/>
              </a:spcBef>
              <a:spcAft>
                <a:spcPts val="1372"/>
              </a:spcAft>
              <a:buClrTx/>
              <a:buSzPct val="90000"/>
              <a:buFont typeface="Wingdings" panose="05000000000000000000" pitchFamily="2" charset="2"/>
              <a:buNone/>
              <a:tabLst/>
              <a:defRPr lang="en-US" sz="1765" b="1" i="0" kern="1200" spc="0" baseline="0" dirty="0">
                <a:solidFill>
                  <a:srgbClr val="000000"/>
                </a:solidFill>
                <a:latin typeface="+mn-lt"/>
                <a:ea typeface="+mn-ea"/>
                <a:cs typeface="+mn-cs"/>
              </a:defRPr>
            </a:lvl1pPr>
            <a:lvl2pPr marL="0" indent="0">
              <a:lnSpc>
                <a:spcPct val="100000"/>
              </a:lnSpc>
              <a:spcBef>
                <a:spcPts val="0"/>
              </a:spcBef>
              <a:spcAft>
                <a:spcPts val="1372"/>
              </a:spcAft>
              <a:buNone/>
              <a:defRPr sz="1765">
                <a:solidFill>
                  <a:srgbClr val="000000"/>
                </a:solidFill>
              </a:defRPr>
            </a:lvl2pPr>
            <a:lvl3pPr marL="0" indent="0">
              <a:lnSpc>
                <a:spcPct val="100000"/>
              </a:lnSpc>
              <a:spcBef>
                <a:spcPts val="0"/>
              </a:spcBef>
              <a:spcAft>
                <a:spcPts val="1372"/>
              </a:spcAft>
              <a:buNone/>
              <a:defRPr sz="1372">
                <a:solidFill>
                  <a:srgbClr val="000000"/>
                </a:solidFill>
              </a:defRPr>
            </a:lvl3pPr>
            <a:lvl4pPr marL="672290" indent="0">
              <a:spcBef>
                <a:spcPts val="0"/>
              </a:spcBef>
              <a:spcAft>
                <a:spcPts val="1274"/>
              </a:spcAft>
              <a:buNone/>
              <a:defRPr sz="1961"/>
            </a:lvl4pPr>
            <a:lvl5pPr marL="896386" indent="0">
              <a:buNone/>
              <a:defRPr/>
            </a:lvl5pPr>
          </a:lstStyle>
          <a:p>
            <a:pPr lvl="0"/>
            <a:r>
              <a:rPr lang="en-US"/>
              <a:t>First level Segoe UI </a:t>
            </a:r>
            <a:r>
              <a:rPr lang="en-US" err="1"/>
              <a:t>Semibold</a:t>
            </a:r>
            <a:r>
              <a:rPr lang="en-US"/>
              <a:t> 18pt</a:t>
            </a:r>
          </a:p>
          <a:p>
            <a:pPr lvl="1"/>
            <a:r>
              <a:rPr lang="en-US"/>
              <a:t>Second level Segoe UI 18pt</a:t>
            </a:r>
          </a:p>
          <a:p>
            <a:pPr lvl="2"/>
            <a:r>
              <a:rPr lang="en-US"/>
              <a:t>Third level Segoe UI 14pt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26424" y="222583"/>
            <a:ext cx="11336039" cy="739343"/>
          </a:xfrm>
          <a:prstGeom prst="rect">
            <a:avLst/>
          </a:prstGeom>
        </p:spPr>
        <p:txBody>
          <a:bodyPr vert="horz" wrap="square" lIns="0" tIns="164592" rIns="0" bIns="0" rtlCol="0" anchor="t">
            <a:noAutofit/>
          </a:bodyPr>
          <a:lstStyle>
            <a:lvl1pPr>
              <a:defRPr>
                <a:solidFill>
                  <a:schemeClr val="tx2"/>
                </a:solidFill>
              </a:defRPr>
            </a:lvl1pPr>
          </a:lstStyle>
          <a:p>
            <a:r>
              <a:rPr lang="en-US"/>
              <a:t>Heading Segoe UI </a:t>
            </a:r>
            <a:r>
              <a:rPr lang="en-US" err="1"/>
              <a:t>Semibold</a:t>
            </a:r>
            <a:r>
              <a:rPr lang="en-US"/>
              <a:t> 36pt</a:t>
            </a:r>
          </a:p>
        </p:txBody>
      </p:sp>
      <p:grpSp>
        <p:nvGrpSpPr>
          <p:cNvPr id="7" name="Group 6">
            <a:extLst>
              <a:ext uri="{FF2B5EF4-FFF2-40B4-BE49-F238E27FC236}">
                <a16:creationId xmlns:a16="http://schemas.microsoft.com/office/drawing/2014/main" id="{6182A7AF-E813-4C15-9BF4-9097D7492EC1}"/>
              </a:ext>
            </a:extLst>
          </p:cNvPr>
          <p:cNvGrpSpPr/>
          <p:nvPr/>
        </p:nvGrpSpPr>
        <p:grpSpPr>
          <a:xfrm>
            <a:off x="436378" y="6431031"/>
            <a:ext cx="11326085" cy="95058"/>
            <a:chOff x="445128" y="6559056"/>
            <a:chExt cx="11553197" cy="96950"/>
          </a:xfrm>
        </p:grpSpPr>
        <p:sp>
          <p:nvSpPr>
            <p:cNvPr id="8" name="TextBox 7">
              <a:extLst>
                <a:ext uri="{FF2B5EF4-FFF2-40B4-BE49-F238E27FC236}">
                  <a16:creationId xmlns:a16="http://schemas.microsoft.com/office/drawing/2014/main" id="{23054922-7BB2-4879-9591-0FC564128406}"/>
                </a:ext>
              </a:extLst>
            </p:cNvPr>
            <p:cNvSpPr txBox="1"/>
            <p:nvPr userDrawn="1"/>
          </p:nvSpPr>
          <p:spPr>
            <a:xfrm>
              <a:off x="445128" y="6559056"/>
              <a:ext cx="984244" cy="96950"/>
            </a:xfrm>
            <a:prstGeom prst="rect">
              <a:avLst/>
            </a:prstGeom>
            <a:noFill/>
          </p:spPr>
          <p:txBody>
            <a:bodyPr wrap="none" lIns="0" tIns="0" rIns="0" bIns="0" rtlCol="0">
              <a:spAutoFit/>
            </a:bodyPr>
            <a:lstStyle/>
            <a:p>
              <a:pPr>
                <a:lnSpc>
                  <a:spcPct val="90000"/>
                </a:lnSpc>
                <a:spcAft>
                  <a:spcPts val="588"/>
                </a:spcAft>
              </a:pPr>
              <a:r>
                <a:rPr lang="en-US" sz="686">
                  <a:solidFill>
                    <a:schemeClr val="bg1">
                      <a:lumMod val="65000"/>
                    </a:schemeClr>
                  </a:solidFill>
                </a:rPr>
                <a:t>© Microsoft Corporation</a:t>
              </a:r>
              <a:endParaRPr lang="en-US" sz="784">
                <a:solidFill>
                  <a:schemeClr val="bg1">
                    <a:lumMod val="65000"/>
                  </a:schemeClr>
                </a:solidFill>
              </a:endParaRPr>
            </a:p>
          </p:txBody>
        </p:sp>
        <p:sp>
          <p:nvSpPr>
            <p:cNvPr id="9" name="Freeform: Shape 8">
              <a:extLst>
                <a:ext uri="{FF2B5EF4-FFF2-40B4-BE49-F238E27FC236}">
                  <a16:creationId xmlns:a16="http://schemas.microsoft.com/office/drawing/2014/main" id="{8F459D94-C874-4D77-AEED-DD630F445785}"/>
                </a:ext>
              </a:extLst>
            </p:cNvPr>
            <p:cNvSpPr/>
            <p:nvPr userDrawn="1"/>
          </p:nvSpPr>
          <p:spPr bwMode="auto">
            <a:xfrm>
              <a:off x="11784176" y="6573241"/>
              <a:ext cx="214149" cy="61668"/>
            </a:xfrm>
            <a:custGeom>
              <a:avLst/>
              <a:gdLst/>
              <a:ahLst/>
              <a:cxnLst/>
              <a:rect l="l" t="t" r="r" b="b"/>
              <a:pathLst>
                <a:path w="306116" h="88152">
                  <a:moveTo>
                    <a:pt x="280481" y="31681"/>
                  </a:moveTo>
                  <a:cubicBezTo>
                    <a:pt x="275805" y="31681"/>
                    <a:pt x="271835" y="33354"/>
                    <a:pt x="268570" y="36700"/>
                  </a:cubicBezTo>
                  <a:cubicBezTo>
                    <a:pt x="265305" y="40045"/>
                    <a:pt x="263290" y="44419"/>
                    <a:pt x="262524" y="49820"/>
                  </a:cubicBezTo>
                  <a:lnTo>
                    <a:pt x="295959" y="49820"/>
                  </a:lnTo>
                  <a:cubicBezTo>
                    <a:pt x="295919" y="44096"/>
                    <a:pt x="294538" y="39642"/>
                    <a:pt x="291817" y="36458"/>
                  </a:cubicBezTo>
                  <a:cubicBezTo>
                    <a:pt x="289096" y="33273"/>
                    <a:pt x="285318" y="31681"/>
                    <a:pt x="280481" y="31681"/>
                  </a:cubicBezTo>
                  <a:close/>
                  <a:moveTo>
                    <a:pt x="140726" y="24789"/>
                  </a:moveTo>
                  <a:lnTo>
                    <a:pt x="150582" y="24789"/>
                  </a:lnTo>
                  <a:lnTo>
                    <a:pt x="150582" y="60219"/>
                  </a:lnTo>
                  <a:cubicBezTo>
                    <a:pt x="150582" y="73279"/>
                    <a:pt x="155580" y="79809"/>
                    <a:pt x="165576" y="79809"/>
                  </a:cubicBezTo>
                  <a:cubicBezTo>
                    <a:pt x="170413" y="79809"/>
                    <a:pt x="174393" y="78025"/>
                    <a:pt x="177517" y="74458"/>
                  </a:cubicBezTo>
                  <a:cubicBezTo>
                    <a:pt x="180641" y="70891"/>
                    <a:pt x="182203" y="66225"/>
                    <a:pt x="182203" y="60461"/>
                  </a:cubicBezTo>
                  <a:lnTo>
                    <a:pt x="182203" y="24789"/>
                  </a:lnTo>
                  <a:lnTo>
                    <a:pt x="192119" y="24789"/>
                  </a:lnTo>
                  <a:lnTo>
                    <a:pt x="192119" y="86701"/>
                  </a:lnTo>
                  <a:lnTo>
                    <a:pt x="182203" y="86701"/>
                  </a:lnTo>
                  <a:lnTo>
                    <a:pt x="182203" y="76906"/>
                  </a:lnTo>
                  <a:lnTo>
                    <a:pt x="181961" y="76906"/>
                  </a:lnTo>
                  <a:cubicBezTo>
                    <a:pt x="177850" y="84404"/>
                    <a:pt x="171481" y="88152"/>
                    <a:pt x="162855" y="88152"/>
                  </a:cubicBezTo>
                  <a:cubicBezTo>
                    <a:pt x="148103" y="88152"/>
                    <a:pt x="140726" y="79365"/>
                    <a:pt x="140726" y="61791"/>
                  </a:cubicBezTo>
                  <a:close/>
                  <a:moveTo>
                    <a:pt x="235093" y="23700"/>
                  </a:moveTo>
                  <a:cubicBezTo>
                    <a:pt x="237672" y="23700"/>
                    <a:pt x="239648" y="23983"/>
                    <a:pt x="241018" y="24547"/>
                  </a:cubicBezTo>
                  <a:lnTo>
                    <a:pt x="241018" y="34825"/>
                  </a:lnTo>
                  <a:cubicBezTo>
                    <a:pt x="239285" y="33495"/>
                    <a:pt x="236786" y="32830"/>
                    <a:pt x="233521" y="32830"/>
                  </a:cubicBezTo>
                  <a:cubicBezTo>
                    <a:pt x="229288" y="32830"/>
                    <a:pt x="225751" y="34825"/>
                    <a:pt x="222910" y="38816"/>
                  </a:cubicBezTo>
                  <a:cubicBezTo>
                    <a:pt x="220068" y="42806"/>
                    <a:pt x="218647" y="48248"/>
                    <a:pt x="218647" y="55140"/>
                  </a:cubicBezTo>
                  <a:lnTo>
                    <a:pt x="218647" y="86701"/>
                  </a:lnTo>
                  <a:lnTo>
                    <a:pt x="208732" y="86701"/>
                  </a:lnTo>
                  <a:lnTo>
                    <a:pt x="208732" y="24789"/>
                  </a:lnTo>
                  <a:lnTo>
                    <a:pt x="218647" y="24789"/>
                  </a:lnTo>
                  <a:lnTo>
                    <a:pt x="218647" y="37546"/>
                  </a:lnTo>
                  <a:lnTo>
                    <a:pt x="218889" y="37546"/>
                  </a:lnTo>
                  <a:cubicBezTo>
                    <a:pt x="220300" y="33193"/>
                    <a:pt x="222456" y="29797"/>
                    <a:pt x="225358" y="27358"/>
                  </a:cubicBezTo>
                  <a:cubicBezTo>
                    <a:pt x="228261" y="24920"/>
                    <a:pt x="231505" y="23700"/>
                    <a:pt x="235093" y="23700"/>
                  </a:cubicBezTo>
                  <a:close/>
                  <a:moveTo>
                    <a:pt x="280662" y="23338"/>
                  </a:moveTo>
                  <a:cubicBezTo>
                    <a:pt x="288764" y="23338"/>
                    <a:pt x="295032" y="25958"/>
                    <a:pt x="299466" y="31198"/>
                  </a:cubicBezTo>
                  <a:cubicBezTo>
                    <a:pt x="303899" y="36438"/>
                    <a:pt x="306116" y="43713"/>
                    <a:pt x="306116" y="53024"/>
                  </a:cubicBezTo>
                  <a:lnTo>
                    <a:pt x="306116" y="58224"/>
                  </a:lnTo>
                  <a:lnTo>
                    <a:pt x="262403" y="58224"/>
                  </a:lnTo>
                  <a:cubicBezTo>
                    <a:pt x="262564" y="65117"/>
                    <a:pt x="264418" y="70437"/>
                    <a:pt x="267965" y="74186"/>
                  </a:cubicBezTo>
                  <a:cubicBezTo>
                    <a:pt x="271512" y="77934"/>
                    <a:pt x="276390" y="79809"/>
                    <a:pt x="282597" y="79809"/>
                  </a:cubicBezTo>
                  <a:cubicBezTo>
                    <a:pt x="289570" y="79809"/>
                    <a:pt x="295979" y="77511"/>
                    <a:pt x="301824" y="72916"/>
                  </a:cubicBezTo>
                  <a:lnTo>
                    <a:pt x="301824" y="82227"/>
                  </a:lnTo>
                  <a:cubicBezTo>
                    <a:pt x="296382" y="86177"/>
                    <a:pt x="289187" y="88152"/>
                    <a:pt x="280239" y="88152"/>
                  </a:cubicBezTo>
                  <a:cubicBezTo>
                    <a:pt x="271492" y="88152"/>
                    <a:pt x="264620" y="85341"/>
                    <a:pt x="259622" y="79718"/>
                  </a:cubicBezTo>
                  <a:cubicBezTo>
                    <a:pt x="254623" y="74095"/>
                    <a:pt x="252124" y="66185"/>
                    <a:pt x="252124" y="55987"/>
                  </a:cubicBezTo>
                  <a:cubicBezTo>
                    <a:pt x="252124" y="46353"/>
                    <a:pt x="254855" y="38503"/>
                    <a:pt x="260317" y="32437"/>
                  </a:cubicBezTo>
                  <a:cubicBezTo>
                    <a:pt x="265778" y="26371"/>
                    <a:pt x="272560" y="23338"/>
                    <a:pt x="280662" y="23338"/>
                  </a:cubicBezTo>
                  <a:close/>
                  <a:moveTo>
                    <a:pt x="38212" y="10520"/>
                  </a:moveTo>
                  <a:cubicBezTo>
                    <a:pt x="37809" y="12979"/>
                    <a:pt x="37345" y="14913"/>
                    <a:pt x="36821" y="16324"/>
                  </a:cubicBezTo>
                  <a:lnTo>
                    <a:pt x="23338" y="53266"/>
                  </a:lnTo>
                  <a:lnTo>
                    <a:pt x="53388" y="53266"/>
                  </a:lnTo>
                  <a:lnTo>
                    <a:pt x="39784" y="16324"/>
                  </a:lnTo>
                  <a:cubicBezTo>
                    <a:pt x="39340" y="15115"/>
                    <a:pt x="38897" y="13180"/>
                    <a:pt x="38454" y="10520"/>
                  </a:cubicBezTo>
                  <a:close/>
                  <a:moveTo>
                    <a:pt x="33254" y="0"/>
                  </a:moveTo>
                  <a:lnTo>
                    <a:pt x="43774" y="0"/>
                  </a:lnTo>
                  <a:lnTo>
                    <a:pt x="76865" y="85964"/>
                  </a:lnTo>
                  <a:lnTo>
                    <a:pt x="76865" y="83618"/>
                  </a:lnTo>
                  <a:lnTo>
                    <a:pt x="113505" y="33253"/>
                  </a:lnTo>
                  <a:lnTo>
                    <a:pt x="80312" y="33253"/>
                  </a:lnTo>
                  <a:lnTo>
                    <a:pt x="80312" y="24789"/>
                  </a:lnTo>
                  <a:lnTo>
                    <a:pt x="128076" y="24789"/>
                  </a:lnTo>
                  <a:lnTo>
                    <a:pt x="128076" y="27630"/>
                  </a:lnTo>
                  <a:lnTo>
                    <a:pt x="91436" y="78237"/>
                  </a:lnTo>
                  <a:lnTo>
                    <a:pt x="127713" y="78237"/>
                  </a:lnTo>
                  <a:lnTo>
                    <a:pt x="127713" y="86701"/>
                  </a:lnTo>
                  <a:lnTo>
                    <a:pt x="77149" y="86701"/>
                  </a:lnTo>
                  <a:lnTo>
                    <a:pt x="76865" y="86701"/>
                  </a:lnTo>
                  <a:lnTo>
                    <a:pt x="65903" y="86701"/>
                  </a:lnTo>
                  <a:lnTo>
                    <a:pt x="56713" y="62396"/>
                  </a:lnTo>
                  <a:lnTo>
                    <a:pt x="19952" y="62396"/>
                  </a:lnTo>
                  <a:lnTo>
                    <a:pt x="11306" y="86701"/>
                  </a:lnTo>
                  <a:lnTo>
                    <a:pt x="0" y="86701"/>
                  </a:lnTo>
                  <a:close/>
                </a:path>
              </a:pathLst>
            </a:custGeom>
            <a:solidFill>
              <a:schemeClr val="bg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3866796464"/>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26424" y="222583"/>
            <a:ext cx="11336039" cy="758022"/>
          </a:xfrm>
          <a:prstGeom prst="rect">
            <a:avLst/>
          </a:prstGeom>
        </p:spPr>
        <p:txBody>
          <a:bodyPr vert="horz" wrap="square" lIns="0" tIns="164592" rIns="0" bIns="0" rtlCol="0" anchor="t">
            <a:noAutofit/>
          </a:bodyPr>
          <a:lstStyle>
            <a:lvl1pPr>
              <a:defRPr>
                <a:solidFill>
                  <a:schemeClr val="tx2"/>
                </a:solidFill>
              </a:defRPr>
            </a:lvl1pPr>
          </a:lstStyle>
          <a:p>
            <a:r>
              <a:rPr lang="en-US"/>
              <a:t>Title</a:t>
            </a:r>
          </a:p>
        </p:txBody>
      </p:sp>
      <p:grpSp>
        <p:nvGrpSpPr>
          <p:cNvPr id="7" name="Group 6">
            <a:extLst>
              <a:ext uri="{FF2B5EF4-FFF2-40B4-BE49-F238E27FC236}">
                <a16:creationId xmlns:a16="http://schemas.microsoft.com/office/drawing/2014/main" id="{D93F0F27-6B90-4485-A3C5-1C1E05E189E8}"/>
              </a:ext>
            </a:extLst>
          </p:cNvPr>
          <p:cNvGrpSpPr/>
          <p:nvPr/>
        </p:nvGrpSpPr>
        <p:grpSpPr>
          <a:xfrm>
            <a:off x="436378" y="6431031"/>
            <a:ext cx="11326085" cy="95058"/>
            <a:chOff x="445128" y="6559056"/>
            <a:chExt cx="11553197" cy="96950"/>
          </a:xfrm>
        </p:grpSpPr>
        <p:sp>
          <p:nvSpPr>
            <p:cNvPr id="8" name="TextBox 7">
              <a:extLst>
                <a:ext uri="{FF2B5EF4-FFF2-40B4-BE49-F238E27FC236}">
                  <a16:creationId xmlns:a16="http://schemas.microsoft.com/office/drawing/2014/main" id="{AE9C5276-7B68-429C-9DA6-E4F27E0CA047}"/>
                </a:ext>
              </a:extLst>
            </p:cNvPr>
            <p:cNvSpPr txBox="1"/>
            <p:nvPr userDrawn="1"/>
          </p:nvSpPr>
          <p:spPr>
            <a:xfrm>
              <a:off x="445128" y="6559056"/>
              <a:ext cx="984244" cy="96950"/>
            </a:xfrm>
            <a:prstGeom prst="rect">
              <a:avLst/>
            </a:prstGeom>
            <a:noFill/>
          </p:spPr>
          <p:txBody>
            <a:bodyPr wrap="none" lIns="0" tIns="0" rIns="0" bIns="0" rtlCol="0">
              <a:spAutoFit/>
            </a:bodyPr>
            <a:lstStyle/>
            <a:p>
              <a:pPr>
                <a:lnSpc>
                  <a:spcPct val="90000"/>
                </a:lnSpc>
                <a:spcAft>
                  <a:spcPts val="588"/>
                </a:spcAft>
              </a:pPr>
              <a:r>
                <a:rPr lang="en-US" sz="686">
                  <a:solidFill>
                    <a:schemeClr val="bg1">
                      <a:lumMod val="65000"/>
                    </a:schemeClr>
                  </a:solidFill>
                </a:rPr>
                <a:t>© Microsoft Corporation</a:t>
              </a:r>
              <a:endParaRPr lang="en-US" sz="784">
                <a:solidFill>
                  <a:schemeClr val="bg1">
                    <a:lumMod val="65000"/>
                  </a:schemeClr>
                </a:solidFill>
              </a:endParaRPr>
            </a:p>
          </p:txBody>
        </p:sp>
        <p:sp>
          <p:nvSpPr>
            <p:cNvPr id="9" name="Freeform: Shape 8">
              <a:extLst>
                <a:ext uri="{FF2B5EF4-FFF2-40B4-BE49-F238E27FC236}">
                  <a16:creationId xmlns:a16="http://schemas.microsoft.com/office/drawing/2014/main" id="{F2F457BA-782B-49BA-97AD-00B8135A75A7}"/>
                </a:ext>
              </a:extLst>
            </p:cNvPr>
            <p:cNvSpPr/>
            <p:nvPr userDrawn="1"/>
          </p:nvSpPr>
          <p:spPr bwMode="auto">
            <a:xfrm>
              <a:off x="11784176" y="6573241"/>
              <a:ext cx="214149" cy="61668"/>
            </a:xfrm>
            <a:custGeom>
              <a:avLst/>
              <a:gdLst/>
              <a:ahLst/>
              <a:cxnLst/>
              <a:rect l="l" t="t" r="r" b="b"/>
              <a:pathLst>
                <a:path w="306116" h="88152">
                  <a:moveTo>
                    <a:pt x="280481" y="31681"/>
                  </a:moveTo>
                  <a:cubicBezTo>
                    <a:pt x="275805" y="31681"/>
                    <a:pt x="271835" y="33354"/>
                    <a:pt x="268570" y="36700"/>
                  </a:cubicBezTo>
                  <a:cubicBezTo>
                    <a:pt x="265305" y="40045"/>
                    <a:pt x="263290" y="44419"/>
                    <a:pt x="262524" y="49820"/>
                  </a:cubicBezTo>
                  <a:lnTo>
                    <a:pt x="295959" y="49820"/>
                  </a:lnTo>
                  <a:cubicBezTo>
                    <a:pt x="295919" y="44096"/>
                    <a:pt x="294538" y="39642"/>
                    <a:pt x="291817" y="36458"/>
                  </a:cubicBezTo>
                  <a:cubicBezTo>
                    <a:pt x="289096" y="33273"/>
                    <a:pt x="285318" y="31681"/>
                    <a:pt x="280481" y="31681"/>
                  </a:cubicBezTo>
                  <a:close/>
                  <a:moveTo>
                    <a:pt x="140726" y="24789"/>
                  </a:moveTo>
                  <a:lnTo>
                    <a:pt x="150582" y="24789"/>
                  </a:lnTo>
                  <a:lnTo>
                    <a:pt x="150582" y="60219"/>
                  </a:lnTo>
                  <a:cubicBezTo>
                    <a:pt x="150582" y="73279"/>
                    <a:pt x="155580" y="79809"/>
                    <a:pt x="165576" y="79809"/>
                  </a:cubicBezTo>
                  <a:cubicBezTo>
                    <a:pt x="170413" y="79809"/>
                    <a:pt x="174393" y="78025"/>
                    <a:pt x="177517" y="74458"/>
                  </a:cubicBezTo>
                  <a:cubicBezTo>
                    <a:pt x="180641" y="70891"/>
                    <a:pt x="182203" y="66225"/>
                    <a:pt x="182203" y="60461"/>
                  </a:cubicBezTo>
                  <a:lnTo>
                    <a:pt x="182203" y="24789"/>
                  </a:lnTo>
                  <a:lnTo>
                    <a:pt x="192119" y="24789"/>
                  </a:lnTo>
                  <a:lnTo>
                    <a:pt x="192119" y="86701"/>
                  </a:lnTo>
                  <a:lnTo>
                    <a:pt x="182203" y="86701"/>
                  </a:lnTo>
                  <a:lnTo>
                    <a:pt x="182203" y="76906"/>
                  </a:lnTo>
                  <a:lnTo>
                    <a:pt x="181961" y="76906"/>
                  </a:lnTo>
                  <a:cubicBezTo>
                    <a:pt x="177850" y="84404"/>
                    <a:pt x="171481" y="88152"/>
                    <a:pt x="162855" y="88152"/>
                  </a:cubicBezTo>
                  <a:cubicBezTo>
                    <a:pt x="148103" y="88152"/>
                    <a:pt x="140726" y="79365"/>
                    <a:pt x="140726" y="61791"/>
                  </a:cubicBezTo>
                  <a:close/>
                  <a:moveTo>
                    <a:pt x="235093" y="23700"/>
                  </a:moveTo>
                  <a:cubicBezTo>
                    <a:pt x="237672" y="23700"/>
                    <a:pt x="239648" y="23983"/>
                    <a:pt x="241018" y="24547"/>
                  </a:cubicBezTo>
                  <a:lnTo>
                    <a:pt x="241018" y="34825"/>
                  </a:lnTo>
                  <a:cubicBezTo>
                    <a:pt x="239285" y="33495"/>
                    <a:pt x="236786" y="32830"/>
                    <a:pt x="233521" y="32830"/>
                  </a:cubicBezTo>
                  <a:cubicBezTo>
                    <a:pt x="229288" y="32830"/>
                    <a:pt x="225751" y="34825"/>
                    <a:pt x="222910" y="38816"/>
                  </a:cubicBezTo>
                  <a:cubicBezTo>
                    <a:pt x="220068" y="42806"/>
                    <a:pt x="218647" y="48248"/>
                    <a:pt x="218647" y="55140"/>
                  </a:cubicBezTo>
                  <a:lnTo>
                    <a:pt x="218647" y="86701"/>
                  </a:lnTo>
                  <a:lnTo>
                    <a:pt x="208732" y="86701"/>
                  </a:lnTo>
                  <a:lnTo>
                    <a:pt x="208732" y="24789"/>
                  </a:lnTo>
                  <a:lnTo>
                    <a:pt x="218647" y="24789"/>
                  </a:lnTo>
                  <a:lnTo>
                    <a:pt x="218647" y="37546"/>
                  </a:lnTo>
                  <a:lnTo>
                    <a:pt x="218889" y="37546"/>
                  </a:lnTo>
                  <a:cubicBezTo>
                    <a:pt x="220300" y="33193"/>
                    <a:pt x="222456" y="29797"/>
                    <a:pt x="225358" y="27358"/>
                  </a:cubicBezTo>
                  <a:cubicBezTo>
                    <a:pt x="228261" y="24920"/>
                    <a:pt x="231505" y="23700"/>
                    <a:pt x="235093" y="23700"/>
                  </a:cubicBezTo>
                  <a:close/>
                  <a:moveTo>
                    <a:pt x="280662" y="23338"/>
                  </a:moveTo>
                  <a:cubicBezTo>
                    <a:pt x="288764" y="23338"/>
                    <a:pt x="295032" y="25958"/>
                    <a:pt x="299466" y="31198"/>
                  </a:cubicBezTo>
                  <a:cubicBezTo>
                    <a:pt x="303899" y="36438"/>
                    <a:pt x="306116" y="43713"/>
                    <a:pt x="306116" y="53024"/>
                  </a:cubicBezTo>
                  <a:lnTo>
                    <a:pt x="306116" y="58224"/>
                  </a:lnTo>
                  <a:lnTo>
                    <a:pt x="262403" y="58224"/>
                  </a:lnTo>
                  <a:cubicBezTo>
                    <a:pt x="262564" y="65117"/>
                    <a:pt x="264418" y="70437"/>
                    <a:pt x="267965" y="74186"/>
                  </a:cubicBezTo>
                  <a:cubicBezTo>
                    <a:pt x="271512" y="77934"/>
                    <a:pt x="276390" y="79809"/>
                    <a:pt x="282597" y="79809"/>
                  </a:cubicBezTo>
                  <a:cubicBezTo>
                    <a:pt x="289570" y="79809"/>
                    <a:pt x="295979" y="77511"/>
                    <a:pt x="301824" y="72916"/>
                  </a:cubicBezTo>
                  <a:lnTo>
                    <a:pt x="301824" y="82227"/>
                  </a:lnTo>
                  <a:cubicBezTo>
                    <a:pt x="296382" y="86177"/>
                    <a:pt x="289187" y="88152"/>
                    <a:pt x="280239" y="88152"/>
                  </a:cubicBezTo>
                  <a:cubicBezTo>
                    <a:pt x="271492" y="88152"/>
                    <a:pt x="264620" y="85341"/>
                    <a:pt x="259622" y="79718"/>
                  </a:cubicBezTo>
                  <a:cubicBezTo>
                    <a:pt x="254623" y="74095"/>
                    <a:pt x="252124" y="66185"/>
                    <a:pt x="252124" y="55987"/>
                  </a:cubicBezTo>
                  <a:cubicBezTo>
                    <a:pt x="252124" y="46353"/>
                    <a:pt x="254855" y="38503"/>
                    <a:pt x="260317" y="32437"/>
                  </a:cubicBezTo>
                  <a:cubicBezTo>
                    <a:pt x="265778" y="26371"/>
                    <a:pt x="272560" y="23338"/>
                    <a:pt x="280662" y="23338"/>
                  </a:cubicBezTo>
                  <a:close/>
                  <a:moveTo>
                    <a:pt x="38212" y="10520"/>
                  </a:moveTo>
                  <a:cubicBezTo>
                    <a:pt x="37809" y="12979"/>
                    <a:pt x="37345" y="14913"/>
                    <a:pt x="36821" y="16324"/>
                  </a:cubicBezTo>
                  <a:lnTo>
                    <a:pt x="23338" y="53266"/>
                  </a:lnTo>
                  <a:lnTo>
                    <a:pt x="53388" y="53266"/>
                  </a:lnTo>
                  <a:lnTo>
                    <a:pt x="39784" y="16324"/>
                  </a:lnTo>
                  <a:cubicBezTo>
                    <a:pt x="39340" y="15115"/>
                    <a:pt x="38897" y="13180"/>
                    <a:pt x="38454" y="10520"/>
                  </a:cubicBezTo>
                  <a:close/>
                  <a:moveTo>
                    <a:pt x="33254" y="0"/>
                  </a:moveTo>
                  <a:lnTo>
                    <a:pt x="43774" y="0"/>
                  </a:lnTo>
                  <a:lnTo>
                    <a:pt x="76865" y="85964"/>
                  </a:lnTo>
                  <a:lnTo>
                    <a:pt x="76865" y="83618"/>
                  </a:lnTo>
                  <a:lnTo>
                    <a:pt x="113505" y="33253"/>
                  </a:lnTo>
                  <a:lnTo>
                    <a:pt x="80312" y="33253"/>
                  </a:lnTo>
                  <a:lnTo>
                    <a:pt x="80312" y="24789"/>
                  </a:lnTo>
                  <a:lnTo>
                    <a:pt x="128076" y="24789"/>
                  </a:lnTo>
                  <a:lnTo>
                    <a:pt x="128076" y="27630"/>
                  </a:lnTo>
                  <a:lnTo>
                    <a:pt x="91436" y="78237"/>
                  </a:lnTo>
                  <a:lnTo>
                    <a:pt x="127713" y="78237"/>
                  </a:lnTo>
                  <a:lnTo>
                    <a:pt x="127713" y="86701"/>
                  </a:lnTo>
                  <a:lnTo>
                    <a:pt x="77149" y="86701"/>
                  </a:lnTo>
                  <a:lnTo>
                    <a:pt x="76865" y="86701"/>
                  </a:lnTo>
                  <a:lnTo>
                    <a:pt x="65903" y="86701"/>
                  </a:lnTo>
                  <a:lnTo>
                    <a:pt x="56713" y="62396"/>
                  </a:lnTo>
                  <a:lnTo>
                    <a:pt x="19952" y="62396"/>
                  </a:lnTo>
                  <a:lnTo>
                    <a:pt x="11306" y="86701"/>
                  </a:lnTo>
                  <a:lnTo>
                    <a:pt x="0" y="86701"/>
                  </a:lnTo>
                  <a:close/>
                </a:path>
              </a:pathLst>
            </a:custGeom>
            <a:solidFill>
              <a:schemeClr val="bg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3285057178"/>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25448343"/>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00857295"/>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1E893A-B612-FF45-9463-82C30C1FCD3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56FE833-7647-0F4F-8FC6-BB1ABE312A7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2758C20-E6B8-EA40-A8E0-8585BC51E66B}"/>
              </a:ext>
            </a:extLst>
          </p:cNvPr>
          <p:cNvSpPr>
            <a:spLocks noGrp="1"/>
          </p:cNvSpPr>
          <p:nvPr>
            <p:ph type="dt" sz="half" idx="10"/>
          </p:nvPr>
        </p:nvSpPr>
        <p:spPr/>
        <p:txBody>
          <a:bodyPr/>
          <a:lstStyle/>
          <a:p>
            <a:fld id="{EAC26D5B-1604-0F4F-A000-6EB1CA664430}" type="datetimeFigureOut">
              <a:rPr lang="en-US" smtClean="0"/>
              <a:t>5/5/22</a:t>
            </a:fld>
            <a:endParaRPr lang="en-US"/>
          </a:p>
        </p:txBody>
      </p:sp>
      <p:sp>
        <p:nvSpPr>
          <p:cNvPr id="5" name="Footer Placeholder 4">
            <a:extLst>
              <a:ext uri="{FF2B5EF4-FFF2-40B4-BE49-F238E27FC236}">
                <a16:creationId xmlns:a16="http://schemas.microsoft.com/office/drawing/2014/main" id="{844F615B-1492-C84B-AE6C-DC27E3A877B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156CD7-A14C-F841-9C49-5CCB0B20BBC8}"/>
              </a:ext>
            </a:extLst>
          </p:cNvPr>
          <p:cNvSpPr>
            <a:spLocks noGrp="1"/>
          </p:cNvSpPr>
          <p:nvPr>
            <p:ph type="sldNum" sz="quarter" idx="12"/>
          </p:nvPr>
        </p:nvSpPr>
        <p:spPr/>
        <p:txBody>
          <a:bodyPr/>
          <a:lstStyle/>
          <a:p>
            <a:fld id="{E2242FA9-08EF-2543-90B6-FE171AD005E2}" type="slidenum">
              <a:rPr lang="en-US" smtClean="0"/>
              <a:t>‹#›</a:t>
            </a:fld>
            <a:endParaRPr lang="en-US"/>
          </a:p>
        </p:txBody>
      </p:sp>
    </p:spTree>
    <p:extLst>
      <p:ext uri="{BB962C8B-B14F-4D97-AF65-F5344CB8AC3E}">
        <p14:creationId xmlns:p14="http://schemas.microsoft.com/office/powerpoint/2010/main" val="345630220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cSld name="2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CAE2A7-BDB8-FD4A-A813-5C4F6B58FF7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92C3CB5-24D7-C845-A899-EC63D0E0876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4269A37-47C7-BB48-AEB6-CC3E055C47C5}"/>
              </a:ext>
            </a:extLst>
          </p:cNvPr>
          <p:cNvSpPr>
            <a:spLocks noGrp="1"/>
          </p:cNvSpPr>
          <p:nvPr>
            <p:ph type="dt" sz="half" idx="10"/>
          </p:nvPr>
        </p:nvSpPr>
        <p:spPr/>
        <p:txBody>
          <a:bodyPr/>
          <a:lstStyle/>
          <a:p>
            <a:fld id="{EAC26D5B-1604-0F4F-A000-6EB1CA664430}" type="datetimeFigureOut">
              <a:rPr lang="en-US" smtClean="0"/>
              <a:t>5/5/22</a:t>
            </a:fld>
            <a:endParaRPr lang="en-US"/>
          </a:p>
        </p:txBody>
      </p:sp>
      <p:sp>
        <p:nvSpPr>
          <p:cNvPr id="5" name="Footer Placeholder 4">
            <a:extLst>
              <a:ext uri="{FF2B5EF4-FFF2-40B4-BE49-F238E27FC236}">
                <a16:creationId xmlns:a16="http://schemas.microsoft.com/office/drawing/2014/main" id="{03392468-65EB-A44A-8C2F-59F5204A0AD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43579D-54AA-2B49-B8F4-9B3C41E3B5F9}"/>
              </a:ext>
            </a:extLst>
          </p:cNvPr>
          <p:cNvSpPr>
            <a:spLocks noGrp="1"/>
          </p:cNvSpPr>
          <p:nvPr>
            <p:ph type="sldNum" sz="quarter" idx="12"/>
          </p:nvPr>
        </p:nvSpPr>
        <p:spPr/>
        <p:txBody>
          <a:bodyPr/>
          <a:lstStyle/>
          <a:p>
            <a:fld id="{E2242FA9-08EF-2543-90B6-FE171AD005E2}" type="slidenum">
              <a:rPr lang="en-US" smtClean="0"/>
              <a:t>‹#›</a:t>
            </a:fld>
            <a:endParaRPr lang="en-US"/>
          </a:p>
        </p:txBody>
      </p:sp>
    </p:spTree>
    <p:extLst>
      <p:ext uri="{BB962C8B-B14F-4D97-AF65-F5344CB8AC3E}">
        <p14:creationId xmlns:p14="http://schemas.microsoft.com/office/powerpoint/2010/main" val="9294200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 Bulle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2" name="Text Placeholder 11">
            <a:extLst>
              <a:ext uri="{FF2B5EF4-FFF2-40B4-BE49-F238E27FC236}">
                <a16:creationId xmlns:a16="http://schemas.microsoft.com/office/drawing/2014/main" id="{DD525736-DEE8-4391-8135-23DE0640053A}"/>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8" name="Text Placeholder 7">
            <a:extLst>
              <a:ext uri="{FF2B5EF4-FFF2-40B4-BE49-F238E27FC236}">
                <a16:creationId xmlns:a16="http://schemas.microsoft.com/office/drawing/2014/main" id="{98E90344-0294-48E2-AAF0-601BB99500E7}"/>
              </a:ext>
            </a:extLst>
          </p:cNvPr>
          <p:cNvSpPr>
            <a:spLocks noGrp="1"/>
          </p:cNvSpPr>
          <p:nvPr>
            <p:ph type="body" sz="quarter" idx="14"/>
          </p:nvPr>
        </p:nvSpPr>
        <p:spPr>
          <a:xfrm>
            <a:off x="584200"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66750" indent="-152400">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11">
            <a:extLst>
              <a:ext uri="{FF2B5EF4-FFF2-40B4-BE49-F238E27FC236}">
                <a16:creationId xmlns:a16="http://schemas.microsoft.com/office/drawing/2014/main" id="{B4F729D4-B1F1-45F2-A06A-40234B19C883}"/>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D1F896FB-325C-4849-B372-8DF0D6C0562C}"/>
              </a:ext>
            </a:extLst>
          </p:cNvPr>
          <p:cNvSpPr>
            <a:spLocks noGrp="1"/>
          </p:cNvSpPr>
          <p:nvPr>
            <p:ph type="body" sz="quarter" idx="15"/>
          </p:nvPr>
        </p:nvSpPr>
        <p:spPr>
          <a:xfrm>
            <a:off x="6397625"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85800" indent="-136525">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97008222"/>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8" name="Text Placeholder 11">
            <a:extLst>
              <a:ext uri="{FF2B5EF4-FFF2-40B4-BE49-F238E27FC236}">
                <a16:creationId xmlns:a16="http://schemas.microsoft.com/office/drawing/2014/main" id="{C2759870-0BEA-44DC-A414-1C70D04E35CC}"/>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5" name="Content Placeholder 14">
            <a:extLst>
              <a:ext uri="{FF2B5EF4-FFF2-40B4-BE49-F238E27FC236}">
                <a16:creationId xmlns:a16="http://schemas.microsoft.com/office/drawing/2014/main" id="{BFEF95FA-F121-4653-B60A-0D068C345462}"/>
              </a:ext>
            </a:extLst>
          </p:cNvPr>
          <p:cNvSpPr>
            <a:spLocks noGrp="1"/>
          </p:cNvSpPr>
          <p:nvPr>
            <p:ph sz="quarter" idx="11"/>
          </p:nvPr>
        </p:nvSpPr>
        <p:spPr>
          <a:xfrm>
            <a:off x="588963"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11">
            <a:extLst>
              <a:ext uri="{FF2B5EF4-FFF2-40B4-BE49-F238E27FC236}">
                <a16:creationId xmlns:a16="http://schemas.microsoft.com/office/drawing/2014/main" id="{C327262A-D327-4189-AD22-BAD67CF4AB79}"/>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7" name="Content Placeholder 14">
            <a:extLst>
              <a:ext uri="{FF2B5EF4-FFF2-40B4-BE49-F238E27FC236}">
                <a16:creationId xmlns:a16="http://schemas.microsoft.com/office/drawing/2014/main" id="{47F8EAA9-0E64-4589-A234-BC31685BE7D3}"/>
              </a:ext>
            </a:extLst>
          </p:cNvPr>
          <p:cNvSpPr>
            <a:spLocks noGrp="1"/>
          </p:cNvSpPr>
          <p:nvPr>
            <p:ph sz="quarter" idx="13"/>
          </p:nvPr>
        </p:nvSpPr>
        <p:spPr>
          <a:xfrm>
            <a:off x="6394451"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5536761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19" name="Text Placeholder 11">
            <a:extLst>
              <a:ext uri="{FF2B5EF4-FFF2-40B4-BE49-F238E27FC236}">
                <a16:creationId xmlns:a16="http://schemas.microsoft.com/office/drawing/2014/main" id="{CB20F198-3776-433D-85A8-C2B6AC6235FF}"/>
              </a:ext>
            </a:extLst>
          </p:cNvPr>
          <p:cNvSpPr>
            <a:spLocks noGrp="1"/>
          </p:cNvSpPr>
          <p:nvPr>
            <p:ph type="body" sz="quarter" idx="16"/>
          </p:nvPr>
        </p:nvSpPr>
        <p:spPr>
          <a:xfrm>
            <a:off x="585217"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0" name="Text Placeholder 7">
            <a:extLst>
              <a:ext uri="{FF2B5EF4-FFF2-40B4-BE49-F238E27FC236}">
                <a16:creationId xmlns:a16="http://schemas.microsoft.com/office/drawing/2014/main" id="{97BC59AA-6CF8-4091-8008-21AA9AD8E8B5}"/>
              </a:ext>
            </a:extLst>
          </p:cNvPr>
          <p:cNvSpPr>
            <a:spLocks noGrp="1"/>
          </p:cNvSpPr>
          <p:nvPr>
            <p:ph type="body" sz="quarter" idx="14"/>
          </p:nvPr>
        </p:nvSpPr>
        <p:spPr>
          <a:xfrm>
            <a:off x="585217" y="2390775"/>
            <a:ext cx="3264408" cy="1760482"/>
          </a:xfrm>
        </p:spPr>
        <p:txBody>
          <a:bodyPr wrap="square">
            <a:spAutoFit/>
          </a:bodyPr>
          <a:lstStyle>
            <a:lvl1pPr marL="176213" indent="-176213">
              <a:defRPr lang="en-US" sz="2000" dirty="0"/>
            </a:lvl1pPr>
            <a:lvl2pPr marL="322263" indent="-150813">
              <a:defRPr lang="en-US" sz="1800" dirty="0"/>
            </a:lvl2pPr>
            <a:lvl3pPr marL="466725" indent="-138113">
              <a:defRPr lang="en-US" dirty="0"/>
            </a:lvl3pPr>
            <a:lvl4pPr marL="595313" indent="-128588">
              <a:defRPr lang="en-US" dirty="0"/>
            </a:lvl4pPr>
            <a:lvl5pPr marL="731838" indent="-1222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11">
            <a:extLst>
              <a:ext uri="{FF2B5EF4-FFF2-40B4-BE49-F238E27FC236}">
                <a16:creationId xmlns:a16="http://schemas.microsoft.com/office/drawing/2014/main" id="{BECED387-BA3E-49B2-8F1E-0E371E09E0A4}"/>
              </a:ext>
            </a:extLst>
          </p:cNvPr>
          <p:cNvSpPr>
            <a:spLocks noGrp="1"/>
          </p:cNvSpPr>
          <p:nvPr>
            <p:ph type="body" sz="quarter" idx="17"/>
          </p:nvPr>
        </p:nvSpPr>
        <p:spPr>
          <a:xfrm>
            <a:off x="4463796"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2" name="Text Placeholder 9">
            <a:extLst>
              <a:ext uri="{FF2B5EF4-FFF2-40B4-BE49-F238E27FC236}">
                <a16:creationId xmlns:a16="http://schemas.microsoft.com/office/drawing/2014/main" id="{6B26A1CD-81F9-4C2F-896F-E69757C6658C}"/>
              </a:ext>
            </a:extLst>
          </p:cNvPr>
          <p:cNvSpPr>
            <a:spLocks noGrp="1"/>
          </p:cNvSpPr>
          <p:nvPr>
            <p:ph type="body" sz="quarter" idx="15"/>
          </p:nvPr>
        </p:nvSpPr>
        <p:spPr>
          <a:xfrm>
            <a:off x="4463796" y="238413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11">
            <a:extLst>
              <a:ext uri="{FF2B5EF4-FFF2-40B4-BE49-F238E27FC236}">
                <a16:creationId xmlns:a16="http://schemas.microsoft.com/office/drawing/2014/main" id="{79263A4B-A9A8-4CE5-96A8-6F6EC365E512}"/>
              </a:ext>
            </a:extLst>
          </p:cNvPr>
          <p:cNvSpPr>
            <a:spLocks noGrp="1"/>
          </p:cNvSpPr>
          <p:nvPr>
            <p:ph type="body" sz="quarter" idx="18"/>
          </p:nvPr>
        </p:nvSpPr>
        <p:spPr>
          <a:xfrm>
            <a:off x="8342375"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4" name="Text Placeholder 7">
            <a:extLst>
              <a:ext uri="{FF2B5EF4-FFF2-40B4-BE49-F238E27FC236}">
                <a16:creationId xmlns:a16="http://schemas.microsoft.com/office/drawing/2014/main" id="{2205743D-F71A-4647-9BE4-2900BDA2582B}"/>
              </a:ext>
            </a:extLst>
          </p:cNvPr>
          <p:cNvSpPr>
            <a:spLocks noGrp="1"/>
          </p:cNvSpPr>
          <p:nvPr>
            <p:ph type="body" sz="quarter" idx="19"/>
          </p:nvPr>
        </p:nvSpPr>
        <p:spPr>
          <a:xfrm>
            <a:off x="8342375" y="239077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01139269"/>
      </p:ext>
    </p:extLst>
  </p:cSld>
  <p:clrMapOvr>
    <a:masterClrMapping/>
  </p:clrMapOvr>
  <p:transition>
    <p:fade/>
  </p:transition>
  <p:extLst>
    <p:ext uri="{DCECCB84-F9BA-43D5-87BE-67443E8EF086}">
      <p15:sldGuideLst xmlns:p15="http://schemas.microsoft.com/office/powerpoint/2012/main">
        <p15:guide id="3" orient="horz" pos="1506">
          <p15:clr>
            <a:srgbClr val="5ACBF0"/>
          </p15:clr>
        </p15:guide>
        <p15:guide id="4" orient="horz" pos="906">
          <p15:clr>
            <a:srgbClr val="5ACBF0"/>
          </p15:clr>
        </p15:guide>
        <p15:guide id="5" orient="horz" pos="288">
          <p15:clr>
            <a:srgbClr val="5ACBF0"/>
          </p15:clr>
        </p15:guide>
        <p15:guide id="6" pos="2430">
          <p15:clr>
            <a:srgbClr val="5ACBF0"/>
          </p15:clr>
        </p15:guide>
        <p15:guide id="7" pos="2811">
          <p15:clr>
            <a:srgbClr val="5ACBF0"/>
          </p15:clr>
        </p15:guide>
        <p15:guide id="8" pos="4871">
          <p15:clr>
            <a:srgbClr val="5ACBF0"/>
          </p15:clr>
        </p15:guide>
        <p15:guide id="9" pos="5251">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Four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p:nvPr>
        </p:nvSpPr>
        <p:spPr>
          <a:xfrm>
            <a:off x="584200"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p:nvPr>
        </p:nvSpPr>
        <p:spPr>
          <a:xfrm>
            <a:off x="3413125"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3413125"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p:nvPr>
        </p:nvSpPr>
        <p:spPr>
          <a:xfrm>
            <a:off x="6244208"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6244208"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p:nvPr>
        </p:nvSpPr>
        <p:spPr>
          <a:xfrm>
            <a:off x="9073133"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9073133"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58018996"/>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1436">
          <p15:clr>
            <a:srgbClr val="5ACBF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image" Target="../media/image1.emf"/><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53" cstate="print">
            <a:extLst>
              <a:ext uri="{28A0092B-C50C-407E-A947-70E740481C1C}">
                <a14:useLocalDpi xmlns:a14="http://schemas.microsoft.com/office/drawing/2010/main"/>
              </a:ext>
            </a:extLst>
          </a:blip>
          <a:srcRect l="762"/>
          <a:stretch/>
        </p:blipFill>
        <p:spPr>
          <a:xfrm rot="5400000">
            <a:off x="9509760" y="2843773"/>
            <a:ext cx="6858000" cy="1170455"/>
          </a:xfrm>
          <a:prstGeom prst="rect">
            <a:avLst/>
          </a:prstGeom>
        </p:spPr>
      </p:pic>
    </p:spTree>
    <p:extLst>
      <p:ext uri="{BB962C8B-B14F-4D97-AF65-F5344CB8AC3E}">
        <p14:creationId xmlns:p14="http://schemas.microsoft.com/office/powerpoint/2010/main" val="1729049042"/>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62" r:id="rId12"/>
    <p:sldLayoutId id="2147483663" r:id="rId13"/>
    <p:sldLayoutId id="2147483664" r:id="rId14"/>
    <p:sldLayoutId id="2147483665" r:id="rId15"/>
    <p:sldLayoutId id="2147483666" r:id="rId16"/>
    <p:sldLayoutId id="2147483667" r:id="rId17"/>
    <p:sldLayoutId id="2147483668" r:id="rId18"/>
    <p:sldLayoutId id="2147483669" r:id="rId19"/>
    <p:sldLayoutId id="2147483670" r:id="rId20"/>
    <p:sldLayoutId id="2147483671" r:id="rId21"/>
    <p:sldLayoutId id="2147483672" r:id="rId22"/>
    <p:sldLayoutId id="2147483673" r:id="rId23"/>
    <p:sldLayoutId id="2147483674" r:id="rId24"/>
    <p:sldLayoutId id="2147483675" r:id="rId25"/>
    <p:sldLayoutId id="2147483676" r:id="rId26"/>
    <p:sldLayoutId id="2147483677" r:id="rId27"/>
    <p:sldLayoutId id="2147483678" r:id="rId28"/>
    <p:sldLayoutId id="2147483679" r:id="rId29"/>
    <p:sldLayoutId id="2147483680" r:id="rId30"/>
    <p:sldLayoutId id="2147483681" r:id="rId31"/>
    <p:sldLayoutId id="2147483682" r:id="rId32"/>
    <p:sldLayoutId id="2147483683" r:id="rId33"/>
    <p:sldLayoutId id="2147483684" r:id="rId34"/>
    <p:sldLayoutId id="2147483685" r:id="rId35"/>
    <p:sldLayoutId id="2147483686" r:id="rId36"/>
    <p:sldLayoutId id="2147483687" r:id="rId37"/>
    <p:sldLayoutId id="2147483688" r:id="rId38"/>
    <p:sldLayoutId id="2147483689" r:id="rId39"/>
    <p:sldLayoutId id="2147483690" r:id="rId40"/>
    <p:sldLayoutId id="2147483691" r:id="rId41"/>
    <p:sldLayoutId id="2147483692" r:id="rId42"/>
    <p:sldLayoutId id="2147483693" r:id="rId43"/>
    <p:sldLayoutId id="2147483694" r:id="rId44"/>
    <p:sldLayoutId id="2147483697" r:id="rId45"/>
    <p:sldLayoutId id="2147483698" r:id="rId46"/>
    <p:sldLayoutId id="2147483700" r:id="rId47"/>
    <p:sldLayoutId id="2147483701" r:id="rId48"/>
    <p:sldLayoutId id="2147483702" r:id="rId49"/>
    <p:sldLayoutId id="2147483703" r:id="rId50"/>
    <p:sldLayoutId id="2147483704" r:id="rId51"/>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hyperlink" Target="https://github.com/dapr/community" TargetMode="Externa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79.png"/><Relationship Id="rId13" Type="http://schemas.openxmlformats.org/officeDocument/2006/relationships/image" Target="../media/image84.png"/><Relationship Id="rId18" Type="http://schemas.openxmlformats.org/officeDocument/2006/relationships/image" Target="../media/image89.png"/><Relationship Id="rId3" Type="http://schemas.openxmlformats.org/officeDocument/2006/relationships/image" Target="../media/image75.png"/><Relationship Id="rId7" Type="http://schemas.openxmlformats.org/officeDocument/2006/relationships/image" Target="../media/image78.jpeg"/><Relationship Id="rId12" Type="http://schemas.openxmlformats.org/officeDocument/2006/relationships/image" Target="../media/image83.png"/><Relationship Id="rId17" Type="http://schemas.openxmlformats.org/officeDocument/2006/relationships/image" Target="../media/image88.jpeg"/><Relationship Id="rId2" Type="http://schemas.openxmlformats.org/officeDocument/2006/relationships/notesSlide" Target="../notesSlides/notesSlide7.xml"/><Relationship Id="rId16" Type="http://schemas.openxmlformats.org/officeDocument/2006/relationships/image" Target="../media/image87.jpeg"/><Relationship Id="rId20" Type="http://schemas.openxmlformats.org/officeDocument/2006/relationships/image" Target="../media/image91.jpeg"/><Relationship Id="rId1" Type="http://schemas.openxmlformats.org/officeDocument/2006/relationships/slideLayout" Target="../slideLayouts/slideLayout11.xml"/><Relationship Id="rId6" Type="http://schemas.openxmlformats.org/officeDocument/2006/relationships/image" Target="../media/image77.svg"/><Relationship Id="rId11" Type="http://schemas.openxmlformats.org/officeDocument/2006/relationships/image" Target="../media/image82.png"/><Relationship Id="rId5" Type="http://schemas.openxmlformats.org/officeDocument/2006/relationships/image" Target="../media/image76.png"/><Relationship Id="rId15" Type="http://schemas.openxmlformats.org/officeDocument/2006/relationships/image" Target="../media/image86.png"/><Relationship Id="rId10" Type="http://schemas.openxmlformats.org/officeDocument/2006/relationships/image" Target="../media/image81.png"/><Relationship Id="rId19" Type="http://schemas.openxmlformats.org/officeDocument/2006/relationships/image" Target="../media/image90.png"/><Relationship Id="rId4" Type="http://schemas.openxmlformats.org/officeDocument/2006/relationships/image" Target="../media/image73.svg"/><Relationship Id="rId9" Type="http://schemas.openxmlformats.org/officeDocument/2006/relationships/image" Target="../media/image80.svg"/><Relationship Id="rId14" Type="http://schemas.openxmlformats.org/officeDocument/2006/relationships/image" Target="../media/image85.svg"/></Relationships>
</file>

<file path=ppt/slides/_rels/slide1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image" Target="../media/image46.svg"/></Relationships>
</file>

<file path=ppt/slides/_rels/slide12.xml.rels><?xml version="1.0" encoding="UTF-8" standalone="yes"?>
<Relationships xmlns="http://schemas.openxmlformats.org/package/2006/relationships"><Relationship Id="rId8" Type="http://schemas.openxmlformats.org/officeDocument/2006/relationships/image" Target="../media/image95.png"/><Relationship Id="rId13" Type="http://schemas.openxmlformats.org/officeDocument/2006/relationships/image" Target="../media/image98.svg"/><Relationship Id="rId3" Type="http://schemas.openxmlformats.org/officeDocument/2006/relationships/image" Target="../media/image62.svg"/><Relationship Id="rId7" Type="http://schemas.openxmlformats.org/officeDocument/2006/relationships/image" Target="../media/image66.svg"/><Relationship Id="rId12" Type="http://schemas.openxmlformats.org/officeDocument/2006/relationships/image" Target="../media/image97.png"/><Relationship Id="rId2" Type="http://schemas.openxmlformats.org/officeDocument/2006/relationships/image" Target="../media/image92.png"/><Relationship Id="rId1" Type="http://schemas.openxmlformats.org/officeDocument/2006/relationships/slideLayout" Target="../slideLayouts/slideLayout43.xml"/><Relationship Id="rId6" Type="http://schemas.openxmlformats.org/officeDocument/2006/relationships/image" Target="../media/image94.png"/><Relationship Id="rId11" Type="http://schemas.openxmlformats.org/officeDocument/2006/relationships/image" Target="../media/image38.svg"/><Relationship Id="rId5" Type="http://schemas.openxmlformats.org/officeDocument/2006/relationships/image" Target="../media/image44.svg"/><Relationship Id="rId15" Type="http://schemas.openxmlformats.org/officeDocument/2006/relationships/image" Target="../media/image100.svg"/><Relationship Id="rId10" Type="http://schemas.openxmlformats.org/officeDocument/2006/relationships/image" Target="../media/image96.png"/><Relationship Id="rId4" Type="http://schemas.openxmlformats.org/officeDocument/2006/relationships/image" Target="../media/image93.png"/><Relationship Id="rId9" Type="http://schemas.openxmlformats.org/officeDocument/2006/relationships/image" Target="../media/image56.svg"/><Relationship Id="rId14" Type="http://schemas.openxmlformats.org/officeDocument/2006/relationships/image" Target="../media/image99.png"/></Relationships>
</file>

<file path=ppt/slides/_rels/slide13.xml.rels><?xml version="1.0" encoding="UTF-8" standalone="yes"?>
<Relationships xmlns="http://schemas.openxmlformats.org/package/2006/relationships"><Relationship Id="rId8" Type="http://schemas.openxmlformats.org/officeDocument/2006/relationships/image" Target="../media/image46.svg"/><Relationship Id="rId13" Type="http://schemas.openxmlformats.org/officeDocument/2006/relationships/image" Target="../media/image33.png"/><Relationship Id="rId18" Type="http://schemas.openxmlformats.org/officeDocument/2006/relationships/image" Target="../media/image40.svg"/><Relationship Id="rId3" Type="http://schemas.openxmlformats.org/officeDocument/2006/relationships/image" Target="../media/image63.png"/><Relationship Id="rId21" Type="http://schemas.openxmlformats.org/officeDocument/2006/relationships/image" Target="../media/image35.png"/><Relationship Id="rId7" Type="http://schemas.openxmlformats.org/officeDocument/2006/relationships/image" Target="../media/image45.png"/><Relationship Id="rId12" Type="http://schemas.openxmlformats.org/officeDocument/2006/relationships/image" Target="../media/image42.svg"/><Relationship Id="rId17" Type="http://schemas.openxmlformats.org/officeDocument/2006/relationships/image" Target="../media/image39.png"/><Relationship Id="rId2" Type="http://schemas.openxmlformats.org/officeDocument/2006/relationships/notesSlide" Target="../notesSlides/notesSlide9.xml"/><Relationship Id="rId16" Type="http://schemas.openxmlformats.org/officeDocument/2006/relationships/image" Target="../media/image38.svg"/><Relationship Id="rId20" Type="http://schemas.openxmlformats.org/officeDocument/2006/relationships/image" Target="../media/image32.svg"/><Relationship Id="rId1" Type="http://schemas.openxmlformats.org/officeDocument/2006/relationships/slideLayout" Target="../slideLayouts/slideLayout11.xml"/><Relationship Id="rId6" Type="http://schemas.openxmlformats.org/officeDocument/2006/relationships/image" Target="../media/image62.svg"/><Relationship Id="rId11" Type="http://schemas.openxmlformats.org/officeDocument/2006/relationships/image" Target="../media/image41.png"/><Relationship Id="rId5" Type="http://schemas.openxmlformats.org/officeDocument/2006/relationships/image" Target="../media/image61.png"/><Relationship Id="rId15" Type="http://schemas.openxmlformats.org/officeDocument/2006/relationships/image" Target="../media/image37.png"/><Relationship Id="rId10" Type="http://schemas.openxmlformats.org/officeDocument/2006/relationships/image" Target="../media/image44.svg"/><Relationship Id="rId19" Type="http://schemas.openxmlformats.org/officeDocument/2006/relationships/image" Target="../media/image31.png"/><Relationship Id="rId4" Type="http://schemas.openxmlformats.org/officeDocument/2006/relationships/image" Target="../media/image64.svg"/><Relationship Id="rId9" Type="http://schemas.openxmlformats.org/officeDocument/2006/relationships/image" Target="../media/image43.png"/><Relationship Id="rId14" Type="http://schemas.openxmlformats.org/officeDocument/2006/relationships/image" Target="../media/image34.svg"/><Relationship Id="rId22" Type="http://schemas.openxmlformats.org/officeDocument/2006/relationships/image" Target="../media/image36.svg"/></Relationships>
</file>

<file path=ppt/slides/_rels/slide14.xml.rels><?xml version="1.0" encoding="UTF-8" standalone="yes"?>
<Relationships xmlns="http://schemas.openxmlformats.org/package/2006/relationships"><Relationship Id="rId13" Type="http://schemas.openxmlformats.org/officeDocument/2006/relationships/image" Target="../media/image109.svg"/><Relationship Id="rId18" Type="http://schemas.openxmlformats.org/officeDocument/2006/relationships/image" Target="../media/image114.png"/><Relationship Id="rId26" Type="http://schemas.openxmlformats.org/officeDocument/2006/relationships/image" Target="../media/image122.svg"/><Relationship Id="rId39" Type="http://schemas.openxmlformats.org/officeDocument/2006/relationships/image" Target="../media/image43.png"/><Relationship Id="rId21" Type="http://schemas.openxmlformats.org/officeDocument/2006/relationships/image" Target="../media/image117.png"/><Relationship Id="rId34" Type="http://schemas.openxmlformats.org/officeDocument/2006/relationships/image" Target="../media/image129.svg"/><Relationship Id="rId42" Type="http://schemas.openxmlformats.org/officeDocument/2006/relationships/image" Target="../media/image38.svg"/><Relationship Id="rId47" Type="http://schemas.openxmlformats.org/officeDocument/2006/relationships/image" Target="../media/image35.png"/><Relationship Id="rId7" Type="http://schemas.openxmlformats.org/officeDocument/2006/relationships/image" Target="../media/image103.png"/><Relationship Id="rId2" Type="http://schemas.openxmlformats.org/officeDocument/2006/relationships/notesSlide" Target="../notesSlides/notesSlide10.xml"/><Relationship Id="rId16" Type="http://schemas.openxmlformats.org/officeDocument/2006/relationships/image" Target="../media/image112.svg"/><Relationship Id="rId29" Type="http://schemas.openxmlformats.org/officeDocument/2006/relationships/image" Target="../media/image125.png"/><Relationship Id="rId1" Type="http://schemas.openxmlformats.org/officeDocument/2006/relationships/slideLayout" Target="../slideLayouts/slideLayout11.xml"/><Relationship Id="rId6" Type="http://schemas.openxmlformats.org/officeDocument/2006/relationships/image" Target="../media/image102.svg"/><Relationship Id="rId11" Type="http://schemas.openxmlformats.org/officeDocument/2006/relationships/image" Target="../media/image107.png"/><Relationship Id="rId24" Type="http://schemas.openxmlformats.org/officeDocument/2006/relationships/image" Target="../media/image120.svg"/><Relationship Id="rId32" Type="http://schemas.openxmlformats.org/officeDocument/2006/relationships/image" Target="../media/image77.svg"/><Relationship Id="rId37" Type="http://schemas.openxmlformats.org/officeDocument/2006/relationships/image" Target="../media/image132.png"/><Relationship Id="rId40" Type="http://schemas.openxmlformats.org/officeDocument/2006/relationships/image" Target="../media/image44.svg"/><Relationship Id="rId45" Type="http://schemas.openxmlformats.org/officeDocument/2006/relationships/image" Target="../media/image39.png"/><Relationship Id="rId5" Type="http://schemas.openxmlformats.org/officeDocument/2006/relationships/image" Target="../media/image101.png"/><Relationship Id="rId15" Type="http://schemas.openxmlformats.org/officeDocument/2006/relationships/image" Target="../media/image111.png"/><Relationship Id="rId23" Type="http://schemas.openxmlformats.org/officeDocument/2006/relationships/image" Target="../media/image119.png"/><Relationship Id="rId28" Type="http://schemas.openxmlformats.org/officeDocument/2006/relationships/image" Target="../media/image124.svg"/><Relationship Id="rId36" Type="http://schemas.openxmlformats.org/officeDocument/2006/relationships/image" Target="../media/image131.svg"/><Relationship Id="rId10" Type="http://schemas.openxmlformats.org/officeDocument/2006/relationships/image" Target="../media/image106.jpeg"/><Relationship Id="rId19" Type="http://schemas.openxmlformats.org/officeDocument/2006/relationships/image" Target="../media/image115.jpeg"/><Relationship Id="rId31" Type="http://schemas.openxmlformats.org/officeDocument/2006/relationships/image" Target="../media/image127.png"/><Relationship Id="rId44" Type="http://schemas.openxmlformats.org/officeDocument/2006/relationships/image" Target="../media/image34.svg"/><Relationship Id="rId4" Type="http://schemas.openxmlformats.org/officeDocument/2006/relationships/image" Target="../media/image46.svg"/><Relationship Id="rId9" Type="http://schemas.openxmlformats.org/officeDocument/2006/relationships/image" Target="../media/image105.png"/><Relationship Id="rId14" Type="http://schemas.openxmlformats.org/officeDocument/2006/relationships/image" Target="../media/image110.png"/><Relationship Id="rId22" Type="http://schemas.openxmlformats.org/officeDocument/2006/relationships/image" Target="../media/image118.svg"/><Relationship Id="rId27" Type="http://schemas.openxmlformats.org/officeDocument/2006/relationships/image" Target="../media/image123.png"/><Relationship Id="rId30" Type="http://schemas.openxmlformats.org/officeDocument/2006/relationships/image" Target="../media/image126.png"/><Relationship Id="rId35" Type="http://schemas.openxmlformats.org/officeDocument/2006/relationships/image" Target="../media/image130.png"/><Relationship Id="rId43" Type="http://schemas.openxmlformats.org/officeDocument/2006/relationships/image" Target="../media/image33.png"/><Relationship Id="rId48" Type="http://schemas.openxmlformats.org/officeDocument/2006/relationships/image" Target="../media/image36.svg"/><Relationship Id="rId8" Type="http://schemas.openxmlformats.org/officeDocument/2006/relationships/image" Target="../media/image104.svg"/><Relationship Id="rId3" Type="http://schemas.openxmlformats.org/officeDocument/2006/relationships/image" Target="../media/image45.png"/><Relationship Id="rId12" Type="http://schemas.openxmlformats.org/officeDocument/2006/relationships/image" Target="../media/image108.png"/><Relationship Id="rId17" Type="http://schemas.openxmlformats.org/officeDocument/2006/relationships/image" Target="../media/image113.png"/><Relationship Id="rId25" Type="http://schemas.openxmlformats.org/officeDocument/2006/relationships/image" Target="../media/image121.png"/><Relationship Id="rId33" Type="http://schemas.openxmlformats.org/officeDocument/2006/relationships/image" Target="../media/image128.png"/><Relationship Id="rId38" Type="http://schemas.openxmlformats.org/officeDocument/2006/relationships/image" Target="../media/image133.tiff"/><Relationship Id="rId46" Type="http://schemas.openxmlformats.org/officeDocument/2006/relationships/image" Target="../media/image40.svg"/><Relationship Id="rId20" Type="http://schemas.openxmlformats.org/officeDocument/2006/relationships/image" Target="../media/image116.png"/><Relationship Id="rId41" Type="http://schemas.openxmlformats.org/officeDocument/2006/relationships/image" Target="../media/image37.png"/></Relationships>
</file>

<file path=ppt/slides/_rels/slide15.xml.rels><?xml version="1.0" encoding="UTF-8" standalone="yes"?>
<Relationships xmlns="http://schemas.openxmlformats.org/package/2006/relationships"><Relationship Id="rId8" Type="http://schemas.openxmlformats.org/officeDocument/2006/relationships/image" Target="../media/image140.svg"/><Relationship Id="rId13" Type="http://schemas.openxmlformats.org/officeDocument/2006/relationships/image" Target="../media/image144.jpeg"/><Relationship Id="rId18" Type="http://schemas.openxmlformats.org/officeDocument/2006/relationships/image" Target="../media/image102.svg"/><Relationship Id="rId3" Type="http://schemas.openxmlformats.org/officeDocument/2006/relationships/image" Target="../media/image135.tiff"/><Relationship Id="rId21" Type="http://schemas.openxmlformats.org/officeDocument/2006/relationships/image" Target="../media/image63.png"/><Relationship Id="rId7" Type="http://schemas.openxmlformats.org/officeDocument/2006/relationships/image" Target="../media/image139.png"/><Relationship Id="rId12" Type="http://schemas.openxmlformats.org/officeDocument/2006/relationships/image" Target="../media/image143.png"/><Relationship Id="rId17" Type="http://schemas.openxmlformats.org/officeDocument/2006/relationships/image" Target="../media/image101.png"/><Relationship Id="rId25" Type="http://schemas.openxmlformats.org/officeDocument/2006/relationships/image" Target="../media/image152.png"/><Relationship Id="rId2" Type="http://schemas.openxmlformats.org/officeDocument/2006/relationships/image" Target="../media/image134.tiff"/><Relationship Id="rId16" Type="http://schemas.openxmlformats.org/officeDocument/2006/relationships/image" Target="../media/image147.jpeg"/><Relationship Id="rId20" Type="http://schemas.openxmlformats.org/officeDocument/2006/relationships/image" Target="../media/image149.png"/><Relationship Id="rId1" Type="http://schemas.openxmlformats.org/officeDocument/2006/relationships/slideLayout" Target="../slideLayouts/slideLayout43.xml"/><Relationship Id="rId6" Type="http://schemas.openxmlformats.org/officeDocument/2006/relationships/image" Target="../media/image138.png"/><Relationship Id="rId11" Type="http://schemas.openxmlformats.org/officeDocument/2006/relationships/image" Target="../media/image142.jpeg"/><Relationship Id="rId24" Type="http://schemas.openxmlformats.org/officeDocument/2006/relationships/image" Target="../media/image151.svg"/><Relationship Id="rId5" Type="http://schemas.openxmlformats.org/officeDocument/2006/relationships/image" Target="../media/image137.tiff"/><Relationship Id="rId15" Type="http://schemas.openxmlformats.org/officeDocument/2006/relationships/image" Target="../media/image146.jpeg"/><Relationship Id="rId23" Type="http://schemas.openxmlformats.org/officeDocument/2006/relationships/image" Target="../media/image61.png"/><Relationship Id="rId10" Type="http://schemas.openxmlformats.org/officeDocument/2006/relationships/image" Target="../media/image118.svg"/><Relationship Id="rId19" Type="http://schemas.openxmlformats.org/officeDocument/2006/relationships/image" Target="../media/image148.jpeg"/><Relationship Id="rId4" Type="http://schemas.openxmlformats.org/officeDocument/2006/relationships/image" Target="../media/image136.jpeg"/><Relationship Id="rId9" Type="http://schemas.openxmlformats.org/officeDocument/2006/relationships/image" Target="../media/image141.png"/><Relationship Id="rId14" Type="http://schemas.openxmlformats.org/officeDocument/2006/relationships/image" Target="../media/image145.jpeg"/><Relationship Id="rId22" Type="http://schemas.openxmlformats.org/officeDocument/2006/relationships/image" Target="../media/image150.svg"/></Relationships>
</file>

<file path=ppt/slides/_rels/slide16.xml.rels><?xml version="1.0" encoding="UTF-8" standalone="yes"?>
<Relationships xmlns="http://schemas.openxmlformats.org/package/2006/relationships"><Relationship Id="rId3" Type="http://schemas.openxmlformats.org/officeDocument/2006/relationships/image" Target="../media/image153.emf"/><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8" Type="http://schemas.openxmlformats.org/officeDocument/2006/relationships/image" Target="../media/image155.png"/><Relationship Id="rId13" Type="http://schemas.openxmlformats.org/officeDocument/2006/relationships/image" Target="../media/image159.png"/><Relationship Id="rId3" Type="http://schemas.openxmlformats.org/officeDocument/2006/relationships/image" Target="../media/image62.svg"/><Relationship Id="rId7" Type="http://schemas.openxmlformats.org/officeDocument/2006/relationships/image" Target="../media/image66.svg"/><Relationship Id="rId12" Type="http://schemas.openxmlformats.org/officeDocument/2006/relationships/image" Target="../media/image158.jpeg"/><Relationship Id="rId2" Type="http://schemas.openxmlformats.org/officeDocument/2006/relationships/image" Target="../media/image92.png"/><Relationship Id="rId1" Type="http://schemas.openxmlformats.org/officeDocument/2006/relationships/slideLayout" Target="../slideLayouts/slideLayout43.xml"/><Relationship Id="rId6" Type="http://schemas.openxmlformats.org/officeDocument/2006/relationships/image" Target="../media/image94.png"/><Relationship Id="rId11" Type="http://schemas.openxmlformats.org/officeDocument/2006/relationships/image" Target="../media/image157.png"/><Relationship Id="rId5" Type="http://schemas.openxmlformats.org/officeDocument/2006/relationships/image" Target="../media/image64.svg"/><Relationship Id="rId10" Type="http://schemas.openxmlformats.org/officeDocument/2006/relationships/image" Target="../media/image156.png"/><Relationship Id="rId4" Type="http://schemas.openxmlformats.org/officeDocument/2006/relationships/image" Target="../media/image154.png"/><Relationship Id="rId9" Type="http://schemas.openxmlformats.org/officeDocument/2006/relationships/image" Target="../media/image46.svg"/></Relationships>
</file>

<file path=ppt/slides/_rels/slide18.xml.rels><?xml version="1.0" encoding="UTF-8" standalone="yes"?>
<Relationships xmlns="http://schemas.openxmlformats.org/package/2006/relationships"><Relationship Id="rId8" Type="http://schemas.openxmlformats.org/officeDocument/2006/relationships/image" Target="../media/image155.png"/><Relationship Id="rId13" Type="http://schemas.openxmlformats.org/officeDocument/2006/relationships/image" Target="../media/image162.png"/><Relationship Id="rId3" Type="http://schemas.openxmlformats.org/officeDocument/2006/relationships/image" Target="../media/image62.svg"/><Relationship Id="rId7" Type="http://schemas.openxmlformats.org/officeDocument/2006/relationships/image" Target="../media/image66.svg"/><Relationship Id="rId12" Type="http://schemas.openxmlformats.org/officeDocument/2006/relationships/image" Target="../media/image131.svg"/><Relationship Id="rId2" Type="http://schemas.openxmlformats.org/officeDocument/2006/relationships/image" Target="../media/image92.png"/><Relationship Id="rId16" Type="http://schemas.openxmlformats.org/officeDocument/2006/relationships/image" Target="../media/image124.svg"/><Relationship Id="rId1" Type="http://schemas.openxmlformats.org/officeDocument/2006/relationships/slideLayout" Target="../slideLayouts/slideLayout43.xml"/><Relationship Id="rId6" Type="http://schemas.openxmlformats.org/officeDocument/2006/relationships/image" Target="../media/image94.png"/><Relationship Id="rId11" Type="http://schemas.openxmlformats.org/officeDocument/2006/relationships/image" Target="../media/image161.png"/><Relationship Id="rId5" Type="http://schemas.openxmlformats.org/officeDocument/2006/relationships/image" Target="../media/image64.svg"/><Relationship Id="rId15" Type="http://schemas.openxmlformats.org/officeDocument/2006/relationships/image" Target="../media/image163.png"/><Relationship Id="rId10" Type="http://schemas.openxmlformats.org/officeDocument/2006/relationships/image" Target="../media/image160.png"/><Relationship Id="rId4" Type="http://schemas.openxmlformats.org/officeDocument/2006/relationships/image" Target="../media/image154.png"/><Relationship Id="rId9" Type="http://schemas.openxmlformats.org/officeDocument/2006/relationships/image" Target="../media/image46.svg"/><Relationship Id="rId14" Type="http://schemas.openxmlformats.org/officeDocument/2006/relationships/image" Target="../media/image118.svg"/></Relationships>
</file>

<file path=ppt/slides/_rels/slide19.xml.rels><?xml version="1.0" encoding="UTF-8" standalone="yes"?>
<Relationships xmlns="http://schemas.openxmlformats.org/package/2006/relationships"><Relationship Id="rId8" Type="http://schemas.openxmlformats.org/officeDocument/2006/relationships/image" Target="../media/image169.png"/><Relationship Id="rId13" Type="http://schemas.openxmlformats.org/officeDocument/2006/relationships/image" Target="../media/image174.png"/><Relationship Id="rId3" Type="http://schemas.openxmlformats.org/officeDocument/2006/relationships/image" Target="../media/image164.png"/><Relationship Id="rId7" Type="http://schemas.openxmlformats.org/officeDocument/2006/relationships/image" Target="../media/image168.jpeg"/><Relationship Id="rId12" Type="http://schemas.openxmlformats.org/officeDocument/2006/relationships/image" Target="../media/image173.png"/><Relationship Id="rId2" Type="http://schemas.openxmlformats.org/officeDocument/2006/relationships/notesSlide" Target="../notesSlides/notesSlide12.xml"/><Relationship Id="rId1" Type="http://schemas.openxmlformats.org/officeDocument/2006/relationships/slideLayout" Target="../slideLayouts/slideLayout11.xml"/><Relationship Id="rId6" Type="http://schemas.openxmlformats.org/officeDocument/2006/relationships/image" Target="../media/image167.png"/><Relationship Id="rId11" Type="http://schemas.openxmlformats.org/officeDocument/2006/relationships/image" Target="../media/image172.png"/><Relationship Id="rId5" Type="http://schemas.openxmlformats.org/officeDocument/2006/relationships/image" Target="../media/image166.png"/><Relationship Id="rId15" Type="http://schemas.openxmlformats.org/officeDocument/2006/relationships/image" Target="../media/image176.png"/><Relationship Id="rId10" Type="http://schemas.openxmlformats.org/officeDocument/2006/relationships/image" Target="../media/image171.png"/><Relationship Id="rId4" Type="http://schemas.openxmlformats.org/officeDocument/2006/relationships/image" Target="../media/image165.png"/><Relationship Id="rId9" Type="http://schemas.openxmlformats.org/officeDocument/2006/relationships/image" Target="../media/image170.png"/><Relationship Id="rId14" Type="http://schemas.openxmlformats.org/officeDocument/2006/relationships/image" Target="../media/image175.jpeg"/></Relationships>
</file>

<file path=ppt/slides/_rels/slide2.xml.rels><?xml version="1.0" encoding="UTF-8" standalone="yes"?>
<Relationships xmlns="http://schemas.openxmlformats.org/package/2006/relationships"><Relationship Id="rId13" Type="http://schemas.openxmlformats.org/officeDocument/2006/relationships/image" Target="../media/image35.png"/><Relationship Id="rId18" Type="http://schemas.openxmlformats.org/officeDocument/2006/relationships/image" Target="../media/image40.svg"/><Relationship Id="rId26" Type="http://schemas.openxmlformats.org/officeDocument/2006/relationships/image" Target="../media/image48.svg"/><Relationship Id="rId39" Type="http://schemas.openxmlformats.org/officeDocument/2006/relationships/image" Target="../media/image61.png"/><Relationship Id="rId21" Type="http://schemas.openxmlformats.org/officeDocument/2006/relationships/image" Target="../media/image43.png"/><Relationship Id="rId34" Type="http://schemas.openxmlformats.org/officeDocument/2006/relationships/image" Target="../media/image56.svg"/><Relationship Id="rId42" Type="http://schemas.openxmlformats.org/officeDocument/2006/relationships/image" Target="../media/image64.svg"/><Relationship Id="rId7" Type="http://schemas.openxmlformats.org/officeDocument/2006/relationships/image" Target="../media/image29.png"/><Relationship Id="rId2" Type="http://schemas.openxmlformats.org/officeDocument/2006/relationships/notesSlide" Target="../notesSlides/notesSlide1.xml"/><Relationship Id="rId16" Type="http://schemas.openxmlformats.org/officeDocument/2006/relationships/image" Target="../media/image38.svg"/><Relationship Id="rId20" Type="http://schemas.openxmlformats.org/officeDocument/2006/relationships/image" Target="../media/image42.svg"/><Relationship Id="rId29" Type="http://schemas.openxmlformats.org/officeDocument/2006/relationships/image" Target="../media/image51.png"/><Relationship Id="rId41" Type="http://schemas.openxmlformats.org/officeDocument/2006/relationships/image" Target="../media/image63.png"/><Relationship Id="rId1" Type="http://schemas.openxmlformats.org/officeDocument/2006/relationships/slideLayout" Target="../slideLayouts/slideLayout11.xml"/><Relationship Id="rId6" Type="http://schemas.openxmlformats.org/officeDocument/2006/relationships/image" Target="../media/image28.svg"/><Relationship Id="rId11" Type="http://schemas.openxmlformats.org/officeDocument/2006/relationships/image" Target="../media/image33.png"/><Relationship Id="rId24" Type="http://schemas.openxmlformats.org/officeDocument/2006/relationships/image" Target="../media/image46.svg"/><Relationship Id="rId32" Type="http://schemas.openxmlformats.org/officeDocument/2006/relationships/image" Target="../media/image54.svg"/><Relationship Id="rId37" Type="http://schemas.openxmlformats.org/officeDocument/2006/relationships/image" Target="../media/image59.png"/><Relationship Id="rId40" Type="http://schemas.openxmlformats.org/officeDocument/2006/relationships/image" Target="../media/image62.svg"/><Relationship Id="rId5" Type="http://schemas.openxmlformats.org/officeDocument/2006/relationships/image" Target="../media/image27.png"/><Relationship Id="rId15" Type="http://schemas.openxmlformats.org/officeDocument/2006/relationships/image" Target="../media/image37.png"/><Relationship Id="rId23" Type="http://schemas.openxmlformats.org/officeDocument/2006/relationships/image" Target="../media/image45.png"/><Relationship Id="rId28" Type="http://schemas.openxmlformats.org/officeDocument/2006/relationships/image" Target="../media/image50.svg"/><Relationship Id="rId36" Type="http://schemas.openxmlformats.org/officeDocument/2006/relationships/image" Target="../media/image58.svg"/><Relationship Id="rId10" Type="http://schemas.openxmlformats.org/officeDocument/2006/relationships/image" Target="../media/image32.svg"/><Relationship Id="rId19" Type="http://schemas.openxmlformats.org/officeDocument/2006/relationships/image" Target="../media/image41.png"/><Relationship Id="rId31" Type="http://schemas.openxmlformats.org/officeDocument/2006/relationships/image" Target="../media/image53.png"/><Relationship Id="rId44" Type="http://schemas.openxmlformats.org/officeDocument/2006/relationships/image" Target="../media/image66.svg"/><Relationship Id="rId4" Type="http://schemas.openxmlformats.org/officeDocument/2006/relationships/image" Target="../media/image3.svg"/><Relationship Id="rId9" Type="http://schemas.openxmlformats.org/officeDocument/2006/relationships/image" Target="../media/image31.png"/><Relationship Id="rId14" Type="http://schemas.openxmlformats.org/officeDocument/2006/relationships/image" Target="../media/image36.svg"/><Relationship Id="rId22" Type="http://schemas.openxmlformats.org/officeDocument/2006/relationships/image" Target="../media/image44.svg"/><Relationship Id="rId27" Type="http://schemas.openxmlformats.org/officeDocument/2006/relationships/image" Target="../media/image49.png"/><Relationship Id="rId30" Type="http://schemas.openxmlformats.org/officeDocument/2006/relationships/image" Target="../media/image52.svg"/><Relationship Id="rId35" Type="http://schemas.openxmlformats.org/officeDocument/2006/relationships/image" Target="../media/image57.png"/><Relationship Id="rId43" Type="http://schemas.openxmlformats.org/officeDocument/2006/relationships/image" Target="../media/image65.png"/><Relationship Id="rId8" Type="http://schemas.openxmlformats.org/officeDocument/2006/relationships/image" Target="../media/image30.svg"/><Relationship Id="rId3" Type="http://schemas.openxmlformats.org/officeDocument/2006/relationships/image" Target="../media/image2.png"/><Relationship Id="rId12" Type="http://schemas.openxmlformats.org/officeDocument/2006/relationships/image" Target="../media/image34.svg"/><Relationship Id="rId17" Type="http://schemas.openxmlformats.org/officeDocument/2006/relationships/image" Target="../media/image39.png"/><Relationship Id="rId25" Type="http://schemas.openxmlformats.org/officeDocument/2006/relationships/image" Target="../media/image47.png"/><Relationship Id="rId33" Type="http://schemas.openxmlformats.org/officeDocument/2006/relationships/image" Target="../media/image55.png"/><Relationship Id="rId38" Type="http://schemas.openxmlformats.org/officeDocument/2006/relationships/image" Target="../media/image60.sv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21.xml.rels><?xml version="1.0" encoding="UTF-8" standalone="yes"?>
<Relationships xmlns="http://schemas.openxmlformats.org/package/2006/relationships"><Relationship Id="rId8" Type="http://schemas.openxmlformats.org/officeDocument/2006/relationships/image" Target="../media/image46.svg"/><Relationship Id="rId13" Type="http://schemas.openxmlformats.org/officeDocument/2006/relationships/image" Target="../media/image55.png"/><Relationship Id="rId3" Type="http://schemas.openxmlformats.org/officeDocument/2006/relationships/image" Target="../media/image41.png"/><Relationship Id="rId7" Type="http://schemas.openxmlformats.org/officeDocument/2006/relationships/image" Target="../media/image45.png"/><Relationship Id="rId12" Type="http://schemas.openxmlformats.org/officeDocument/2006/relationships/image" Target="../media/image64.svg"/><Relationship Id="rId2" Type="http://schemas.openxmlformats.org/officeDocument/2006/relationships/notesSlide" Target="../notesSlides/notesSlide13.xml"/><Relationship Id="rId1" Type="http://schemas.openxmlformats.org/officeDocument/2006/relationships/slideLayout" Target="../slideLayouts/slideLayout11.xml"/><Relationship Id="rId6" Type="http://schemas.openxmlformats.org/officeDocument/2006/relationships/image" Target="../media/image62.svg"/><Relationship Id="rId11" Type="http://schemas.openxmlformats.org/officeDocument/2006/relationships/image" Target="../media/image63.png"/><Relationship Id="rId5" Type="http://schemas.openxmlformats.org/officeDocument/2006/relationships/image" Target="../media/image61.png"/><Relationship Id="rId10" Type="http://schemas.openxmlformats.org/officeDocument/2006/relationships/image" Target="../media/image66.svg"/><Relationship Id="rId4" Type="http://schemas.openxmlformats.org/officeDocument/2006/relationships/image" Target="../media/image42.svg"/><Relationship Id="rId9" Type="http://schemas.openxmlformats.org/officeDocument/2006/relationships/image" Target="../media/image65.png"/><Relationship Id="rId14" Type="http://schemas.openxmlformats.org/officeDocument/2006/relationships/image" Target="../media/image56.sv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4.xml"/></Relationships>
</file>

<file path=ppt/slides/_rels/slide23.xml.rels><?xml version="1.0" encoding="UTF-8" standalone="yes"?>
<Relationships xmlns="http://schemas.openxmlformats.org/package/2006/relationships"><Relationship Id="rId8" Type="http://schemas.openxmlformats.org/officeDocument/2006/relationships/image" Target="../media/image66.svg"/><Relationship Id="rId3" Type="http://schemas.openxmlformats.org/officeDocument/2006/relationships/image" Target="../media/image43.png"/><Relationship Id="rId7" Type="http://schemas.openxmlformats.org/officeDocument/2006/relationships/image" Target="../media/image65.png"/><Relationship Id="rId2" Type="http://schemas.openxmlformats.org/officeDocument/2006/relationships/notesSlide" Target="../notesSlides/notesSlide15.xml"/><Relationship Id="rId1" Type="http://schemas.openxmlformats.org/officeDocument/2006/relationships/slideLayout" Target="../slideLayouts/slideLayout11.xml"/><Relationship Id="rId6" Type="http://schemas.openxmlformats.org/officeDocument/2006/relationships/image" Target="../media/image46.svg"/><Relationship Id="rId5" Type="http://schemas.openxmlformats.org/officeDocument/2006/relationships/image" Target="../media/image45.png"/><Relationship Id="rId4" Type="http://schemas.openxmlformats.org/officeDocument/2006/relationships/image" Target="../media/image44.svg"/><Relationship Id="rId9" Type="http://schemas.openxmlformats.org/officeDocument/2006/relationships/image" Target="../media/image177.png"/></Relationships>
</file>

<file path=ppt/slides/_rels/slide24.xml.rels><?xml version="1.0" encoding="UTF-8" standalone="yes"?>
<Relationships xmlns="http://schemas.openxmlformats.org/package/2006/relationships"><Relationship Id="rId8" Type="http://schemas.openxmlformats.org/officeDocument/2006/relationships/image" Target="../media/image66.svg"/><Relationship Id="rId3" Type="http://schemas.openxmlformats.org/officeDocument/2006/relationships/image" Target="../media/image43.png"/><Relationship Id="rId7" Type="http://schemas.openxmlformats.org/officeDocument/2006/relationships/image" Target="../media/image65.png"/><Relationship Id="rId2" Type="http://schemas.openxmlformats.org/officeDocument/2006/relationships/notesSlide" Target="../notesSlides/notesSlide16.xml"/><Relationship Id="rId1" Type="http://schemas.openxmlformats.org/officeDocument/2006/relationships/slideLayout" Target="../slideLayouts/slideLayout11.xml"/><Relationship Id="rId6" Type="http://schemas.openxmlformats.org/officeDocument/2006/relationships/image" Target="../media/image46.svg"/><Relationship Id="rId5" Type="http://schemas.openxmlformats.org/officeDocument/2006/relationships/image" Target="../media/image45.png"/><Relationship Id="rId4" Type="http://schemas.openxmlformats.org/officeDocument/2006/relationships/image" Target="../media/image44.svg"/><Relationship Id="rId9" Type="http://schemas.openxmlformats.org/officeDocument/2006/relationships/image" Target="../media/image177.png"/></Relationships>
</file>

<file path=ppt/slides/_rels/slide25.xml.rels><?xml version="1.0" encoding="UTF-8" standalone="yes"?>
<Relationships xmlns="http://schemas.openxmlformats.org/package/2006/relationships"><Relationship Id="rId8" Type="http://schemas.openxmlformats.org/officeDocument/2006/relationships/image" Target="../media/image66.svg"/><Relationship Id="rId3" Type="http://schemas.openxmlformats.org/officeDocument/2006/relationships/image" Target="../media/image43.png"/><Relationship Id="rId7" Type="http://schemas.openxmlformats.org/officeDocument/2006/relationships/image" Target="../media/image65.png"/><Relationship Id="rId2" Type="http://schemas.openxmlformats.org/officeDocument/2006/relationships/notesSlide" Target="../notesSlides/notesSlide17.xml"/><Relationship Id="rId1" Type="http://schemas.openxmlformats.org/officeDocument/2006/relationships/slideLayout" Target="../slideLayouts/slideLayout11.xml"/><Relationship Id="rId6" Type="http://schemas.openxmlformats.org/officeDocument/2006/relationships/image" Target="../media/image46.svg"/><Relationship Id="rId5" Type="http://schemas.openxmlformats.org/officeDocument/2006/relationships/image" Target="../media/image45.png"/><Relationship Id="rId4" Type="http://schemas.openxmlformats.org/officeDocument/2006/relationships/image" Target="../media/image44.svg"/><Relationship Id="rId9" Type="http://schemas.openxmlformats.org/officeDocument/2006/relationships/image" Target="../media/image178.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5.xml"/></Relationships>
</file>

<file path=ppt/slides/_rels/slide29.xml.rels><?xml version="1.0" encoding="UTF-8" standalone="yes"?>
<Relationships xmlns="http://schemas.openxmlformats.org/package/2006/relationships"><Relationship Id="rId3" Type="http://schemas.openxmlformats.org/officeDocument/2006/relationships/image" Target="../media/image44.svg"/><Relationship Id="rId2" Type="http://schemas.openxmlformats.org/officeDocument/2006/relationships/image" Target="../media/image43.pn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46.svg"/><Relationship Id="rId7" Type="http://schemas.openxmlformats.org/officeDocument/2006/relationships/image" Target="../media/image64.svg"/><Relationship Id="rId2" Type="http://schemas.openxmlformats.org/officeDocument/2006/relationships/image" Target="../media/image45.png"/><Relationship Id="rId1" Type="http://schemas.openxmlformats.org/officeDocument/2006/relationships/slideLayout" Target="../slideLayouts/slideLayout11.xml"/><Relationship Id="rId6" Type="http://schemas.openxmlformats.org/officeDocument/2006/relationships/image" Target="../media/image63.png"/><Relationship Id="rId5" Type="http://schemas.openxmlformats.org/officeDocument/2006/relationships/image" Target="../media/image66.svg"/><Relationship Id="rId4" Type="http://schemas.openxmlformats.org/officeDocument/2006/relationships/image" Target="../media/image65.png"/></Relationships>
</file>

<file path=ppt/slides/_rels/slide30.xml.rels><?xml version="1.0" encoding="UTF-8" standalone="yes"?>
<Relationships xmlns="http://schemas.openxmlformats.org/package/2006/relationships"><Relationship Id="rId8" Type="http://schemas.openxmlformats.org/officeDocument/2006/relationships/image" Target="../media/image46.svg"/><Relationship Id="rId13" Type="http://schemas.openxmlformats.org/officeDocument/2006/relationships/image" Target="../media/image141.png"/><Relationship Id="rId3" Type="http://schemas.openxmlformats.org/officeDocument/2006/relationships/image" Target="../media/image41.png"/><Relationship Id="rId7" Type="http://schemas.openxmlformats.org/officeDocument/2006/relationships/image" Target="../media/image45.png"/><Relationship Id="rId12" Type="http://schemas.openxmlformats.org/officeDocument/2006/relationships/image" Target="../media/image135.tiff"/><Relationship Id="rId2" Type="http://schemas.openxmlformats.org/officeDocument/2006/relationships/notesSlide" Target="../notesSlides/notesSlide21.xml"/><Relationship Id="rId16" Type="http://schemas.openxmlformats.org/officeDocument/2006/relationships/image" Target="../media/image146.jpeg"/><Relationship Id="rId1" Type="http://schemas.openxmlformats.org/officeDocument/2006/relationships/slideLayout" Target="../slideLayouts/slideLayout11.xml"/><Relationship Id="rId6" Type="http://schemas.openxmlformats.org/officeDocument/2006/relationships/image" Target="../media/image62.svg"/><Relationship Id="rId11" Type="http://schemas.openxmlformats.org/officeDocument/2006/relationships/image" Target="../media/image134.tiff"/><Relationship Id="rId5" Type="http://schemas.openxmlformats.org/officeDocument/2006/relationships/image" Target="../media/image61.png"/><Relationship Id="rId15" Type="http://schemas.openxmlformats.org/officeDocument/2006/relationships/image" Target="../media/image145.jpeg"/><Relationship Id="rId10" Type="http://schemas.openxmlformats.org/officeDocument/2006/relationships/image" Target="../media/image66.svg"/><Relationship Id="rId4" Type="http://schemas.openxmlformats.org/officeDocument/2006/relationships/image" Target="../media/image42.svg"/><Relationship Id="rId9" Type="http://schemas.openxmlformats.org/officeDocument/2006/relationships/image" Target="../media/image65.png"/><Relationship Id="rId14" Type="http://schemas.openxmlformats.org/officeDocument/2006/relationships/image" Target="../media/image118.svg"/></Relationships>
</file>

<file path=ppt/slides/_rels/slide31.xml.rels><?xml version="1.0" encoding="UTF-8" standalone="yes"?>
<Relationships xmlns="http://schemas.openxmlformats.org/package/2006/relationships"><Relationship Id="rId8" Type="http://schemas.openxmlformats.org/officeDocument/2006/relationships/image" Target="../media/image46.svg"/><Relationship Id="rId13" Type="http://schemas.openxmlformats.org/officeDocument/2006/relationships/image" Target="../media/image64.svg"/><Relationship Id="rId3" Type="http://schemas.openxmlformats.org/officeDocument/2006/relationships/image" Target="../media/image37.png"/><Relationship Id="rId7" Type="http://schemas.openxmlformats.org/officeDocument/2006/relationships/image" Target="../media/image45.png"/><Relationship Id="rId12" Type="http://schemas.openxmlformats.org/officeDocument/2006/relationships/image" Target="../media/image63.png"/><Relationship Id="rId2" Type="http://schemas.openxmlformats.org/officeDocument/2006/relationships/notesSlide" Target="../notesSlides/notesSlide22.xml"/><Relationship Id="rId1" Type="http://schemas.openxmlformats.org/officeDocument/2006/relationships/slideLayout" Target="../slideLayouts/slideLayout11.xml"/><Relationship Id="rId6" Type="http://schemas.openxmlformats.org/officeDocument/2006/relationships/image" Target="../media/image62.svg"/><Relationship Id="rId11" Type="http://schemas.openxmlformats.org/officeDocument/2006/relationships/image" Target="../media/image177.png"/><Relationship Id="rId5" Type="http://schemas.openxmlformats.org/officeDocument/2006/relationships/image" Target="../media/image61.png"/><Relationship Id="rId10" Type="http://schemas.openxmlformats.org/officeDocument/2006/relationships/image" Target="../media/image66.svg"/><Relationship Id="rId4" Type="http://schemas.openxmlformats.org/officeDocument/2006/relationships/image" Target="../media/image38.svg"/><Relationship Id="rId9" Type="http://schemas.openxmlformats.org/officeDocument/2006/relationships/image" Target="../media/image65.png"/></Relationships>
</file>

<file path=ppt/slides/_rels/slide32.xml.rels><?xml version="1.0" encoding="UTF-8" standalone="yes"?>
<Relationships xmlns="http://schemas.openxmlformats.org/package/2006/relationships"><Relationship Id="rId8" Type="http://schemas.openxmlformats.org/officeDocument/2006/relationships/image" Target="../media/image46.svg"/><Relationship Id="rId13" Type="http://schemas.openxmlformats.org/officeDocument/2006/relationships/image" Target="../media/image64.svg"/><Relationship Id="rId18" Type="http://schemas.openxmlformats.org/officeDocument/2006/relationships/image" Target="../media/image182.png"/><Relationship Id="rId3" Type="http://schemas.openxmlformats.org/officeDocument/2006/relationships/image" Target="../media/image37.png"/><Relationship Id="rId7" Type="http://schemas.openxmlformats.org/officeDocument/2006/relationships/image" Target="../media/image45.png"/><Relationship Id="rId12" Type="http://schemas.openxmlformats.org/officeDocument/2006/relationships/image" Target="../media/image63.png"/><Relationship Id="rId17" Type="http://schemas.openxmlformats.org/officeDocument/2006/relationships/image" Target="../media/image181.png"/><Relationship Id="rId2" Type="http://schemas.openxmlformats.org/officeDocument/2006/relationships/notesSlide" Target="../notesSlides/notesSlide23.xml"/><Relationship Id="rId16" Type="http://schemas.openxmlformats.org/officeDocument/2006/relationships/image" Target="../media/image180.png"/><Relationship Id="rId1" Type="http://schemas.openxmlformats.org/officeDocument/2006/relationships/slideLayout" Target="../slideLayouts/slideLayout11.xml"/><Relationship Id="rId6" Type="http://schemas.openxmlformats.org/officeDocument/2006/relationships/image" Target="../media/image62.svg"/><Relationship Id="rId11" Type="http://schemas.openxmlformats.org/officeDocument/2006/relationships/image" Target="../media/image177.png"/><Relationship Id="rId5" Type="http://schemas.openxmlformats.org/officeDocument/2006/relationships/image" Target="../media/image61.png"/><Relationship Id="rId15" Type="http://schemas.openxmlformats.org/officeDocument/2006/relationships/image" Target="../media/image144.jpeg"/><Relationship Id="rId10" Type="http://schemas.openxmlformats.org/officeDocument/2006/relationships/image" Target="../media/image66.svg"/><Relationship Id="rId4" Type="http://schemas.openxmlformats.org/officeDocument/2006/relationships/image" Target="../media/image38.svg"/><Relationship Id="rId9" Type="http://schemas.openxmlformats.org/officeDocument/2006/relationships/image" Target="../media/image65.png"/><Relationship Id="rId14" Type="http://schemas.openxmlformats.org/officeDocument/2006/relationships/image" Target="../media/image179.png"/></Relationships>
</file>

<file path=ppt/slides/_rels/slide33.xml.rels><?xml version="1.0" encoding="UTF-8" standalone="yes"?>
<Relationships xmlns="http://schemas.openxmlformats.org/package/2006/relationships"><Relationship Id="rId8" Type="http://schemas.openxmlformats.org/officeDocument/2006/relationships/image" Target="../media/image66.svg"/><Relationship Id="rId3" Type="http://schemas.openxmlformats.org/officeDocument/2006/relationships/image" Target="../media/image33.png"/><Relationship Id="rId7" Type="http://schemas.openxmlformats.org/officeDocument/2006/relationships/image" Target="../media/image65.png"/><Relationship Id="rId2" Type="http://schemas.openxmlformats.org/officeDocument/2006/relationships/notesSlide" Target="../notesSlides/notesSlide24.xml"/><Relationship Id="rId1" Type="http://schemas.openxmlformats.org/officeDocument/2006/relationships/slideLayout" Target="../slideLayouts/slideLayout11.xml"/><Relationship Id="rId6" Type="http://schemas.openxmlformats.org/officeDocument/2006/relationships/image" Target="../media/image46.svg"/><Relationship Id="rId5" Type="http://schemas.openxmlformats.org/officeDocument/2006/relationships/image" Target="../media/image45.png"/><Relationship Id="rId10" Type="http://schemas.openxmlformats.org/officeDocument/2006/relationships/image" Target="../media/image184.png"/><Relationship Id="rId4" Type="http://schemas.openxmlformats.org/officeDocument/2006/relationships/image" Target="../media/image34.svg"/><Relationship Id="rId9" Type="http://schemas.openxmlformats.org/officeDocument/2006/relationships/image" Target="../media/image183.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5.xml"/></Relationships>
</file>

<file path=ppt/slides/_rels/slide35.xml.rels><?xml version="1.0" encoding="UTF-8" standalone="yes"?>
<Relationships xmlns="http://schemas.openxmlformats.org/package/2006/relationships"><Relationship Id="rId8" Type="http://schemas.openxmlformats.org/officeDocument/2006/relationships/image" Target="../media/image66.svg"/><Relationship Id="rId3" Type="http://schemas.openxmlformats.org/officeDocument/2006/relationships/image" Target="../media/image33.png"/><Relationship Id="rId7" Type="http://schemas.openxmlformats.org/officeDocument/2006/relationships/image" Target="../media/image65.png"/><Relationship Id="rId2" Type="http://schemas.openxmlformats.org/officeDocument/2006/relationships/notesSlide" Target="../notesSlides/notesSlide26.xml"/><Relationship Id="rId1" Type="http://schemas.openxmlformats.org/officeDocument/2006/relationships/slideLayout" Target="../slideLayouts/slideLayout11.xml"/><Relationship Id="rId6" Type="http://schemas.openxmlformats.org/officeDocument/2006/relationships/image" Target="../media/image46.svg"/><Relationship Id="rId5" Type="http://schemas.openxmlformats.org/officeDocument/2006/relationships/image" Target="../media/image45.png"/><Relationship Id="rId4" Type="http://schemas.openxmlformats.org/officeDocument/2006/relationships/image" Target="../media/image34.svg"/><Relationship Id="rId9" Type="http://schemas.openxmlformats.org/officeDocument/2006/relationships/image" Target="../media/image185.png"/></Relationships>
</file>

<file path=ppt/slides/_rels/slide36.xml.rels><?xml version="1.0" encoding="UTF-8" standalone="yes"?>
<Relationships xmlns="http://schemas.openxmlformats.org/package/2006/relationships"><Relationship Id="rId8" Type="http://schemas.openxmlformats.org/officeDocument/2006/relationships/image" Target="../media/image66.svg"/><Relationship Id="rId3" Type="http://schemas.openxmlformats.org/officeDocument/2006/relationships/image" Target="../media/image31.png"/><Relationship Id="rId7" Type="http://schemas.openxmlformats.org/officeDocument/2006/relationships/image" Target="../media/image65.png"/><Relationship Id="rId2" Type="http://schemas.openxmlformats.org/officeDocument/2006/relationships/notesSlide" Target="../notesSlides/notesSlide27.xml"/><Relationship Id="rId1" Type="http://schemas.openxmlformats.org/officeDocument/2006/relationships/slideLayout" Target="../slideLayouts/slideLayout11.xml"/><Relationship Id="rId6" Type="http://schemas.openxmlformats.org/officeDocument/2006/relationships/image" Target="../media/image46.svg"/><Relationship Id="rId5" Type="http://schemas.openxmlformats.org/officeDocument/2006/relationships/image" Target="../media/image45.png"/><Relationship Id="rId4" Type="http://schemas.openxmlformats.org/officeDocument/2006/relationships/image" Target="../media/image32.svg"/><Relationship Id="rId9" Type="http://schemas.openxmlformats.org/officeDocument/2006/relationships/image" Target="../media/image186.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5.xml"/></Relationships>
</file>

<file path=ppt/slides/_rels/slide3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9.xml"/><Relationship Id="rId1" Type="http://schemas.openxmlformats.org/officeDocument/2006/relationships/slideLayout" Target="../slideLayouts/slideLayout11.xml"/><Relationship Id="rId4" Type="http://schemas.openxmlformats.org/officeDocument/2006/relationships/image" Target="../media/image32.svg"/></Relationships>
</file>

<file path=ppt/slides/_rels/slide39.xml.rels><?xml version="1.0" encoding="UTF-8" standalone="yes"?>
<Relationships xmlns="http://schemas.openxmlformats.org/package/2006/relationships"><Relationship Id="rId8" Type="http://schemas.openxmlformats.org/officeDocument/2006/relationships/image" Target="../media/image32.svg"/><Relationship Id="rId13" Type="http://schemas.openxmlformats.org/officeDocument/2006/relationships/image" Target="../media/image2.png"/><Relationship Id="rId3" Type="http://schemas.openxmlformats.org/officeDocument/2006/relationships/image" Target="../media/image61.png"/><Relationship Id="rId7" Type="http://schemas.openxmlformats.org/officeDocument/2006/relationships/image" Target="../media/image31.png"/><Relationship Id="rId12" Type="http://schemas.openxmlformats.org/officeDocument/2006/relationships/image" Target="../media/image66.svg"/><Relationship Id="rId2" Type="http://schemas.openxmlformats.org/officeDocument/2006/relationships/notesSlide" Target="../notesSlides/notesSlide30.xml"/><Relationship Id="rId1" Type="http://schemas.openxmlformats.org/officeDocument/2006/relationships/slideLayout" Target="../slideLayouts/slideLayout11.xml"/><Relationship Id="rId6" Type="http://schemas.openxmlformats.org/officeDocument/2006/relationships/image" Target="../media/image64.svg"/><Relationship Id="rId11" Type="http://schemas.openxmlformats.org/officeDocument/2006/relationships/image" Target="../media/image65.png"/><Relationship Id="rId5" Type="http://schemas.openxmlformats.org/officeDocument/2006/relationships/image" Target="../media/image63.png"/><Relationship Id="rId10" Type="http://schemas.openxmlformats.org/officeDocument/2006/relationships/image" Target="../media/image46.svg"/><Relationship Id="rId4" Type="http://schemas.openxmlformats.org/officeDocument/2006/relationships/image" Target="../media/image62.svg"/><Relationship Id="rId9" Type="http://schemas.openxmlformats.org/officeDocument/2006/relationships/image" Target="../media/image45.png"/><Relationship Id="rId14" Type="http://schemas.openxmlformats.org/officeDocument/2006/relationships/image" Target="../media/image3.sv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8" Type="http://schemas.openxmlformats.org/officeDocument/2006/relationships/image" Target="../media/image66.svg"/><Relationship Id="rId3" Type="http://schemas.openxmlformats.org/officeDocument/2006/relationships/image" Target="../media/image31.png"/><Relationship Id="rId7" Type="http://schemas.openxmlformats.org/officeDocument/2006/relationships/image" Target="../media/image65.png"/><Relationship Id="rId2" Type="http://schemas.openxmlformats.org/officeDocument/2006/relationships/notesSlide" Target="../notesSlides/notesSlide32.xml"/><Relationship Id="rId1" Type="http://schemas.openxmlformats.org/officeDocument/2006/relationships/slideLayout" Target="../slideLayouts/slideLayout11.xml"/><Relationship Id="rId6" Type="http://schemas.openxmlformats.org/officeDocument/2006/relationships/image" Target="../media/image46.svg"/><Relationship Id="rId5" Type="http://schemas.openxmlformats.org/officeDocument/2006/relationships/image" Target="../media/image45.png"/><Relationship Id="rId4" Type="http://schemas.openxmlformats.org/officeDocument/2006/relationships/image" Target="../media/image32.svg"/><Relationship Id="rId9" Type="http://schemas.openxmlformats.org/officeDocument/2006/relationships/image" Target="../media/image177.png"/></Relationships>
</file>

<file path=ppt/slides/_rels/slide42.xml.rels><?xml version="1.0" encoding="UTF-8" standalone="yes"?>
<Relationships xmlns="http://schemas.openxmlformats.org/package/2006/relationships"><Relationship Id="rId8" Type="http://schemas.openxmlformats.org/officeDocument/2006/relationships/image" Target="../media/image103.png"/><Relationship Id="rId13" Type="http://schemas.openxmlformats.org/officeDocument/2006/relationships/image" Target="../media/image101.png"/><Relationship Id="rId18" Type="http://schemas.openxmlformats.org/officeDocument/2006/relationships/image" Target="../media/image66.svg"/><Relationship Id="rId3" Type="http://schemas.openxmlformats.org/officeDocument/2006/relationships/image" Target="../media/image31.png"/><Relationship Id="rId21" Type="http://schemas.openxmlformats.org/officeDocument/2006/relationships/image" Target="../media/image61.png"/><Relationship Id="rId7" Type="http://schemas.openxmlformats.org/officeDocument/2006/relationships/image" Target="../media/image36.svg"/><Relationship Id="rId12" Type="http://schemas.openxmlformats.org/officeDocument/2006/relationships/image" Target="../media/image190.png"/><Relationship Id="rId17" Type="http://schemas.openxmlformats.org/officeDocument/2006/relationships/image" Target="../media/image65.png"/><Relationship Id="rId2" Type="http://schemas.openxmlformats.org/officeDocument/2006/relationships/notesSlide" Target="../notesSlides/notesSlide33.xml"/><Relationship Id="rId16" Type="http://schemas.openxmlformats.org/officeDocument/2006/relationships/image" Target="../media/image46.svg"/><Relationship Id="rId20" Type="http://schemas.openxmlformats.org/officeDocument/2006/relationships/image" Target="../media/image183.png"/><Relationship Id="rId1" Type="http://schemas.openxmlformats.org/officeDocument/2006/relationships/slideLayout" Target="../slideLayouts/slideLayout11.xml"/><Relationship Id="rId6" Type="http://schemas.openxmlformats.org/officeDocument/2006/relationships/image" Target="../media/image35.png"/><Relationship Id="rId11" Type="http://schemas.openxmlformats.org/officeDocument/2006/relationships/image" Target="../media/image189.png"/><Relationship Id="rId24" Type="http://schemas.openxmlformats.org/officeDocument/2006/relationships/image" Target="../media/image64.svg"/><Relationship Id="rId5" Type="http://schemas.openxmlformats.org/officeDocument/2006/relationships/image" Target="../media/image187.png"/><Relationship Id="rId15" Type="http://schemas.openxmlformats.org/officeDocument/2006/relationships/image" Target="../media/image45.png"/><Relationship Id="rId23" Type="http://schemas.openxmlformats.org/officeDocument/2006/relationships/image" Target="../media/image63.png"/><Relationship Id="rId10" Type="http://schemas.openxmlformats.org/officeDocument/2006/relationships/image" Target="../media/image188.jpeg"/><Relationship Id="rId19" Type="http://schemas.openxmlformats.org/officeDocument/2006/relationships/image" Target="../media/image177.png"/><Relationship Id="rId4" Type="http://schemas.openxmlformats.org/officeDocument/2006/relationships/image" Target="../media/image32.svg"/><Relationship Id="rId9" Type="http://schemas.openxmlformats.org/officeDocument/2006/relationships/image" Target="../media/image104.svg"/><Relationship Id="rId14" Type="http://schemas.openxmlformats.org/officeDocument/2006/relationships/image" Target="../media/image102.svg"/><Relationship Id="rId22" Type="http://schemas.openxmlformats.org/officeDocument/2006/relationships/image" Target="../media/image62.svg"/></Relationships>
</file>

<file path=ppt/slides/_rels/slide4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4.xml"/><Relationship Id="rId1" Type="http://schemas.openxmlformats.org/officeDocument/2006/relationships/slideLayout" Target="../slideLayouts/slideLayout11.xml"/><Relationship Id="rId6" Type="http://schemas.openxmlformats.org/officeDocument/2006/relationships/image" Target="../media/image192.png"/><Relationship Id="rId5" Type="http://schemas.openxmlformats.org/officeDocument/2006/relationships/image" Target="../media/image191.png"/><Relationship Id="rId4" Type="http://schemas.openxmlformats.org/officeDocument/2006/relationships/image" Target="../media/image32.svg"/></Relationships>
</file>

<file path=ppt/slides/_rels/slide44.xml.rels><?xml version="1.0" encoding="UTF-8" standalone="yes"?>
<Relationships xmlns="http://schemas.openxmlformats.org/package/2006/relationships"><Relationship Id="rId8" Type="http://schemas.openxmlformats.org/officeDocument/2006/relationships/image" Target="../media/image63.png"/><Relationship Id="rId13" Type="http://schemas.openxmlformats.org/officeDocument/2006/relationships/image" Target="../media/image195.png"/><Relationship Id="rId3" Type="http://schemas.openxmlformats.org/officeDocument/2006/relationships/image" Target="../media/image75.png"/><Relationship Id="rId7" Type="http://schemas.openxmlformats.org/officeDocument/2006/relationships/image" Target="../media/image62.svg"/><Relationship Id="rId12" Type="http://schemas.openxmlformats.org/officeDocument/2006/relationships/image" Target="../media/image194.png"/><Relationship Id="rId2" Type="http://schemas.openxmlformats.org/officeDocument/2006/relationships/notesSlide" Target="../notesSlides/notesSlide35.xml"/><Relationship Id="rId1" Type="http://schemas.openxmlformats.org/officeDocument/2006/relationships/slideLayout" Target="../slideLayouts/slideLayout13.xml"/><Relationship Id="rId6" Type="http://schemas.openxmlformats.org/officeDocument/2006/relationships/image" Target="../media/image61.png"/><Relationship Id="rId11" Type="http://schemas.openxmlformats.org/officeDocument/2006/relationships/image" Target="../media/image46.svg"/><Relationship Id="rId5" Type="http://schemas.openxmlformats.org/officeDocument/2006/relationships/image" Target="../media/image193.png"/><Relationship Id="rId15" Type="http://schemas.openxmlformats.org/officeDocument/2006/relationships/image" Target="../media/image197.png"/><Relationship Id="rId10" Type="http://schemas.openxmlformats.org/officeDocument/2006/relationships/image" Target="../media/image45.png"/><Relationship Id="rId4" Type="http://schemas.openxmlformats.org/officeDocument/2006/relationships/image" Target="../media/image73.svg"/><Relationship Id="rId9" Type="http://schemas.openxmlformats.org/officeDocument/2006/relationships/image" Target="../media/image64.svg"/><Relationship Id="rId14" Type="http://schemas.openxmlformats.org/officeDocument/2006/relationships/image" Target="../media/image196.svg"/></Relationships>
</file>

<file path=ppt/slides/_rels/slide4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6.xml"/><Relationship Id="rId1" Type="http://schemas.openxmlformats.org/officeDocument/2006/relationships/slideLayout" Target="../slideLayouts/slideLayout11.xml"/><Relationship Id="rId5" Type="http://schemas.openxmlformats.org/officeDocument/2006/relationships/image" Target="../media/image198.png"/><Relationship Id="rId4" Type="http://schemas.openxmlformats.org/officeDocument/2006/relationships/image" Target="../media/image32.svg"/></Relationships>
</file>

<file path=ppt/slides/_rels/slide46.xml.rels><?xml version="1.0" encoding="UTF-8" standalone="yes"?>
<Relationships xmlns="http://schemas.openxmlformats.org/package/2006/relationships"><Relationship Id="rId8" Type="http://schemas.openxmlformats.org/officeDocument/2006/relationships/image" Target="../media/image95.png"/><Relationship Id="rId13" Type="http://schemas.openxmlformats.org/officeDocument/2006/relationships/image" Target="../media/image98.svg"/><Relationship Id="rId3" Type="http://schemas.openxmlformats.org/officeDocument/2006/relationships/image" Target="../media/image62.svg"/><Relationship Id="rId7" Type="http://schemas.openxmlformats.org/officeDocument/2006/relationships/image" Target="../media/image66.svg"/><Relationship Id="rId12" Type="http://schemas.openxmlformats.org/officeDocument/2006/relationships/image" Target="../media/image97.png"/><Relationship Id="rId2" Type="http://schemas.openxmlformats.org/officeDocument/2006/relationships/image" Target="../media/image92.png"/><Relationship Id="rId1" Type="http://schemas.openxmlformats.org/officeDocument/2006/relationships/slideLayout" Target="../slideLayouts/slideLayout43.xml"/><Relationship Id="rId6" Type="http://schemas.openxmlformats.org/officeDocument/2006/relationships/image" Target="../media/image94.png"/><Relationship Id="rId11" Type="http://schemas.openxmlformats.org/officeDocument/2006/relationships/image" Target="../media/image38.svg"/><Relationship Id="rId5" Type="http://schemas.openxmlformats.org/officeDocument/2006/relationships/image" Target="../media/image44.svg"/><Relationship Id="rId15" Type="http://schemas.openxmlformats.org/officeDocument/2006/relationships/image" Target="../media/image100.svg"/><Relationship Id="rId10" Type="http://schemas.openxmlformats.org/officeDocument/2006/relationships/image" Target="../media/image96.png"/><Relationship Id="rId4" Type="http://schemas.openxmlformats.org/officeDocument/2006/relationships/image" Target="../media/image93.png"/><Relationship Id="rId9" Type="http://schemas.openxmlformats.org/officeDocument/2006/relationships/image" Target="../media/image56.svg"/><Relationship Id="rId14" Type="http://schemas.openxmlformats.org/officeDocument/2006/relationships/image" Target="../media/image99.png"/></Relationships>
</file>

<file path=ppt/slides/_rels/slide47.xml.rels><?xml version="1.0" encoding="UTF-8" standalone="yes"?>
<Relationships xmlns="http://schemas.openxmlformats.org/package/2006/relationships"><Relationship Id="rId2" Type="http://schemas.openxmlformats.org/officeDocument/2006/relationships/image" Target="../media/image199.png"/><Relationship Id="rId1" Type="http://schemas.openxmlformats.org/officeDocument/2006/relationships/slideLayout" Target="../slideLayouts/slideLayout50.xml"/></Relationships>
</file>

<file path=ppt/slides/_rels/slide48.xml.rels><?xml version="1.0" encoding="UTF-8" standalone="yes"?>
<Relationships xmlns="http://schemas.openxmlformats.org/package/2006/relationships"><Relationship Id="rId3" Type="http://schemas.openxmlformats.org/officeDocument/2006/relationships/image" Target="../media/image151.svg"/><Relationship Id="rId7" Type="http://schemas.openxmlformats.org/officeDocument/2006/relationships/image" Target="../media/image204.svg"/><Relationship Id="rId2" Type="http://schemas.openxmlformats.org/officeDocument/2006/relationships/image" Target="../media/image200.png"/><Relationship Id="rId1" Type="http://schemas.openxmlformats.org/officeDocument/2006/relationships/slideLayout" Target="../slideLayouts/slideLayout51.xml"/><Relationship Id="rId6" Type="http://schemas.openxmlformats.org/officeDocument/2006/relationships/image" Target="../media/image203.png"/><Relationship Id="rId5" Type="http://schemas.openxmlformats.org/officeDocument/2006/relationships/image" Target="../media/image202.svg"/><Relationship Id="rId4" Type="http://schemas.openxmlformats.org/officeDocument/2006/relationships/image" Target="../media/image201.png"/></Relationships>
</file>

<file path=ppt/slides/_rels/slide49.xml.rels><?xml version="1.0" encoding="UTF-8" standalone="yes"?>
<Relationships xmlns="http://schemas.openxmlformats.org/package/2006/relationships"><Relationship Id="rId3" Type="http://schemas.openxmlformats.org/officeDocument/2006/relationships/image" Target="../media/image46.svg"/><Relationship Id="rId2" Type="http://schemas.openxmlformats.org/officeDocument/2006/relationships/image" Target="../media/image155.png"/><Relationship Id="rId1" Type="http://schemas.openxmlformats.org/officeDocument/2006/relationships/slideLayout" Target="../slideLayouts/slideLayout51.xml"/><Relationship Id="rId5" Type="http://schemas.openxmlformats.org/officeDocument/2006/relationships/image" Target="../media/image66.svg"/><Relationship Id="rId4" Type="http://schemas.openxmlformats.org/officeDocument/2006/relationships/image" Target="../media/image94.png"/></Relationships>
</file>

<file path=ppt/slides/_rels/slide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xml"/><Relationship Id="rId1" Type="http://schemas.openxmlformats.org/officeDocument/2006/relationships/slideLayout" Target="../slideLayouts/slideLayout31.xml"/><Relationship Id="rId4" Type="http://schemas.openxmlformats.org/officeDocument/2006/relationships/image" Target="../media/image42.svg"/></Relationships>
</file>

<file path=ppt/slides/_rels/slide50.xml.rels><?xml version="1.0" encoding="UTF-8" standalone="yes"?>
<Relationships xmlns="http://schemas.openxmlformats.org/package/2006/relationships"><Relationship Id="rId3" Type="http://schemas.openxmlformats.org/officeDocument/2006/relationships/image" Target="../media/image46.svg"/><Relationship Id="rId7" Type="http://schemas.openxmlformats.org/officeDocument/2006/relationships/image" Target="../media/image34.svg"/><Relationship Id="rId2" Type="http://schemas.openxmlformats.org/officeDocument/2006/relationships/image" Target="../media/image155.png"/><Relationship Id="rId1" Type="http://schemas.openxmlformats.org/officeDocument/2006/relationships/slideLayout" Target="../slideLayouts/slideLayout51.xml"/><Relationship Id="rId6" Type="http://schemas.openxmlformats.org/officeDocument/2006/relationships/image" Target="../media/image205.png"/><Relationship Id="rId5" Type="http://schemas.openxmlformats.org/officeDocument/2006/relationships/image" Target="../media/image66.svg"/><Relationship Id="rId4" Type="http://schemas.openxmlformats.org/officeDocument/2006/relationships/image" Target="../media/image94.png"/></Relationships>
</file>

<file path=ppt/slides/_rels/slide51.xml.rels><?xml version="1.0" encoding="UTF-8" standalone="yes"?>
<Relationships xmlns="http://schemas.openxmlformats.org/package/2006/relationships"><Relationship Id="rId8" Type="http://schemas.openxmlformats.org/officeDocument/2006/relationships/image" Target="../media/image96.png"/><Relationship Id="rId3" Type="http://schemas.openxmlformats.org/officeDocument/2006/relationships/image" Target="../media/image62.svg"/><Relationship Id="rId7" Type="http://schemas.openxmlformats.org/officeDocument/2006/relationships/image" Target="../media/image66.svg"/><Relationship Id="rId2" Type="http://schemas.openxmlformats.org/officeDocument/2006/relationships/image" Target="../media/image92.png"/><Relationship Id="rId1" Type="http://schemas.openxmlformats.org/officeDocument/2006/relationships/slideLayout" Target="../slideLayouts/slideLayout51.xml"/><Relationship Id="rId6" Type="http://schemas.openxmlformats.org/officeDocument/2006/relationships/image" Target="../media/image94.png"/><Relationship Id="rId5" Type="http://schemas.openxmlformats.org/officeDocument/2006/relationships/image" Target="../media/image46.svg"/><Relationship Id="rId4" Type="http://schemas.openxmlformats.org/officeDocument/2006/relationships/image" Target="../media/image155.png"/><Relationship Id="rId9" Type="http://schemas.openxmlformats.org/officeDocument/2006/relationships/image" Target="../media/image38.svg"/></Relationships>
</file>

<file path=ppt/slides/_rels/slide52.xml.rels><?xml version="1.0" encoding="UTF-8" standalone="yes"?>
<Relationships xmlns="http://schemas.openxmlformats.org/package/2006/relationships"><Relationship Id="rId3" Type="http://schemas.openxmlformats.org/officeDocument/2006/relationships/image" Target="../media/image77.svg"/><Relationship Id="rId2" Type="http://schemas.openxmlformats.org/officeDocument/2006/relationships/image" Target="../media/image127.png"/><Relationship Id="rId1" Type="http://schemas.openxmlformats.org/officeDocument/2006/relationships/slideLayout" Target="../slideLayouts/slideLayout11.xml"/></Relationships>
</file>

<file path=ppt/slides/_rels/slide53.xml.rels><?xml version="1.0" encoding="UTF-8" standalone="yes"?>
<Relationships xmlns="http://schemas.openxmlformats.org/package/2006/relationships"><Relationship Id="rId8" Type="http://schemas.openxmlformats.org/officeDocument/2006/relationships/image" Target="../media/image210.svg"/><Relationship Id="rId13" Type="http://schemas.openxmlformats.org/officeDocument/2006/relationships/image" Target="../media/image213.png"/><Relationship Id="rId18" Type="http://schemas.openxmlformats.org/officeDocument/2006/relationships/image" Target="../media/image37.png"/><Relationship Id="rId3" Type="http://schemas.openxmlformats.org/officeDocument/2006/relationships/image" Target="../media/image206.png"/><Relationship Id="rId21" Type="http://schemas.openxmlformats.org/officeDocument/2006/relationships/image" Target="../media/image40.svg"/><Relationship Id="rId7" Type="http://schemas.openxmlformats.org/officeDocument/2006/relationships/image" Target="../media/image61.png"/><Relationship Id="rId12" Type="http://schemas.openxmlformats.org/officeDocument/2006/relationships/image" Target="../media/image116.png"/><Relationship Id="rId17" Type="http://schemas.openxmlformats.org/officeDocument/2006/relationships/image" Target="../media/image44.svg"/><Relationship Id="rId25" Type="http://schemas.openxmlformats.org/officeDocument/2006/relationships/image" Target="../media/image36.svg"/><Relationship Id="rId2" Type="http://schemas.openxmlformats.org/officeDocument/2006/relationships/notesSlide" Target="../notesSlides/notesSlide37.xml"/><Relationship Id="rId16" Type="http://schemas.openxmlformats.org/officeDocument/2006/relationships/image" Target="../media/image43.png"/><Relationship Id="rId20" Type="http://schemas.openxmlformats.org/officeDocument/2006/relationships/image" Target="../media/image39.png"/><Relationship Id="rId1" Type="http://schemas.openxmlformats.org/officeDocument/2006/relationships/slideLayout" Target="../slideLayouts/slideLayout11.xml"/><Relationship Id="rId6" Type="http://schemas.openxmlformats.org/officeDocument/2006/relationships/image" Target="../media/image209.png"/><Relationship Id="rId11" Type="http://schemas.openxmlformats.org/officeDocument/2006/relationships/image" Target="../media/image212.png"/><Relationship Id="rId24" Type="http://schemas.openxmlformats.org/officeDocument/2006/relationships/image" Target="../media/image35.png"/><Relationship Id="rId5" Type="http://schemas.openxmlformats.org/officeDocument/2006/relationships/image" Target="../media/image208.png"/><Relationship Id="rId15" Type="http://schemas.openxmlformats.org/officeDocument/2006/relationships/image" Target="../media/image64.svg"/><Relationship Id="rId23" Type="http://schemas.openxmlformats.org/officeDocument/2006/relationships/image" Target="../media/image34.svg"/><Relationship Id="rId10" Type="http://schemas.openxmlformats.org/officeDocument/2006/relationships/image" Target="../media/image211.svg"/><Relationship Id="rId19" Type="http://schemas.openxmlformats.org/officeDocument/2006/relationships/image" Target="../media/image38.svg"/><Relationship Id="rId4" Type="http://schemas.openxmlformats.org/officeDocument/2006/relationships/image" Target="../media/image207.png"/><Relationship Id="rId9" Type="http://schemas.openxmlformats.org/officeDocument/2006/relationships/image" Target="../media/image2.png"/><Relationship Id="rId14" Type="http://schemas.openxmlformats.org/officeDocument/2006/relationships/image" Target="../media/image63.png"/><Relationship Id="rId22" Type="http://schemas.openxmlformats.org/officeDocument/2006/relationships/image" Target="../media/image33.png"/></Relationships>
</file>

<file path=ppt/slides/_rels/slide54.xml.rels><?xml version="1.0" encoding="UTF-8" standalone="yes"?>
<Relationships xmlns="http://schemas.openxmlformats.org/package/2006/relationships"><Relationship Id="rId8" Type="http://schemas.openxmlformats.org/officeDocument/2006/relationships/image" Target="../media/image215.png"/><Relationship Id="rId13" Type="http://schemas.openxmlformats.org/officeDocument/2006/relationships/image" Target="../media/image38.svg"/><Relationship Id="rId18" Type="http://schemas.openxmlformats.org/officeDocument/2006/relationships/image" Target="../media/image218.png"/><Relationship Id="rId3" Type="http://schemas.openxmlformats.org/officeDocument/2006/relationships/image" Target="../media/image92.png"/><Relationship Id="rId21" Type="http://schemas.openxmlformats.org/officeDocument/2006/relationships/image" Target="../media/image64.svg"/><Relationship Id="rId7" Type="http://schemas.openxmlformats.org/officeDocument/2006/relationships/image" Target="../media/image214.jpeg"/><Relationship Id="rId12" Type="http://schemas.openxmlformats.org/officeDocument/2006/relationships/image" Target="../media/image96.png"/><Relationship Id="rId17" Type="http://schemas.openxmlformats.org/officeDocument/2006/relationships/image" Target="../media/image34.svg"/><Relationship Id="rId2" Type="http://schemas.openxmlformats.org/officeDocument/2006/relationships/notesSlide" Target="../notesSlides/notesSlide38.xml"/><Relationship Id="rId16" Type="http://schemas.openxmlformats.org/officeDocument/2006/relationships/image" Target="../media/image205.png"/><Relationship Id="rId20" Type="http://schemas.openxmlformats.org/officeDocument/2006/relationships/image" Target="../media/image154.png"/><Relationship Id="rId1" Type="http://schemas.openxmlformats.org/officeDocument/2006/relationships/slideLayout" Target="../slideLayouts/slideLayout11.xml"/><Relationship Id="rId6" Type="http://schemas.openxmlformats.org/officeDocument/2006/relationships/image" Target="../media/image211.svg"/><Relationship Id="rId11" Type="http://schemas.openxmlformats.org/officeDocument/2006/relationships/image" Target="../media/image44.svg"/><Relationship Id="rId5" Type="http://schemas.openxmlformats.org/officeDocument/2006/relationships/image" Target="../media/image75.png"/><Relationship Id="rId15" Type="http://schemas.openxmlformats.org/officeDocument/2006/relationships/image" Target="../media/image40.svg"/><Relationship Id="rId10" Type="http://schemas.openxmlformats.org/officeDocument/2006/relationships/image" Target="../media/image93.png"/><Relationship Id="rId19" Type="http://schemas.openxmlformats.org/officeDocument/2006/relationships/image" Target="../media/image36.svg"/><Relationship Id="rId4" Type="http://schemas.openxmlformats.org/officeDocument/2006/relationships/image" Target="../media/image210.svg"/><Relationship Id="rId9" Type="http://schemas.openxmlformats.org/officeDocument/2006/relationships/image" Target="../media/image216.svg"/><Relationship Id="rId14" Type="http://schemas.openxmlformats.org/officeDocument/2006/relationships/image" Target="../media/image217.png"/></Relationships>
</file>

<file path=ppt/slides/_rels/slide55.xml.rels><?xml version="1.0" encoding="UTF-8" standalone="yes"?>
<Relationships xmlns="http://schemas.openxmlformats.org/package/2006/relationships"><Relationship Id="rId8" Type="http://schemas.openxmlformats.org/officeDocument/2006/relationships/image" Target="../media/image3.svg"/><Relationship Id="rId13" Type="http://schemas.openxmlformats.org/officeDocument/2006/relationships/image" Target="../media/image37.png"/><Relationship Id="rId18" Type="http://schemas.openxmlformats.org/officeDocument/2006/relationships/image" Target="../media/image34.svg"/><Relationship Id="rId26" Type="http://schemas.openxmlformats.org/officeDocument/2006/relationships/image" Target="../media/image81.png"/><Relationship Id="rId3" Type="http://schemas.openxmlformats.org/officeDocument/2006/relationships/image" Target="../media/image127.png"/><Relationship Id="rId21" Type="http://schemas.openxmlformats.org/officeDocument/2006/relationships/image" Target="../media/image59.png"/><Relationship Id="rId7" Type="http://schemas.openxmlformats.org/officeDocument/2006/relationships/image" Target="../media/image2.png"/><Relationship Id="rId12" Type="http://schemas.openxmlformats.org/officeDocument/2006/relationships/image" Target="../media/image44.svg"/><Relationship Id="rId17" Type="http://schemas.openxmlformats.org/officeDocument/2006/relationships/image" Target="../media/image33.png"/><Relationship Id="rId25" Type="http://schemas.openxmlformats.org/officeDocument/2006/relationships/image" Target="../media/image80.svg"/><Relationship Id="rId2" Type="http://schemas.openxmlformats.org/officeDocument/2006/relationships/notesSlide" Target="../notesSlides/notesSlide39.xml"/><Relationship Id="rId16" Type="http://schemas.openxmlformats.org/officeDocument/2006/relationships/image" Target="../media/image40.svg"/><Relationship Id="rId20" Type="http://schemas.openxmlformats.org/officeDocument/2006/relationships/image" Target="../media/image36.svg"/><Relationship Id="rId1" Type="http://schemas.openxmlformats.org/officeDocument/2006/relationships/slideLayout" Target="../slideLayouts/slideLayout11.xml"/><Relationship Id="rId6" Type="http://schemas.openxmlformats.org/officeDocument/2006/relationships/image" Target="../media/image62.svg"/><Relationship Id="rId11" Type="http://schemas.openxmlformats.org/officeDocument/2006/relationships/image" Target="../media/image43.png"/><Relationship Id="rId24" Type="http://schemas.openxmlformats.org/officeDocument/2006/relationships/image" Target="../media/image79.png"/><Relationship Id="rId5" Type="http://schemas.openxmlformats.org/officeDocument/2006/relationships/image" Target="../media/image61.png"/><Relationship Id="rId15" Type="http://schemas.openxmlformats.org/officeDocument/2006/relationships/image" Target="../media/image39.png"/><Relationship Id="rId23" Type="http://schemas.openxmlformats.org/officeDocument/2006/relationships/image" Target="../media/image78.jpeg"/><Relationship Id="rId10" Type="http://schemas.openxmlformats.org/officeDocument/2006/relationships/image" Target="../media/image64.svg"/><Relationship Id="rId19" Type="http://schemas.openxmlformats.org/officeDocument/2006/relationships/image" Target="../media/image35.png"/><Relationship Id="rId4" Type="http://schemas.openxmlformats.org/officeDocument/2006/relationships/image" Target="../media/image77.svg"/><Relationship Id="rId9" Type="http://schemas.openxmlformats.org/officeDocument/2006/relationships/image" Target="../media/image63.png"/><Relationship Id="rId14" Type="http://schemas.openxmlformats.org/officeDocument/2006/relationships/image" Target="../media/image38.svg"/><Relationship Id="rId22" Type="http://schemas.openxmlformats.org/officeDocument/2006/relationships/image" Target="../media/image60.svg"/><Relationship Id="rId27" Type="http://schemas.openxmlformats.org/officeDocument/2006/relationships/image" Target="../media/image82.png"/></Relationships>
</file>

<file path=ppt/slides/_rels/slide56.xml.rels><?xml version="1.0" encoding="UTF-8" standalone="yes"?>
<Relationships xmlns="http://schemas.openxmlformats.org/package/2006/relationships"><Relationship Id="rId8" Type="http://schemas.openxmlformats.org/officeDocument/2006/relationships/image" Target="../media/image66.svg"/><Relationship Id="rId3" Type="http://schemas.openxmlformats.org/officeDocument/2006/relationships/image" Target="../media/image219.png"/><Relationship Id="rId7" Type="http://schemas.openxmlformats.org/officeDocument/2006/relationships/image" Target="../media/image94.png"/><Relationship Id="rId2" Type="http://schemas.openxmlformats.org/officeDocument/2006/relationships/notesSlide" Target="../notesSlides/notesSlide40.xml"/><Relationship Id="rId1" Type="http://schemas.openxmlformats.org/officeDocument/2006/relationships/slideLayout" Target="../slideLayouts/slideLayout42.xml"/><Relationship Id="rId6" Type="http://schemas.openxmlformats.org/officeDocument/2006/relationships/image" Target="../media/image222.jpeg"/><Relationship Id="rId5" Type="http://schemas.openxmlformats.org/officeDocument/2006/relationships/image" Target="../media/image221.png"/><Relationship Id="rId4" Type="http://schemas.openxmlformats.org/officeDocument/2006/relationships/image" Target="../media/image220.png"/></Relationships>
</file>

<file path=ppt/slides/_rels/slide57.xml.rels><?xml version="1.0" encoding="UTF-8" standalone="yes"?>
<Relationships xmlns="http://schemas.openxmlformats.org/package/2006/relationships"><Relationship Id="rId3" Type="http://schemas.openxmlformats.org/officeDocument/2006/relationships/image" Target="../media/image223.png"/><Relationship Id="rId2" Type="http://schemas.openxmlformats.org/officeDocument/2006/relationships/notesSlide" Target="../notesSlides/notesSlide41.xml"/><Relationship Id="rId1" Type="http://schemas.openxmlformats.org/officeDocument/2006/relationships/slideLayout" Target="../slideLayouts/slideLayout42.xml"/></Relationships>
</file>

<file path=ppt/slides/_rels/slide58.xml.rels><?xml version="1.0" encoding="UTF-8" standalone="yes"?>
<Relationships xmlns="http://schemas.openxmlformats.org/package/2006/relationships"><Relationship Id="rId8" Type="http://schemas.openxmlformats.org/officeDocument/2006/relationships/image" Target="../media/image226.png"/><Relationship Id="rId13" Type="http://schemas.openxmlformats.org/officeDocument/2006/relationships/image" Target="../media/image230.jpeg"/><Relationship Id="rId3" Type="http://schemas.openxmlformats.org/officeDocument/2006/relationships/image" Target="../media/image2.png"/><Relationship Id="rId7" Type="http://schemas.openxmlformats.org/officeDocument/2006/relationships/image" Target="../media/image80.svg"/><Relationship Id="rId12" Type="http://schemas.openxmlformats.org/officeDocument/2006/relationships/image" Target="../media/image229.png"/><Relationship Id="rId2" Type="http://schemas.openxmlformats.org/officeDocument/2006/relationships/notesSlide" Target="../notesSlides/notesSlide42.xml"/><Relationship Id="rId1" Type="http://schemas.openxmlformats.org/officeDocument/2006/relationships/slideLayout" Target="../slideLayouts/slideLayout11.xml"/><Relationship Id="rId6" Type="http://schemas.openxmlformats.org/officeDocument/2006/relationships/image" Target="../media/image225.png"/><Relationship Id="rId11" Type="http://schemas.openxmlformats.org/officeDocument/2006/relationships/image" Target="../media/image85.svg"/><Relationship Id="rId5" Type="http://schemas.openxmlformats.org/officeDocument/2006/relationships/image" Target="../media/image224.png"/><Relationship Id="rId15" Type="http://schemas.openxmlformats.org/officeDocument/2006/relationships/image" Target="../media/image232.png"/><Relationship Id="rId10" Type="http://schemas.openxmlformats.org/officeDocument/2006/relationships/image" Target="../media/image228.png"/><Relationship Id="rId4" Type="http://schemas.openxmlformats.org/officeDocument/2006/relationships/image" Target="../media/image3.svg"/><Relationship Id="rId9" Type="http://schemas.openxmlformats.org/officeDocument/2006/relationships/image" Target="../media/image227.png"/><Relationship Id="rId14" Type="http://schemas.openxmlformats.org/officeDocument/2006/relationships/image" Target="../media/image231.jpeg"/></Relationships>
</file>

<file path=ppt/slides/_rels/slide59.xml.rels><?xml version="1.0" encoding="UTF-8" standalone="yes"?>
<Relationships xmlns="http://schemas.openxmlformats.org/package/2006/relationships"><Relationship Id="rId8" Type="http://schemas.openxmlformats.org/officeDocument/2006/relationships/image" Target="../media/image238.png"/><Relationship Id="rId13" Type="http://schemas.openxmlformats.org/officeDocument/2006/relationships/image" Target="../media/image131.svg"/><Relationship Id="rId18" Type="http://schemas.openxmlformats.org/officeDocument/2006/relationships/image" Target="../media/image246.png"/><Relationship Id="rId3" Type="http://schemas.openxmlformats.org/officeDocument/2006/relationships/image" Target="../media/image233.jpeg"/><Relationship Id="rId21" Type="http://schemas.openxmlformats.org/officeDocument/2006/relationships/image" Target="../media/image249.png"/><Relationship Id="rId7" Type="http://schemas.openxmlformats.org/officeDocument/2006/relationships/image" Target="../media/image237.svg"/><Relationship Id="rId12" Type="http://schemas.openxmlformats.org/officeDocument/2006/relationships/image" Target="../media/image241.png"/><Relationship Id="rId17" Type="http://schemas.openxmlformats.org/officeDocument/2006/relationships/image" Target="../media/image245.svg"/><Relationship Id="rId2" Type="http://schemas.openxmlformats.org/officeDocument/2006/relationships/notesSlide" Target="../notesSlides/notesSlide43.xml"/><Relationship Id="rId16" Type="http://schemas.openxmlformats.org/officeDocument/2006/relationships/image" Target="../media/image244.png"/><Relationship Id="rId20" Type="http://schemas.openxmlformats.org/officeDocument/2006/relationships/image" Target="../media/image248.svg"/><Relationship Id="rId1" Type="http://schemas.openxmlformats.org/officeDocument/2006/relationships/slideLayout" Target="../slideLayouts/slideLayout11.xml"/><Relationship Id="rId6" Type="http://schemas.openxmlformats.org/officeDocument/2006/relationships/image" Target="../media/image236.png"/><Relationship Id="rId11" Type="http://schemas.openxmlformats.org/officeDocument/2006/relationships/image" Target="../media/image124.svg"/><Relationship Id="rId5" Type="http://schemas.openxmlformats.org/officeDocument/2006/relationships/image" Target="../media/image235.svg"/><Relationship Id="rId15" Type="http://schemas.openxmlformats.org/officeDocument/2006/relationships/image" Target="../media/image243.svg"/><Relationship Id="rId23" Type="http://schemas.openxmlformats.org/officeDocument/2006/relationships/image" Target="../media/image251.png"/><Relationship Id="rId10" Type="http://schemas.openxmlformats.org/officeDocument/2006/relationships/image" Target="../media/image240.png"/><Relationship Id="rId19" Type="http://schemas.openxmlformats.org/officeDocument/2006/relationships/image" Target="../media/image247.png"/><Relationship Id="rId4" Type="http://schemas.openxmlformats.org/officeDocument/2006/relationships/image" Target="../media/image234.png"/><Relationship Id="rId9" Type="http://schemas.openxmlformats.org/officeDocument/2006/relationships/image" Target="../media/image239.svg"/><Relationship Id="rId14" Type="http://schemas.openxmlformats.org/officeDocument/2006/relationships/image" Target="../media/image242.png"/><Relationship Id="rId22" Type="http://schemas.openxmlformats.org/officeDocument/2006/relationships/image" Target="../media/image250.svg"/></Relationships>
</file>

<file path=ppt/slides/_rels/slide6.xml.rels><?xml version="1.0" encoding="UTF-8" standalone="yes"?>
<Relationships xmlns="http://schemas.openxmlformats.org/package/2006/relationships"><Relationship Id="rId8" Type="http://schemas.openxmlformats.org/officeDocument/2006/relationships/image" Target="../media/image62.svg"/><Relationship Id="rId13" Type="http://schemas.openxmlformats.org/officeDocument/2006/relationships/image" Target="../media/image71.png"/><Relationship Id="rId3" Type="http://schemas.openxmlformats.org/officeDocument/2006/relationships/image" Target="../media/image45.png"/><Relationship Id="rId7" Type="http://schemas.openxmlformats.org/officeDocument/2006/relationships/image" Target="../media/image61.png"/><Relationship Id="rId12" Type="http://schemas.openxmlformats.org/officeDocument/2006/relationships/image" Target="../media/image70.svg"/><Relationship Id="rId2" Type="http://schemas.openxmlformats.org/officeDocument/2006/relationships/notesSlide" Target="../notesSlides/notesSlide4.xml"/><Relationship Id="rId1" Type="http://schemas.openxmlformats.org/officeDocument/2006/relationships/slideLayout" Target="../slideLayouts/slideLayout11.xml"/><Relationship Id="rId6" Type="http://schemas.openxmlformats.org/officeDocument/2006/relationships/image" Target="../media/image64.svg"/><Relationship Id="rId11" Type="http://schemas.openxmlformats.org/officeDocument/2006/relationships/image" Target="../media/image69.png"/><Relationship Id="rId5" Type="http://schemas.openxmlformats.org/officeDocument/2006/relationships/image" Target="../media/image63.png"/><Relationship Id="rId10" Type="http://schemas.openxmlformats.org/officeDocument/2006/relationships/image" Target="../media/image68.svg"/><Relationship Id="rId4" Type="http://schemas.openxmlformats.org/officeDocument/2006/relationships/image" Target="../media/image46.svg"/><Relationship Id="rId9" Type="http://schemas.openxmlformats.org/officeDocument/2006/relationships/image" Target="../media/image67.png"/><Relationship Id="rId14" Type="http://schemas.openxmlformats.org/officeDocument/2006/relationships/image" Target="../media/image72.svg"/></Relationships>
</file>

<file path=ppt/slides/_rels/slide60.xml.rels><?xml version="1.0" encoding="UTF-8" standalone="yes"?>
<Relationships xmlns="http://schemas.openxmlformats.org/package/2006/relationships"><Relationship Id="rId8" Type="http://schemas.openxmlformats.org/officeDocument/2006/relationships/image" Target="../media/image257.png"/><Relationship Id="rId13" Type="http://schemas.openxmlformats.org/officeDocument/2006/relationships/image" Target="../media/image262.png"/><Relationship Id="rId3" Type="http://schemas.openxmlformats.org/officeDocument/2006/relationships/image" Target="../media/image252.png"/><Relationship Id="rId7" Type="http://schemas.openxmlformats.org/officeDocument/2006/relationships/image" Target="../media/image256.png"/><Relationship Id="rId12" Type="http://schemas.openxmlformats.org/officeDocument/2006/relationships/image" Target="../media/image261.png"/><Relationship Id="rId17" Type="http://schemas.openxmlformats.org/officeDocument/2006/relationships/image" Target="../media/image169.png"/><Relationship Id="rId2" Type="http://schemas.openxmlformats.org/officeDocument/2006/relationships/notesSlide" Target="../notesSlides/notesSlide44.xml"/><Relationship Id="rId16" Type="http://schemas.openxmlformats.org/officeDocument/2006/relationships/image" Target="../media/image265.png"/><Relationship Id="rId1" Type="http://schemas.openxmlformats.org/officeDocument/2006/relationships/slideLayout" Target="../slideLayouts/slideLayout11.xml"/><Relationship Id="rId6" Type="http://schemas.openxmlformats.org/officeDocument/2006/relationships/image" Target="../media/image255.png"/><Relationship Id="rId11" Type="http://schemas.openxmlformats.org/officeDocument/2006/relationships/image" Target="../media/image260.png"/><Relationship Id="rId5" Type="http://schemas.openxmlformats.org/officeDocument/2006/relationships/image" Target="../media/image254.png"/><Relationship Id="rId15" Type="http://schemas.openxmlformats.org/officeDocument/2006/relationships/image" Target="../media/image264.png"/><Relationship Id="rId10" Type="http://schemas.openxmlformats.org/officeDocument/2006/relationships/image" Target="../media/image259.png"/><Relationship Id="rId4" Type="http://schemas.openxmlformats.org/officeDocument/2006/relationships/image" Target="../media/image253.png"/><Relationship Id="rId9" Type="http://schemas.openxmlformats.org/officeDocument/2006/relationships/image" Target="../media/image258.png"/><Relationship Id="rId14" Type="http://schemas.openxmlformats.org/officeDocument/2006/relationships/image" Target="../media/image263.jpeg"/></Relationships>
</file>

<file path=ppt/slides/_rels/slide61.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notesSlide" Target="../notesSlides/notesSlide45.xml"/><Relationship Id="rId1" Type="http://schemas.openxmlformats.org/officeDocument/2006/relationships/slideLayout" Target="../slideLayouts/slideLayout11.xml"/><Relationship Id="rId5" Type="http://schemas.openxmlformats.org/officeDocument/2006/relationships/image" Target="../media/image267.jpeg"/><Relationship Id="rId4" Type="http://schemas.openxmlformats.org/officeDocument/2006/relationships/image" Target="../media/image266.jpeg"/></Relationships>
</file>

<file path=ppt/slides/_rels/slide62.xml.rels><?xml version="1.0" encoding="UTF-8" standalone="yes"?>
<Relationships xmlns="http://schemas.openxmlformats.org/package/2006/relationships"><Relationship Id="rId8" Type="http://schemas.openxmlformats.org/officeDocument/2006/relationships/image" Target="../media/image235.svg"/><Relationship Id="rId13" Type="http://schemas.openxmlformats.org/officeDocument/2006/relationships/image" Target="../media/image274.png"/><Relationship Id="rId18" Type="http://schemas.openxmlformats.org/officeDocument/2006/relationships/image" Target="../media/image76.png"/><Relationship Id="rId26" Type="http://schemas.openxmlformats.org/officeDocument/2006/relationships/image" Target="../media/image285.svg"/><Relationship Id="rId3" Type="http://schemas.openxmlformats.org/officeDocument/2006/relationships/image" Target="../media/image242.png"/><Relationship Id="rId21" Type="http://schemas.openxmlformats.org/officeDocument/2006/relationships/image" Target="../media/image280.png"/><Relationship Id="rId7" Type="http://schemas.openxmlformats.org/officeDocument/2006/relationships/image" Target="../media/image234.png"/><Relationship Id="rId12" Type="http://schemas.openxmlformats.org/officeDocument/2006/relationships/image" Target="../media/image273.svg"/><Relationship Id="rId17" Type="http://schemas.openxmlformats.org/officeDocument/2006/relationships/image" Target="../media/image278.svg"/><Relationship Id="rId25" Type="http://schemas.openxmlformats.org/officeDocument/2006/relationships/image" Target="../media/image284.png"/><Relationship Id="rId2" Type="http://schemas.openxmlformats.org/officeDocument/2006/relationships/notesSlide" Target="../notesSlides/notesSlide46.xml"/><Relationship Id="rId16" Type="http://schemas.openxmlformats.org/officeDocument/2006/relationships/image" Target="../media/image277.png"/><Relationship Id="rId20" Type="http://schemas.openxmlformats.org/officeDocument/2006/relationships/image" Target="../media/image279.png"/><Relationship Id="rId1" Type="http://schemas.openxmlformats.org/officeDocument/2006/relationships/slideLayout" Target="../slideLayouts/slideLayout11.xml"/><Relationship Id="rId6" Type="http://schemas.openxmlformats.org/officeDocument/2006/relationships/image" Target="../media/image270.svg"/><Relationship Id="rId11" Type="http://schemas.openxmlformats.org/officeDocument/2006/relationships/image" Target="../media/image236.png"/><Relationship Id="rId24" Type="http://schemas.openxmlformats.org/officeDocument/2006/relationships/image" Target="../media/image283.svg"/><Relationship Id="rId5" Type="http://schemas.openxmlformats.org/officeDocument/2006/relationships/image" Target="../media/image269.png"/><Relationship Id="rId15" Type="http://schemas.openxmlformats.org/officeDocument/2006/relationships/image" Target="../media/image276.svg"/><Relationship Id="rId23" Type="http://schemas.openxmlformats.org/officeDocument/2006/relationships/image" Target="../media/image282.png"/><Relationship Id="rId28" Type="http://schemas.openxmlformats.org/officeDocument/2006/relationships/image" Target="../media/image287.png"/><Relationship Id="rId10" Type="http://schemas.openxmlformats.org/officeDocument/2006/relationships/image" Target="../media/image272.svg"/><Relationship Id="rId19" Type="http://schemas.openxmlformats.org/officeDocument/2006/relationships/image" Target="../media/image77.svg"/><Relationship Id="rId4" Type="http://schemas.openxmlformats.org/officeDocument/2006/relationships/image" Target="../media/image268.svg"/><Relationship Id="rId9" Type="http://schemas.openxmlformats.org/officeDocument/2006/relationships/image" Target="../media/image271.png"/><Relationship Id="rId14" Type="http://schemas.openxmlformats.org/officeDocument/2006/relationships/image" Target="../media/image275.png"/><Relationship Id="rId22" Type="http://schemas.openxmlformats.org/officeDocument/2006/relationships/image" Target="../media/image281.svg"/><Relationship Id="rId27" Type="http://schemas.openxmlformats.org/officeDocument/2006/relationships/image" Target="../media/image28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6.xml"/><Relationship Id="rId5" Type="http://schemas.openxmlformats.org/officeDocument/2006/relationships/image" Target="../media/image74.png"/><Relationship Id="rId4" Type="http://schemas.openxmlformats.org/officeDocument/2006/relationships/image" Target="../media/image73.sv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E8EE4A-846D-4DAA-9EA6-67B98E30B1F9}"/>
              </a:ext>
            </a:extLst>
          </p:cNvPr>
          <p:cNvSpPr>
            <a:spLocks noGrp="1"/>
          </p:cNvSpPr>
          <p:nvPr>
            <p:ph type="title"/>
          </p:nvPr>
        </p:nvSpPr>
        <p:spPr/>
        <p:txBody>
          <a:bodyPr/>
          <a:lstStyle/>
          <a:p>
            <a:r>
              <a:rPr lang="en-US"/>
              <a:t>How to use this file</a:t>
            </a:r>
          </a:p>
        </p:txBody>
      </p:sp>
      <p:sp>
        <p:nvSpPr>
          <p:cNvPr id="3" name="Content Placeholder 2">
            <a:extLst>
              <a:ext uri="{FF2B5EF4-FFF2-40B4-BE49-F238E27FC236}">
                <a16:creationId xmlns:a16="http://schemas.microsoft.com/office/drawing/2014/main" id="{62E4ABBB-8BB3-43BD-83EF-16D896B29998}"/>
              </a:ext>
            </a:extLst>
          </p:cNvPr>
          <p:cNvSpPr>
            <a:spLocks noGrp="1"/>
          </p:cNvSpPr>
          <p:nvPr>
            <p:ph sz="quarter" idx="10"/>
          </p:nvPr>
        </p:nvSpPr>
        <p:spPr>
          <a:xfrm>
            <a:off x="584200" y="1435100"/>
            <a:ext cx="11018838" cy="3471720"/>
          </a:xfrm>
        </p:spPr>
        <p:txBody>
          <a:bodyPr/>
          <a:lstStyle/>
          <a:p>
            <a:pPr marL="0" indent="0">
              <a:buNone/>
            </a:pPr>
            <a:r>
              <a:rPr lang="en-US" dirty="0"/>
              <a:t>This file serves three purposes:</a:t>
            </a:r>
          </a:p>
          <a:p>
            <a:pPr marL="685800" lvl="1" indent="-342900">
              <a:buFont typeface="+mj-lt"/>
              <a:buAutoNum type="arabicPeriod"/>
            </a:pPr>
            <a:r>
              <a:rPr lang="en-US" dirty="0"/>
              <a:t>Act as a branding guideline and resource for Dapr</a:t>
            </a:r>
          </a:p>
          <a:p>
            <a:pPr marL="685800" lvl="1" indent="-342900">
              <a:buFont typeface="+mj-lt"/>
              <a:buAutoNum type="arabicPeriod"/>
            </a:pPr>
            <a:r>
              <a:rPr lang="en-US" dirty="0"/>
              <a:t>Provide a core set of slides to use when presenting Dapr</a:t>
            </a:r>
          </a:p>
          <a:p>
            <a:pPr marL="685800" lvl="1" indent="-342900">
              <a:buFont typeface="+mj-lt"/>
              <a:buAutoNum type="arabicPeriod"/>
            </a:pPr>
            <a:r>
              <a:rPr lang="en-US" dirty="0"/>
              <a:t>Provide additional slides for deep-dive presentations. </a:t>
            </a:r>
          </a:p>
          <a:p>
            <a:pPr marL="342900" lvl="1" indent="0">
              <a:buNone/>
            </a:pPr>
            <a:r>
              <a:rPr lang="en-US" dirty="0"/>
              <a:t>NOTE: You should customize this deck to your needs depending on the audience. </a:t>
            </a:r>
          </a:p>
          <a:p>
            <a:pPr marL="685800" lvl="1" indent="-342900">
              <a:buFont typeface="+mj-lt"/>
              <a:buAutoNum type="arabicPeriod"/>
            </a:pPr>
            <a:endParaRPr lang="en-US" dirty="0"/>
          </a:p>
          <a:p>
            <a:pPr marL="114300" indent="0">
              <a:buNone/>
            </a:pPr>
            <a:r>
              <a:rPr lang="en-US" dirty="0"/>
              <a:t>How to request updates this file:</a:t>
            </a:r>
          </a:p>
          <a:p>
            <a:pPr marL="684213" lvl="1" indent="-341313"/>
            <a:r>
              <a:rPr lang="en-US" dirty="0"/>
              <a:t>Create an issue in </a:t>
            </a:r>
            <a:r>
              <a:rPr lang="en-US" dirty="0">
                <a:hlinkClick r:id="rId2"/>
              </a:rPr>
              <a:t>https://github.com/dapr/community</a:t>
            </a:r>
            <a:r>
              <a:rPr lang="en-US" dirty="0"/>
              <a:t> with details on what you’d like to add/update</a:t>
            </a:r>
          </a:p>
        </p:txBody>
      </p:sp>
    </p:spTree>
    <p:extLst>
      <p:ext uri="{BB962C8B-B14F-4D97-AF65-F5344CB8AC3E}">
        <p14:creationId xmlns:p14="http://schemas.microsoft.com/office/powerpoint/2010/main" val="1373150114"/>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AA79313-D575-4F75-B984-36733D176AF9}"/>
              </a:ext>
            </a:extLst>
          </p:cNvPr>
          <p:cNvSpPr/>
          <p:nvPr/>
        </p:nvSpPr>
        <p:spPr bwMode="auto">
          <a:xfrm>
            <a:off x="582168" y="3266117"/>
            <a:ext cx="11024615" cy="2103438"/>
          </a:xfrm>
          <a:prstGeom prst="rect">
            <a:avLst/>
          </a:prstGeom>
          <a:solidFill>
            <a:srgbClr val="FFFFFF"/>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7" name="Graphic 16">
            <a:extLst>
              <a:ext uri="{FF2B5EF4-FFF2-40B4-BE49-F238E27FC236}">
                <a16:creationId xmlns:a16="http://schemas.microsoft.com/office/drawing/2014/main" id="{3DC59CFF-EA6E-4DD4-8B0B-4FACA3989EBC}"/>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9333" t="18330" r="9333" b="18330"/>
          <a:stretch/>
        </p:blipFill>
        <p:spPr>
          <a:xfrm>
            <a:off x="988303" y="3956341"/>
            <a:ext cx="1065348" cy="829670"/>
          </a:xfrm>
          <a:prstGeom prst="rect">
            <a:avLst/>
          </a:prstGeom>
        </p:spPr>
      </p:pic>
      <p:grpSp>
        <p:nvGrpSpPr>
          <p:cNvPr id="67" name="Group 66">
            <a:extLst>
              <a:ext uri="{FF2B5EF4-FFF2-40B4-BE49-F238E27FC236}">
                <a16:creationId xmlns:a16="http://schemas.microsoft.com/office/drawing/2014/main" id="{2FF7ECAF-FFA0-4B4A-B374-B62044645A9E}"/>
              </a:ext>
            </a:extLst>
          </p:cNvPr>
          <p:cNvGrpSpPr/>
          <p:nvPr/>
        </p:nvGrpSpPr>
        <p:grpSpPr>
          <a:xfrm>
            <a:off x="4302662" y="3069888"/>
            <a:ext cx="3765096" cy="378166"/>
            <a:chOff x="5123845" y="4079063"/>
            <a:chExt cx="3765096" cy="378166"/>
          </a:xfrm>
        </p:grpSpPr>
        <p:sp>
          <p:nvSpPr>
            <p:cNvPr id="71" name="Rounded Rectangle 5">
              <a:extLst>
                <a:ext uri="{FF2B5EF4-FFF2-40B4-BE49-F238E27FC236}">
                  <a16:creationId xmlns:a16="http://schemas.microsoft.com/office/drawing/2014/main" id="{D543A6E1-1AD8-491E-B76A-C9E3A749DF1B}"/>
                </a:ext>
              </a:extLst>
            </p:cNvPr>
            <p:cNvSpPr/>
            <p:nvPr/>
          </p:nvSpPr>
          <p:spPr bwMode="auto">
            <a:xfrm flipH="1">
              <a:off x="5123845" y="4081986"/>
              <a:ext cx="1644726" cy="375243"/>
            </a:xfrm>
            <a:prstGeom prst="rect">
              <a:avLst/>
            </a:prstGeom>
            <a:solidFill>
              <a:srgbClr val="FFFFFF"/>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a:ln>
                    <a:noFill/>
                  </a:ln>
                  <a:solidFill>
                    <a:srgbClr val="0078D4"/>
                  </a:solidFill>
                  <a:effectLst/>
                  <a:uLnTx/>
                  <a:uFillTx/>
                  <a:latin typeface="Segoe UI Semibold"/>
                  <a:ea typeface="+mn-ea"/>
                  <a:cs typeface="Segoe UI" pitchFamily="34" charset="0"/>
                </a:rPr>
                <a:t>HTTP API</a:t>
              </a:r>
            </a:p>
          </p:txBody>
        </p:sp>
        <p:sp>
          <p:nvSpPr>
            <p:cNvPr id="72" name="Rounded Rectangle 5">
              <a:extLst>
                <a:ext uri="{FF2B5EF4-FFF2-40B4-BE49-F238E27FC236}">
                  <a16:creationId xmlns:a16="http://schemas.microsoft.com/office/drawing/2014/main" id="{11F7CD0D-F7F5-4927-BA4A-B5BC6C326CFD}"/>
                </a:ext>
              </a:extLst>
            </p:cNvPr>
            <p:cNvSpPr/>
            <p:nvPr/>
          </p:nvSpPr>
          <p:spPr bwMode="auto">
            <a:xfrm flipH="1">
              <a:off x="7244215" y="4079063"/>
              <a:ext cx="1644726" cy="375243"/>
            </a:xfrm>
            <a:prstGeom prst="rect">
              <a:avLst/>
            </a:prstGeom>
            <a:solidFill>
              <a:srgbClr val="FFFFFF"/>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a:ln>
                    <a:noFill/>
                  </a:ln>
                  <a:solidFill>
                    <a:srgbClr val="0078D4"/>
                  </a:solidFill>
                  <a:effectLst/>
                  <a:uLnTx/>
                  <a:uFillTx/>
                  <a:latin typeface="Segoe UI Semibold"/>
                  <a:ea typeface="+mn-ea"/>
                  <a:cs typeface="Segoe UI" pitchFamily="34" charset="0"/>
                </a:rPr>
                <a:t>gRPC API</a:t>
              </a:r>
            </a:p>
          </p:txBody>
        </p:sp>
      </p:grpSp>
      <p:grpSp>
        <p:nvGrpSpPr>
          <p:cNvPr id="68" name="Group 67">
            <a:extLst>
              <a:ext uri="{FF2B5EF4-FFF2-40B4-BE49-F238E27FC236}">
                <a16:creationId xmlns:a16="http://schemas.microsoft.com/office/drawing/2014/main" id="{7C71B682-EBB3-40BE-A1DB-5A35861E5861}"/>
              </a:ext>
            </a:extLst>
          </p:cNvPr>
          <p:cNvGrpSpPr/>
          <p:nvPr/>
        </p:nvGrpSpPr>
        <p:grpSpPr>
          <a:xfrm>
            <a:off x="5025232" y="2727619"/>
            <a:ext cx="2141537" cy="343080"/>
            <a:chOff x="5008563" y="3736794"/>
            <a:chExt cx="2141537" cy="343080"/>
          </a:xfrm>
        </p:grpSpPr>
        <p:sp>
          <p:nvSpPr>
            <p:cNvPr id="69" name="Rectangle 2">
              <a:extLst>
                <a:ext uri="{FF2B5EF4-FFF2-40B4-BE49-F238E27FC236}">
                  <a16:creationId xmlns:a16="http://schemas.microsoft.com/office/drawing/2014/main" id="{FB3CED93-B24C-4FE8-BA95-D202CF6E9CE1}"/>
                </a:ext>
              </a:extLst>
            </p:cNvPr>
            <p:cNvSpPr/>
            <p:nvPr/>
          </p:nvSpPr>
          <p:spPr bwMode="auto">
            <a:xfrm>
              <a:off x="5008563" y="3930649"/>
              <a:ext cx="2141537" cy="149225"/>
            </a:xfrm>
            <a:custGeom>
              <a:avLst/>
              <a:gdLst>
                <a:gd name="connsiteX0" fmla="*/ 0 w 2222499"/>
                <a:gd name="connsiteY0" fmla="*/ 0 h 128270"/>
                <a:gd name="connsiteX1" fmla="*/ 2222499 w 2222499"/>
                <a:gd name="connsiteY1" fmla="*/ 0 h 128270"/>
                <a:gd name="connsiteX2" fmla="*/ 2222499 w 2222499"/>
                <a:gd name="connsiteY2" fmla="*/ 128270 h 128270"/>
                <a:gd name="connsiteX3" fmla="*/ 0 w 2222499"/>
                <a:gd name="connsiteY3" fmla="*/ 128270 h 128270"/>
                <a:gd name="connsiteX4" fmla="*/ 0 w 2222499"/>
                <a:gd name="connsiteY4" fmla="*/ 0 h 128270"/>
                <a:gd name="connsiteX0" fmla="*/ 0 w 2222499"/>
                <a:gd name="connsiteY0" fmla="*/ 128270 h 219710"/>
                <a:gd name="connsiteX1" fmla="*/ 0 w 2222499"/>
                <a:gd name="connsiteY1" fmla="*/ 0 h 219710"/>
                <a:gd name="connsiteX2" fmla="*/ 2222499 w 2222499"/>
                <a:gd name="connsiteY2" fmla="*/ 0 h 219710"/>
                <a:gd name="connsiteX3" fmla="*/ 2222499 w 2222499"/>
                <a:gd name="connsiteY3" fmla="*/ 128270 h 219710"/>
                <a:gd name="connsiteX4" fmla="*/ 91440 w 2222499"/>
                <a:gd name="connsiteY4" fmla="*/ 219710 h 219710"/>
                <a:gd name="connsiteX0" fmla="*/ 0 w 2222499"/>
                <a:gd name="connsiteY0" fmla="*/ 128270 h 721360"/>
                <a:gd name="connsiteX1" fmla="*/ 0 w 2222499"/>
                <a:gd name="connsiteY1" fmla="*/ 0 h 721360"/>
                <a:gd name="connsiteX2" fmla="*/ 2222499 w 2222499"/>
                <a:gd name="connsiteY2" fmla="*/ 0 h 721360"/>
                <a:gd name="connsiteX3" fmla="*/ 2222499 w 2222499"/>
                <a:gd name="connsiteY3" fmla="*/ 128270 h 721360"/>
                <a:gd name="connsiteX4" fmla="*/ 1821815 w 2222499"/>
                <a:gd name="connsiteY4" fmla="*/ 721360 h 721360"/>
                <a:gd name="connsiteX0" fmla="*/ 0 w 2222499"/>
                <a:gd name="connsiteY0" fmla="*/ 128270 h 359410"/>
                <a:gd name="connsiteX1" fmla="*/ 0 w 2222499"/>
                <a:gd name="connsiteY1" fmla="*/ 0 h 359410"/>
                <a:gd name="connsiteX2" fmla="*/ 2222499 w 2222499"/>
                <a:gd name="connsiteY2" fmla="*/ 0 h 359410"/>
                <a:gd name="connsiteX3" fmla="*/ 2222499 w 2222499"/>
                <a:gd name="connsiteY3" fmla="*/ 128270 h 359410"/>
                <a:gd name="connsiteX4" fmla="*/ 1139190 w 2222499"/>
                <a:gd name="connsiteY4" fmla="*/ 359410 h 359410"/>
                <a:gd name="connsiteX0" fmla="*/ 0 w 2222499"/>
                <a:gd name="connsiteY0" fmla="*/ 128270 h 128270"/>
                <a:gd name="connsiteX1" fmla="*/ 0 w 2222499"/>
                <a:gd name="connsiteY1" fmla="*/ 0 h 128270"/>
                <a:gd name="connsiteX2" fmla="*/ 2222499 w 2222499"/>
                <a:gd name="connsiteY2" fmla="*/ 0 h 128270"/>
                <a:gd name="connsiteX3" fmla="*/ 2222499 w 2222499"/>
                <a:gd name="connsiteY3" fmla="*/ 128270 h 128270"/>
              </a:gdLst>
              <a:ahLst/>
              <a:cxnLst>
                <a:cxn ang="0">
                  <a:pos x="connsiteX0" y="connsiteY0"/>
                </a:cxn>
                <a:cxn ang="0">
                  <a:pos x="connsiteX1" y="connsiteY1"/>
                </a:cxn>
                <a:cxn ang="0">
                  <a:pos x="connsiteX2" y="connsiteY2"/>
                </a:cxn>
                <a:cxn ang="0">
                  <a:pos x="connsiteX3" y="connsiteY3"/>
                </a:cxn>
              </a:cxnLst>
              <a:rect l="l" t="t" r="r" b="b"/>
              <a:pathLst>
                <a:path w="2222499" h="128270">
                  <a:moveTo>
                    <a:pt x="0" y="128270"/>
                  </a:moveTo>
                  <a:lnTo>
                    <a:pt x="0" y="0"/>
                  </a:lnTo>
                  <a:lnTo>
                    <a:pt x="2222499" y="0"/>
                  </a:lnTo>
                  <a:lnTo>
                    <a:pt x="2222499" y="128270"/>
                  </a:lnTo>
                </a:path>
              </a:pathLst>
            </a:custGeom>
            <a:noFill/>
            <a:ln w="19050" cap="flat" cmpd="sng" algn="ctr">
              <a:solidFill>
                <a:srgbClr val="737373"/>
              </a:solid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cxnSp>
          <p:nvCxnSpPr>
            <p:cNvPr id="70" name="Straight Connector 69">
              <a:extLst>
                <a:ext uri="{FF2B5EF4-FFF2-40B4-BE49-F238E27FC236}">
                  <a16:creationId xmlns:a16="http://schemas.microsoft.com/office/drawing/2014/main" id="{C5A14DA3-34BF-4665-8E31-D640BACC86BF}"/>
                </a:ext>
              </a:extLst>
            </p:cNvPr>
            <p:cNvCxnSpPr>
              <a:cxnSpLocks/>
            </p:cNvCxnSpPr>
            <p:nvPr/>
          </p:nvCxnSpPr>
          <p:spPr>
            <a:xfrm flipH="1" flipV="1">
              <a:off x="6089651" y="3736794"/>
              <a:ext cx="1" cy="196851"/>
            </a:xfrm>
            <a:prstGeom prst="line">
              <a:avLst/>
            </a:prstGeom>
            <a:noFill/>
            <a:ln w="19050" cap="flat" cmpd="sng" algn="ctr">
              <a:solidFill>
                <a:srgbClr val="737373"/>
              </a:solidFill>
              <a:prstDash val="solid"/>
              <a:headEnd type="none" w="lg" len="med"/>
              <a:tailEnd type="none" w="lg" len="med"/>
            </a:ln>
            <a:effectLst/>
          </p:spPr>
        </p:cxnSp>
      </p:grpSp>
      <p:sp>
        <p:nvSpPr>
          <p:cNvPr id="96" name="TextBox 95">
            <a:extLst>
              <a:ext uri="{FF2B5EF4-FFF2-40B4-BE49-F238E27FC236}">
                <a16:creationId xmlns:a16="http://schemas.microsoft.com/office/drawing/2014/main" id="{9C414B8C-2015-4375-B3D5-D36832F44BA4}"/>
              </a:ext>
            </a:extLst>
          </p:cNvPr>
          <p:cNvSpPr txBox="1"/>
          <p:nvPr/>
        </p:nvSpPr>
        <p:spPr>
          <a:xfrm>
            <a:off x="1432490" y="1979468"/>
            <a:ext cx="9327020" cy="184666"/>
          </a:xfrm>
          <a:prstGeom prst="rect">
            <a:avLst/>
          </a:prstGeom>
          <a:noFill/>
        </p:spPr>
        <p:txBody>
          <a:bodyPr wrap="square" lIns="0" tIns="0" rIns="0" bIns="0" rtlCol="0">
            <a:spAutoFit/>
          </a:bodyPr>
          <a:lstStyle/>
          <a:p>
            <a:pPr marL="0" marR="0" lvl="0" indent="0" algn="ctr" defTabSz="932472" rtl="0" eaLnBrk="1" fontAlgn="base" latinLnBrk="0" hangingPunct="1">
              <a:lnSpc>
                <a:spcPct val="100000"/>
              </a:lnSpc>
              <a:spcBef>
                <a:spcPct val="0"/>
              </a:spcBef>
              <a:spcAft>
                <a:spcPts val="1200"/>
              </a:spcAft>
              <a:buClrTx/>
              <a:buSzTx/>
              <a:buFontTx/>
              <a:buNone/>
              <a:tabLst/>
              <a:defRPr/>
            </a:pPr>
            <a:r>
              <a:rPr kumimoji="0" lang="en-US" sz="1200" b="0" i="0" u="none" strike="noStrike" kern="0" cap="none" spc="0" normalizeH="0" baseline="0" noProof="0">
                <a:ln>
                  <a:noFill/>
                </a:ln>
                <a:solidFill>
                  <a:srgbClr val="000000">
                    <a:lumMod val="65000"/>
                    <a:lumOff val="35000"/>
                  </a:srgbClr>
                </a:solidFill>
                <a:effectLst/>
                <a:uLnTx/>
                <a:uFillTx/>
                <a:latin typeface="Segoe UI Semibold"/>
                <a:ea typeface="Segoe UI Symbol"/>
                <a:cs typeface="+mn-cs"/>
              </a:rPr>
              <a:t>Microservices written in</a:t>
            </a:r>
          </a:p>
        </p:txBody>
      </p:sp>
      <p:cxnSp>
        <p:nvCxnSpPr>
          <p:cNvPr id="97" name="Straight Connector 96">
            <a:extLst>
              <a:ext uri="{FF2B5EF4-FFF2-40B4-BE49-F238E27FC236}">
                <a16:creationId xmlns:a16="http://schemas.microsoft.com/office/drawing/2014/main" id="{2A81A651-961E-47B0-8894-94627DAD56E9}"/>
              </a:ext>
            </a:extLst>
          </p:cNvPr>
          <p:cNvCxnSpPr>
            <a:cxnSpLocks/>
          </p:cNvCxnSpPr>
          <p:nvPr/>
        </p:nvCxnSpPr>
        <p:spPr>
          <a:xfrm>
            <a:off x="1071563" y="2076955"/>
            <a:ext cx="4060484" cy="9553"/>
          </a:xfrm>
          <a:prstGeom prst="line">
            <a:avLst/>
          </a:prstGeom>
          <a:noFill/>
          <a:ln w="19050" cap="flat" cmpd="sng" algn="ctr">
            <a:solidFill>
              <a:srgbClr val="737373"/>
            </a:solidFill>
            <a:prstDash val="solid"/>
            <a:headEnd type="none" w="lg" len="med"/>
            <a:tailEnd type="none" w="lg" len="med"/>
          </a:ln>
          <a:effectLst/>
        </p:spPr>
      </p:cxnSp>
      <p:cxnSp>
        <p:nvCxnSpPr>
          <p:cNvPr id="98" name="Straight Connector 97">
            <a:extLst>
              <a:ext uri="{FF2B5EF4-FFF2-40B4-BE49-F238E27FC236}">
                <a16:creationId xmlns:a16="http://schemas.microsoft.com/office/drawing/2014/main" id="{0F9E4444-1964-4754-98D1-F63944223F19}"/>
              </a:ext>
            </a:extLst>
          </p:cNvPr>
          <p:cNvCxnSpPr>
            <a:cxnSpLocks/>
          </p:cNvCxnSpPr>
          <p:nvPr/>
        </p:nvCxnSpPr>
        <p:spPr>
          <a:xfrm>
            <a:off x="7013576" y="2076955"/>
            <a:ext cx="4106862" cy="0"/>
          </a:xfrm>
          <a:prstGeom prst="line">
            <a:avLst/>
          </a:prstGeom>
          <a:noFill/>
          <a:ln w="19050" cap="flat" cmpd="sng" algn="ctr">
            <a:solidFill>
              <a:srgbClr val="737373"/>
            </a:solidFill>
            <a:prstDash val="solid"/>
            <a:headEnd type="none" w="lg" len="med"/>
            <a:tailEnd type="none" w="lg" len="med"/>
          </a:ln>
          <a:effectLst/>
        </p:spPr>
      </p:cxnSp>
      <p:grpSp>
        <p:nvGrpSpPr>
          <p:cNvPr id="22" name="Group 21">
            <a:extLst>
              <a:ext uri="{FF2B5EF4-FFF2-40B4-BE49-F238E27FC236}">
                <a16:creationId xmlns:a16="http://schemas.microsoft.com/office/drawing/2014/main" id="{A637AC47-1CD8-4F0A-9595-EEE0D8B4BE29}"/>
              </a:ext>
            </a:extLst>
          </p:cNvPr>
          <p:cNvGrpSpPr/>
          <p:nvPr/>
        </p:nvGrpSpPr>
        <p:grpSpPr>
          <a:xfrm>
            <a:off x="531282" y="5576266"/>
            <a:ext cx="11027664" cy="933450"/>
            <a:chOff x="588263" y="5517067"/>
            <a:chExt cx="11027664" cy="933450"/>
          </a:xfrm>
        </p:grpSpPr>
        <p:sp>
          <p:nvSpPr>
            <p:cNvPr id="113" name="Rectangle 112">
              <a:extLst>
                <a:ext uri="{FF2B5EF4-FFF2-40B4-BE49-F238E27FC236}">
                  <a16:creationId xmlns:a16="http://schemas.microsoft.com/office/drawing/2014/main" id="{A1460C60-8542-4F42-AAEB-6569182E11B5}"/>
                </a:ext>
              </a:extLst>
            </p:cNvPr>
            <p:cNvSpPr/>
            <p:nvPr/>
          </p:nvSpPr>
          <p:spPr bwMode="auto">
            <a:xfrm>
              <a:off x="588263" y="5517067"/>
              <a:ext cx="11027664" cy="933450"/>
            </a:xfrm>
            <a:prstGeom prst="rect">
              <a:avLst/>
            </a:prstGeom>
            <a:solidFill>
              <a:schemeClr val="bg1"/>
            </a:solidFill>
            <a:ln w="7710" cap="flat">
              <a:noFill/>
              <a:prstDash val="solid"/>
              <a:miter/>
            </a:ln>
            <a:effectLst>
              <a:outerShdw blurRad="190500" sx="102000" sy="102000" algn="ctr" rotWithShape="0">
                <a:prstClr val="black">
                  <a:alpha val="2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91440" rIns="0" bIns="9144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1200"/>
                </a:spcAft>
                <a:buClrTx/>
                <a:buSzTx/>
                <a:buFontTx/>
                <a:buNone/>
                <a:tabLst/>
                <a:defRPr/>
              </a:pPr>
              <a:r>
                <a:rPr kumimoji="0" lang="en-US" sz="1600" b="0" i="0" u="none" strike="noStrike" kern="1200" cap="none" spc="0" normalizeH="0" baseline="0" noProof="0" dirty="0">
                  <a:ln>
                    <a:noFill/>
                  </a:ln>
                  <a:solidFill>
                    <a:srgbClr val="1A1A1A"/>
                  </a:solidFill>
                  <a:effectLst/>
                  <a:uLnTx/>
                  <a:uFillTx/>
                  <a:latin typeface="Segoe UI Semibold"/>
                  <a:ea typeface="Segoe UI Symbol"/>
                  <a:cs typeface="+mn-cs"/>
                </a:rPr>
                <a:t>Any cloud or edge infrastructure</a:t>
              </a:r>
            </a:p>
          </p:txBody>
        </p:sp>
        <p:grpSp>
          <p:nvGrpSpPr>
            <p:cNvPr id="21" name="Group 20">
              <a:extLst>
                <a:ext uri="{FF2B5EF4-FFF2-40B4-BE49-F238E27FC236}">
                  <a16:creationId xmlns:a16="http://schemas.microsoft.com/office/drawing/2014/main" id="{E5E32FE5-4F8E-48C7-952C-821A3C45B442}"/>
                </a:ext>
              </a:extLst>
            </p:cNvPr>
            <p:cNvGrpSpPr/>
            <p:nvPr/>
          </p:nvGrpSpPr>
          <p:grpSpPr>
            <a:xfrm>
              <a:off x="1942154" y="5875640"/>
              <a:ext cx="6829894" cy="553052"/>
              <a:chOff x="1942154" y="5875640"/>
              <a:chExt cx="6829894" cy="553052"/>
            </a:xfrm>
          </p:grpSpPr>
          <p:pic>
            <p:nvPicPr>
              <p:cNvPr id="117" name="Picture 116">
                <a:extLst>
                  <a:ext uri="{FF2B5EF4-FFF2-40B4-BE49-F238E27FC236}">
                    <a16:creationId xmlns:a16="http://schemas.microsoft.com/office/drawing/2014/main" id="{3E7B97FA-22B6-4C3E-B784-4E88E6E7F7D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7377840" y="6055674"/>
                <a:ext cx="1394208" cy="246437"/>
              </a:xfrm>
              <a:prstGeom prst="rect">
                <a:avLst/>
              </a:prstGeom>
            </p:spPr>
          </p:pic>
          <p:pic>
            <p:nvPicPr>
              <p:cNvPr id="118" name="Picture 2" descr="Image result for aws logo">
                <a:extLst>
                  <a:ext uri="{FF2B5EF4-FFF2-40B4-BE49-F238E27FC236}">
                    <a16:creationId xmlns:a16="http://schemas.microsoft.com/office/drawing/2014/main" id="{05549E61-5A73-41F6-B95C-51D9B8B05CF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63073" y="6016491"/>
                <a:ext cx="439065" cy="314295"/>
              </a:xfrm>
              <a:prstGeom prst="rect">
                <a:avLst/>
              </a:prstGeom>
              <a:noFill/>
              <a:extLst>
                <a:ext uri="{909E8E84-426E-40DD-AFC4-6F175D3DCCD1}">
                  <a14:hiddenFill xmlns:a14="http://schemas.microsoft.com/office/drawing/2010/main">
                    <a:solidFill>
                      <a:srgbClr val="FFFFFF"/>
                    </a:solidFill>
                  </a14:hiddenFill>
                </a:ext>
              </a:extLst>
            </p:spPr>
          </p:pic>
          <p:pic>
            <p:nvPicPr>
              <p:cNvPr id="119" name="Picture 4">
                <a:extLst>
                  <a:ext uri="{FF2B5EF4-FFF2-40B4-BE49-F238E27FC236}">
                    <a16:creationId xmlns:a16="http://schemas.microsoft.com/office/drawing/2014/main" id="{4C26AD6B-76C2-401F-93AB-B69180D3F36B}"/>
                  </a:ext>
                </a:extLst>
              </p:cNvPr>
              <p:cNvPicPr>
                <a:picLocks noChangeAspect="1" noChangeArrowheads="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bwMode="auto">
              <a:xfrm>
                <a:off x="4422604" y="6081599"/>
                <a:ext cx="1257881" cy="194587"/>
              </a:xfrm>
              <a:prstGeom prst="rect">
                <a:avLst/>
              </a:prstGeom>
              <a:noFill/>
              <a:extLst>
                <a:ext uri="{909E8E84-426E-40DD-AFC4-6F175D3DCCD1}">
                  <a14:hiddenFill xmlns:a14="http://schemas.microsoft.com/office/drawing/2010/main">
                    <a:solidFill>
                      <a:srgbClr val="FFFFFF"/>
                    </a:solidFill>
                  </a14:hiddenFill>
                </a:ext>
              </a:extLst>
            </p:spPr>
          </p:pic>
          <p:pic>
            <p:nvPicPr>
              <p:cNvPr id="120" name="Picture 2" descr="See the source image">
                <a:extLst>
                  <a:ext uri="{FF2B5EF4-FFF2-40B4-BE49-F238E27FC236}">
                    <a16:creationId xmlns:a16="http://schemas.microsoft.com/office/drawing/2014/main" id="{7ADA52DB-7605-4889-9538-DAD6AE148B11}"/>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931317" y="6034958"/>
                <a:ext cx="1195691" cy="287868"/>
              </a:xfrm>
              <a:prstGeom prst="rect">
                <a:avLst/>
              </a:prstGeom>
              <a:noFill/>
              <a:extLst>
                <a:ext uri="{909E8E84-426E-40DD-AFC4-6F175D3DCCD1}">
                  <a14:hiddenFill xmlns:a14="http://schemas.microsoft.com/office/drawing/2010/main">
                    <a:solidFill>
                      <a:srgbClr val="FFFFFF"/>
                    </a:solidFill>
                  </a14:hiddenFill>
                </a:ext>
              </a:extLst>
            </p:spPr>
          </p:pic>
          <p:pic>
            <p:nvPicPr>
              <p:cNvPr id="122" name="Picture 121" descr="A picture containing drawing&#10;&#10;Description automatically generated">
                <a:extLst>
                  <a:ext uri="{FF2B5EF4-FFF2-40B4-BE49-F238E27FC236}">
                    <a16:creationId xmlns:a16="http://schemas.microsoft.com/office/drawing/2014/main" id="{1BC92FB3-0478-4E35-823A-0C0771FA75CC}"/>
                  </a:ext>
                </a:extLst>
              </p:cNvPr>
              <p:cNvPicPr>
                <a:picLocks noChangeAspect="1"/>
              </p:cNvPicPr>
              <p:nvPr/>
            </p:nvPicPr>
            <p:blipFill>
              <a:blip r:embed="rId11"/>
              <a:stretch>
                <a:fillRect/>
              </a:stretch>
            </p:blipFill>
            <p:spPr>
              <a:xfrm>
                <a:off x="1942154" y="5875640"/>
                <a:ext cx="1672072" cy="553052"/>
              </a:xfrm>
              <a:prstGeom prst="rect">
                <a:avLst/>
              </a:prstGeom>
            </p:spPr>
          </p:pic>
        </p:grpSp>
      </p:grpSp>
      <p:grpSp>
        <p:nvGrpSpPr>
          <p:cNvPr id="4" name="Group 3">
            <a:extLst>
              <a:ext uri="{FF2B5EF4-FFF2-40B4-BE49-F238E27FC236}">
                <a16:creationId xmlns:a16="http://schemas.microsoft.com/office/drawing/2014/main" id="{E10AFF22-F202-4CFD-86B2-53A2E8D430D5}"/>
              </a:ext>
            </a:extLst>
          </p:cNvPr>
          <p:cNvGrpSpPr/>
          <p:nvPr/>
        </p:nvGrpSpPr>
        <p:grpSpPr>
          <a:xfrm>
            <a:off x="470263" y="1340644"/>
            <a:ext cx="11139569" cy="1413405"/>
            <a:chOff x="470263" y="1340644"/>
            <a:chExt cx="11139569" cy="1413405"/>
          </a:xfrm>
        </p:grpSpPr>
        <p:sp>
          <p:nvSpPr>
            <p:cNvPr id="93" name="Rounded Rectangle 5">
              <a:extLst>
                <a:ext uri="{FF2B5EF4-FFF2-40B4-BE49-F238E27FC236}">
                  <a16:creationId xmlns:a16="http://schemas.microsoft.com/office/drawing/2014/main" id="{232B117C-57A8-44FB-8DCB-4F3089BF8662}"/>
                </a:ext>
              </a:extLst>
            </p:cNvPr>
            <p:cNvSpPr/>
            <p:nvPr/>
          </p:nvSpPr>
          <p:spPr bwMode="auto">
            <a:xfrm>
              <a:off x="582168" y="1340644"/>
              <a:ext cx="11027664" cy="1402368"/>
            </a:xfrm>
            <a:prstGeom prst="rect">
              <a:avLst/>
            </a:prstGeom>
            <a:solidFill>
              <a:srgbClr val="FFFFFF"/>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182880" tIns="274320"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a:ln>
                    <a:noFill/>
                  </a:ln>
                  <a:solidFill>
                    <a:srgbClr val="000000"/>
                  </a:solidFill>
                  <a:effectLst/>
                  <a:uLnTx/>
                  <a:uFillTx/>
                  <a:latin typeface="Segoe UI Semibold"/>
                  <a:ea typeface="+mn-ea"/>
                  <a:cs typeface="Segoe UI" pitchFamily="34" charset="0"/>
                </a:rPr>
                <a:t>Application code</a:t>
              </a:r>
            </a:p>
          </p:txBody>
        </p:sp>
        <p:grpSp>
          <p:nvGrpSpPr>
            <p:cNvPr id="3" name="Group 2">
              <a:extLst>
                <a:ext uri="{FF2B5EF4-FFF2-40B4-BE49-F238E27FC236}">
                  <a16:creationId xmlns:a16="http://schemas.microsoft.com/office/drawing/2014/main" id="{02B8A24A-F2F5-44A6-AAE3-EDE93C30AED9}"/>
                </a:ext>
              </a:extLst>
            </p:cNvPr>
            <p:cNvGrpSpPr/>
            <p:nvPr/>
          </p:nvGrpSpPr>
          <p:grpSpPr>
            <a:xfrm>
              <a:off x="470263" y="2099362"/>
              <a:ext cx="10415933" cy="654687"/>
              <a:chOff x="470263" y="2099362"/>
              <a:chExt cx="10415933" cy="654687"/>
            </a:xfrm>
          </p:grpSpPr>
          <p:grpSp>
            <p:nvGrpSpPr>
              <p:cNvPr id="107" name="Group 106">
                <a:extLst>
                  <a:ext uri="{FF2B5EF4-FFF2-40B4-BE49-F238E27FC236}">
                    <a16:creationId xmlns:a16="http://schemas.microsoft.com/office/drawing/2014/main" id="{9B6CDD57-0B2E-4797-9D21-88F5E67C5D0B}"/>
                  </a:ext>
                </a:extLst>
              </p:cNvPr>
              <p:cNvGrpSpPr/>
              <p:nvPr/>
            </p:nvGrpSpPr>
            <p:grpSpPr>
              <a:xfrm>
                <a:off x="470263" y="2199114"/>
                <a:ext cx="8260920" cy="399904"/>
                <a:chOff x="1451953" y="3488146"/>
                <a:chExt cx="8260920" cy="399904"/>
              </a:xfrm>
            </p:grpSpPr>
            <p:pic>
              <p:nvPicPr>
                <p:cNvPr id="99" name="Picture 4">
                  <a:extLst>
                    <a:ext uri="{FF2B5EF4-FFF2-40B4-BE49-F238E27FC236}">
                      <a16:creationId xmlns:a16="http://schemas.microsoft.com/office/drawing/2014/main" id="{05BDBD04-0893-427E-82AF-760E2B9A9871}"/>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290932" y="3509016"/>
                  <a:ext cx="617111" cy="345437"/>
                </a:xfrm>
                <a:prstGeom prst="rect">
                  <a:avLst/>
                </a:prstGeom>
                <a:noFill/>
                <a:extLst>
                  <a:ext uri="{909E8E84-426E-40DD-AFC4-6F175D3DCCD1}">
                    <a14:hiddenFill xmlns:a14="http://schemas.microsoft.com/office/drawing/2010/main">
                      <a:solidFill>
                        <a:srgbClr val="FFFFFF"/>
                      </a:solidFill>
                    </a14:hiddenFill>
                  </a:ext>
                </a:extLst>
              </p:spPr>
            </p:pic>
            <p:pic>
              <p:nvPicPr>
                <p:cNvPr id="100" name="Graphic 99">
                  <a:extLst>
                    <a:ext uri="{FF2B5EF4-FFF2-40B4-BE49-F238E27FC236}">
                      <a16:creationId xmlns:a16="http://schemas.microsoft.com/office/drawing/2014/main" id="{9C62E224-CFA0-4A04-A913-91C9E11ADF3A}"/>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3957262" y="3592606"/>
                  <a:ext cx="513316" cy="221555"/>
                </a:xfrm>
                <a:prstGeom prst="rect">
                  <a:avLst/>
                </a:prstGeom>
              </p:spPr>
            </p:pic>
            <p:pic>
              <p:nvPicPr>
                <p:cNvPr id="101" name="Picture 2">
                  <a:extLst>
                    <a:ext uri="{FF2B5EF4-FFF2-40B4-BE49-F238E27FC236}">
                      <a16:creationId xmlns:a16="http://schemas.microsoft.com/office/drawing/2014/main" id="{D469443A-1AF3-4B0E-B718-2B57DDE6C6DE}"/>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211343" y="3605733"/>
                  <a:ext cx="815461" cy="195300"/>
                </a:xfrm>
                <a:prstGeom prst="rect">
                  <a:avLst/>
                </a:prstGeom>
                <a:noFill/>
                <a:extLst>
                  <a:ext uri="{909E8E84-426E-40DD-AFC4-6F175D3DCCD1}">
                    <a14:hiddenFill xmlns:a14="http://schemas.microsoft.com/office/drawing/2010/main">
                      <a:solidFill>
                        <a:srgbClr val="FFFFFF"/>
                      </a:solidFill>
                    </a14:hiddenFill>
                  </a:ext>
                </a:extLst>
              </p:spPr>
            </p:pic>
            <p:pic>
              <p:nvPicPr>
                <p:cNvPr id="102" name="Picture 101" descr="A picture containing clipart&#10;&#10;Description automatically generated">
                  <a:extLst>
                    <a:ext uri="{FF2B5EF4-FFF2-40B4-BE49-F238E27FC236}">
                      <a16:creationId xmlns:a16="http://schemas.microsoft.com/office/drawing/2014/main" id="{0FD6847E-FD9F-4F49-86B4-8197513516EE}"/>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4945566" y="3488146"/>
                  <a:ext cx="790789" cy="369515"/>
                </a:xfrm>
                <a:prstGeom prst="rect">
                  <a:avLst/>
                </a:prstGeom>
                <a:ln>
                  <a:noFill/>
                </a:ln>
              </p:spPr>
            </p:pic>
            <p:sp>
              <p:nvSpPr>
                <p:cNvPr id="104" name="Rectangle 103">
                  <a:extLst>
                    <a:ext uri="{FF2B5EF4-FFF2-40B4-BE49-F238E27FC236}">
                      <a16:creationId xmlns:a16="http://schemas.microsoft.com/office/drawing/2014/main" id="{0D013D9B-0CEC-45E8-8F9B-4FAAB5EB3841}"/>
                    </a:ext>
                  </a:extLst>
                </p:cNvPr>
                <p:cNvSpPr/>
                <p:nvPr/>
              </p:nvSpPr>
              <p:spPr>
                <a:xfrm>
                  <a:off x="1451953" y="3580273"/>
                  <a:ext cx="2478350" cy="307777"/>
                </a:xfrm>
                <a:prstGeom prst="rect">
                  <a:avLst/>
                </a:prstGeom>
                <a:ln>
                  <a:noFill/>
                </a:ln>
              </p:spPr>
              <p:txBody>
                <a:bodyPr wrap="square">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lang="en-US" sz="1400" kern="0">
                      <a:solidFill>
                        <a:srgbClr val="1A1A1A"/>
                      </a:solidFill>
                      <a:latin typeface="Segoe UI Semibold"/>
                      <a:ea typeface="Segoe UI Symbol" panose="020B0502040204020203" pitchFamily="34" charset="0"/>
                      <a:cs typeface="Segoe UI Semibold" panose="020B0702040204020203" pitchFamily="34" charset="0"/>
                    </a:rPr>
                    <a:t>Any code or framework…</a:t>
                  </a:r>
                </a:p>
              </p:txBody>
            </p:sp>
            <p:pic>
              <p:nvPicPr>
                <p:cNvPr id="88" name="Picture 2" descr="Image result for c++ logo">
                  <a:extLst>
                    <a:ext uri="{FF2B5EF4-FFF2-40B4-BE49-F238E27FC236}">
                      <a16:creationId xmlns:a16="http://schemas.microsoft.com/office/drawing/2014/main" id="{A71C5193-3434-4F5D-90DF-0C400B0844A1}"/>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9383031" y="3506934"/>
                  <a:ext cx="329842" cy="362419"/>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a:extLst>
                    <a:ext uri="{FF2B5EF4-FFF2-40B4-BE49-F238E27FC236}">
                      <a16:creationId xmlns:a16="http://schemas.microsoft.com/office/drawing/2014/main" id="{1F8718D6-45E0-4F70-8649-D4025CE000AF}"/>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501792" y="3531067"/>
                  <a:ext cx="314152" cy="314152"/>
                </a:xfrm>
                <a:prstGeom prst="rect">
                  <a:avLst/>
                </a:prstGeom>
                <a:noFill/>
                <a:extLst>
                  <a:ext uri="{909E8E84-426E-40DD-AFC4-6F175D3DCCD1}">
                    <a14:hiddenFill xmlns:a14="http://schemas.microsoft.com/office/drawing/2010/main">
                      <a:solidFill>
                        <a:srgbClr val="FFFFFF"/>
                      </a:solidFill>
                    </a14:hiddenFill>
                  </a:ext>
                </a:extLst>
              </p:spPr>
            </p:pic>
          </p:grpSp>
          <p:pic>
            <p:nvPicPr>
              <p:cNvPr id="10" name="Picture 2">
                <a:extLst>
                  <a:ext uri="{FF2B5EF4-FFF2-40B4-BE49-F238E27FC236}">
                    <a16:creationId xmlns:a16="http://schemas.microsoft.com/office/drawing/2014/main" id="{69E658BE-E203-4CB5-83D3-5271BC70114C}"/>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p:blipFill>
            <p:spPr bwMode="auto">
              <a:xfrm>
                <a:off x="9206171" y="2099362"/>
                <a:ext cx="654687" cy="65468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Rust Language Logo">
                <a:extLst>
                  <a:ext uri="{FF2B5EF4-FFF2-40B4-BE49-F238E27FC236}">
                    <a16:creationId xmlns:a16="http://schemas.microsoft.com/office/drawing/2014/main" id="{071D4956-DA63-4D6F-82E6-C234113FD45B}"/>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0335848" y="2153303"/>
                <a:ext cx="550348" cy="553423"/>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7" name="TextBox 6">
            <a:extLst>
              <a:ext uri="{FF2B5EF4-FFF2-40B4-BE49-F238E27FC236}">
                <a16:creationId xmlns:a16="http://schemas.microsoft.com/office/drawing/2014/main" id="{02F64E31-AAF5-49EC-B96B-6C90A21429CA}"/>
              </a:ext>
            </a:extLst>
          </p:cNvPr>
          <p:cNvSpPr txBox="1"/>
          <p:nvPr/>
        </p:nvSpPr>
        <p:spPr>
          <a:xfrm>
            <a:off x="1413324" y="1938132"/>
            <a:ext cx="9327020" cy="184666"/>
          </a:xfrm>
          <a:prstGeom prst="rect">
            <a:avLst/>
          </a:prstGeom>
          <a:noFill/>
        </p:spPr>
        <p:txBody>
          <a:bodyPr wrap="square" lIns="0" tIns="0" rIns="0" bIns="0" rtlCol="0">
            <a:spAutoFit/>
          </a:bodyPr>
          <a:lstStyle/>
          <a:p>
            <a:pPr marL="0" marR="0" lvl="0" indent="0" algn="ctr" defTabSz="932472" rtl="0" eaLnBrk="1" fontAlgn="base" latinLnBrk="0" hangingPunct="1">
              <a:lnSpc>
                <a:spcPct val="100000"/>
              </a:lnSpc>
              <a:spcBef>
                <a:spcPct val="0"/>
              </a:spcBef>
              <a:spcAft>
                <a:spcPts val="1200"/>
              </a:spcAft>
              <a:buClrTx/>
              <a:buSzTx/>
              <a:buFontTx/>
              <a:buNone/>
              <a:tabLst/>
              <a:defRPr/>
            </a:pPr>
            <a:r>
              <a:rPr kumimoji="0" lang="en-US" sz="1200" b="0" i="0" u="none" strike="noStrike" kern="0" cap="none" spc="0" normalizeH="0" baseline="0" noProof="0">
                <a:ln>
                  <a:noFill/>
                </a:ln>
                <a:solidFill>
                  <a:srgbClr val="000000">
                    <a:lumMod val="65000"/>
                    <a:lumOff val="35000"/>
                  </a:srgbClr>
                </a:solidFill>
                <a:effectLst/>
                <a:uLnTx/>
                <a:uFillTx/>
                <a:latin typeface="Segoe UI Semibold"/>
                <a:ea typeface="Segoe UI Symbol"/>
                <a:cs typeface="+mn-cs"/>
              </a:rPr>
              <a:t>Microservices written in</a:t>
            </a:r>
          </a:p>
        </p:txBody>
      </p:sp>
      <p:cxnSp>
        <p:nvCxnSpPr>
          <p:cNvPr id="8" name="Straight Connector 7">
            <a:extLst>
              <a:ext uri="{FF2B5EF4-FFF2-40B4-BE49-F238E27FC236}">
                <a16:creationId xmlns:a16="http://schemas.microsoft.com/office/drawing/2014/main" id="{35C67718-721D-4498-B29B-DAD4B2DE036F}"/>
              </a:ext>
            </a:extLst>
          </p:cNvPr>
          <p:cNvCxnSpPr>
            <a:cxnSpLocks/>
          </p:cNvCxnSpPr>
          <p:nvPr/>
        </p:nvCxnSpPr>
        <p:spPr>
          <a:xfrm>
            <a:off x="1052397" y="2035619"/>
            <a:ext cx="4060484" cy="9553"/>
          </a:xfrm>
          <a:prstGeom prst="line">
            <a:avLst/>
          </a:prstGeom>
          <a:noFill/>
          <a:ln w="19050" cap="flat" cmpd="sng" algn="ctr">
            <a:solidFill>
              <a:srgbClr val="737373"/>
            </a:solidFill>
            <a:prstDash val="solid"/>
            <a:headEnd type="none" w="lg" len="med"/>
            <a:tailEnd type="none" w="lg" len="med"/>
          </a:ln>
          <a:effectLst/>
        </p:spPr>
      </p:cxnSp>
      <p:cxnSp>
        <p:nvCxnSpPr>
          <p:cNvPr id="11" name="Straight Connector 10">
            <a:extLst>
              <a:ext uri="{FF2B5EF4-FFF2-40B4-BE49-F238E27FC236}">
                <a16:creationId xmlns:a16="http://schemas.microsoft.com/office/drawing/2014/main" id="{C9A07CD3-7F00-4F8A-B64C-D24DD46B7505}"/>
              </a:ext>
            </a:extLst>
          </p:cNvPr>
          <p:cNvCxnSpPr>
            <a:cxnSpLocks/>
          </p:cNvCxnSpPr>
          <p:nvPr/>
        </p:nvCxnSpPr>
        <p:spPr>
          <a:xfrm>
            <a:off x="6976164" y="2035619"/>
            <a:ext cx="4106862" cy="0"/>
          </a:xfrm>
          <a:prstGeom prst="line">
            <a:avLst/>
          </a:prstGeom>
          <a:noFill/>
          <a:ln w="19050" cap="flat" cmpd="sng" algn="ctr">
            <a:solidFill>
              <a:srgbClr val="737373"/>
            </a:solidFill>
            <a:prstDash val="solid"/>
            <a:headEnd type="none" w="lg" len="med"/>
            <a:tailEnd type="none" w="lg" len="med"/>
          </a:ln>
          <a:effectLst/>
        </p:spPr>
      </p:cxnSp>
      <p:sp>
        <p:nvSpPr>
          <p:cNvPr id="145" name="Rectangle 144">
            <a:extLst>
              <a:ext uri="{FF2B5EF4-FFF2-40B4-BE49-F238E27FC236}">
                <a16:creationId xmlns:a16="http://schemas.microsoft.com/office/drawing/2014/main" id="{470B9DFF-9C75-42D6-B9FE-173F943A9D21}"/>
              </a:ext>
            </a:extLst>
          </p:cNvPr>
          <p:cNvSpPr/>
          <p:nvPr/>
        </p:nvSpPr>
        <p:spPr bwMode="auto">
          <a:xfrm>
            <a:off x="2269902" y="3557147"/>
            <a:ext cx="1145768" cy="1628057"/>
          </a:xfrm>
          <a:prstGeom prst="rect">
            <a:avLst/>
          </a:prstGeom>
          <a:solidFill>
            <a:srgbClr val="0078D4"/>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182880" tIns="822960" rIns="182880" bIns="18288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kumimoji="0" lang="en-US" sz="12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Service-to-service invocation</a:t>
            </a:r>
          </a:p>
        </p:txBody>
      </p:sp>
      <p:sp>
        <p:nvSpPr>
          <p:cNvPr id="146" name="Rectangle 145">
            <a:extLst>
              <a:ext uri="{FF2B5EF4-FFF2-40B4-BE49-F238E27FC236}">
                <a16:creationId xmlns:a16="http://schemas.microsoft.com/office/drawing/2014/main" id="{CFE9EB94-2F2C-45A8-9F36-7C7E20060AD3}"/>
              </a:ext>
            </a:extLst>
          </p:cNvPr>
          <p:cNvSpPr/>
          <p:nvPr/>
        </p:nvSpPr>
        <p:spPr bwMode="auto">
          <a:xfrm>
            <a:off x="3410309" y="3557147"/>
            <a:ext cx="1145768" cy="1628057"/>
          </a:xfrm>
          <a:prstGeom prst="rect">
            <a:avLst/>
          </a:prstGeom>
          <a:solidFill>
            <a:srgbClr val="156AB3"/>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91440" tIns="822960" rIns="91440" bIns="18288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kumimoji="0" lang="en-US" sz="12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State management</a:t>
            </a:r>
          </a:p>
        </p:txBody>
      </p:sp>
      <p:sp>
        <p:nvSpPr>
          <p:cNvPr id="147" name="Rectangle 146">
            <a:extLst>
              <a:ext uri="{FF2B5EF4-FFF2-40B4-BE49-F238E27FC236}">
                <a16:creationId xmlns:a16="http://schemas.microsoft.com/office/drawing/2014/main" id="{56DAABDC-E3BA-4CC7-850F-DFFA8B6605E7}"/>
              </a:ext>
            </a:extLst>
          </p:cNvPr>
          <p:cNvSpPr/>
          <p:nvPr/>
        </p:nvSpPr>
        <p:spPr bwMode="auto">
          <a:xfrm>
            <a:off x="4550717" y="3557147"/>
            <a:ext cx="1145768" cy="1628057"/>
          </a:xfrm>
          <a:prstGeom prst="rect">
            <a:avLst/>
          </a:prstGeom>
          <a:solidFill>
            <a:srgbClr val="185A96"/>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91440" tIns="822960" rIns="91440" bIns="18288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kumimoji="0" lang="en-US" sz="12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Publish</a:t>
            </a:r>
            <a:br>
              <a:rPr kumimoji="0" lang="en-US" sz="12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br>
            <a:r>
              <a:rPr kumimoji="0" lang="en-US" sz="12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and</a:t>
            </a:r>
            <a:br>
              <a:rPr kumimoji="0" lang="en-US" sz="12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br>
            <a:r>
              <a:rPr kumimoji="0" lang="en-US" sz="12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subscribe</a:t>
            </a:r>
          </a:p>
        </p:txBody>
      </p:sp>
      <p:sp>
        <p:nvSpPr>
          <p:cNvPr id="148" name="Rectangle 147">
            <a:extLst>
              <a:ext uri="{FF2B5EF4-FFF2-40B4-BE49-F238E27FC236}">
                <a16:creationId xmlns:a16="http://schemas.microsoft.com/office/drawing/2014/main" id="{B3BE42BA-7325-48EC-8BF2-5B15B70F6B9D}"/>
              </a:ext>
            </a:extLst>
          </p:cNvPr>
          <p:cNvSpPr/>
          <p:nvPr/>
        </p:nvSpPr>
        <p:spPr bwMode="auto">
          <a:xfrm>
            <a:off x="5691366" y="3557147"/>
            <a:ext cx="1145768" cy="1628057"/>
          </a:xfrm>
          <a:prstGeom prst="rect">
            <a:avLst/>
          </a:prstGeom>
          <a:solidFill>
            <a:srgbClr val="1D4A79"/>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91440" tIns="822960" rIns="91440" bIns="18288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kumimoji="0" lang="en-US" sz="12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Resource</a:t>
            </a:r>
            <a:br>
              <a:rPr kumimoji="0" lang="en-US" sz="12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br>
            <a:r>
              <a:rPr kumimoji="0" lang="en-US" sz="12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bindings</a:t>
            </a:r>
            <a:br>
              <a:rPr kumimoji="0" lang="en-US" sz="12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br>
            <a:r>
              <a:rPr kumimoji="0" lang="en-US" sz="12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and triggers</a:t>
            </a:r>
          </a:p>
        </p:txBody>
      </p:sp>
      <p:sp>
        <p:nvSpPr>
          <p:cNvPr id="149" name="Rectangle 148">
            <a:extLst>
              <a:ext uri="{FF2B5EF4-FFF2-40B4-BE49-F238E27FC236}">
                <a16:creationId xmlns:a16="http://schemas.microsoft.com/office/drawing/2014/main" id="{E4771E1F-1D78-4E81-88A7-D4A5FC3BA7A5}"/>
              </a:ext>
            </a:extLst>
          </p:cNvPr>
          <p:cNvSpPr/>
          <p:nvPr/>
        </p:nvSpPr>
        <p:spPr bwMode="auto">
          <a:xfrm>
            <a:off x="6833084" y="3557147"/>
            <a:ext cx="1145768" cy="1628057"/>
          </a:xfrm>
          <a:prstGeom prst="rect">
            <a:avLst/>
          </a:prstGeom>
          <a:solidFill>
            <a:srgbClr val="23395C"/>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91440" tIns="822960" rIns="91440" bIns="18288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kumimoji="0" lang="en-US" sz="12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Actors</a:t>
            </a:r>
          </a:p>
        </p:txBody>
      </p:sp>
      <p:sp>
        <p:nvSpPr>
          <p:cNvPr id="150" name="Rectangle 149">
            <a:extLst>
              <a:ext uri="{FF2B5EF4-FFF2-40B4-BE49-F238E27FC236}">
                <a16:creationId xmlns:a16="http://schemas.microsoft.com/office/drawing/2014/main" id="{E9F7764C-87ED-408B-873C-E8889F7C69C1}"/>
              </a:ext>
            </a:extLst>
          </p:cNvPr>
          <p:cNvSpPr/>
          <p:nvPr/>
        </p:nvSpPr>
        <p:spPr bwMode="auto">
          <a:xfrm>
            <a:off x="7973734" y="3557147"/>
            <a:ext cx="1145768" cy="1628057"/>
          </a:xfrm>
          <a:prstGeom prst="rect">
            <a:avLst/>
          </a:prstGeom>
          <a:solidFill>
            <a:srgbClr val="1A2C45"/>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91440" tIns="822960" rIns="91440" bIns="18288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kumimoji="0" lang="en-US" sz="12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Observability</a:t>
            </a:r>
          </a:p>
        </p:txBody>
      </p:sp>
      <p:sp>
        <p:nvSpPr>
          <p:cNvPr id="153" name="Rectangle 152">
            <a:extLst>
              <a:ext uri="{FF2B5EF4-FFF2-40B4-BE49-F238E27FC236}">
                <a16:creationId xmlns:a16="http://schemas.microsoft.com/office/drawing/2014/main" id="{4561C61E-5863-491A-B8C8-C3C52237F767}"/>
              </a:ext>
            </a:extLst>
          </p:cNvPr>
          <p:cNvSpPr/>
          <p:nvPr/>
        </p:nvSpPr>
        <p:spPr bwMode="auto">
          <a:xfrm>
            <a:off x="9104113" y="3557147"/>
            <a:ext cx="1145768" cy="1628057"/>
          </a:xfrm>
          <a:prstGeom prst="rect">
            <a:avLst/>
          </a:prstGeom>
          <a:solidFill>
            <a:srgbClr val="121D2F"/>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91440" tIns="822960" rIns="91440" bIns="18288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kumimoji="0" lang="en-US" sz="12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Secrets</a:t>
            </a:r>
          </a:p>
        </p:txBody>
      </p:sp>
      <p:grpSp>
        <p:nvGrpSpPr>
          <p:cNvPr id="154" name="Group 153">
            <a:extLst>
              <a:ext uri="{FF2B5EF4-FFF2-40B4-BE49-F238E27FC236}">
                <a16:creationId xmlns:a16="http://schemas.microsoft.com/office/drawing/2014/main" id="{A2CC4043-B0D1-4EB5-A0A9-44597E132D0D}"/>
              </a:ext>
            </a:extLst>
          </p:cNvPr>
          <p:cNvGrpSpPr/>
          <p:nvPr/>
        </p:nvGrpSpPr>
        <p:grpSpPr>
          <a:xfrm>
            <a:off x="2631033" y="3861144"/>
            <a:ext cx="430176" cy="341166"/>
            <a:chOff x="3018614" y="4968330"/>
            <a:chExt cx="418791" cy="314215"/>
          </a:xfrm>
        </p:grpSpPr>
        <p:sp>
          <p:nvSpPr>
            <p:cNvPr id="265" name="Rectangle 932">
              <a:extLst>
                <a:ext uri="{FF2B5EF4-FFF2-40B4-BE49-F238E27FC236}">
                  <a16:creationId xmlns:a16="http://schemas.microsoft.com/office/drawing/2014/main" id="{571F522E-CCF9-4BCA-B02E-A58AEE4493DD}"/>
                </a:ext>
              </a:extLst>
            </p:cNvPr>
            <p:cNvSpPr>
              <a:spLocks noChangeArrowheads="1"/>
            </p:cNvSpPr>
            <p:nvPr/>
          </p:nvSpPr>
          <p:spPr bwMode="auto">
            <a:xfrm>
              <a:off x="3228010" y="5232925"/>
              <a:ext cx="103995" cy="12027"/>
            </a:xfrm>
            <a:prstGeom prst="rect">
              <a:avLst/>
            </a:prstGeom>
            <a:solidFill>
              <a:srgbClr val="FFFFFF"/>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266" name="Freeform 933">
              <a:extLst>
                <a:ext uri="{FF2B5EF4-FFF2-40B4-BE49-F238E27FC236}">
                  <a16:creationId xmlns:a16="http://schemas.microsoft.com/office/drawing/2014/main" id="{0068BCCD-EFC9-4DD5-B0A4-40EED6F02DC3}"/>
                </a:ext>
              </a:extLst>
            </p:cNvPr>
            <p:cNvSpPr>
              <a:spLocks/>
            </p:cNvSpPr>
            <p:nvPr/>
          </p:nvSpPr>
          <p:spPr bwMode="auto">
            <a:xfrm>
              <a:off x="3327789" y="5216387"/>
              <a:ext cx="21079" cy="43599"/>
            </a:xfrm>
            <a:custGeom>
              <a:avLst/>
              <a:gdLst>
                <a:gd name="T0" fmla="*/ 0 w 15"/>
                <a:gd name="T1" fmla="*/ 0 h 29"/>
                <a:gd name="T2" fmla="*/ 15 w 15"/>
                <a:gd name="T3" fmla="*/ 14 h 29"/>
                <a:gd name="T4" fmla="*/ 0 w 15"/>
                <a:gd name="T5" fmla="*/ 29 h 29"/>
                <a:gd name="T6" fmla="*/ 0 w 15"/>
                <a:gd name="T7" fmla="*/ 0 h 29"/>
              </a:gdLst>
              <a:ahLst/>
              <a:cxnLst>
                <a:cxn ang="0">
                  <a:pos x="T0" y="T1"/>
                </a:cxn>
                <a:cxn ang="0">
                  <a:pos x="T2" y="T3"/>
                </a:cxn>
                <a:cxn ang="0">
                  <a:pos x="T4" y="T5"/>
                </a:cxn>
                <a:cxn ang="0">
                  <a:pos x="T6" y="T7"/>
                </a:cxn>
              </a:cxnLst>
              <a:rect l="0" t="0" r="r" b="b"/>
              <a:pathLst>
                <a:path w="15" h="29">
                  <a:moveTo>
                    <a:pt x="0" y="0"/>
                  </a:moveTo>
                  <a:lnTo>
                    <a:pt x="15" y="14"/>
                  </a:lnTo>
                  <a:lnTo>
                    <a:pt x="0" y="29"/>
                  </a:lnTo>
                  <a:lnTo>
                    <a:pt x="0" y="0"/>
                  </a:lnTo>
                  <a:close/>
                </a:path>
              </a:pathLst>
            </a:custGeom>
            <a:solidFill>
              <a:srgbClr val="FFFFFF"/>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267" name="Freeform 934">
              <a:extLst>
                <a:ext uri="{FF2B5EF4-FFF2-40B4-BE49-F238E27FC236}">
                  <a16:creationId xmlns:a16="http://schemas.microsoft.com/office/drawing/2014/main" id="{AAA7348D-9B77-45F0-B781-4A0261CBFF5F}"/>
                </a:ext>
              </a:extLst>
            </p:cNvPr>
            <p:cNvSpPr>
              <a:spLocks/>
            </p:cNvSpPr>
            <p:nvPr/>
          </p:nvSpPr>
          <p:spPr bwMode="auto">
            <a:xfrm>
              <a:off x="3223793" y="5008917"/>
              <a:ext cx="108210" cy="216489"/>
            </a:xfrm>
            <a:custGeom>
              <a:avLst/>
              <a:gdLst>
                <a:gd name="T0" fmla="*/ 7 w 77"/>
                <a:gd name="T1" fmla="*/ 144 h 144"/>
                <a:gd name="T2" fmla="*/ 0 w 77"/>
                <a:gd name="T3" fmla="*/ 144 h 144"/>
                <a:gd name="T4" fmla="*/ 0 w 77"/>
                <a:gd name="T5" fmla="*/ 0 h 144"/>
                <a:gd name="T6" fmla="*/ 77 w 77"/>
                <a:gd name="T7" fmla="*/ 0 h 144"/>
                <a:gd name="T8" fmla="*/ 77 w 77"/>
                <a:gd name="T9" fmla="*/ 7 h 144"/>
                <a:gd name="T10" fmla="*/ 7 w 77"/>
                <a:gd name="T11" fmla="*/ 7 h 144"/>
                <a:gd name="T12" fmla="*/ 7 w 77"/>
                <a:gd name="T13" fmla="*/ 144 h 144"/>
              </a:gdLst>
              <a:ahLst/>
              <a:cxnLst>
                <a:cxn ang="0">
                  <a:pos x="T0" y="T1"/>
                </a:cxn>
                <a:cxn ang="0">
                  <a:pos x="T2" y="T3"/>
                </a:cxn>
                <a:cxn ang="0">
                  <a:pos x="T4" y="T5"/>
                </a:cxn>
                <a:cxn ang="0">
                  <a:pos x="T6" y="T7"/>
                </a:cxn>
                <a:cxn ang="0">
                  <a:pos x="T8" y="T9"/>
                </a:cxn>
                <a:cxn ang="0">
                  <a:pos x="T10" y="T11"/>
                </a:cxn>
                <a:cxn ang="0">
                  <a:pos x="T12" y="T13"/>
                </a:cxn>
              </a:cxnLst>
              <a:rect l="0" t="0" r="r" b="b"/>
              <a:pathLst>
                <a:path w="77" h="144">
                  <a:moveTo>
                    <a:pt x="7" y="144"/>
                  </a:moveTo>
                  <a:lnTo>
                    <a:pt x="0" y="144"/>
                  </a:lnTo>
                  <a:lnTo>
                    <a:pt x="0" y="0"/>
                  </a:lnTo>
                  <a:lnTo>
                    <a:pt x="77" y="0"/>
                  </a:lnTo>
                  <a:lnTo>
                    <a:pt x="77" y="7"/>
                  </a:lnTo>
                  <a:lnTo>
                    <a:pt x="7" y="7"/>
                  </a:lnTo>
                  <a:lnTo>
                    <a:pt x="7" y="144"/>
                  </a:lnTo>
                  <a:close/>
                </a:path>
              </a:pathLst>
            </a:custGeom>
            <a:solidFill>
              <a:srgbClr val="FFFFFF"/>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268" name="Rectangle 936">
              <a:extLst>
                <a:ext uri="{FF2B5EF4-FFF2-40B4-BE49-F238E27FC236}">
                  <a16:creationId xmlns:a16="http://schemas.microsoft.com/office/drawing/2014/main" id="{3945E37C-DE8F-4C99-A86E-C1516BBF8808}"/>
                </a:ext>
              </a:extLst>
            </p:cNvPr>
            <p:cNvSpPr>
              <a:spLocks noChangeArrowheads="1"/>
            </p:cNvSpPr>
            <p:nvPr/>
          </p:nvSpPr>
          <p:spPr bwMode="auto">
            <a:xfrm>
              <a:off x="3244874" y="5121673"/>
              <a:ext cx="89942" cy="10525"/>
            </a:xfrm>
            <a:prstGeom prst="rect">
              <a:avLst/>
            </a:prstGeom>
            <a:solidFill>
              <a:srgbClr val="FFFFFF"/>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269" name="Rectangle 937">
              <a:extLst>
                <a:ext uri="{FF2B5EF4-FFF2-40B4-BE49-F238E27FC236}">
                  <a16:creationId xmlns:a16="http://schemas.microsoft.com/office/drawing/2014/main" id="{BC147901-0184-46FB-B6C5-E3E4677DCDAE}"/>
                </a:ext>
              </a:extLst>
            </p:cNvPr>
            <p:cNvSpPr>
              <a:spLocks noChangeArrowheads="1"/>
            </p:cNvSpPr>
            <p:nvPr/>
          </p:nvSpPr>
          <p:spPr bwMode="auto">
            <a:xfrm>
              <a:off x="3070611" y="5121673"/>
              <a:ext cx="92752" cy="10525"/>
            </a:xfrm>
            <a:prstGeom prst="rect">
              <a:avLst/>
            </a:prstGeom>
            <a:solidFill>
              <a:srgbClr val="FFFFFF"/>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270" name="Oval 938">
              <a:extLst>
                <a:ext uri="{FF2B5EF4-FFF2-40B4-BE49-F238E27FC236}">
                  <a16:creationId xmlns:a16="http://schemas.microsoft.com/office/drawing/2014/main" id="{E595640C-77BD-4935-9EAA-E5E28B916319}"/>
                </a:ext>
              </a:extLst>
            </p:cNvPr>
            <p:cNvSpPr>
              <a:spLocks noChangeArrowheads="1"/>
            </p:cNvSpPr>
            <p:nvPr/>
          </p:nvSpPr>
          <p:spPr bwMode="auto">
            <a:xfrm>
              <a:off x="3350274" y="4968330"/>
              <a:ext cx="87131" cy="88702"/>
            </a:xfrm>
            <a:prstGeom prst="ellipse">
              <a:avLst/>
            </a:prstGeom>
            <a:solidFill>
              <a:srgbClr val="50E6FF"/>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271" name="Rectangle 939">
              <a:extLst>
                <a:ext uri="{FF2B5EF4-FFF2-40B4-BE49-F238E27FC236}">
                  <a16:creationId xmlns:a16="http://schemas.microsoft.com/office/drawing/2014/main" id="{2E33AAB0-47B8-404D-BA13-28C1CD6D54AC}"/>
                </a:ext>
              </a:extLst>
            </p:cNvPr>
            <p:cNvSpPr>
              <a:spLocks noChangeArrowheads="1"/>
            </p:cNvSpPr>
            <p:nvPr/>
          </p:nvSpPr>
          <p:spPr bwMode="auto">
            <a:xfrm>
              <a:off x="3350274" y="5081084"/>
              <a:ext cx="87131" cy="90204"/>
            </a:xfrm>
            <a:prstGeom prst="rect">
              <a:avLst/>
            </a:prstGeom>
            <a:solidFill>
              <a:srgbClr val="50E6FF"/>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272" name="Oval 940">
              <a:extLst>
                <a:ext uri="{FF2B5EF4-FFF2-40B4-BE49-F238E27FC236}">
                  <a16:creationId xmlns:a16="http://schemas.microsoft.com/office/drawing/2014/main" id="{609C14D5-992D-412B-A5C0-3D8F669DB12B}"/>
                </a:ext>
              </a:extLst>
            </p:cNvPr>
            <p:cNvSpPr>
              <a:spLocks noChangeArrowheads="1"/>
            </p:cNvSpPr>
            <p:nvPr/>
          </p:nvSpPr>
          <p:spPr bwMode="auto">
            <a:xfrm>
              <a:off x="3350274" y="5193841"/>
              <a:ext cx="87131" cy="88702"/>
            </a:xfrm>
            <a:prstGeom prst="ellipse">
              <a:avLst/>
            </a:prstGeom>
            <a:solidFill>
              <a:srgbClr val="50E6FF"/>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273" name="Oval 941">
              <a:extLst>
                <a:ext uri="{FF2B5EF4-FFF2-40B4-BE49-F238E27FC236}">
                  <a16:creationId xmlns:a16="http://schemas.microsoft.com/office/drawing/2014/main" id="{E616D722-56E1-4A42-B762-D7E4494EB607}"/>
                </a:ext>
              </a:extLst>
            </p:cNvPr>
            <p:cNvSpPr>
              <a:spLocks noChangeArrowheads="1"/>
            </p:cNvSpPr>
            <p:nvPr/>
          </p:nvSpPr>
          <p:spPr bwMode="auto">
            <a:xfrm>
              <a:off x="3018614" y="5081084"/>
              <a:ext cx="88536" cy="90204"/>
            </a:xfrm>
            <a:prstGeom prst="ellipse">
              <a:avLst/>
            </a:prstGeom>
            <a:solidFill>
              <a:srgbClr val="50E6FF"/>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274" name="Oval 942">
              <a:extLst>
                <a:ext uri="{FF2B5EF4-FFF2-40B4-BE49-F238E27FC236}">
                  <a16:creationId xmlns:a16="http://schemas.microsoft.com/office/drawing/2014/main" id="{37DEF4CF-830F-4EA8-BA3F-FB8F8E23F2D9}"/>
                </a:ext>
              </a:extLst>
            </p:cNvPr>
            <p:cNvSpPr>
              <a:spLocks noChangeArrowheads="1"/>
            </p:cNvSpPr>
            <p:nvPr/>
          </p:nvSpPr>
          <p:spPr bwMode="auto">
            <a:xfrm>
              <a:off x="3184444" y="5081084"/>
              <a:ext cx="87131" cy="90204"/>
            </a:xfrm>
            <a:prstGeom prst="ellipse">
              <a:avLst/>
            </a:prstGeom>
            <a:solidFill>
              <a:srgbClr val="50E6FF"/>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275" name="Rectangle 943">
              <a:extLst>
                <a:ext uri="{FF2B5EF4-FFF2-40B4-BE49-F238E27FC236}">
                  <a16:creationId xmlns:a16="http://schemas.microsoft.com/office/drawing/2014/main" id="{C0C1653E-E84E-4B48-A1B8-DB913EDEC82B}"/>
                </a:ext>
              </a:extLst>
            </p:cNvPr>
            <p:cNvSpPr>
              <a:spLocks noChangeArrowheads="1"/>
            </p:cNvSpPr>
            <p:nvPr/>
          </p:nvSpPr>
          <p:spPr bwMode="auto">
            <a:xfrm>
              <a:off x="3184444" y="4968331"/>
              <a:ext cx="87131" cy="88702"/>
            </a:xfrm>
            <a:prstGeom prst="rect">
              <a:avLst/>
            </a:prstGeom>
            <a:solidFill>
              <a:srgbClr val="50E6FF"/>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276" name="Rectangle 944" descr="component solutions">
              <a:extLst>
                <a:ext uri="{FF2B5EF4-FFF2-40B4-BE49-F238E27FC236}">
                  <a16:creationId xmlns:a16="http://schemas.microsoft.com/office/drawing/2014/main" id="{2E52A0DC-6DDB-4D22-9C75-7988F777660C}"/>
                </a:ext>
              </a:extLst>
            </p:cNvPr>
            <p:cNvSpPr>
              <a:spLocks noChangeArrowheads="1"/>
            </p:cNvSpPr>
            <p:nvPr/>
          </p:nvSpPr>
          <p:spPr bwMode="auto">
            <a:xfrm>
              <a:off x="3184444" y="5193843"/>
              <a:ext cx="87131" cy="88702"/>
            </a:xfrm>
            <a:prstGeom prst="rect">
              <a:avLst/>
            </a:prstGeom>
            <a:solidFill>
              <a:srgbClr val="50E6FF"/>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277" name="Freeform 945">
              <a:extLst>
                <a:ext uri="{FF2B5EF4-FFF2-40B4-BE49-F238E27FC236}">
                  <a16:creationId xmlns:a16="http://schemas.microsoft.com/office/drawing/2014/main" id="{1DF44C80-8629-442B-8B9C-B8B7F6739622}"/>
                </a:ext>
              </a:extLst>
            </p:cNvPr>
            <p:cNvSpPr>
              <a:spLocks/>
            </p:cNvSpPr>
            <p:nvPr/>
          </p:nvSpPr>
          <p:spPr bwMode="auto">
            <a:xfrm>
              <a:off x="3327789" y="5105142"/>
              <a:ext cx="22485" cy="43599"/>
            </a:xfrm>
            <a:custGeom>
              <a:avLst/>
              <a:gdLst>
                <a:gd name="T0" fmla="*/ 0 w 16"/>
                <a:gd name="T1" fmla="*/ 0 h 29"/>
                <a:gd name="T2" fmla="*/ 16 w 16"/>
                <a:gd name="T3" fmla="*/ 14 h 29"/>
                <a:gd name="T4" fmla="*/ 0 w 16"/>
                <a:gd name="T5" fmla="*/ 29 h 29"/>
                <a:gd name="T6" fmla="*/ 0 w 16"/>
                <a:gd name="T7" fmla="*/ 0 h 29"/>
              </a:gdLst>
              <a:ahLst/>
              <a:cxnLst>
                <a:cxn ang="0">
                  <a:pos x="T0" y="T1"/>
                </a:cxn>
                <a:cxn ang="0">
                  <a:pos x="T2" y="T3"/>
                </a:cxn>
                <a:cxn ang="0">
                  <a:pos x="T4" y="T5"/>
                </a:cxn>
                <a:cxn ang="0">
                  <a:pos x="T6" y="T7"/>
                </a:cxn>
              </a:cxnLst>
              <a:rect l="0" t="0" r="r" b="b"/>
              <a:pathLst>
                <a:path w="16" h="29">
                  <a:moveTo>
                    <a:pt x="0" y="0"/>
                  </a:moveTo>
                  <a:lnTo>
                    <a:pt x="16" y="14"/>
                  </a:lnTo>
                  <a:lnTo>
                    <a:pt x="0" y="29"/>
                  </a:lnTo>
                  <a:lnTo>
                    <a:pt x="0" y="0"/>
                  </a:lnTo>
                  <a:close/>
                </a:path>
              </a:pathLst>
            </a:custGeom>
            <a:solidFill>
              <a:srgbClr val="FFFFFF"/>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278" name="Freeform 946">
              <a:extLst>
                <a:ext uri="{FF2B5EF4-FFF2-40B4-BE49-F238E27FC236}">
                  <a16:creationId xmlns:a16="http://schemas.microsoft.com/office/drawing/2014/main" id="{9F5E023D-D658-4AFA-B6FB-7D835F4A2389}"/>
                </a:ext>
              </a:extLst>
            </p:cNvPr>
            <p:cNvSpPr>
              <a:spLocks/>
            </p:cNvSpPr>
            <p:nvPr/>
          </p:nvSpPr>
          <p:spPr bwMode="auto">
            <a:xfrm>
              <a:off x="3327789" y="4992390"/>
              <a:ext cx="21079" cy="43599"/>
            </a:xfrm>
            <a:custGeom>
              <a:avLst/>
              <a:gdLst>
                <a:gd name="T0" fmla="*/ 0 w 15"/>
                <a:gd name="T1" fmla="*/ 0 h 29"/>
                <a:gd name="T2" fmla="*/ 15 w 15"/>
                <a:gd name="T3" fmla="*/ 15 h 29"/>
                <a:gd name="T4" fmla="*/ 0 w 15"/>
                <a:gd name="T5" fmla="*/ 29 h 29"/>
                <a:gd name="T6" fmla="*/ 0 w 15"/>
                <a:gd name="T7" fmla="*/ 0 h 29"/>
              </a:gdLst>
              <a:ahLst/>
              <a:cxnLst>
                <a:cxn ang="0">
                  <a:pos x="T0" y="T1"/>
                </a:cxn>
                <a:cxn ang="0">
                  <a:pos x="T2" y="T3"/>
                </a:cxn>
                <a:cxn ang="0">
                  <a:pos x="T4" y="T5"/>
                </a:cxn>
                <a:cxn ang="0">
                  <a:pos x="T6" y="T7"/>
                </a:cxn>
              </a:cxnLst>
              <a:rect l="0" t="0" r="r" b="b"/>
              <a:pathLst>
                <a:path w="15" h="29">
                  <a:moveTo>
                    <a:pt x="0" y="0"/>
                  </a:moveTo>
                  <a:lnTo>
                    <a:pt x="15" y="15"/>
                  </a:lnTo>
                  <a:lnTo>
                    <a:pt x="0" y="29"/>
                  </a:lnTo>
                  <a:lnTo>
                    <a:pt x="0" y="0"/>
                  </a:lnTo>
                  <a:close/>
                </a:path>
              </a:pathLst>
            </a:custGeom>
            <a:solidFill>
              <a:srgbClr val="FFFFFF"/>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279" name="Freeform 947">
              <a:extLst>
                <a:ext uri="{FF2B5EF4-FFF2-40B4-BE49-F238E27FC236}">
                  <a16:creationId xmlns:a16="http://schemas.microsoft.com/office/drawing/2014/main" id="{D79A47B1-2698-46D4-935F-0B4A268E553E}"/>
                </a:ext>
              </a:extLst>
            </p:cNvPr>
            <p:cNvSpPr>
              <a:spLocks/>
            </p:cNvSpPr>
            <p:nvPr/>
          </p:nvSpPr>
          <p:spPr bwMode="auto">
            <a:xfrm>
              <a:off x="3157749" y="5105168"/>
              <a:ext cx="21079" cy="43599"/>
            </a:xfrm>
            <a:custGeom>
              <a:avLst/>
              <a:gdLst>
                <a:gd name="T0" fmla="*/ 0 w 15"/>
                <a:gd name="T1" fmla="*/ 0 h 29"/>
                <a:gd name="T2" fmla="*/ 15 w 15"/>
                <a:gd name="T3" fmla="*/ 14 h 29"/>
                <a:gd name="T4" fmla="*/ 0 w 15"/>
                <a:gd name="T5" fmla="*/ 29 h 29"/>
                <a:gd name="T6" fmla="*/ 0 w 15"/>
                <a:gd name="T7" fmla="*/ 0 h 29"/>
              </a:gdLst>
              <a:ahLst/>
              <a:cxnLst>
                <a:cxn ang="0">
                  <a:pos x="T0" y="T1"/>
                </a:cxn>
                <a:cxn ang="0">
                  <a:pos x="T2" y="T3"/>
                </a:cxn>
                <a:cxn ang="0">
                  <a:pos x="T4" y="T5"/>
                </a:cxn>
                <a:cxn ang="0">
                  <a:pos x="T6" y="T7"/>
                </a:cxn>
              </a:cxnLst>
              <a:rect l="0" t="0" r="r" b="b"/>
              <a:pathLst>
                <a:path w="15" h="29">
                  <a:moveTo>
                    <a:pt x="0" y="0"/>
                  </a:moveTo>
                  <a:lnTo>
                    <a:pt x="15" y="14"/>
                  </a:lnTo>
                  <a:lnTo>
                    <a:pt x="0" y="29"/>
                  </a:lnTo>
                  <a:lnTo>
                    <a:pt x="0" y="0"/>
                  </a:lnTo>
                  <a:close/>
                </a:path>
              </a:pathLst>
            </a:custGeom>
            <a:solidFill>
              <a:srgbClr val="FFFFFF"/>
            </a:solidFill>
            <a:ln>
              <a:noFill/>
            </a:ln>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grpSp>
      <p:grpSp>
        <p:nvGrpSpPr>
          <p:cNvPr id="155" name="Group 154">
            <a:extLst>
              <a:ext uri="{FF2B5EF4-FFF2-40B4-BE49-F238E27FC236}">
                <a16:creationId xmlns:a16="http://schemas.microsoft.com/office/drawing/2014/main" id="{30D3F4AF-D413-4A43-874A-DECF127B2155}"/>
              </a:ext>
            </a:extLst>
          </p:cNvPr>
          <p:cNvGrpSpPr/>
          <p:nvPr/>
        </p:nvGrpSpPr>
        <p:grpSpPr>
          <a:xfrm>
            <a:off x="3896441" y="3863601"/>
            <a:ext cx="239470" cy="336252"/>
            <a:chOff x="4385537" y="4970593"/>
            <a:chExt cx="233132" cy="309689"/>
          </a:xfrm>
        </p:grpSpPr>
        <p:sp>
          <p:nvSpPr>
            <p:cNvPr id="262" name="Freeform: Shape 261">
              <a:extLst>
                <a:ext uri="{FF2B5EF4-FFF2-40B4-BE49-F238E27FC236}">
                  <a16:creationId xmlns:a16="http://schemas.microsoft.com/office/drawing/2014/main" id="{BA2B5C9A-447C-4183-8E38-C5DED6DEBFC7}"/>
                </a:ext>
              </a:extLst>
            </p:cNvPr>
            <p:cNvSpPr/>
            <p:nvPr/>
          </p:nvSpPr>
          <p:spPr>
            <a:xfrm>
              <a:off x="4385537" y="4970593"/>
              <a:ext cx="233132" cy="94979"/>
            </a:xfrm>
            <a:custGeom>
              <a:avLst/>
              <a:gdLst>
                <a:gd name="connsiteX0" fmla="*/ 665832 w 665832"/>
                <a:gd name="connsiteY0" fmla="*/ 135632 h 271264"/>
                <a:gd name="connsiteX1" fmla="*/ 332916 w 665832"/>
                <a:gd name="connsiteY1" fmla="*/ 271264 h 271264"/>
                <a:gd name="connsiteX2" fmla="*/ 0 w 665832"/>
                <a:gd name="connsiteY2" fmla="*/ 135632 h 271264"/>
                <a:gd name="connsiteX3" fmla="*/ 332916 w 665832"/>
                <a:gd name="connsiteY3" fmla="*/ 0 h 271264"/>
                <a:gd name="connsiteX4" fmla="*/ 665832 w 665832"/>
                <a:gd name="connsiteY4" fmla="*/ 135632 h 2712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832" h="271264">
                  <a:moveTo>
                    <a:pt x="665832" y="135632"/>
                  </a:moveTo>
                  <a:cubicBezTo>
                    <a:pt x="665832" y="210540"/>
                    <a:pt x="516780" y="271264"/>
                    <a:pt x="332916" y="271264"/>
                  </a:cubicBezTo>
                  <a:cubicBezTo>
                    <a:pt x="149052" y="271264"/>
                    <a:pt x="0" y="210540"/>
                    <a:pt x="0" y="135632"/>
                  </a:cubicBezTo>
                  <a:cubicBezTo>
                    <a:pt x="0" y="60725"/>
                    <a:pt x="149052" y="0"/>
                    <a:pt x="332916" y="0"/>
                  </a:cubicBezTo>
                  <a:cubicBezTo>
                    <a:pt x="516780" y="0"/>
                    <a:pt x="665832" y="60725"/>
                    <a:pt x="665832" y="135632"/>
                  </a:cubicBezTo>
                  <a:close/>
                </a:path>
              </a:pathLst>
            </a:custGeom>
            <a:solidFill>
              <a:srgbClr val="FFFFFF"/>
            </a:solidFill>
            <a:ln w="8114" cap="flat">
              <a:noFill/>
              <a:prstDash val="solid"/>
              <a:miter/>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263" name="Freeform: Shape 262">
              <a:extLst>
                <a:ext uri="{FF2B5EF4-FFF2-40B4-BE49-F238E27FC236}">
                  <a16:creationId xmlns:a16="http://schemas.microsoft.com/office/drawing/2014/main" id="{C2230946-9407-4088-ACD9-59429C13F42C}"/>
                </a:ext>
              </a:extLst>
            </p:cNvPr>
            <p:cNvSpPr/>
            <p:nvPr/>
          </p:nvSpPr>
          <p:spPr>
            <a:xfrm>
              <a:off x="4385537" y="5018370"/>
              <a:ext cx="233132" cy="261912"/>
            </a:xfrm>
            <a:custGeom>
              <a:avLst/>
              <a:gdLst>
                <a:gd name="connsiteX0" fmla="*/ 332916 w 665832"/>
                <a:gd name="connsiteY0" fmla="*/ 135632 h 748031"/>
                <a:gd name="connsiteX1" fmla="*/ 0 w 665832"/>
                <a:gd name="connsiteY1" fmla="*/ 0 h 748031"/>
                <a:gd name="connsiteX2" fmla="*/ 0 w 665832"/>
                <a:gd name="connsiteY2" fmla="*/ 617332 h 748031"/>
                <a:gd name="connsiteX3" fmla="*/ 332916 w 665832"/>
                <a:gd name="connsiteY3" fmla="*/ 752964 h 748031"/>
                <a:gd name="connsiteX4" fmla="*/ 665832 w 665832"/>
                <a:gd name="connsiteY4" fmla="*/ 617332 h 748031"/>
                <a:gd name="connsiteX5" fmla="*/ 665832 w 665832"/>
                <a:gd name="connsiteY5" fmla="*/ 0 h 748031"/>
                <a:gd name="connsiteX6" fmla="*/ 332916 w 665832"/>
                <a:gd name="connsiteY6" fmla="*/ 135632 h 748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5832" h="748031">
                  <a:moveTo>
                    <a:pt x="332916" y="135632"/>
                  </a:moveTo>
                  <a:cubicBezTo>
                    <a:pt x="149607" y="135632"/>
                    <a:pt x="0" y="74803"/>
                    <a:pt x="0" y="0"/>
                  </a:cubicBezTo>
                  <a:lnTo>
                    <a:pt x="0" y="617332"/>
                  </a:lnTo>
                  <a:cubicBezTo>
                    <a:pt x="0" y="692135"/>
                    <a:pt x="148785" y="752964"/>
                    <a:pt x="332916" y="752964"/>
                  </a:cubicBezTo>
                  <a:cubicBezTo>
                    <a:pt x="517047" y="752964"/>
                    <a:pt x="665832" y="692135"/>
                    <a:pt x="665832" y="617332"/>
                  </a:cubicBezTo>
                  <a:lnTo>
                    <a:pt x="665832" y="0"/>
                  </a:lnTo>
                  <a:cubicBezTo>
                    <a:pt x="666654" y="74803"/>
                    <a:pt x="517047" y="135632"/>
                    <a:pt x="332916" y="135632"/>
                  </a:cubicBezTo>
                  <a:close/>
                </a:path>
              </a:pathLst>
            </a:custGeom>
            <a:solidFill>
              <a:srgbClr val="50E6FF"/>
            </a:solidFill>
            <a:ln w="8114" cap="flat">
              <a:noFill/>
              <a:prstDash val="solid"/>
              <a:miter/>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264" name="Freeform: Shape 263">
              <a:extLst>
                <a:ext uri="{FF2B5EF4-FFF2-40B4-BE49-F238E27FC236}">
                  <a16:creationId xmlns:a16="http://schemas.microsoft.com/office/drawing/2014/main" id="{A4354804-4854-4D2F-87E4-461140315E71}"/>
                </a:ext>
              </a:extLst>
            </p:cNvPr>
            <p:cNvSpPr/>
            <p:nvPr/>
          </p:nvSpPr>
          <p:spPr>
            <a:xfrm>
              <a:off x="4410289" y="4998799"/>
              <a:ext cx="181325" cy="66197"/>
            </a:xfrm>
            <a:custGeom>
              <a:avLst/>
              <a:gdLst>
                <a:gd name="connsiteX0" fmla="*/ 524445 w 517869"/>
                <a:gd name="connsiteY0" fmla="*/ 106862 h 189062"/>
                <a:gd name="connsiteX1" fmla="*/ 262223 w 517869"/>
                <a:gd name="connsiteY1" fmla="*/ 0 h 189062"/>
                <a:gd name="connsiteX2" fmla="*/ 0 w 517869"/>
                <a:gd name="connsiteY2" fmla="*/ 106862 h 189062"/>
                <a:gd name="connsiteX3" fmla="*/ 22194 w 517869"/>
                <a:gd name="connsiteY3" fmla="*/ 149606 h 189062"/>
                <a:gd name="connsiteX4" fmla="*/ 262223 w 517869"/>
                <a:gd name="connsiteY4" fmla="*/ 190707 h 189062"/>
                <a:gd name="connsiteX5" fmla="*/ 503073 w 517869"/>
                <a:gd name="connsiteY5" fmla="*/ 149606 h 189062"/>
                <a:gd name="connsiteX6" fmla="*/ 524445 w 517869"/>
                <a:gd name="connsiteY6" fmla="*/ 106862 h 18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7869" h="189062">
                  <a:moveTo>
                    <a:pt x="524445" y="106862"/>
                  </a:moveTo>
                  <a:cubicBezTo>
                    <a:pt x="524445" y="47677"/>
                    <a:pt x="406897" y="0"/>
                    <a:pt x="262223" y="0"/>
                  </a:cubicBezTo>
                  <a:cubicBezTo>
                    <a:pt x="117548" y="0"/>
                    <a:pt x="0" y="47677"/>
                    <a:pt x="0" y="106862"/>
                  </a:cubicBezTo>
                  <a:cubicBezTo>
                    <a:pt x="0" y="121658"/>
                    <a:pt x="7398" y="136454"/>
                    <a:pt x="22194" y="149606"/>
                  </a:cubicBezTo>
                  <a:cubicBezTo>
                    <a:pt x="83024" y="175089"/>
                    <a:pt x="167691" y="190707"/>
                    <a:pt x="262223" y="190707"/>
                  </a:cubicBezTo>
                  <a:cubicBezTo>
                    <a:pt x="356754" y="190707"/>
                    <a:pt x="442244" y="175089"/>
                    <a:pt x="503073" y="149606"/>
                  </a:cubicBezTo>
                  <a:cubicBezTo>
                    <a:pt x="517047" y="136454"/>
                    <a:pt x="524445" y="121658"/>
                    <a:pt x="524445" y="106862"/>
                  </a:cubicBezTo>
                  <a:close/>
                </a:path>
              </a:pathLst>
            </a:custGeom>
            <a:solidFill>
              <a:srgbClr val="0078D4"/>
            </a:solidFill>
            <a:ln w="8114" cap="flat">
              <a:noFill/>
              <a:prstDash val="solid"/>
              <a:miter/>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grpSp>
      <p:grpSp>
        <p:nvGrpSpPr>
          <p:cNvPr id="156" name="Group 155">
            <a:extLst>
              <a:ext uri="{FF2B5EF4-FFF2-40B4-BE49-F238E27FC236}">
                <a16:creationId xmlns:a16="http://schemas.microsoft.com/office/drawing/2014/main" id="{D39604AD-FA01-418A-83FD-1AC74195B23D}"/>
              </a:ext>
            </a:extLst>
          </p:cNvPr>
          <p:cNvGrpSpPr/>
          <p:nvPr/>
        </p:nvGrpSpPr>
        <p:grpSpPr>
          <a:xfrm>
            <a:off x="4922931" y="3912483"/>
            <a:ext cx="508002" cy="238486"/>
            <a:chOff x="5522126" y="5015614"/>
            <a:chExt cx="494558" cy="219646"/>
          </a:xfrm>
        </p:grpSpPr>
        <p:sp>
          <p:nvSpPr>
            <p:cNvPr id="255" name="AutoShape 131">
              <a:extLst>
                <a:ext uri="{FF2B5EF4-FFF2-40B4-BE49-F238E27FC236}">
                  <a16:creationId xmlns:a16="http://schemas.microsoft.com/office/drawing/2014/main" id="{AF4D39FC-A773-4BE7-BA4C-8439F810AD76}"/>
                </a:ext>
              </a:extLst>
            </p:cNvPr>
            <p:cNvSpPr>
              <a:spLocks noChangeAspect="1" noChangeArrowheads="1" noTextEdit="1"/>
            </p:cNvSpPr>
            <p:nvPr/>
          </p:nvSpPr>
          <p:spPr bwMode="auto">
            <a:xfrm>
              <a:off x="5523543" y="5015614"/>
              <a:ext cx="493141" cy="219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256" name="Rectangle 133">
              <a:extLst>
                <a:ext uri="{FF2B5EF4-FFF2-40B4-BE49-F238E27FC236}">
                  <a16:creationId xmlns:a16="http://schemas.microsoft.com/office/drawing/2014/main" id="{760E1528-69AC-4C3E-973D-533BF944DA1D}"/>
                </a:ext>
              </a:extLst>
            </p:cNvPr>
            <p:cNvSpPr>
              <a:spLocks noChangeArrowheads="1"/>
            </p:cNvSpPr>
            <p:nvPr/>
          </p:nvSpPr>
          <p:spPr bwMode="auto">
            <a:xfrm>
              <a:off x="5522126" y="5015614"/>
              <a:ext cx="77939" cy="7793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257" name="Rectangle 134">
              <a:extLst>
                <a:ext uri="{FF2B5EF4-FFF2-40B4-BE49-F238E27FC236}">
                  <a16:creationId xmlns:a16="http://schemas.microsoft.com/office/drawing/2014/main" id="{93973615-453B-42D1-B222-2E803A1E7AD2}"/>
                </a:ext>
              </a:extLst>
            </p:cNvPr>
            <p:cNvSpPr>
              <a:spLocks noChangeArrowheads="1"/>
            </p:cNvSpPr>
            <p:nvPr/>
          </p:nvSpPr>
          <p:spPr bwMode="auto">
            <a:xfrm>
              <a:off x="5625572" y="5015614"/>
              <a:ext cx="77939" cy="77939"/>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258" name="Rectangle 135">
              <a:extLst>
                <a:ext uri="{FF2B5EF4-FFF2-40B4-BE49-F238E27FC236}">
                  <a16:creationId xmlns:a16="http://schemas.microsoft.com/office/drawing/2014/main" id="{F5190571-F408-4C89-8D47-7F5BD74CB46A}"/>
                </a:ext>
              </a:extLst>
            </p:cNvPr>
            <p:cNvSpPr>
              <a:spLocks noChangeArrowheads="1"/>
            </p:cNvSpPr>
            <p:nvPr/>
          </p:nvSpPr>
          <p:spPr bwMode="auto">
            <a:xfrm>
              <a:off x="5729018" y="5015614"/>
              <a:ext cx="77939" cy="7793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259" name="Rectangle 136">
              <a:extLst>
                <a:ext uri="{FF2B5EF4-FFF2-40B4-BE49-F238E27FC236}">
                  <a16:creationId xmlns:a16="http://schemas.microsoft.com/office/drawing/2014/main" id="{CB5AC02D-0137-4FEE-88CE-43F52BE4324F}"/>
                </a:ext>
              </a:extLst>
            </p:cNvPr>
            <p:cNvSpPr>
              <a:spLocks noChangeArrowheads="1"/>
            </p:cNvSpPr>
            <p:nvPr/>
          </p:nvSpPr>
          <p:spPr bwMode="auto">
            <a:xfrm>
              <a:off x="5832465" y="5015614"/>
              <a:ext cx="77939" cy="77939"/>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260" name="Rectangle 137">
              <a:extLst>
                <a:ext uri="{FF2B5EF4-FFF2-40B4-BE49-F238E27FC236}">
                  <a16:creationId xmlns:a16="http://schemas.microsoft.com/office/drawing/2014/main" id="{6DCED615-E623-431B-95B9-2CAC7D11A1C2}"/>
                </a:ext>
              </a:extLst>
            </p:cNvPr>
            <p:cNvSpPr>
              <a:spLocks noChangeArrowheads="1"/>
            </p:cNvSpPr>
            <p:nvPr/>
          </p:nvSpPr>
          <p:spPr bwMode="auto">
            <a:xfrm>
              <a:off x="5523543" y="5120477"/>
              <a:ext cx="442126" cy="77939"/>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261" name="Freeform 138">
              <a:extLst>
                <a:ext uri="{FF2B5EF4-FFF2-40B4-BE49-F238E27FC236}">
                  <a16:creationId xmlns:a16="http://schemas.microsoft.com/office/drawing/2014/main" id="{99B024B9-F14B-40B0-B4B4-C13038851250}"/>
                </a:ext>
              </a:extLst>
            </p:cNvPr>
            <p:cNvSpPr>
              <a:spLocks/>
            </p:cNvSpPr>
            <p:nvPr/>
          </p:nvSpPr>
          <p:spPr bwMode="auto">
            <a:xfrm>
              <a:off x="5942996" y="5086468"/>
              <a:ext cx="73688" cy="147375"/>
            </a:xfrm>
            <a:custGeom>
              <a:avLst/>
              <a:gdLst>
                <a:gd name="T0" fmla="*/ 0 w 52"/>
                <a:gd name="T1" fmla="*/ 104 h 104"/>
                <a:gd name="T2" fmla="*/ 52 w 52"/>
                <a:gd name="T3" fmla="*/ 52 h 104"/>
                <a:gd name="T4" fmla="*/ 0 w 52"/>
                <a:gd name="T5" fmla="*/ 0 h 104"/>
                <a:gd name="T6" fmla="*/ 0 w 52"/>
                <a:gd name="T7" fmla="*/ 104 h 104"/>
              </a:gdLst>
              <a:ahLst/>
              <a:cxnLst>
                <a:cxn ang="0">
                  <a:pos x="T0" y="T1"/>
                </a:cxn>
                <a:cxn ang="0">
                  <a:pos x="T2" y="T3"/>
                </a:cxn>
                <a:cxn ang="0">
                  <a:pos x="T4" y="T5"/>
                </a:cxn>
                <a:cxn ang="0">
                  <a:pos x="T6" y="T7"/>
                </a:cxn>
              </a:cxnLst>
              <a:rect l="0" t="0" r="r" b="b"/>
              <a:pathLst>
                <a:path w="52" h="104">
                  <a:moveTo>
                    <a:pt x="0" y="104"/>
                  </a:moveTo>
                  <a:lnTo>
                    <a:pt x="52" y="52"/>
                  </a:lnTo>
                  <a:lnTo>
                    <a:pt x="0" y="0"/>
                  </a:lnTo>
                  <a:lnTo>
                    <a:pt x="0" y="104"/>
                  </a:ln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grpSp>
      <p:grpSp>
        <p:nvGrpSpPr>
          <p:cNvPr id="157" name="Group 156">
            <a:extLst>
              <a:ext uri="{FF2B5EF4-FFF2-40B4-BE49-F238E27FC236}">
                <a16:creationId xmlns:a16="http://schemas.microsoft.com/office/drawing/2014/main" id="{79E270D9-8C6C-4E7F-92D3-BF9E43A8B4A2}"/>
              </a:ext>
            </a:extLst>
          </p:cNvPr>
          <p:cNvGrpSpPr/>
          <p:nvPr/>
        </p:nvGrpSpPr>
        <p:grpSpPr>
          <a:xfrm>
            <a:off x="7202878" y="3834863"/>
            <a:ext cx="406180" cy="393728"/>
            <a:chOff x="8058210" y="4944318"/>
            <a:chExt cx="395430" cy="362625"/>
          </a:xfrm>
        </p:grpSpPr>
        <p:sp>
          <p:nvSpPr>
            <p:cNvPr id="176" name="Freeform: Shape 175">
              <a:extLst>
                <a:ext uri="{FF2B5EF4-FFF2-40B4-BE49-F238E27FC236}">
                  <a16:creationId xmlns:a16="http://schemas.microsoft.com/office/drawing/2014/main" id="{E75B0C79-2ED8-4AC0-9A04-4AB6C67B289E}"/>
                </a:ext>
              </a:extLst>
            </p:cNvPr>
            <p:cNvSpPr/>
            <p:nvPr/>
          </p:nvSpPr>
          <p:spPr>
            <a:xfrm>
              <a:off x="8306131" y="5128287"/>
              <a:ext cx="147509" cy="73754"/>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FFFFFF"/>
            </a:solidFill>
            <a:ln w="5008"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177" name="Freeform: Shape 176">
              <a:extLst>
                <a:ext uri="{FF2B5EF4-FFF2-40B4-BE49-F238E27FC236}">
                  <a16:creationId xmlns:a16="http://schemas.microsoft.com/office/drawing/2014/main" id="{77F96EA6-30EC-405B-AE70-1AD49C0EC96C}"/>
                </a:ext>
              </a:extLst>
            </p:cNvPr>
            <p:cNvSpPr/>
            <p:nvPr/>
          </p:nvSpPr>
          <p:spPr>
            <a:xfrm>
              <a:off x="8338239" y="5027164"/>
              <a:ext cx="81949" cy="8194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96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6" y="102397"/>
                    <a:pt x="52196" y="102397"/>
                  </a:cubicBezTo>
                  <a:cubicBezTo>
                    <a:pt x="24495" y="102397"/>
                    <a:pt x="1994" y="79896"/>
                    <a:pt x="1994" y="52195"/>
                  </a:cubicBezTo>
                  <a:cubicBezTo>
                    <a:pt x="1994" y="24495"/>
                    <a:pt x="24495" y="1994"/>
                    <a:pt x="52196" y="1994"/>
                  </a:cubicBezTo>
                  <a:cubicBezTo>
                    <a:pt x="79896" y="1994"/>
                    <a:pt x="102398" y="24495"/>
                    <a:pt x="102398" y="52195"/>
                  </a:cubicBezTo>
                  <a:close/>
                </a:path>
              </a:pathLst>
            </a:custGeom>
            <a:solidFill>
              <a:srgbClr val="FFFFFF"/>
            </a:solidFill>
            <a:ln w="5008"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178" name="Freeform: Shape 177">
              <a:extLst>
                <a:ext uri="{FF2B5EF4-FFF2-40B4-BE49-F238E27FC236}">
                  <a16:creationId xmlns:a16="http://schemas.microsoft.com/office/drawing/2014/main" id="{F5AB9F2F-9E5D-44E3-BF63-2A809E813E24}"/>
                </a:ext>
              </a:extLst>
            </p:cNvPr>
            <p:cNvSpPr/>
            <p:nvPr/>
          </p:nvSpPr>
          <p:spPr>
            <a:xfrm>
              <a:off x="8181822" y="5045410"/>
              <a:ext cx="147509" cy="73754"/>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179" name="Freeform: Shape 178">
              <a:extLst>
                <a:ext uri="{FF2B5EF4-FFF2-40B4-BE49-F238E27FC236}">
                  <a16:creationId xmlns:a16="http://schemas.microsoft.com/office/drawing/2014/main" id="{A5CE6313-1EDF-46BD-BC2B-7C7D4A9F50AD}"/>
                </a:ext>
              </a:extLst>
            </p:cNvPr>
            <p:cNvSpPr/>
            <p:nvPr/>
          </p:nvSpPr>
          <p:spPr>
            <a:xfrm>
              <a:off x="8213938" y="4944318"/>
              <a:ext cx="81949" cy="81949"/>
            </a:xfrm>
            <a:custGeom>
              <a:avLst/>
              <a:gdLst>
                <a:gd name="connsiteX0" fmla="*/ 102398 w 101142"/>
                <a:gd name="connsiteY0" fmla="*/ 52196 h 101141"/>
                <a:gd name="connsiteX1" fmla="*/ 52196 w 101142"/>
                <a:gd name="connsiteY1" fmla="*/ 102397 h 101141"/>
                <a:gd name="connsiteX2" fmla="*/ 1994 w 101142"/>
                <a:gd name="connsiteY2" fmla="*/ 52196 h 101141"/>
                <a:gd name="connsiteX3" fmla="*/ 52111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7"/>
                    <a:pt x="52196" y="102397"/>
                  </a:cubicBezTo>
                  <a:cubicBezTo>
                    <a:pt x="24496" y="102397"/>
                    <a:pt x="1994" y="79896"/>
                    <a:pt x="1994" y="52196"/>
                  </a:cubicBezTo>
                  <a:cubicBezTo>
                    <a:pt x="1994" y="24495"/>
                    <a:pt x="24410" y="1994"/>
                    <a:pt x="52111" y="1994"/>
                  </a:cubicBezTo>
                  <a:cubicBezTo>
                    <a:pt x="79812" y="1994"/>
                    <a:pt x="102398" y="24495"/>
                    <a:pt x="102398" y="52196"/>
                  </a:cubicBezTo>
                  <a:close/>
                </a:path>
              </a:pathLst>
            </a:custGeom>
            <a:solidFill>
              <a:srgbClr val="50E6FF"/>
            </a:solidFill>
            <a:ln w="5008"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180" name="Freeform: Shape 179">
              <a:extLst>
                <a:ext uri="{FF2B5EF4-FFF2-40B4-BE49-F238E27FC236}">
                  <a16:creationId xmlns:a16="http://schemas.microsoft.com/office/drawing/2014/main" id="{6365A5B5-7723-4D6E-8051-38502BD75B75}"/>
                </a:ext>
              </a:extLst>
            </p:cNvPr>
            <p:cNvSpPr/>
            <p:nvPr/>
          </p:nvSpPr>
          <p:spPr>
            <a:xfrm>
              <a:off x="8181822" y="5233189"/>
              <a:ext cx="147509" cy="73754"/>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FFFFFF"/>
            </a:solidFill>
            <a:ln w="5008"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181" name="Freeform: Shape 180">
              <a:extLst>
                <a:ext uri="{FF2B5EF4-FFF2-40B4-BE49-F238E27FC236}">
                  <a16:creationId xmlns:a16="http://schemas.microsoft.com/office/drawing/2014/main" id="{07354C9F-B5B2-4ADA-A568-4746992BD8A5}"/>
                </a:ext>
              </a:extLst>
            </p:cNvPr>
            <p:cNvSpPr/>
            <p:nvPr/>
          </p:nvSpPr>
          <p:spPr>
            <a:xfrm>
              <a:off x="8213938" y="5132128"/>
              <a:ext cx="81949" cy="81949"/>
            </a:xfrm>
            <a:custGeom>
              <a:avLst/>
              <a:gdLst>
                <a:gd name="connsiteX0" fmla="*/ 102398 w 101142"/>
                <a:gd name="connsiteY0" fmla="*/ 52196 h 101141"/>
                <a:gd name="connsiteX1" fmla="*/ 52196 w 101142"/>
                <a:gd name="connsiteY1" fmla="*/ 102398 h 101141"/>
                <a:gd name="connsiteX2" fmla="*/ 1994 w 101142"/>
                <a:gd name="connsiteY2" fmla="*/ 52196 h 101141"/>
                <a:gd name="connsiteX3" fmla="*/ 52196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8"/>
                    <a:pt x="52196" y="102398"/>
                  </a:cubicBezTo>
                  <a:cubicBezTo>
                    <a:pt x="24496" y="102398"/>
                    <a:pt x="1994" y="79896"/>
                    <a:pt x="1994" y="52196"/>
                  </a:cubicBezTo>
                  <a:cubicBezTo>
                    <a:pt x="1994" y="24496"/>
                    <a:pt x="24496" y="1994"/>
                    <a:pt x="52196" y="1994"/>
                  </a:cubicBezTo>
                  <a:cubicBezTo>
                    <a:pt x="79896" y="1994"/>
                    <a:pt x="102398" y="24410"/>
                    <a:pt x="102398" y="52196"/>
                  </a:cubicBezTo>
                  <a:close/>
                </a:path>
              </a:pathLst>
            </a:custGeom>
            <a:solidFill>
              <a:srgbClr val="FFFFFF"/>
            </a:solidFill>
            <a:ln w="5008"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253" name="Freeform: Shape 252">
              <a:extLst>
                <a:ext uri="{FF2B5EF4-FFF2-40B4-BE49-F238E27FC236}">
                  <a16:creationId xmlns:a16="http://schemas.microsoft.com/office/drawing/2014/main" id="{22C77F08-3174-4B2C-9A3B-4F47E3FC8E38}"/>
                </a:ext>
              </a:extLst>
            </p:cNvPr>
            <p:cNvSpPr/>
            <p:nvPr/>
          </p:nvSpPr>
          <p:spPr>
            <a:xfrm>
              <a:off x="8058210" y="5128287"/>
              <a:ext cx="147509" cy="73754"/>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254" name="Freeform: Shape 253">
              <a:extLst>
                <a:ext uri="{FF2B5EF4-FFF2-40B4-BE49-F238E27FC236}">
                  <a16:creationId xmlns:a16="http://schemas.microsoft.com/office/drawing/2014/main" id="{0849B02F-71F9-4E3C-BC30-AF346B796549}"/>
                </a:ext>
              </a:extLst>
            </p:cNvPr>
            <p:cNvSpPr/>
            <p:nvPr/>
          </p:nvSpPr>
          <p:spPr>
            <a:xfrm>
              <a:off x="8090326" y="5027164"/>
              <a:ext cx="81949" cy="8194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11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7" y="102397"/>
                    <a:pt x="52196" y="102397"/>
                  </a:cubicBezTo>
                  <a:cubicBezTo>
                    <a:pt x="24495" y="102397"/>
                    <a:pt x="1994" y="79896"/>
                    <a:pt x="1994" y="52195"/>
                  </a:cubicBezTo>
                  <a:cubicBezTo>
                    <a:pt x="1994" y="24495"/>
                    <a:pt x="24410" y="1994"/>
                    <a:pt x="52111" y="1994"/>
                  </a:cubicBezTo>
                  <a:cubicBezTo>
                    <a:pt x="79811" y="1994"/>
                    <a:pt x="102398" y="24495"/>
                    <a:pt x="102398" y="52195"/>
                  </a:cubicBezTo>
                  <a:close/>
                </a:path>
              </a:pathLst>
            </a:custGeom>
            <a:solidFill>
              <a:srgbClr val="50E6FF"/>
            </a:solidFill>
            <a:ln w="5008"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grpSp>
      <p:grpSp>
        <p:nvGrpSpPr>
          <p:cNvPr id="158" name="Group 157">
            <a:extLst>
              <a:ext uri="{FF2B5EF4-FFF2-40B4-BE49-F238E27FC236}">
                <a16:creationId xmlns:a16="http://schemas.microsoft.com/office/drawing/2014/main" id="{CB7E22AA-3662-481A-8F91-A2DF898183FB}"/>
              </a:ext>
            </a:extLst>
          </p:cNvPr>
          <p:cNvGrpSpPr/>
          <p:nvPr/>
        </p:nvGrpSpPr>
        <p:grpSpPr>
          <a:xfrm>
            <a:off x="8352897" y="3865196"/>
            <a:ext cx="372974" cy="333062"/>
            <a:chOff x="9332611" y="4972062"/>
            <a:chExt cx="363103" cy="306751"/>
          </a:xfrm>
        </p:grpSpPr>
        <p:sp>
          <p:nvSpPr>
            <p:cNvPr id="169" name="Freeform 855">
              <a:extLst>
                <a:ext uri="{FF2B5EF4-FFF2-40B4-BE49-F238E27FC236}">
                  <a16:creationId xmlns:a16="http://schemas.microsoft.com/office/drawing/2014/main" id="{78BB72CF-576A-40F1-823F-3585B4F6D487}"/>
                </a:ext>
              </a:extLst>
            </p:cNvPr>
            <p:cNvSpPr>
              <a:spLocks/>
            </p:cNvSpPr>
            <p:nvPr/>
          </p:nvSpPr>
          <p:spPr bwMode="auto">
            <a:xfrm rot="10242739" flipV="1">
              <a:off x="9369582" y="5132579"/>
              <a:ext cx="164165" cy="82897"/>
            </a:xfrm>
            <a:custGeom>
              <a:avLst/>
              <a:gdLst>
                <a:gd name="T0" fmla="*/ 192 w 384"/>
                <a:gd name="T1" fmla="*/ 0 h 192"/>
                <a:gd name="T2" fmla="*/ 0 w 384"/>
                <a:gd name="T3" fmla="*/ 192 h 192"/>
                <a:gd name="T4" fmla="*/ 41 w 384"/>
                <a:gd name="T5" fmla="*/ 192 h 192"/>
                <a:gd name="T6" fmla="*/ 85 w 384"/>
                <a:gd name="T7" fmla="*/ 85 h 192"/>
                <a:gd name="T8" fmla="*/ 192 w 384"/>
                <a:gd name="T9" fmla="*/ 41 h 192"/>
                <a:gd name="T10" fmla="*/ 299 w 384"/>
                <a:gd name="T11" fmla="*/ 85 h 192"/>
                <a:gd name="T12" fmla="*/ 343 w 384"/>
                <a:gd name="T13" fmla="*/ 192 h 192"/>
                <a:gd name="T14" fmla="*/ 384 w 384"/>
                <a:gd name="T15" fmla="*/ 192 h 192"/>
                <a:gd name="T16" fmla="*/ 192 w 384"/>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4" h="192">
                  <a:moveTo>
                    <a:pt x="192" y="0"/>
                  </a:moveTo>
                  <a:cubicBezTo>
                    <a:pt x="86" y="0"/>
                    <a:pt x="0" y="86"/>
                    <a:pt x="0" y="192"/>
                  </a:cubicBezTo>
                  <a:cubicBezTo>
                    <a:pt x="41" y="192"/>
                    <a:pt x="41" y="192"/>
                    <a:pt x="41" y="192"/>
                  </a:cubicBezTo>
                  <a:cubicBezTo>
                    <a:pt x="41" y="152"/>
                    <a:pt x="56" y="114"/>
                    <a:pt x="85" y="85"/>
                  </a:cubicBezTo>
                  <a:cubicBezTo>
                    <a:pt x="114" y="56"/>
                    <a:pt x="152" y="41"/>
                    <a:pt x="192" y="41"/>
                  </a:cubicBezTo>
                  <a:cubicBezTo>
                    <a:pt x="232" y="41"/>
                    <a:pt x="270" y="56"/>
                    <a:pt x="299" y="85"/>
                  </a:cubicBezTo>
                  <a:cubicBezTo>
                    <a:pt x="328" y="114"/>
                    <a:pt x="343" y="152"/>
                    <a:pt x="343" y="192"/>
                  </a:cubicBezTo>
                  <a:cubicBezTo>
                    <a:pt x="384" y="192"/>
                    <a:pt x="384" y="192"/>
                    <a:pt x="384" y="192"/>
                  </a:cubicBezTo>
                  <a:cubicBezTo>
                    <a:pt x="384" y="86"/>
                    <a:pt x="298" y="0"/>
                    <a:pt x="19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170" name="Oval 757">
              <a:extLst>
                <a:ext uri="{FF2B5EF4-FFF2-40B4-BE49-F238E27FC236}">
                  <a16:creationId xmlns:a16="http://schemas.microsoft.com/office/drawing/2014/main" id="{63CE7CC0-2B22-4AA0-B034-154A6877F14E}"/>
                </a:ext>
              </a:extLst>
            </p:cNvPr>
            <p:cNvSpPr>
              <a:spLocks noChangeArrowheads="1"/>
            </p:cNvSpPr>
            <p:nvPr/>
          </p:nvSpPr>
          <p:spPr bwMode="auto">
            <a:xfrm>
              <a:off x="9332611" y="5197354"/>
              <a:ext cx="81459" cy="81459"/>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171" name="Freeform 855">
              <a:extLst>
                <a:ext uri="{FF2B5EF4-FFF2-40B4-BE49-F238E27FC236}">
                  <a16:creationId xmlns:a16="http://schemas.microsoft.com/office/drawing/2014/main" id="{293517A1-C694-4082-8BF3-6DA5E5B8068F}"/>
                </a:ext>
              </a:extLst>
            </p:cNvPr>
            <p:cNvSpPr>
              <a:spLocks/>
            </p:cNvSpPr>
            <p:nvPr/>
          </p:nvSpPr>
          <p:spPr bwMode="auto">
            <a:xfrm rot="15186172" flipV="1">
              <a:off x="9434981" y="5022187"/>
              <a:ext cx="164165" cy="82897"/>
            </a:xfrm>
            <a:custGeom>
              <a:avLst/>
              <a:gdLst>
                <a:gd name="T0" fmla="*/ 192 w 384"/>
                <a:gd name="T1" fmla="*/ 0 h 192"/>
                <a:gd name="T2" fmla="*/ 0 w 384"/>
                <a:gd name="T3" fmla="*/ 192 h 192"/>
                <a:gd name="T4" fmla="*/ 41 w 384"/>
                <a:gd name="T5" fmla="*/ 192 h 192"/>
                <a:gd name="T6" fmla="*/ 85 w 384"/>
                <a:gd name="T7" fmla="*/ 85 h 192"/>
                <a:gd name="T8" fmla="*/ 192 w 384"/>
                <a:gd name="T9" fmla="*/ 41 h 192"/>
                <a:gd name="T10" fmla="*/ 299 w 384"/>
                <a:gd name="T11" fmla="*/ 85 h 192"/>
                <a:gd name="T12" fmla="*/ 343 w 384"/>
                <a:gd name="T13" fmla="*/ 192 h 192"/>
                <a:gd name="T14" fmla="*/ 384 w 384"/>
                <a:gd name="T15" fmla="*/ 192 h 192"/>
                <a:gd name="T16" fmla="*/ 192 w 384"/>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4" h="192">
                  <a:moveTo>
                    <a:pt x="192" y="0"/>
                  </a:moveTo>
                  <a:cubicBezTo>
                    <a:pt x="86" y="0"/>
                    <a:pt x="0" y="86"/>
                    <a:pt x="0" y="192"/>
                  </a:cubicBezTo>
                  <a:cubicBezTo>
                    <a:pt x="41" y="192"/>
                    <a:pt x="41" y="192"/>
                    <a:pt x="41" y="192"/>
                  </a:cubicBezTo>
                  <a:cubicBezTo>
                    <a:pt x="41" y="152"/>
                    <a:pt x="56" y="114"/>
                    <a:pt x="85" y="85"/>
                  </a:cubicBezTo>
                  <a:cubicBezTo>
                    <a:pt x="114" y="56"/>
                    <a:pt x="152" y="41"/>
                    <a:pt x="192" y="41"/>
                  </a:cubicBezTo>
                  <a:cubicBezTo>
                    <a:pt x="232" y="41"/>
                    <a:pt x="270" y="56"/>
                    <a:pt x="299" y="85"/>
                  </a:cubicBezTo>
                  <a:cubicBezTo>
                    <a:pt x="328" y="114"/>
                    <a:pt x="343" y="152"/>
                    <a:pt x="343" y="192"/>
                  </a:cubicBezTo>
                  <a:cubicBezTo>
                    <a:pt x="384" y="192"/>
                    <a:pt x="384" y="192"/>
                    <a:pt x="384" y="192"/>
                  </a:cubicBezTo>
                  <a:cubicBezTo>
                    <a:pt x="384" y="86"/>
                    <a:pt x="298" y="0"/>
                    <a:pt x="19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172" name="Oval 757">
              <a:extLst>
                <a:ext uri="{FF2B5EF4-FFF2-40B4-BE49-F238E27FC236}">
                  <a16:creationId xmlns:a16="http://schemas.microsoft.com/office/drawing/2014/main" id="{A3039F95-C6C6-4555-A744-3E2B7FAC1DC8}"/>
                </a:ext>
              </a:extLst>
            </p:cNvPr>
            <p:cNvSpPr>
              <a:spLocks noChangeArrowheads="1"/>
            </p:cNvSpPr>
            <p:nvPr/>
          </p:nvSpPr>
          <p:spPr bwMode="auto">
            <a:xfrm rot="4943433">
              <a:off x="9412184" y="4972062"/>
              <a:ext cx="81459" cy="81459"/>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173" name="Freeform 855">
              <a:extLst>
                <a:ext uri="{FF2B5EF4-FFF2-40B4-BE49-F238E27FC236}">
                  <a16:creationId xmlns:a16="http://schemas.microsoft.com/office/drawing/2014/main" id="{4961C18C-4BCD-4BFA-B10C-938483445F70}"/>
                </a:ext>
              </a:extLst>
            </p:cNvPr>
            <p:cNvSpPr>
              <a:spLocks/>
            </p:cNvSpPr>
            <p:nvPr/>
          </p:nvSpPr>
          <p:spPr bwMode="auto">
            <a:xfrm rot="1131571" flipV="1">
              <a:off x="9479573" y="5162870"/>
              <a:ext cx="164165" cy="82897"/>
            </a:xfrm>
            <a:custGeom>
              <a:avLst/>
              <a:gdLst>
                <a:gd name="T0" fmla="*/ 192 w 384"/>
                <a:gd name="T1" fmla="*/ 0 h 192"/>
                <a:gd name="T2" fmla="*/ 0 w 384"/>
                <a:gd name="T3" fmla="*/ 192 h 192"/>
                <a:gd name="T4" fmla="*/ 41 w 384"/>
                <a:gd name="T5" fmla="*/ 192 h 192"/>
                <a:gd name="T6" fmla="*/ 85 w 384"/>
                <a:gd name="T7" fmla="*/ 85 h 192"/>
                <a:gd name="T8" fmla="*/ 192 w 384"/>
                <a:gd name="T9" fmla="*/ 41 h 192"/>
                <a:gd name="T10" fmla="*/ 299 w 384"/>
                <a:gd name="T11" fmla="*/ 85 h 192"/>
                <a:gd name="T12" fmla="*/ 343 w 384"/>
                <a:gd name="T13" fmla="*/ 192 h 192"/>
                <a:gd name="T14" fmla="*/ 384 w 384"/>
                <a:gd name="T15" fmla="*/ 192 h 192"/>
                <a:gd name="T16" fmla="*/ 192 w 384"/>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4" h="192">
                  <a:moveTo>
                    <a:pt x="192" y="0"/>
                  </a:moveTo>
                  <a:cubicBezTo>
                    <a:pt x="86" y="0"/>
                    <a:pt x="0" y="86"/>
                    <a:pt x="0" y="192"/>
                  </a:cubicBezTo>
                  <a:cubicBezTo>
                    <a:pt x="41" y="192"/>
                    <a:pt x="41" y="192"/>
                    <a:pt x="41" y="192"/>
                  </a:cubicBezTo>
                  <a:cubicBezTo>
                    <a:pt x="41" y="152"/>
                    <a:pt x="56" y="114"/>
                    <a:pt x="85" y="85"/>
                  </a:cubicBezTo>
                  <a:cubicBezTo>
                    <a:pt x="114" y="56"/>
                    <a:pt x="152" y="41"/>
                    <a:pt x="192" y="41"/>
                  </a:cubicBezTo>
                  <a:cubicBezTo>
                    <a:pt x="232" y="41"/>
                    <a:pt x="270" y="56"/>
                    <a:pt x="299" y="85"/>
                  </a:cubicBezTo>
                  <a:cubicBezTo>
                    <a:pt x="328" y="114"/>
                    <a:pt x="343" y="152"/>
                    <a:pt x="343" y="192"/>
                  </a:cubicBezTo>
                  <a:cubicBezTo>
                    <a:pt x="384" y="192"/>
                    <a:pt x="384" y="192"/>
                    <a:pt x="384" y="192"/>
                  </a:cubicBezTo>
                  <a:cubicBezTo>
                    <a:pt x="384" y="86"/>
                    <a:pt x="298" y="0"/>
                    <a:pt x="19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174" name="Oval 757">
              <a:extLst>
                <a:ext uri="{FF2B5EF4-FFF2-40B4-BE49-F238E27FC236}">
                  <a16:creationId xmlns:a16="http://schemas.microsoft.com/office/drawing/2014/main" id="{191817B2-F1B5-4B17-BC77-6C0BC4FF6807}"/>
                </a:ext>
              </a:extLst>
            </p:cNvPr>
            <p:cNvSpPr>
              <a:spLocks noChangeArrowheads="1"/>
            </p:cNvSpPr>
            <p:nvPr/>
          </p:nvSpPr>
          <p:spPr bwMode="auto">
            <a:xfrm rot="4943433">
              <a:off x="9614255" y="5146328"/>
              <a:ext cx="81459" cy="81459"/>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sp>
          <p:nvSpPr>
            <p:cNvPr id="175" name="Oval 757">
              <a:extLst>
                <a:ext uri="{FF2B5EF4-FFF2-40B4-BE49-F238E27FC236}">
                  <a16:creationId xmlns:a16="http://schemas.microsoft.com/office/drawing/2014/main" id="{8ADE742B-9AAA-40CD-8A05-8E59BA1194A2}"/>
                </a:ext>
              </a:extLst>
            </p:cNvPr>
            <p:cNvSpPr>
              <a:spLocks noChangeArrowheads="1"/>
            </p:cNvSpPr>
            <p:nvPr/>
          </p:nvSpPr>
          <p:spPr bwMode="auto">
            <a:xfrm>
              <a:off x="9432399" y="5075906"/>
              <a:ext cx="145899" cy="145899"/>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rtl="0" eaLnBrk="1" fontAlgn="base" latinLnBrk="0" hangingPunct="1">
                <a:lnSpc>
                  <a:spcPct val="100000"/>
                </a:lnSpc>
                <a:spcBef>
                  <a:spcPts val="0"/>
                </a:spcBef>
                <a:spcAft>
                  <a:spcPts val="0"/>
                </a:spcAft>
                <a:buClrTx/>
                <a:buSzTx/>
                <a:buFontTx/>
                <a:buNone/>
                <a:tabLst/>
                <a:defRPr/>
              </a:pPr>
              <a:endParaRPr kumimoji="0" lang="en-US" sz="1667" b="0" i="0" u="none" strike="noStrike" kern="0" cap="none" spc="0" normalizeH="0" baseline="0" noProof="0">
                <a:ln>
                  <a:noFill/>
                </a:ln>
                <a:solidFill>
                  <a:srgbClr val="505050"/>
                </a:solidFill>
                <a:effectLst/>
                <a:uLnTx/>
                <a:uFillTx/>
                <a:latin typeface="Segoe UI"/>
                <a:ea typeface="+mn-ea"/>
                <a:cs typeface="+mn-cs"/>
              </a:endParaRPr>
            </a:p>
          </p:txBody>
        </p:sp>
      </p:grpSp>
      <p:sp>
        <p:nvSpPr>
          <p:cNvPr id="159" name="Rectangle 158">
            <a:extLst>
              <a:ext uri="{FF2B5EF4-FFF2-40B4-BE49-F238E27FC236}">
                <a16:creationId xmlns:a16="http://schemas.microsoft.com/office/drawing/2014/main" id="{AA766F94-8C52-486D-BF0D-7DE7533AF9B0}"/>
              </a:ext>
            </a:extLst>
          </p:cNvPr>
          <p:cNvSpPr/>
          <p:nvPr/>
        </p:nvSpPr>
        <p:spPr bwMode="auto">
          <a:xfrm>
            <a:off x="10244763" y="3557147"/>
            <a:ext cx="1145768" cy="1628057"/>
          </a:xfrm>
          <a:prstGeom prst="rect">
            <a:avLst/>
          </a:prstGeom>
          <a:solidFill>
            <a:srgbClr val="000000"/>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91440" tIns="822960" rIns="91440" bIns="18288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lang="en-US" sz="1200" kern="0">
                <a:solidFill>
                  <a:srgbClr val="FFFFFF"/>
                </a:solidFill>
                <a:latin typeface="Segoe UI Semibold"/>
                <a:cs typeface="Segoe UI" pitchFamily="34" charset="0"/>
              </a:rPr>
              <a:t>Configuration</a:t>
            </a:r>
            <a:endParaRPr kumimoji="0" lang="en-US" sz="12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endParaRPr>
          </a:p>
        </p:txBody>
      </p:sp>
      <p:grpSp>
        <p:nvGrpSpPr>
          <p:cNvPr id="160" name="Group 159">
            <a:extLst>
              <a:ext uri="{FF2B5EF4-FFF2-40B4-BE49-F238E27FC236}">
                <a16:creationId xmlns:a16="http://schemas.microsoft.com/office/drawing/2014/main" id="{787712C6-71B4-4FB8-AB6A-F25A622534BB}"/>
              </a:ext>
            </a:extLst>
          </p:cNvPr>
          <p:cNvGrpSpPr/>
          <p:nvPr/>
        </p:nvGrpSpPr>
        <p:grpSpPr>
          <a:xfrm>
            <a:off x="10679240" y="3887101"/>
            <a:ext cx="276811" cy="289251"/>
            <a:chOff x="10615894" y="4992237"/>
            <a:chExt cx="269485" cy="266401"/>
          </a:xfrm>
        </p:grpSpPr>
        <p:sp>
          <p:nvSpPr>
            <p:cNvPr id="165" name="Freeform: Shape 164">
              <a:extLst>
                <a:ext uri="{FF2B5EF4-FFF2-40B4-BE49-F238E27FC236}">
                  <a16:creationId xmlns:a16="http://schemas.microsoft.com/office/drawing/2014/main" id="{2C3F8523-61E6-406A-97B5-1C4611473333}"/>
                </a:ext>
              </a:extLst>
            </p:cNvPr>
            <p:cNvSpPr/>
            <p:nvPr/>
          </p:nvSpPr>
          <p:spPr>
            <a:xfrm>
              <a:off x="10747879" y="5041638"/>
              <a:ext cx="93474" cy="88800"/>
            </a:xfrm>
            <a:custGeom>
              <a:avLst/>
              <a:gdLst>
                <a:gd name="connsiteX0" fmla="*/ 144342 w 143125"/>
                <a:gd name="connsiteY0" fmla="*/ 80293 h 135969"/>
                <a:gd name="connsiteX1" fmla="*/ 81796 w 143125"/>
                <a:gd name="connsiteY1" fmla="*/ 136971 h 135969"/>
                <a:gd name="connsiteX2" fmla="*/ 43295 w 143125"/>
                <a:gd name="connsiteY2" fmla="*/ 99186 h 135969"/>
                <a:gd name="connsiteX3" fmla="*/ 72135 w 143125"/>
                <a:gd name="connsiteY3" fmla="*/ 66124 h 135969"/>
                <a:gd name="connsiteX4" fmla="*/ 72135 w 143125"/>
                <a:gd name="connsiteY4" fmla="*/ 51954 h 135969"/>
                <a:gd name="connsiteX5" fmla="*/ 72135 w 143125"/>
                <a:gd name="connsiteY5" fmla="*/ 51954 h 135969"/>
                <a:gd name="connsiteX6" fmla="*/ 52885 w 143125"/>
                <a:gd name="connsiteY6" fmla="*/ 51954 h 135969"/>
                <a:gd name="connsiteX7" fmla="*/ 24045 w 143125"/>
                <a:gd name="connsiteY7" fmla="*/ 80293 h 135969"/>
                <a:gd name="connsiteX8" fmla="*/ 0 w 143125"/>
                <a:gd name="connsiteY8" fmla="*/ 56678 h 135969"/>
                <a:gd name="connsiteX9" fmla="*/ 62546 w 143125"/>
                <a:gd name="connsiteY9" fmla="*/ 0 h 135969"/>
                <a:gd name="connsiteX10" fmla="*/ 144342 w 143125"/>
                <a:gd name="connsiteY10" fmla="*/ 80293 h 135969"/>
                <a:gd name="connsiteX11" fmla="*/ 144342 w 143125"/>
                <a:gd name="connsiteY11" fmla="*/ 80293 h 135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125" h="135969">
                  <a:moveTo>
                    <a:pt x="144342" y="80293"/>
                  </a:moveTo>
                  <a:cubicBezTo>
                    <a:pt x="81796" y="136971"/>
                    <a:pt x="81796" y="136971"/>
                    <a:pt x="81796" y="136971"/>
                  </a:cubicBezTo>
                  <a:cubicBezTo>
                    <a:pt x="43295" y="99186"/>
                    <a:pt x="43295" y="99186"/>
                    <a:pt x="43295" y="99186"/>
                  </a:cubicBezTo>
                  <a:cubicBezTo>
                    <a:pt x="72135" y="66124"/>
                    <a:pt x="72135" y="66124"/>
                    <a:pt x="72135" y="66124"/>
                  </a:cubicBezTo>
                  <a:cubicBezTo>
                    <a:pt x="76930" y="61401"/>
                    <a:pt x="76930" y="56678"/>
                    <a:pt x="72135" y="51954"/>
                  </a:cubicBezTo>
                  <a:lnTo>
                    <a:pt x="72135" y="51954"/>
                  </a:lnTo>
                  <a:cubicBezTo>
                    <a:pt x="67341" y="47231"/>
                    <a:pt x="57680" y="47231"/>
                    <a:pt x="52885" y="51954"/>
                  </a:cubicBezTo>
                  <a:cubicBezTo>
                    <a:pt x="24045" y="80293"/>
                    <a:pt x="24045" y="80293"/>
                    <a:pt x="24045" y="80293"/>
                  </a:cubicBezTo>
                  <a:cubicBezTo>
                    <a:pt x="0" y="56678"/>
                    <a:pt x="0" y="56678"/>
                    <a:pt x="0" y="56678"/>
                  </a:cubicBezTo>
                  <a:cubicBezTo>
                    <a:pt x="62546" y="0"/>
                    <a:pt x="62546" y="0"/>
                    <a:pt x="62546" y="0"/>
                  </a:cubicBezTo>
                  <a:cubicBezTo>
                    <a:pt x="144342" y="80293"/>
                    <a:pt x="144342" y="80293"/>
                    <a:pt x="144342" y="80293"/>
                  </a:cubicBezTo>
                  <a:lnTo>
                    <a:pt x="144342" y="80293"/>
                  </a:lnTo>
                  <a:close/>
                </a:path>
              </a:pathLst>
            </a:custGeom>
            <a:solidFill>
              <a:srgbClr val="FFFFFF"/>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166" name="Freeform: Shape 165">
              <a:extLst>
                <a:ext uri="{FF2B5EF4-FFF2-40B4-BE49-F238E27FC236}">
                  <a16:creationId xmlns:a16="http://schemas.microsoft.com/office/drawing/2014/main" id="{89D41F64-E38A-4448-A7D2-870C85930C1F}"/>
                </a:ext>
              </a:extLst>
            </p:cNvPr>
            <p:cNvSpPr/>
            <p:nvPr/>
          </p:nvSpPr>
          <p:spPr>
            <a:xfrm>
              <a:off x="10622156" y="5124923"/>
              <a:ext cx="130863" cy="130863"/>
            </a:xfrm>
            <a:custGeom>
              <a:avLst/>
              <a:gdLst>
                <a:gd name="connsiteX0" fmla="*/ 206888 w 200375"/>
                <a:gd name="connsiteY0" fmla="*/ 80293 h 200375"/>
                <a:gd name="connsiteX1" fmla="*/ 163592 w 200375"/>
                <a:gd name="connsiteY1" fmla="*/ 37785 h 200375"/>
                <a:gd name="connsiteX2" fmla="*/ 91457 w 200375"/>
                <a:gd name="connsiteY2" fmla="*/ 108632 h 200375"/>
                <a:gd name="connsiteX3" fmla="*/ 72207 w 200375"/>
                <a:gd name="connsiteY3" fmla="*/ 108632 h 200375"/>
                <a:gd name="connsiteX4" fmla="*/ 72207 w 200375"/>
                <a:gd name="connsiteY4" fmla="*/ 108632 h 200375"/>
                <a:gd name="connsiteX5" fmla="*/ 72207 w 200375"/>
                <a:gd name="connsiteY5" fmla="*/ 94463 h 200375"/>
                <a:gd name="connsiteX6" fmla="*/ 149208 w 200375"/>
                <a:gd name="connsiteY6" fmla="*/ 18893 h 200375"/>
                <a:gd name="connsiteX7" fmla="*/ 125163 w 200375"/>
                <a:gd name="connsiteY7" fmla="*/ 0 h 200375"/>
                <a:gd name="connsiteX8" fmla="*/ 33706 w 200375"/>
                <a:gd name="connsiteY8" fmla="*/ 89811 h 200375"/>
                <a:gd name="connsiteX9" fmla="*/ 0 w 200375"/>
                <a:gd name="connsiteY9" fmla="*/ 203166 h 200375"/>
                <a:gd name="connsiteX10" fmla="*/ 115502 w 200375"/>
                <a:gd name="connsiteY10" fmla="*/ 170104 h 200375"/>
                <a:gd name="connsiteX11" fmla="*/ 206888 w 200375"/>
                <a:gd name="connsiteY11" fmla="*/ 80293 h 200375"/>
                <a:gd name="connsiteX12" fmla="*/ 206888 w 200375"/>
                <a:gd name="connsiteY12" fmla="*/ 80293 h 200375"/>
                <a:gd name="connsiteX13" fmla="*/ 206888 w 200375"/>
                <a:gd name="connsiteY13" fmla="*/ 80293 h 200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0375" h="200375">
                  <a:moveTo>
                    <a:pt x="206888" y="80293"/>
                  </a:moveTo>
                  <a:cubicBezTo>
                    <a:pt x="163592" y="37785"/>
                    <a:pt x="163592" y="37785"/>
                    <a:pt x="163592" y="37785"/>
                  </a:cubicBezTo>
                  <a:cubicBezTo>
                    <a:pt x="91457" y="108632"/>
                    <a:pt x="91457" y="108632"/>
                    <a:pt x="91457" y="108632"/>
                  </a:cubicBezTo>
                  <a:cubicBezTo>
                    <a:pt x="86663" y="113355"/>
                    <a:pt x="77002" y="113355"/>
                    <a:pt x="72207" y="108632"/>
                  </a:cubicBezTo>
                  <a:lnTo>
                    <a:pt x="72207" y="108632"/>
                  </a:lnTo>
                  <a:cubicBezTo>
                    <a:pt x="67412" y="103909"/>
                    <a:pt x="67412" y="99186"/>
                    <a:pt x="72207" y="94463"/>
                  </a:cubicBezTo>
                  <a:cubicBezTo>
                    <a:pt x="149208" y="18893"/>
                    <a:pt x="149208" y="18893"/>
                    <a:pt x="149208" y="18893"/>
                  </a:cubicBezTo>
                  <a:cubicBezTo>
                    <a:pt x="125163" y="0"/>
                    <a:pt x="125163" y="0"/>
                    <a:pt x="125163" y="0"/>
                  </a:cubicBezTo>
                  <a:cubicBezTo>
                    <a:pt x="33706" y="89811"/>
                    <a:pt x="33706" y="89811"/>
                    <a:pt x="33706" y="89811"/>
                  </a:cubicBezTo>
                  <a:cubicBezTo>
                    <a:pt x="0" y="203166"/>
                    <a:pt x="0" y="203166"/>
                    <a:pt x="0" y="203166"/>
                  </a:cubicBezTo>
                  <a:cubicBezTo>
                    <a:pt x="115502" y="170104"/>
                    <a:pt x="115502" y="170104"/>
                    <a:pt x="115502" y="170104"/>
                  </a:cubicBezTo>
                  <a:lnTo>
                    <a:pt x="206888" y="80293"/>
                  </a:lnTo>
                  <a:lnTo>
                    <a:pt x="206888" y="80293"/>
                  </a:lnTo>
                  <a:lnTo>
                    <a:pt x="206888" y="80293"/>
                  </a:lnTo>
                  <a:close/>
                </a:path>
              </a:pathLst>
            </a:custGeom>
            <a:solidFill>
              <a:srgbClr val="FFFFFF"/>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167" name="Freeform: Shape 166">
              <a:extLst>
                <a:ext uri="{FF2B5EF4-FFF2-40B4-BE49-F238E27FC236}">
                  <a16:creationId xmlns:a16="http://schemas.microsoft.com/office/drawing/2014/main" id="{C3C315AD-0EF1-4D0A-BA32-DDDB9BE2FA09}"/>
                </a:ext>
              </a:extLst>
            </p:cNvPr>
            <p:cNvSpPr/>
            <p:nvPr/>
          </p:nvSpPr>
          <p:spPr>
            <a:xfrm>
              <a:off x="10801253" y="4992237"/>
              <a:ext cx="84126" cy="88800"/>
            </a:xfrm>
            <a:custGeom>
              <a:avLst/>
              <a:gdLst>
                <a:gd name="connsiteX0" fmla="*/ 81868 w 128812"/>
                <a:gd name="connsiteY0" fmla="*/ 137042 h 135969"/>
                <a:gd name="connsiteX1" fmla="*/ 134824 w 128812"/>
                <a:gd name="connsiteY1" fmla="*/ 80365 h 135969"/>
                <a:gd name="connsiteX2" fmla="*/ 52956 w 128812"/>
                <a:gd name="connsiteY2" fmla="*/ 0 h 135969"/>
                <a:gd name="connsiteX3" fmla="*/ 0 w 128812"/>
                <a:gd name="connsiteY3" fmla="*/ 56678 h 135969"/>
                <a:gd name="connsiteX4" fmla="*/ 81868 w 128812"/>
                <a:gd name="connsiteY4" fmla="*/ 137042 h 135969"/>
                <a:gd name="connsiteX5" fmla="*/ 81868 w 128812"/>
                <a:gd name="connsiteY5" fmla="*/ 137042 h 135969"/>
                <a:gd name="connsiteX6" fmla="*/ 81868 w 128812"/>
                <a:gd name="connsiteY6" fmla="*/ 137042 h 135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812" h="135969">
                  <a:moveTo>
                    <a:pt x="81868" y="137042"/>
                  </a:moveTo>
                  <a:cubicBezTo>
                    <a:pt x="134824" y="80365"/>
                    <a:pt x="134824" y="80365"/>
                    <a:pt x="134824" y="80365"/>
                  </a:cubicBezTo>
                  <a:cubicBezTo>
                    <a:pt x="52956" y="0"/>
                    <a:pt x="52956" y="0"/>
                    <a:pt x="52956" y="0"/>
                  </a:cubicBezTo>
                  <a:cubicBezTo>
                    <a:pt x="0" y="56678"/>
                    <a:pt x="0" y="56678"/>
                    <a:pt x="0" y="56678"/>
                  </a:cubicBezTo>
                  <a:lnTo>
                    <a:pt x="81868" y="137042"/>
                  </a:lnTo>
                  <a:lnTo>
                    <a:pt x="81868" y="137042"/>
                  </a:lnTo>
                  <a:lnTo>
                    <a:pt x="81868" y="137042"/>
                  </a:lnTo>
                  <a:close/>
                </a:path>
              </a:pathLst>
            </a:custGeom>
            <a:solidFill>
              <a:srgbClr val="FFFFFF"/>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168" name="Freeform: Shape 167">
              <a:extLst>
                <a:ext uri="{FF2B5EF4-FFF2-40B4-BE49-F238E27FC236}">
                  <a16:creationId xmlns:a16="http://schemas.microsoft.com/office/drawing/2014/main" id="{8A033D22-F95E-4426-A2E3-6D630F8EC348}"/>
                </a:ext>
              </a:extLst>
            </p:cNvPr>
            <p:cNvSpPr/>
            <p:nvPr/>
          </p:nvSpPr>
          <p:spPr>
            <a:xfrm>
              <a:off x="10615894" y="4992237"/>
              <a:ext cx="261726" cy="266401"/>
            </a:xfrm>
            <a:custGeom>
              <a:avLst/>
              <a:gdLst>
                <a:gd name="connsiteX0" fmla="*/ 317524 w 400751"/>
                <a:gd name="connsiteY0" fmla="*/ 240951 h 407907"/>
                <a:gd name="connsiteX1" fmla="*/ 298274 w 400751"/>
                <a:gd name="connsiteY1" fmla="*/ 240951 h 407907"/>
                <a:gd name="connsiteX2" fmla="*/ 168387 w 400751"/>
                <a:gd name="connsiteY2" fmla="*/ 118150 h 407907"/>
                <a:gd name="connsiteX3" fmla="*/ 173182 w 400751"/>
                <a:gd name="connsiteY3" fmla="*/ 85088 h 407907"/>
                <a:gd name="connsiteX4" fmla="*/ 86591 w 400751"/>
                <a:gd name="connsiteY4" fmla="*/ 0 h 407907"/>
                <a:gd name="connsiteX5" fmla="*/ 86591 w 400751"/>
                <a:gd name="connsiteY5" fmla="*/ 0 h 407907"/>
                <a:gd name="connsiteX6" fmla="*/ 91386 w 400751"/>
                <a:gd name="connsiteY6" fmla="*/ 23616 h 407907"/>
                <a:gd name="connsiteX7" fmla="*/ 120225 w 400751"/>
                <a:gd name="connsiteY7" fmla="*/ 70847 h 407907"/>
                <a:gd name="connsiteX8" fmla="*/ 72135 w 400751"/>
                <a:gd name="connsiteY8" fmla="*/ 118078 h 407907"/>
                <a:gd name="connsiteX9" fmla="*/ 19179 w 400751"/>
                <a:gd name="connsiteY9" fmla="*/ 75570 h 407907"/>
                <a:gd name="connsiteX10" fmla="*/ 4795 w 400751"/>
                <a:gd name="connsiteY10" fmla="*/ 61401 h 407907"/>
                <a:gd name="connsiteX11" fmla="*/ 0 w 400751"/>
                <a:gd name="connsiteY11" fmla="*/ 85016 h 407907"/>
                <a:gd name="connsiteX12" fmla="*/ 86591 w 400751"/>
                <a:gd name="connsiteY12" fmla="*/ 170033 h 407907"/>
                <a:gd name="connsiteX13" fmla="*/ 110636 w 400751"/>
                <a:gd name="connsiteY13" fmla="*/ 170033 h 407907"/>
                <a:gd name="connsiteX14" fmla="*/ 240522 w 400751"/>
                <a:gd name="connsiteY14" fmla="*/ 292906 h 407907"/>
                <a:gd name="connsiteX15" fmla="*/ 235728 w 400751"/>
                <a:gd name="connsiteY15" fmla="*/ 325968 h 407907"/>
                <a:gd name="connsiteX16" fmla="*/ 322319 w 400751"/>
                <a:gd name="connsiteY16" fmla="*/ 410984 h 407907"/>
                <a:gd name="connsiteX17" fmla="*/ 322319 w 400751"/>
                <a:gd name="connsiteY17" fmla="*/ 410984 h 407907"/>
                <a:gd name="connsiteX18" fmla="*/ 317524 w 400751"/>
                <a:gd name="connsiteY18" fmla="*/ 387369 h 407907"/>
                <a:gd name="connsiteX19" fmla="*/ 288684 w 400751"/>
                <a:gd name="connsiteY19" fmla="*/ 344860 h 407907"/>
                <a:gd name="connsiteX20" fmla="*/ 336774 w 400751"/>
                <a:gd name="connsiteY20" fmla="*/ 292906 h 407907"/>
                <a:gd name="connsiteX21" fmla="*/ 384865 w 400751"/>
                <a:gd name="connsiteY21" fmla="*/ 335414 h 407907"/>
                <a:gd name="connsiteX22" fmla="*/ 404115 w 400751"/>
                <a:gd name="connsiteY22" fmla="*/ 349583 h 407907"/>
                <a:gd name="connsiteX23" fmla="*/ 404115 w 400751"/>
                <a:gd name="connsiteY23" fmla="*/ 325968 h 407907"/>
                <a:gd name="connsiteX24" fmla="*/ 317524 w 400751"/>
                <a:gd name="connsiteY24" fmla="*/ 240951 h 407907"/>
                <a:gd name="connsiteX25" fmla="*/ 317524 w 400751"/>
                <a:gd name="connsiteY25" fmla="*/ 240951 h 407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00751" h="407907">
                  <a:moveTo>
                    <a:pt x="317524" y="240951"/>
                  </a:moveTo>
                  <a:cubicBezTo>
                    <a:pt x="312729" y="240951"/>
                    <a:pt x="307935" y="240951"/>
                    <a:pt x="298274" y="240951"/>
                  </a:cubicBezTo>
                  <a:cubicBezTo>
                    <a:pt x="168387" y="118150"/>
                    <a:pt x="168387" y="118150"/>
                    <a:pt x="168387" y="118150"/>
                  </a:cubicBezTo>
                  <a:cubicBezTo>
                    <a:pt x="173182" y="108704"/>
                    <a:pt x="173182" y="99257"/>
                    <a:pt x="173182" y="85088"/>
                  </a:cubicBezTo>
                  <a:cubicBezTo>
                    <a:pt x="173182" y="37785"/>
                    <a:pt x="134681" y="0"/>
                    <a:pt x="86591" y="0"/>
                  </a:cubicBezTo>
                  <a:lnTo>
                    <a:pt x="86591" y="0"/>
                  </a:lnTo>
                  <a:cubicBezTo>
                    <a:pt x="91386" y="23616"/>
                    <a:pt x="91386" y="23616"/>
                    <a:pt x="91386" y="23616"/>
                  </a:cubicBezTo>
                  <a:cubicBezTo>
                    <a:pt x="110636" y="33062"/>
                    <a:pt x="120225" y="51954"/>
                    <a:pt x="120225" y="70847"/>
                  </a:cubicBezTo>
                  <a:cubicBezTo>
                    <a:pt x="120225" y="94463"/>
                    <a:pt x="100975" y="118078"/>
                    <a:pt x="72135" y="118078"/>
                  </a:cubicBezTo>
                  <a:cubicBezTo>
                    <a:pt x="48090" y="118078"/>
                    <a:pt x="24045" y="99186"/>
                    <a:pt x="19179" y="75570"/>
                  </a:cubicBezTo>
                  <a:cubicBezTo>
                    <a:pt x="4795" y="61401"/>
                    <a:pt x="4795" y="61401"/>
                    <a:pt x="4795" y="61401"/>
                  </a:cubicBezTo>
                  <a:cubicBezTo>
                    <a:pt x="4795" y="70847"/>
                    <a:pt x="0" y="80293"/>
                    <a:pt x="0" y="85016"/>
                  </a:cubicBezTo>
                  <a:cubicBezTo>
                    <a:pt x="0" y="132248"/>
                    <a:pt x="43295" y="170033"/>
                    <a:pt x="86591" y="170033"/>
                  </a:cubicBezTo>
                  <a:cubicBezTo>
                    <a:pt x="96180" y="170033"/>
                    <a:pt x="105841" y="170033"/>
                    <a:pt x="110636" y="170033"/>
                  </a:cubicBezTo>
                  <a:cubicBezTo>
                    <a:pt x="240522" y="292906"/>
                    <a:pt x="240522" y="292906"/>
                    <a:pt x="240522" y="292906"/>
                  </a:cubicBezTo>
                  <a:cubicBezTo>
                    <a:pt x="235728" y="302352"/>
                    <a:pt x="235728" y="316522"/>
                    <a:pt x="235728" y="325968"/>
                  </a:cubicBezTo>
                  <a:cubicBezTo>
                    <a:pt x="235728" y="373199"/>
                    <a:pt x="274229" y="410984"/>
                    <a:pt x="322319" y="410984"/>
                  </a:cubicBezTo>
                  <a:lnTo>
                    <a:pt x="322319" y="410984"/>
                  </a:lnTo>
                  <a:cubicBezTo>
                    <a:pt x="317524" y="387369"/>
                    <a:pt x="317524" y="387369"/>
                    <a:pt x="317524" y="387369"/>
                  </a:cubicBezTo>
                  <a:cubicBezTo>
                    <a:pt x="298274" y="377922"/>
                    <a:pt x="288684" y="363753"/>
                    <a:pt x="288684" y="344860"/>
                  </a:cubicBezTo>
                  <a:cubicBezTo>
                    <a:pt x="288684" y="316522"/>
                    <a:pt x="307935" y="292906"/>
                    <a:pt x="336774" y="292906"/>
                  </a:cubicBezTo>
                  <a:cubicBezTo>
                    <a:pt x="360819" y="292906"/>
                    <a:pt x="384865" y="311798"/>
                    <a:pt x="384865" y="335414"/>
                  </a:cubicBezTo>
                  <a:cubicBezTo>
                    <a:pt x="404115" y="349583"/>
                    <a:pt x="404115" y="349583"/>
                    <a:pt x="404115" y="349583"/>
                  </a:cubicBezTo>
                  <a:cubicBezTo>
                    <a:pt x="404115" y="344860"/>
                    <a:pt x="408910" y="335414"/>
                    <a:pt x="404115" y="325968"/>
                  </a:cubicBezTo>
                  <a:cubicBezTo>
                    <a:pt x="404115" y="278736"/>
                    <a:pt x="365686" y="240951"/>
                    <a:pt x="317524" y="240951"/>
                  </a:cubicBezTo>
                  <a:lnTo>
                    <a:pt x="317524" y="240951"/>
                  </a:lnTo>
                  <a:close/>
                </a:path>
              </a:pathLst>
            </a:custGeom>
            <a:solidFill>
              <a:srgbClr val="50E6FF"/>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grpSp>
      <p:grpSp>
        <p:nvGrpSpPr>
          <p:cNvPr id="161" name="signup issues" descr="signup issues, key">
            <a:extLst>
              <a:ext uri="{FF2B5EF4-FFF2-40B4-BE49-F238E27FC236}">
                <a16:creationId xmlns:a16="http://schemas.microsoft.com/office/drawing/2014/main" id="{5555873F-1050-4516-A046-9783E242BC35}"/>
              </a:ext>
            </a:extLst>
          </p:cNvPr>
          <p:cNvGrpSpPr/>
          <p:nvPr/>
        </p:nvGrpSpPr>
        <p:grpSpPr>
          <a:xfrm rot="18878040">
            <a:off x="9561942" y="3931929"/>
            <a:ext cx="246492" cy="233148"/>
            <a:chOff x="5411441" y="4807980"/>
            <a:chExt cx="440767" cy="440681"/>
          </a:xfrm>
          <a:solidFill>
            <a:srgbClr val="121D2F"/>
          </a:solidFill>
        </p:grpSpPr>
        <p:sp>
          <p:nvSpPr>
            <p:cNvPr id="162" name="Freeform: Shape 161">
              <a:extLst>
                <a:ext uri="{FF2B5EF4-FFF2-40B4-BE49-F238E27FC236}">
                  <a16:creationId xmlns:a16="http://schemas.microsoft.com/office/drawing/2014/main" id="{A3600C95-8B4B-494D-A4C2-18047259FCA9}"/>
                </a:ext>
              </a:extLst>
            </p:cNvPr>
            <p:cNvSpPr/>
            <p:nvPr/>
          </p:nvSpPr>
          <p:spPr>
            <a:xfrm>
              <a:off x="5411441" y="4955664"/>
              <a:ext cx="292265" cy="292265"/>
            </a:xfrm>
            <a:custGeom>
              <a:avLst/>
              <a:gdLst>
                <a:gd name="connsiteX0" fmla="*/ 291424 w 292264"/>
                <a:gd name="connsiteY0" fmla="*/ 34195 h 292264"/>
                <a:gd name="connsiteX1" fmla="*/ 258825 w 292264"/>
                <a:gd name="connsiteY1" fmla="*/ 1624 h 292264"/>
                <a:gd name="connsiteX2" fmla="*/ 1624 w 292264"/>
                <a:gd name="connsiteY2" fmla="*/ 258600 h 292264"/>
                <a:gd name="connsiteX3" fmla="*/ 34223 w 292264"/>
                <a:gd name="connsiteY3" fmla="*/ 291170 h 292264"/>
                <a:gd name="connsiteX4" fmla="*/ 291424 w 292264"/>
                <a:gd name="connsiteY4" fmla="*/ 34195 h 2922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264" h="292264">
                  <a:moveTo>
                    <a:pt x="291424" y="34195"/>
                  </a:moveTo>
                  <a:lnTo>
                    <a:pt x="258825" y="1624"/>
                  </a:lnTo>
                  <a:lnTo>
                    <a:pt x="1624" y="258600"/>
                  </a:lnTo>
                  <a:lnTo>
                    <a:pt x="34223" y="291170"/>
                  </a:lnTo>
                  <a:lnTo>
                    <a:pt x="291424" y="34195"/>
                  </a:lnTo>
                  <a:close/>
                </a:path>
              </a:pathLst>
            </a:custGeom>
            <a:grpFill/>
            <a:ln w="4517"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163" name="Freeform: Shape 162">
              <a:extLst>
                <a:ext uri="{FF2B5EF4-FFF2-40B4-BE49-F238E27FC236}">
                  <a16:creationId xmlns:a16="http://schemas.microsoft.com/office/drawing/2014/main" id="{959906AB-5D92-438E-B0D6-F96E185EDF72}"/>
                </a:ext>
              </a:extLst>
            </p:cNvPr>
            <p:cNvSpPr/>
            <p:nvPr/>
          </p:nvSpPr>
          <p:spPr>
            <a:xfrm>
              <a:off x="5475742" y="5148195"/>
              <a:ext cx="100466" cy="100466"/>
            </a:xfrm>
            <a:custGeom>
              <a:avLst/>
              <a:gdLst>
                <a:gd name="connsiteX0" fmla="*/ 99585 w 100466"/>
                <a:gd name="connsiteY0" fmla="*/ 34194 h 100466"/>
                <a:gd name="connsiteX1" fmla="*/ 66986 w 100466"/>
                <a:gd name="connsiteY1" fmla="*/ 1624 h 100466"/>
                <a:gd name="connsiteX2" fmla="*/ 1624 w 100466"/>
                <a:gd name="connsiteY2" fmla="*/ 66928 h 100466"/>
                <a:gd name="connsiteX3" fmla="*/ 34224 w 100466"/>
                <a:gd name="connsiteY3" fmla="*/ 99499 h 100466"/>
                <a:gd name="connsiteX4" fmla="*/ 99585 w 100466"/>
                <a:gd name="connsiteY4" fmla="*/ 34194 h 1004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66" h="100466">
                  <a:moveTo>
                    <a:pt x="99585" y="34194"/>
                  </a:moveTo>
                  <a:lnTo>
                    <a:pt x="66986" y="1624"/>
                  </a:lnTo>
                  <a:lnTo>
                    <a:pt x="1624" y="66928"/>
                  </a:lnTo>
                  <a:lnTo>
                    <a:pt x="34224" y="99499"/>
                  </a:lnTo>
                  <a:lnTo>
                    <a:pt x="99585" y="34194"/>
                  </a:lnTo>
                  <a:close/>
                </a:path>
              </a:pathLst>
            </a:custGeom>
            <a:grpFill/>
            <a:ln w="4517"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164" name="Freeform: Shape 163">
              <a:extLst>
                <a:ext uri="{FF2B5EF4-FFF2-40B4-BE49-F238E27FC236}">
                  <a16:creationId xmlns:a16="http://schemas.microsoft.com/office/drawing/2014/main" id="{B80DF65A-C836-4B80-A441-A7107C0F83D4}"/>
                </a:ext>
              </a:extLst>
            </p:cNvPr>
            <p:cNvSpPr/>
            <p:nvPr/>
          </p:nvSpPr>
          <p:spPr>
            <a:xfrm>
              <a:off x="5619309" y="4807980"/>
              <a:ext cx="232899" cy="232899"/>
            </a:xfrm>
            <a:custGeom>
              <a:avLst/>
              <a:gdLst>
                <a:gd name="connsiteX0" fmla="*/ 116688 w 232898"/>
                <a:gd name="connsiteY0" fmla="*/ 1624 h 232898"/>
                <a:gd name="connsiteX1" fmla="*/ 1624 w 232898"/>
                <a:gd name="connsiteY1" fmla="*/ 116587 h 232898"/>
                <a:gd name="connsiteX2" fmla="*/ 116688 w 232898"/>
                <a:gd name="connsiteY2" fmla="*/ 231550 h 232898"/>
                <a:gd name="connsiteX3" fmla="*/ 231752 w 232898"/>
                <a:gd name="connsiteY3" fmla="*/ 116587 h 232898"/>
                <a:gd name="connsiteX4" fmla="*/ 116688 w 232898"/>
                <a:gd name="connsiteY4" fmla="*/ 1624 h 232898"/>
                <a:gd name="connsiteX5" fmla="*/ 116688 w 232898"/>
                <a:gd name="connsiteY5" fmla="*/ 185873 h 232898"/>
                <a:gd name="connsiteX6" fmla="*/ 47342 w 232898"/>
                <a:gd name="connsiteY6" fmla="*/ 116587 h 232898"/>
                <a:gd name="connsiteX7" fmla="*/ 116688 w 232898"/>
                <a:gd name="connsiteY7" fmla="*/ 47302 h 232898"/>
                <a:gd name="connsiteX8" fmla="*/ 186035 w 232898"/>
                <a:gd name="connsiteY8" fmla="*/ 116587 h 232898"/>
                <a:gd name="connsiteX9" fmla="*/ 116688 w 232898"/>
                <a:gd name="connsiteY9" fmla="*/ 185873 h 232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2898" h="232898">
                  <a:moveTo>
                    <a:pt x="116688" y="1624"/>
                  </a:moveTo>
                  <a:cubicBezTo>
                    <a:pt x="53114" y="1624"/>
                    <a:pt x="1624" y="53069"/>
                    <a:pt x="1624" y="116587"/>
                  </a:cubicBezTo>
                  <a:cubicBezTo>
                    <a:pt x="1624" y="180105"/>
                    <a:pt x="53114" y="231550"/>
                    <a:pt x="116688" y="231550"/>
                  </a:cubicBezTo>
                  <a:cubicBezTo>
                    <a:pt x="180262" y="231550"/>
                    <a:pt x="231752" y="180105"/>
                    <a:pt x="231752" y="116587"/>
                  </a:cubicBezTo>
                  <a:cubicBezTo>
                    <a:pt x="231752" y="53069"/>
                    <a:pt x="180185" y="1624"/>
                    <a:pt x="116688" y="1624"/>
                  </a:cubicBezTo>
                  <a:close/>
                  <a:moveTo>
                    <a:pt x="116688" y="185873"/>
                  </a:moveTo>
                  <a:cubicBezTo>
                    <a:pt x="78359" y="185873"/>
                    <a:pt x="47342" y="154883"/>
                    <a:pt x="47342" y="116587"/>
                  </a:cubicBezTo>
                  <a:cubicBezTo>
                    <a:pt x="47342" y="78292"/>
                    <a:pt x="78359" y="47302"/>
                    <a:pt x="116688" y="47302"/>
                  </a:cubicBezTo>
                  <a:cubicBezTo>
                    <a:pt x="155017" y="47302"/>
                    <a:pt x="186035" y="78292"/>
                    <a:pt x="186035" y="116587"/>
                  </a:cubicBezTo>
                  <a:cubicBezTo>
                    <a:pt x="186035" y="154883"/>
                    <a:pt x="154940" y="185873"/>
                    <a:pt x="116688" y="185873"/>
                  </a:cubicBezTo>
                  <a:close/>
                </a:path>
              </a:pathLst>
            </a:custGeom>
            <a:grpFill/>
            <a:ln w="4517"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grpSp>
      <p:grpSp>
        <p:nvGrpSpPr>
          <p:cNvPr id="135" name="Graphic 93">
            <a:extLst>
              <a:ext uri="{FF2B5EF4-FFF2-40B4-BE49-F238E27FC236}">
                <a16:creationId xmlns:a16="http://schemas.microsoft.com/office/drawing/2014/main" id="{319136C9-608B-4C0F-BF9F-F0A6AAA232F0}"/>
              </a:ext>
            </a:extLst>
          </p:cNvPr>
          <p:cNvGrpSpPr/>
          <p:nvPr/>
        </p:nvGrpSpPr>
        <p:grpSpPr>
          <a:xfrm>
            <a:off x="6003788" y="3912504"/>
            <a:ext cx="500129" cy="421765"/>
            <a:chOff x="5288230" y="4148737"/>
            <a:chExt cx="486893" cy="388447"/>
          </a:xfrm>
        </p:grpSpPr>
        <p:sp>
          <p:nvSpPr>
            <p:cNvPr id="139" name="Freeform: Shape 138">
              <a:extLst>
                <a:ext uri="{FF2B5EF4-FFF2-40B4-BE49-F238E27FC236}">
                  <a16:creationId xmlns:a16="http://schemas.microsoft.com/office/drawing/2014/main" id="{A991C929-B267-4CE7-934D-66F4D93910BB}"/>
                </a:ext>
              </a:extLst>
            </p:cNvPr>
            <p:cNvSpPr/>
            <p:nvPr/>
          </p:nvSpPr>
          <p:spPr>
            <a:xfrm>
              <a:off x="5479859" y="4280933"/>
              <a:ext cx="42699" cy="70468"/>
            </a:xfrm>
            <a:custGeom>
              <a:avLst/>
              <a:gdLst>
                <a:gd name="connsiteX0" fmla="*/ 30261 w 42699"/>
                <a:gd name="connsiteY0" fmla="*/ 69905 h 70468"/>
                <a:gd name="connsiteX1" fmla="*/ 25040 w 42699"/>
                <a:gd name="connsiteY1" fmla="*/ 65109 h 70468"/>
                <a:gd name="connsiteX2" fmla="*/ 995 w 42699"/>
                <a:gd name="connsiteY2" fmla="*/ 13431 h 70468"/>
                <a:gd name="connsiteX3" fmla="*/ 5089 w 42699"/>
                <a:gd name="connsiteY3" fmla="*/ 995 h 70468"/>
                <a:gd name="connsiteX4" fmla="*/ 17526 w 42699"/>
                <a:gd name="connsiteY4" fmla="*/ 5089 h 70468"/>
                <a:gd name="connsiteX5" fmla="*/ 17775 w 42699"/>
                <a:gd name="connsiteY5" fmla="*/ 5626 h 70468"/>
                <a:gd name="connsiteX6" fmla="*/ 41833 w 42699"/>
                <a:gd name="connsiteY6" fmla="*/ 57304 h 70468"/>
                <a:gd name="connsiteX7" fmla="*/ 37346 w 42699"/>
                <a:gd name="connsiteY7" fmla="*/ 69604 h 70468"/>
                <a:gd name="connsiteX8" fmla="*/ 30261 w 42699"/>
                <a:gd name="connsiteY8" fmla="*/ 69905 h 70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99" h="70468">
                  <a:moveTo>
                    <a:pt x="30261" y="69905"/>
                  </a:moveTo>
                  <a:cubicBezTo>
                    <a:pt x="27950" y="69067"/>
                    <a:pt x="26070" y="67340"/>
                    <a:pt x="25040" y="65109"/>
                  </a:cubicBezTo>
                  <a:lnTo>
                    <a:pt x="995" y="13431"/>
                  </a:lnTo>
                  <a:cubicBezTo>
                    <a:pt x="-1309" y="8866"/>
                    <a:pt x="524" y="3299"/>
                    <a:pt x="5089" y="995"/>
                  </a:cubicBezTo>
                  <a:cubicBezTo>
                    <a:pt x="9654" y="-1308"/>
                    <a:pt x="15222" y="524"/>
                    <a:pt x="17526" y="5089"/>
                  </a:cubicBezTo>
                  <a:cubicBezTo>
                    <a:pt x="17615" y="5265"/>
                    <a:pt x="17698" y="5445"/>
                    <a:pt x="17775" y="5626"/>
                  </a:cubicBezTo>
                  <a:lnTo>
                    <a:pt x="41833" y="57304"/>
                  </a:lnTo>
                  <a:cubicBezTo>
                    <a:pt x="43991" y="61939"/>
                    <a:pt x="41981" y="67447"/>
                    <a:pt x="37346" y="69604"/>
                  </a:cubicBezTo>
                  <a:cubicBezTo>
                    <a:pt x="35117" y="70641"/>
                    <a:pt x="32569" y="70749"/>
                    <a:pt x="30261" y="69905"/>
                  </a:cubicBezTo>
                  <a:close/>
                </a:path>
              </a:pathLst>
            </a:custGeom>
            <a:solidFill>
              <a:schemeClr val="bg1"/>
            </a:solidFill>
            <a:ln w="128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40" name="Freeform: Shape 139">
              <a:extLst>
                <a:ext uri="{FF2B5EF4-FFF2-40B4-BE49-F238E27FC236}">
                  <a16:creationId xmlns:a16="http://schemas.microsoft.com/office/drawing/2014/main" id="{4C7F9C95-24AE-45F5-90DC-2F69D71F2232}"/>
                </a:ext>
              </a:extLst>
            </p:cNvPr>
            <p:cNvSpPr/>
            <p:nvPr/>
          </p:nvSpPr>
          <p:spPr>
            <a:xfrm>
              <a:off x="5507934" y="4268535"/>
              <a:ext cx="42442" cy="69937"/>
            </a:xfrm>
            <a:custGeom>
              <a:avLst/>
              <a:gdLst>
                <a:gd name="connsiteX0" fmla="*/ 30011 w 42442"/>
                <a:gd name="connsiteY0" fmla="*/ 69368 h 69937"/>
                <a:gd name="connsiteX1" fmla="*/ 24791 w 42442"/>
                <a:gd name="connsiteY1" fmla="*/ 64584 h 69937"/>
                <a:gd name="connsiteX2" fmla="*/ 745 w 42442"/>
                <a:gd name="connsiteY2" fmla="*/ 12894 h 69937"/>
                <a:gd name="connsiteX3" fmla="*/ 5626 w 42442"/>
                <a:gd name="connsiteY3" fmla="*/ 745 h 69937"/>
                <a:gd name="connsiteX4" fmla="*/ 17526 w 42442"/>
                <a:gd name="connsiteY4" fmla="*/ 5089 h 69937"/>
                <a:gd name="connsiteX5" fmla="*/ 41571 w 42442"/>
                <a:gd name="connsiteY5" fmla="*/ 56779 h 69937"/>
                <a:gd name="connsiteX6" fmla="*/ 37108 w 42442"/>
                <a:gd name="connsiteY6" fmla="*/ 69069 h 69937"/>
                <a:gd name="connsiteX7" fmla="*/ 29998 w 42442"/>
                <a:gd name="connsiteY7" fmla="*/ 69368 h 69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442" h="69937">
                  <a:moveTo>
                    <a:pt x="30011" y="69368"/>
                  </a:moveTo>
                  <a:cubicBezTo>
                    <a:pt x="27704" y="68530"/>
                    <a:pt x="25826" y="66809"/>
                    <a:pt x="24791" y="64584"/>
                  </a:cubicBezTo>
                  <a:lnTo>
                    <a:pt x="745" y="12894"/>
                  </a:lnTo>
                  <a:cubicBezTo>
                    <a:pt x="-1262" y="8191"/>
                    <a:pt x="924" y="2752"/>
                    <a:pt x="5626" y="745"/>
                  </a:cubicBezTo>
                  <a:cubicBezTo>
                    <a:pt x="10118" y="-1172"/>
                    <a:pt x="15326" y="729"/>
                    <a:pt x="17526" y="5089"/>
                  </a:cubicBezTo>
                  <a:lnTo>
                    <a:pt x="41571" y="56779"/>
                  </a:lnTo>
                  <a:cubicBezTo>
                    <a:pt x="43732" y="61406"/>
                    <a:pt x="41734" y="66908"/>
                    <a:pt x="37108" y="69069"/>
                  </a:cubicBezTo>
                  <a:cubicBezTo>
                    <a:pt x="34873" y="70113"/>
                    <a:pt x="32313" y="70220"/>
                    <a:pt x="29998" y="69368"/>
                  </a:cubicBezTo>
                  <a:close/>
                </a:path>
              </a:pathLst>
            </a:custGeom>
            <a:solidFill>
              <a:schemeClr val="bg1"/>
            </a:solidFill>
            <a:ln w="128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41" name="Freeform: Shape 140">
              <a:extLst>
                <a:ext uri="{FF2B5EF4-FFF2-40B4-BE49-F238E27FC236}">
                  <a16:creationId xmlns:a16="http://schemas.microsoft.com/office/drawing/2014/main" id="{C66AFB93-4510-4F3B-9196-46D69D5A26F8}"/>
                </a:ext>
              </a:extLst>
            </p:cNvPr>
            <p:cNvSpPr/>
            <p:nvPr/>
          </p:nvSpPr>
          <p:spPr>
            <a:xfrm>
              <a:off x="5288230" y="4148737"/>
              <a:ext cx="202778" cy="98441"/>
            </a:xfrm>
            <a:custGeom>
              <a:avLst/>
              <a:gdLst>
                <a:gd name="connsiteX0" fmla="*/ 190347 w 202778"/>
                <a:gd name="connsiteY0" fmla="*/ 97885 h 98441"/>
                <a:gd name="connsiteX1" fmla="*/ 185127 w 202778"/>
                <a:gd name="connsiteY1" fmla="*/ 93101 h 98441"/>
                <a:gd name="connsiteX2" fmla="*/ 13901 w 202778"/>
                <a:gd name="connsiteY2" fmla="*/ 30587 h 98441"/>
                <a:gd name="connsiteX3" fmla="*/ 13879 w 202778"/>
                <a:gd name="connsiteY3" fmla="*/ 30597 h 98441"/>
                <a:gd name="connsiteX4" fmla="*/ 1236 w 202778"/>
                <a:gd name="connsiteY4" fmla="*/ 27193 h 98441"/>
                <a:gd name="connsiteX5" fmla="*/ 4640 w 202778"/>
                <a:gd name="connsiteY5" fmla="*/ 14550 h 98441"/>
                <a:gd name="connsiteX6" fmla="*/ 6074 w 202778"/>
                <a:gd name="connsiteY6" fmla="*/ 13881 h 98441"/>
                <a:gd name="connsiteX7" fmla="*/ 118803 w 202778"/>
                <a:gd name="connsiteY7" fmla="*/ 8982 h 98441"/>
                <a:gd name="connsiteX8" fmla="*/ 201907 w 202778"/>
                <a:gd name="connsiteY8" fmla="*/ 85283 h 98441"/>
                <a:gd name="connsiteX9" fmla="*/ 197444 w 202778"/>
                <a:gd name="connsiteY9" fmla="*/ 97573 h 98441"/>
                <a:gd name="connsiteX10" fmla="*/ 190334 w 202778"/>
                <a:gd name="connsiteY10" fmla="*/ 97872 h 98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778" h="98441">
                  <a:moveTo>
                    <a:pt x="190347" y="97885"/>
                  </a:moveTo>
                  <a:cubicBezTo>
                    <a:pt x="188040" y="97047"/>
                    <a:pt x="186162" y="95326"/>
                    <a:pt x="185127" y="93101"/>
                  </a:cubicBezTo>
                  <a:cubicBezTo>
                    <a:pt x="155106" y="28556"/>
                    <a:pt x="78446" y="567"/>
                    <a:pt x="13901" y="30587"/>
                  </a:cubicBezTo>
                  <a:cubicBezTo>
                    <a:pt x="13894" y="30590"/>
                    <a:pt x="13886" y="30593"/>
                    <a:pt x="13879" y="30597"/>
                  </a:cubicBezTo>
                  <a:cubicBezTo>
                    <a:pt x="9448" y="33148"/>
                    <a:pt x="3788" y="31624"/>
                    <a:pt x="1236" y="27193"/>
                  </a:cubicBezTo>
                  <a:cubicBezTo>
                    <a:pt x="-1315" y="22762"/>
                    <a:pt x="209" y="17102"/>
                    <a:pt x="4640" y="14550"/>
                  </a:cubicBezTo>
                  <a:cubicBezTo>
                    <a:pt x="5098" y="14287"/>
                    <a:pt x="5578" y="14063"/>
                    <a:pt x="6074" y="13881"/>
                  </a:cubicBezTo>
                  <a:cubicBezTo>
                    <a:pt x="41488" y="-2744"/>
                    <a:pt x="82081" y="-4508"/>
                    <a:pt x="118803" y="8982"/>
                  </a:cubicBezTo>
                  <a:cubicBezTo>
                    <a:pt x="155585" y="22294"/>
                    <a:pt x="185510" y="49770"/>
                    <a:pt x="201907" y="85283"/>
                  </a:cubicBezTo>
                  <a:cubicBezTo>
                    <a:pt x="204068" y="89909"/>
                    <a:pt x="202070" y="95412"/>
                    <a:pt x="197444" y="97573"/>
                  </a:cubicBezTo>
                  <a:cubicBezTo>
                    <a:pt x="195209" y="98617"/>
                    <a:pt x="192649" y="98725"/>
                    <a:pt x="190334" y="97872"/>
                  </a:cubicBezTo>
                  <a:close/>
                </a:path>
              </a:pathLst>
            </a:custGeom>
            <a:solidFill>
              <a:schemeClr val="bg1"/>
            </a:solidFill>
            <a:ln w="128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42" name="Freeform: Shape 141">
              <a:extLst>
                <a:ext uri="{FF2B5EF4-FFF2-40B4-BE49-F238E27FC236}">
                  <a16:creationId xmlns:a16="http://schemas.microsoft.com/office/drawing/2014/main" id="{7BE1F044-6E0D-49DF-955D-E6A0EC461EB7}"/>
                </a:ext>
              </a:extLst>
            </p:cNvPr>
            <p:cNvSpPr/>
            <p:nvPr/>
          </p:nvSpPr>
          <p:spPr>
            <a:xfrm>
              <a:off x="5450535" y="4225714"/>
              <a:ext cx="111017" cy="110915"/>
            </a:xfrm>
            <a:custGeom>
              <a:avLst/>
              <a:gdLst>
                <a:gd name="connsiteX0" fmla="*/ 27605 w 111017"/>
                <a:gd name="connsiteY0" fmla="*/ 4474 h 110915"/>
                <a:gd name="connsiteX1" fmla="*/ 4411 w 111017"/>
                <a:gd name="connsiteY1" fmla="*/ 67633 h 110915"/>
                <a:gd name="connsiteX2" fmla="*/ 4460 w 111017"/>
                <a:gd name="connsiteY2" fmla="*/ 67737 h 110915"/>
                <a:gd name="connsiteX3" fmla="*/ 24558 w 111017"/>
                <a:gd name="connsiteY3" fmla="*/ 110916 h 110915"/>
                <a:gd name="connsiteX4" fmla="*/ 111018 w 111017"/>
                <a:gd name="connsiteY4" fmla="*/ 70746 h 110915"/>
                <a:gd name="connsiteX5" fmla="*/ 90881 w 111017"/>
                <a:gd name="connsiteY5" fmla="*/ 27568 h 110915"/>
                <a:gd name="connsiteX6" fmla="*/ 27703 w 111017"/>
                <a:gd name="connsiteY6" fmla="*/ 4429 h 110915"/>
                <a:gd name="connsiteX7" fmla="*/ 27605 w 111017"/>
                <a:gd name="connsiteY7" fmla="*/ 4474 h 110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017" h="110915">
                  <a:moveTo>
                    <a:pt x="27605" y="4474"/>
                  </a:moveTo>
                  <a:cubicBezTo>
                    <a:pt x="3760" y="15510"/>
                    <a:pt x="-6625" y="43787"/>
                    <a:pt x="4411" y="67633"/>
                  </a:cubicBezTo>
                  <a:cubicBezTo>
                    <a:pt x="4428" y="67668"/>
                    <a:pt x="4444" y="67702"/>
                    <a:pt x="4460" y="67737"/>
                  </a:cubicBezTo>
                  <a:lnTo>
                    <a:pt x="24558" y="110916"/>
                  </a:lnTo>
                  <a:lnTo>
                    <a:pt x="111018" y="70746"/>
                  </a:lnTo>
                  <a:lnTo>
                    <a:pt x="90881" y="27568"/>
                  </a:lnTo>
                  <a:cubicBezTo>
                    <a:pt x="79824" y="3732"/>
                    <a:pt x="51539" y="-6628"/>
                    <a:pt x="27703" y="4429"/>
                  </a:cubicBezTo>
                  <a:cubicBezTo>
                    <a:pt x="27670" y="4444"/>
                    <a:pt x="27638" y="4459"/>
                    <a:pt x="27605" y="4474"/>
                  </a:cubicBezTo>
                  <a:close/>
                </a:path>
              </a:pathLst>
            </a:custGeom>
            <a:solidFill>
              <a:srgbClr val="50E6FF"/>
            </a:solidFill>
            <a:ln w="128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43" name="Freeform: Shape 142">
              <a:extLst>
                <a:ext uri="{FF2B5EF4-FFF2-40B4-BE49-F238E27FC236}">
                  <a16:creationId xmlns:a16="http://schemas.microsoft.com/office/drawing/2014/main" id="{B67F3DFA-FDD4-4258-B3A7-2E8C63D12CDC}"/>
                </a:ext>
              </a:extLst>
            </p:cNvPr>
            <p:cNvSpPr/>
            <p:nvPr/>
          </p:nvSpPr>
          <p:spPr>
            <a:xfrm>
              <a:off x="5572670" y="4438435"/>
              <a:ext cx="202454" cy="98748"/>
            </a:xfrm>
            <a:custGeom>
              <a:avLst/>
              <a:gdLst>
                <a:gd name="connsiteX0" fmla="*/ 84099 w 202454"/>
                <a:gd name="connsiteY0" fmla="*/ 89733 h 98748"/>
                <a:gd name="connsiteX1" fmla="*/ 995 w 202454"/>
                <a:gd name="connsiteY1" fmla="*/ 13431 h 98748"/>
                <a:gd name="connsiteX2" fmla="*/ 5089 w 202454"/>
                <a:gd name="connsiteY2" fmla="*/ 995 h 98748"/>
                <a:gd name="connsiteX3" fmla="*/ 17526 w 202454"/>
                <a:gd name="connsiteY3" fmla="*/ 5089 h 98748"/>
                <a:gd name="connsiteX4" fmla="*/ 17775 w 202454"/>
                <a:gd name="connsiteY4" fmla="*/ 5626 h 98748"/>
                <a:gd name="connsiteX5" fmla="*/ 189001 w 202454"/>
                <a:gd name="connsiteY5" fmla="*/ 68141 h 98748"/>
                <a:gd name="connsiteX6" fmla="*/ 189023 w 202454"/>
                <a:gd name="connsiteY6" fmla="*/ 68131 h 98748"/>
                <a:gd name="connsiteX7" fmla="*/ 201460 w 202454"/>
                <a:gd name="connsiteY7" fmla="*/ 72225 h 98748"/>
                <a:gd name="connsiteX8" fmla="*/ 197365 w 202454"/>
                <a:gd name="connsiteY8" fmla="*/ 84661 h 98748"/>
                <a:gd name="connsiteX9" fmla="*/ 196828 w 202454"/>
                <a:gd name="connsiteY9" fmla="*/ 84911 h 98748"/>
                <a:gd name="connsiteX10" fmla="*/ 84099 w 202454"/>
                <a:gd name="connsiteY10" fmla="*/ 89733 h 98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454" h="98748">
                  <a:moveTo>
                    <a:pt x="84099" y="89733"/>
                  </a:moveTo>
                  <a:cubicBezTo>
                    <a:pt x="47317" y="76421"/>
                    <a:pt x="17392" y="48945"/>
                    <a:pt x="995" y="13431"/>
                  </a:cubicBezTo>
                  <a:cubicBezTo>
                    <a:pt x="-1309" y="8866"/>
                    <a:pt x="524" y="3299"/>
                    <a:pt x="5089" y="995"/>
                  </a:cubicBezTo>
                  <a:cubicBezTo>
                    <a:pt x="9654" y="-1308"/>
                    <a:pt x="15222" y="524"/>
                    <a:pt x="17526" y="5089"/>
                  </a:cubicBezTo>
                  <a:cubicBezTo>
                    <a:pt x="17615" y="5265"/>
                    <a:pt x="17698" y="5445"/>
                    <a:pt x="17775" y="5626"/>
                  </a:cubicBezTo>
                  <a:cubicBezTo>
                    <a:pt x="47796" y="70171"/>
                    <a:pt x="124456" y="98160"/>
                    <a:pt x="189001" y="68141"/>
                  </a:cubicBezTo>
                  <a:cubicBezTo>
                    <a:pt x="189009" y="68137"/>
                    <a:pt x="189015" y="68135"/>
                    <a:pt x="189023" y="68131"/>
                  </a:cubicBezTo>
                  <a:cubicBezTo>
                    <a:pt x="193588" y="65826"/>
                    <a:pt x="199155" y="67660"/>
                    <a:pt x="201460" y="72225"/>
                  </a:cubicBezTo>
                  <a:cubicBezTo>
                    <a:pt x="203762" y="76790"/>
                    <a:pt x="201930" y="82357"/>
                    <a:pt x="197365" y="84661"/>
                  </a:cubicBezTo>
                  <a:cubicBezTo>
                    <a:pt x="197189" y="84750"/>
                    <a:pt x="197009" y="84834"/>
                    <a:pt x="196828" y="84911"/>
                  </a:cubicBezTo>
                  <a:cubicBezTo>
                    <a:pt x="161404" y="101511"/>
                    <a:pt x="120811" y="103247"/>
                    <a:pt x="84099" y="89733"/>
                  </a:cubicBezTo>
                  <a:close/>
                </a:path>
              </a:pathLst>
            </a:custGeom>
            <a:solidFill>
              <a:schemeClr val="bg1"/>
            </a:solidFill>
            <a:ln w="128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44" name="Freeform: Shape 143">
              <a:extLst>
                <a:ext uri="{FF2B5EF4-FFF2-40B4-BE49-F238E27FC236}">
                  <a16:creationId xmlns:a16="http://schemas.microsoft.com/office/drawing/2014/main" id="{6000AD4A-81BF-4763-BD39-558A9D007826}"/>
                </a:ext>
              </a:extLst>
            </p:cNvPr>
            <p:cNvSpPr/>
            <p:nvPr/>
          </p:nvSpPr>
          <p:spPr>
            <a:xfrm>
              <a:off x="5502301" y="4349308"/>
              <a:ext cx="110912" cy="110886"/>
            </a:xfrm>
            <a:custGeom>
              <a:avLst/>
              <a:gdLst>
                <a:gd name="connsiteX0" fmla="*/ 83361 w 110912"/>
                <a:gd name="connsiteY0" fmla="*/ 106403 h 110886"/>
                <a:gd name="connsiteX1" fmla="*/ 106478 w 110912"/>
                <a:gd name="connsiteY1" fmla="*/ 43216 h 110886"/>
                <a:gd name="connsiteX2" fmla="*/ 106442 w 110912"/>
                <a:gd name="connsiteY2" fmla="*/ 43140 h 110886"/>
                <a:gd name="connsiteX3" fmla="*/ 86357 w 110912"/>
                <a:gd name="connsiteY3" fmla="*/ 0 h 110886"/>
                <a:gd name="connsiteX4" fmla="*/ 0 w 110912"/>
                <a:gd name="connsiteY4" fmla="*/ 40182 h 110886"/>
                <a:gd name="connsiteX5" fmla="*/ 20085 w 110912"/>
                <a:gd name="connsiteY5" fmla="*/ 83361 h 110886"/>
                <a:gd name="connsiteX6" fmla="*/ 83286 w 110912"/>
                <a:gd name="connsiteY6" fmla="*/ 106438 h 110886"/>
                <a:gd name="connsiteX7" fmla="*/ 83361 w 110912"/>
                <a:gd name="connsiteY7" fmla="*/ 106403 h 11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0912" h="110886">
                  <a:moveTo>
                    <a:pt x="83361" y="106403"/>
                  </a:moveTo>
                  <a:cubicBezTo>
                    <a:pt x="107192" y="95338"/>
                    <a:pt x="117542" y="67049"/>
                    <a:pt x="106478" y="43216"/>
                  </a:cubicBezTo>
                  <a:cubicBezTo>
                    <a:pt x="106465" y="43191"/>
                    <a:pt x="106453" y="43166"/>
                    <a:pt x="106442" y="43140"/>
                  </a:cubicBezTo>
                  <a:lnTo>
                    <a:pt x="86357" y="0"/>
                  </a:lnTo>
                  <a:lnTo>
                    <a:pt x="0" y="40182"/>
                  </a:lnTo>
                  <a:lnTo>
                    <a:pt x="20085" y="83361"/>
                  </a:lnTo>
                  <a:cubicBezTo>
                    <a:pt x="31165" y="107186"/>
                    <a:pt x="59461" y="117518"/>
                    <a:pt x="83286" y="106438"/>
                  </a:cubicBezTo>
                  <a:cubicBezTo>
                    <a:pt x="83311" y="106426"/>
                    <a:pt x="83336" y="106415"/>
                    <a:pt x="83361" y="106403"/>
                  </a:cubicBezTo>
                  <a:close/>
                </a:path>
              </a:pathLst>
            </a:custGeom>
            <a:solidFill>
              <a:srgbClr val="50E6FF"/>
            </a:solidFill>
            <a:ln w="128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136" name="Graphic 67">
            <a:extLst>
              <a:ext uri="{FF2B5EF4-FFF2-40B4-BE49-F238E27FC236}">
                <a16:creationId xmlns:a16="http://schemas.microsoft.com/office/drawing/2014/main" id="{3F2D5C43-45C4-41B5-AF8C-95B03A16649B}"/>
              </a:ext>
            </a:extLst>
          </p:cNvPr>
          <p:cNvGrpSpPr/>
          <p:nvPr/>
        </p:nvGrpSpPr>
        <p:grpSpPr>
          <a:xfrm>
            <a:off x="9487213" y="3847076"/>
            <a:ext cx="369857" cy="495286"/>
            <a:chOff x="8679465" y="4088478"/>
            <a:chExt cx="360069" cy="456160"/>
          </a:xfrm>
        </p:grpSpPr>
        <p:sp>
          <p:nvSpPr>
            <p:cNvPr id="137" name="Freeform: Shape 136">
              <a:extLst>
                <a:ext uri="{FF2B5EF4-FFF2-40B4-BE49-F238E27FC236}">
                  <a16:creationId xmlns:a16="http://schemas.microsoft.com/office/drawing/2014/main" id="{92DA643F-A448-4F19-B1FE-018DC36196C6}"/>
                </a:ext>
              </a:extLst>
            </p:cNvPr>
            <p:cNvSpPr/>
            <p:nvPr/>
          </p:nvSpPr>
          <p:spPr>
            <a:xfrm>
              <a:off x="8679465" y="4088478"/>
              <a:ext cx="360069" cy="456160"/>
            </a:xfrm>
            <a:custGeom>
              <a:avLst/>
              <a:gdLst>
                <a:gd name="connsiteX0" fmla="*/ 185122 w 360069"/>
                <a:gd name="connsiteY0" fmla="*/ 0 h 456160"/>
                <a:gd name="connsiteX1" fmla="*/ 360069 w 360069"/>
                <a:gd name="connsiteY1" fmla="*/ 93139 h 456160"/>
                <a:gd name="connsiteX2" fmla="*/ 359037 w 360069"/>
                <a:gd name="connsiteY2" fmla="*/ 215237 h 456160"/>
                <a:gd name="connsiteX3" fmla="*/ 358895 w 360069"/>
                <a:gd name="connsiteY3" fmla="*/ 221748 h 456160"/>
                <a:gd name="connsiteX4" fmla="*/ 245744 w 360069"/>
                <a:gd name="connsiteY4" fmla="*/ 414981 h 456160"/>
                <a:gd name="connsiteX5" fmla="*/ 180035 w 360069"/>
                <a:gd name="connsiteY5" fmla="*/ 456161 h 456160"/>
                <a:gd name="connsiteX6" fmla="*/ 112439 w 360069"/>
                <a:gd name="connsiteY6" fmla="*/ 413469 h 456160"/>
                <a:gd name="connsiteX7" fmla="*/ 356 w 360069"/>
                <a:gd name="connsiteY7" fmla="*/ 225163 h 456160"/>
                <a:gd name="connsiteX8" fmla="*/ 0 w 360069"/>
                <a:gd name="connsiteY8" fmla="*/ 212000 h 456160"/>
                <a:gd name="connsiteX9" fmla="*/ 0 w 360069"/>
                <a:gd name="connsiteY9" fmla="*/ 93139 h 456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0069" h="456160">
                  <a:moveTo>
                    <a:pt x="185122" y="0"/>
                  </a:moveTo>
                  <a:lnTo>
                    <a:pt x="360069" y="93139"/>
                  </a:lnTo>
                  <a:lnTo>
                    <a:pt x="359037" y="215237"/>
                  </a:lnTo>
                  <a:cubicBezTo>
                    <a:pt x="359037" y="217407"/>
                    <a:pt x="359037" y="219578"/>
                    <a:pt x="358895" y="221748"/>
                  </a:cubicBezTo>
                  <a:cubicBezTo>
                    <a:pt x="356120" y="300834"/>
                    <a:pt x="312806" y="372947"/>
                    <a:pt x="245744" y="414981"/>
                  </a:cubicBezTo>
                  <a:lnTo>
                    <a:pt x="180035" y="456161"/>
                  </a:lnTo>
                  <a:lnTo>
                    <a:pt x="112439" y="413469"/>
                  </a:lnTo>
                  <a:cubicBezTo>
                    <a:pt x="47192" y="372094"/>
                    <a:pt x="4536" y="302239"/>
                    <a:pt x="356" y="225163"/>
                  </a:cubicBezTo>
                  <a:cubicBezTo>
                    <a:pt x="130" y="220787"/>
                    <a:pt x="12" y="216399"/>
                    <a:pt x="0" y="212000"/>
                  </a:cubicBezTo>
                  <a:lnTo>
                    <a:pt x="0" y="93139"/>
                  </a:lnTo>
                  <a:close/>
                </a:path>
              </a:pathLst>
            </a:custGeom>
            <a:solidFill>
              <a:srgbClr val="50E6FF"/>
            </a:solidFill>
            <a:ln w="174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38" name="Freeform: Shape 137">
              <a:extLst>
                <a:ext uri="{FF2B5EF4-FFF2-40B4-BE49-F238E27FC236}">
                  <a16:creationId xmlns:a16="http://schemas.microsoft.com/office/drawing/2014/main" id="{53727FDD-EE79-4FEB-B40F-9BF0ED94D8EF}"/>
                </a:ext>
              </a:extLst>
            </p:cNvPr>
            <p:cNvSpPr/>
            <p:nvPr/>
          </p:nvSpPr>
          <p:spPr>
            <a:xfrm>
              <a:off x="8807291" y="4196347"/>
              <a:ext cx="109682" cy="232151"/>
            </a:xfrm>
            <a:custGeom>
              <a:avLst/>
              <a:gdLst>
                <a:gd name="connsiteX0" fmla="*/ 109682 w 109682"/>
                <a:gd name="connsiteY0" fmla="*/ 54910 h 232151"/>
                <a:gd name="connsiteX1" fmla="*/ 54910 w 109682"/>
                <a:gd name="connsiteY1" fmla="*/ 0 h 232151"/>
                <a:gd name="connsiteX2" fmla="*/ 0 w 109682"/>
                <a:gd name="connsiteY2" fmla="*/ 54772 h 232151"/>
                <a:gd name="connsiteX3" fmla="*/ 41607 w 109682"/>
                <a:gd name="connsiteY3" fmla="*/ 108061 h 232151"/>
                <a:gd name="connsiteX4" fmla="*/ 41607 w 109682"/>
                <a:gd name="connsiteY4" fmla="*/ 232152 h 232151"/>
                <a:gd name="connsiteX5" fmla="*/ 86735 w 109682"/>
                <a:gd name="connsiteY5" fmla="*/ 232152 h 232151"/>
                <a:gd name="connsiteX6" fmla="*/ 86735 w 109682"/>
                <a:gd name="connsiteY6" fmla="*/ 206145 h 232151"/>
                <a:gd name="connsiteX7" fmla="*/ 67613 w 109682"/>
                <a:gd name="connsiteY7" fmla="*/ 206145 h 232151"/>
                <a:gd name="connsiteX8" fmla="*/ 67613 w 109682"/>
                <a:gd name="connsiteY8" fmla="*/ 193142 h 232151"/>
                <a:gd name="connsiteX9" fmla="*/ 86735 w 109682"/>
                <a:gd name="connsiteY9" fmla="*/ 193142 h 232151"/>
                <a:gd name="connsiteX10" fmla="*/ 86735 w 109682"/>
                <a:gd name="connsiteY10" fmla="*/ 167118 h 232151"/>
                <a:gd name="connsiteX11" fmla="*/ 67613 w 109682"/>
                <a:gd name="connsiteY11" fmla="*/ 167118 h 232151"/>
                <a:gd name="connsiteX12" fmla="*/ 67613 w 109682"/>
                <a:gd name="connsiteY12" fmla="*/ 108186 h 232151"/>
                <a:gd name="connsiteX13" fmla="*/ 109682 w 109682"/>
                <a:gd name="connsiteY13" fmla="*/ 54910 h 232151"/>
                <a:gd name="connsiteX14" fmla="*/ 54841 w 109682"/>
                <a:gd name="connsiteY14" fmla="*/ 17822 h 232151"/>
                <a:gd name="connsiteX15" fmla="*/ 67844 w 109682"/>
                <a:gd name="connsiteY15" fmla="*/ 30825 h 232151"/>
                <a:gd name="connsiteX16" fmla="*/ 54841 w 109682"/>
                <a:gd name="connsiteY16" fmla="*/ 43828 h 232151"/>
                <a:gd name="connsiteX17" fmla="*/ 41838 w 109682"/>
                <a:gd name="connsiteY17" fmla="*/ 30878 h 232151"/>
                <a:gd name="connsiteX18" fmla="*/ 54788 w 109682"/>
                <a:gd name="connsiteY18" fmla="*/ 17822 h 232151"/>
                <a:gd name="connsiteX19" fmla="*/ 54841 w 109682"/>
                <a:gd name="connsiteY19" fmla="*/ 17822 h 232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9682" h="232151">
                  <a:moveTo>
                    <a:pt x="109682" y="54910"/>
                  </a:moveTo>
                  <a:cubicBezTo>
                    <a:pt x="109719" y="24622"/>
                    <a:pt x="85198" y="38"/>
                    <a:pt x="54910" y="0"/>
                  </a:cubicBezTo>
                  <a:cubicBezTo>
                    <a:pt x="24622" y="-38"/>
                    <a:pt x="38" y="24484"/>
                    <a:pt x="0" y="54772"/>
                  </a:cubicBezTo>
                  <a:cubicBezTo>
                    <a:pt x="-32" y="79988"/>
                    <a:pt x="17136" y="101976"/>
                    <a:pt x="41607" y="108061"/>
                  </a:cubicBezTo>
                  <a:lnTo>
                    <a:pt x="41607" y="232152"/>
                  </a:lnTo>
                  <a:lnTo>
                    <a:pt x="86735" y="232152"/>
                  </a:lnTo>
                  <a:lnTo>
                    <a:pt x="86735" y="206145"/>
                  </a:lnTo>
                  <a:lnTo>
                    <a:pt x="67613" y="206145"/>
                  </a:lnTo>
                  <a:lnTo>
                    <a:pt x="67613" y="193142"/>
                  </a:lnTo>
                  <a:lnTo>
                    <a:pt x="86735" y="193142"/>
                  </a:lnTo>
                  <a:lnTo>
                    <a:pt x="86735" y="167118"/>
                  </a:lnTo>
                  <a:lnTo>
                    <a:pt x="67613" y="167118"/>
                  </a:lnTo>
                  <a:lnTo>
                    <a:pt x="67613" y="108186"/>
                  </a:lnTo>
                  <a:cubicBezTo>
                    <a:pt x="92269" y="102294"/>
                    <a:pt x="109668" y="80262"/>
                    <a:pt x="109682" y="54910"/>
                  </a:cubicBezTo>
                  <a:close/>
                  <a:moveTo>
                    <a:pt x="54841" y="17822"/>
                  </a:moveTo>
                  <a:cubicBezTo>
                    <a:pt x="62022" y="17822"/>
                    <a:pt x="67844" y="23644"/>
                    <a:pt x="67844" y="30825"/>
                  </a:cubicBezTo>
                  <a:cubicBezTo>
                    <a:pt x="67844" y="38006"/>
                    <a:pt x="62022" y="43828"/>
                    <a:pt x="54841" y="43828"/>
                  </a:cubicBezTo>
                  <a:cubicBezTo>
                    <a:pt x="47680" y="43828"/>
                    <a:pt x="41867" y="38039"/>
                    <a:pt x="41838" y="30878"/>
                  </a:cubicBezTo>
                  <a:cubicBezTo>
                    <a:pt x="41808" y="23697"/>
                    <a:pt x="47606" y="17851"/>
                    <a:pt x="54788" y="17822"/>
                  </a:cubicBezTo>
                  <a:cubicBezTo>
                    <a:pt x="54805" y="17822"/>
                    <a:pt x="54823" y="17822"/>
                    <a:pt x="54841" y="17822"/>
                  </a:cubicBezTo>
                  <a:close/>
                </a:path>
              </a:pathLst>
            </a:custGeom>
            <a:solidFill>
              <a:srgbClr val="121D2F"/>
            </a:solidFill>
            <a:ln w="174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112" name="Group 31">
            <a:extLst>
              <a:ext uri="{FF2B5EF4-FFF2-40B4-BE49-F238E27FC236}">
                <a16:creationId xmlns:a16="http://schemas.microsoft.com/office/drawing/2014/main" id="{9C3061BA-1A6E-498C-873E-4A37F4728908}"/>
              </a:ext>
            </a:extLst>
          </p:cNvPr>
          <p:cNvGrpSpPr>
            <a:grpSpLocks noChangeAspect="1"/>
          </p:cNvGrpSpPr>
          <p:nvPr/>
        </p:nvGrpSpPr>
        <p:grpSpPr bwMode="auto">
          <a:xfrm>
            <a:off x="9050334" y="6070232"/>
            <a:ext cx="551381" cy="346852"/>
            <a:chOff x="12" y="93"/>
            <a:chExt cx="221" cy="145"/>
          </a:xfrm>
          <a:solidFill>
            <a:schemeClr val="bg1"/>
          </a:solidFill>
        </p:grpSpPr>
        <p:sp>
          <p:nvSpPr>
            <p:cNvPr id="124" name="Rectangle 36">
              <a:extLst>
                <a:ext uri="{FF2B5EF4-FFF2-40B4-BE49-F238E27FC236}">
                  <a16:creationId xmlns:a16="http://schemas.microsoft.com/office/drawing/2014/main" id="{2FEA9578-4325-4E1B-AF8F-3A816D43B2CB}"/>
                </a:ext>
              </a:extLst>
            </p:cNvPr>
            <p:cNvSpPr>
              <a:spLocks noChangeArrowheads="1"/>
            </p:cNvSpPr>
            <p:nvPr/>
          </p:nvSpPr>
          <p:spPr bwMode="auto">
            <a:xfrm>
              <a:off x="12" y="93"/>
              <a:ext cx="221" cy="59"/>
            </a:xfrm>
            <a:prstGeom prst="rect">
              <a:avLst/>
            </a:prstGeom>
            <a:grpFill/>
            <a:ln w="28575" cap="flat">
              <a:solidFill>
                <a:schemeClr val="accent1"/>
              </a:solidFill>
              <a:prstDash val="solid"/>
              <a:miter lim="800000"/>
              <a:headEnd/>
              <a:tailEnd/>
            </a:ln>
          </p:spPr>
          <p:txBody>
            <a:bodyPr rot="0" spcFirstLastPara="0" vertOverflow="overflow" horzOverflow="overflow" vert="horz" wrap="square" lIns="91414" tIns="45706" rIns="91414" bIns="45706" numCol="1" spcCol="0" rtlCol="0" fromWordArt="0" anchor="t" anchorCtr="0" forceAA="0" compatLnSpc="1">
              <a:prstTxWarp prst="textNoShape">
                <a:avLst/>
              </a:prstTxWarp>
              <a:noAutofit/>
            </a:bodyPr>
            <a:lstStyle/>
            <a:p>
              <a:pPr defTabSz="932384">
                <a:defRPr/>
              </a:pPr>
              <a:endParaRPr lang="en-US">
                <a:solidFill>
                  <a:srgbClr val="FFFFFF"/>
                </a:solidFill>
                <a:latin typeface="Segoe UI Semilight"/>
              </a:endParaRPr>
            </a:p>
          </p:txBody>
        </p:sp>
        <p:sp>
          <p:nvSpPr>
            <p:cNvPr id="125" name="Line 37">
              <a:extLst>
                <a:ext uri="{FF2B5EF4-FFF2-40B4-BE49-F238E27FC236}">
                  <a16:creationId xmlns:a16="http://schemas.microsoft.com/office/drawing/2014/main" id="{9309E6AD-2CAF-4F18-A1F8-A74FC77F81CB}"/>
                </a:ext>
              </a:extLst>
            </p:cNvPr>
            <p:cNvSpPr>
              <a:spLocks noChangeShapeType="1"/>
            </p:cNvSpPr>
            <p:nvPr/>
          </p:nvSpPr>
          <p:spPr bwMode="auto">
            <a:xfrm flipH="1">
              <a:off x="191" y="123"/>
              <a:ext cx="17" cy="0"/>
            </a:xfrm>
            <a:prstGeom prst="line">
              <a:avLst/>
            </a:prstGeom>
            <a:grpFill/>
            <a:ln w="28575" cap="flat">
              <a:solidFill>
                <a:schemeClr val="accent1"/>
              </a:solidFill>
              <a:prstDash val="solid"/>
              <a:miter lim="800000"/>
              <a:headEnd/>
              <a:tailEnd/>
            </a:ln>
          </p:spPr>
          <p:txBody>
            <a:bodyPr rot="0" spcFirstLastPara="0" vertOverflow="overflow" horzOverflow="overflow" vert="horz" wrap="square" lIns="91414" tIns="45706" rIns="91414" bIns="45706" numCol="1" spcCol="0" rtlCol="0" fromWordArt="0" anchor="t" anchorCtr="0" forceAA="0" compatLnSpc="1">
              <a:prstTxWarp prst="textNoShape">
                <a:avLst/>
              </a:prstTxWarp>
              <a:noAutofit/>
            </a:bodyPr>
            <a:lstStyle/>
            <a:p>
              <a:pPr defTabSz="932384">
                <a:defRPr/>
              </a:pPr>
              <a:endParaRPr lang="en-US">
                <a:solidFill>
                  <a:srgbClr val="FFFFFF"/>
                </a:solidFill>
                <a:latin typeface="Segoe UI Semilight"/>
              </a:endParaRPr>
            </a:p>
          </p:txBody>
        </p:sp>
        <p:sp>
          <p:nvSpPr>
            <p:cNvPr id="126" name="Line 38">
              <a:extLst>
                <a:ext uri="{FF2B5EF4-FFF2-40B4-BE49-F238E27FC236}">
                  <a16:creationId xmlns:a16="http://schemas.microsoft.com/office/drawing/2014/main" id="{EF2CA8A5-8A6D-48C7-A80F-176DAD0CE970}"/>
                </a:ext>
              </a:extLst>
            </p:cNvPr>
            <p:cNvSpPr>
              <a:spLocks noChangeShapeType="1"/>
            </p:cNvSpPr>
            <p:nvPr/>
          </p:nvSpPr>
          <p:spPr bwMode="auto">
            <a:xfrm flipH="1">
              <a:off x="157" y="123"/>
              <a:ext cx="17" cy="0"/>
            </a:xfrm>
            <a:prstGeom prst="line">
              <a:avLst/>
            </a:prstGeom>
            <a:grpFill/>
            <a:ln w="28575" cap="flat">
              <a:solidFill>
                <a:schemeClr val="accent1"/>
              </a:solidFill>
              <a:prstDash val="solid"/>
              <a:miter lim="800000"/>
              <a:headEnd/>
              <a:tailEnd/>
            </a:ln>
          </p:spPr>
          <p:txBody>
            <a:bodyPr rot="0" spcFirstLastPara="0" vertOverflow="overflow" horzOverflow="overflow" vert="horz" wrap="square" lIns="91414" tIns="45706" rIns="91414" bIns="45706" numCol="1" spcCol="0" rtlCol="0" fromWordArt="0" anchor="t" anchorCtr="0" forceAA="0" compatLnSpc="1">
              <a:prstTxWarp prst="textNoShape">
                <a:avLst/>
              </a:prstTxWarp>
              <a:noAutofit/>
            </a:bodyPr>
            <a:lstStyle/>
            <a:p>
              <a:pPr defTabSz="932384">
                <a:defRPr/>
              </a:pPr>
              <a:endParaRPr lang="en-US">
                <a:solidFill>
                  <a:srgbClr val="FFFFFF"/>
                </a:solidFill>
                <a:latin typeface="Segoe UI Semilight"/>
              </a:endParaRPr>
            </a:p>
          </p:txBody>
        </p:sp>
        <p:sp>
          <p:nvSpPr>
            <p:cNvPr id="127" name="Line 39">
              <a:extLst>
                <a:ext uri="{FF2B5EF4-FFF2-40B4-BE49-F238E27FC236}">
                  <a16:creationId xmlns:a16="http://schemas.microsoft.com/office/drawing/2014/main" id="{8D747F97-E564-41D5-9450-266F97A4BCD6}"/>
                </a:ext>
              </a:extLst>
            </p:cNvPr>
            <p:cNvSpPr>
              <a:spLocks noChangeShapeType="1"/>
            </p:cNvSpPr>
            <p:nvPr/>
          </p:nvSpPr>
          <p:spPr bwMode="auto">
            <a:xfrm flipH="1">
              <a:off x="54" y="123"/>
              <a:ext cx="69" cy="0"/>
            </a:xfrm>
            <a:prstGeom prst="line">
              <a:avLst/>
            </a:prstGeom>
            <a:grpFill/>
            <a:ln w="28575" cap="flat">
              <a:solidFill>
                <a:schemeClr val="accent1"/>
              </a:solidFill>
              <a:prstDash val="solid"/>
              <a:miter lim="800000"/>
              <a:headEnd/>
              <a:tailEnd/>
            </a:ln>
          </p:spPr>
          <p:txBody>
            <a:bodyPr rot="0" spcFirstLastPara="0" vertOverflow="overflow" horzOverflow="overflow" vert="horz" wrap="square" lIns="91414" tIns="45706" rIns="91414" bIns="45706" numCol="1" spcCol="0" rtlCol="0" fromWordArt="0" anchor="t" anchorCtr="0" forceAA="0" compatLnSpc="1">
              <a:prstTxWarp prst="textNoShape">
                <a:avLst/>
              </a:prstTxWarp>
              <a:noAutofit/>
            </a:bodyPr>
            <a:lstStyle/>
            <a:p>
              <a:pPr defTabSz="932384">
                <a:defRPr/>
              </a:pPr>
              <a:endParaRPr lang="en-US">
                <a:solidFill>
                  <a:srgbClr val="FFFFFF"/>
                </a:solidFill>
                <a:latin typeface="Segoe UI Semilight"/>
              </a:endParaRPr>
            </a:p>
          </p:txBody>
        </p:sp>
        <p:sp>
          <p:nvSpPr>
            <p:cNvPr id="128" name="Rectangle 40">
              <a:extLst>
                <a:ext uri="{FF2B5EF4-FFF2-40B4-BE49-F238E27FC236}">
                  <a16:creationId xmlns:a16="http://schemas.microsoft.com/office/drawing/2014/main" id="{CED36B8F-3F31-48A4-84B1-C9DA737FB1FB}"/>
                </a:ext>
              </a:extLst>
            </p:cNvPr>
            <p:cNvSpPr>
              <a:spLocks noChangeArrowheads="1"/>
            </p:cNvSpPr>
            <p:nvPr/>
          </p:nvSpPr>
          <p:spPr bwMode="auto">
            <a:xfrm>
              <a:off x="12" y="178"/>
              <a:ext cx="221" cy="60"/>
            </a:xfrm>
            <a:prstGeom prst="rect">
              <a:avLst/>
            </a:prstGeom>
            <a:grpFill/>
            <a:ln w="28575" cap="flat">
              <a:solidFill>
                <a:schemeClr val="accent1"/>
              </a:solidFill>
              <a:prstDash val="solid"/>
              <a:miter lim="800000"/>
              <a:headEnd/>
              <a:tailEnd/>
            </a:ln>
          </p:spPr>
          <p:txBody>
            <a:bodyPr rot="0" spcFirstLastPara="0" vertOverflow="overflow" horzOverflow="overflow" vert="horz" wrap="square" lIns="91414" tIns="45706" rIns="91414" bIns="45706" numCol="1" spcCol="0" rtlCol="0" fromWordArt="0" anchor="t" anchorCtr="0" forceAA="0" compatLnSpc="1">
              <a:prstTxWarp prst="textNoShape">
                <a:avLst/>
              </a:prstTxWarp>
              <a:noAutofit/>
            </a:bodyPr>
            <a:lstStyle/>
            <a:p>
              <a:pPr defTabSz="932384">
                <a:defRPr/>
              </a:pPr>
              <a:endParaRPr lang="en-US">
                <a:solidFill>
                  <a:srgbClr val="FFFFFF"/>
                </a:solidFill>
                <a:latin typeface="Segoe UI Semilight"/>
              </a:endParaRPr>
            </a:p>
          </p:txBody>
        </p:sp>
        <p:sp>
          <p:nvSpPr>
            <p:cNvPr id="129" name="Line 41">
              <a:extLst>
                <a:ext uri="{FF2B5EF4-FFF2-40B4-BE49-F238E27FC236}">
                  <a16:creationId xmlns:a16="http://schemas.microsoft.com/office/drawing/2014/main" id="{D91AFA2F-A9D4-4C80-86DA-FAB16F590625}"/>
                </a:ext>
              </a:extLst>
            </p:cNvPr>
            <p:cNvSpPr>
              <a:spLocks noChangeShapeType="1"/>
            </p:cNvSpPr>
            <p:nvPr/>
          </p:nvSpPr>
          <p:spPr bwMode="auto">
            <a:xfrm flipH="1">
              <a:off x="191" y="208"/>
              <a:ext cx="17" cy="0"/>
            </a:xfrm>
            <a:prstGeom prst="line">
              <a:avLst/>
            </a:prstGeom>
            <a:grpFill/>
            <a:ln w="28575" cap="flat">
              <a:solidFill>
                <a:schemeClr val="accent1"/>
              </a:solidFill>
              <a:prstDash val="solid"/>
              <a:miter lim="800000"/>
              <a:headEnd/>
              <a:tailEnd/>
            </a:ln>
          </p:spPr>
          <p:txBody>
            <a:bodyPr rot="0" spcFirstLastPara="0" vertOverflow="overflow" horzOverflow="overflow" vert="horz" wrap="square" lIns="91414" tIns="45706" rIns="91414" bIns="45706" numCol="1" spcCol="0" rtlCol="0" fromWordArt="0" anchor="t" anchorCtr="0" forceAA="0" compatLnSpc="1">
              <a:prstTxWarp prst="textNoShape">
                <a:avLst/>
              </a:prstTxWarp>
              <a:noAutofit/>
            </a:bodyPr>
            <a:lstStyle/>
            <a:p>
              <a:pPr defTabSz="932384">
                <a:defRPr/>
              </a:pPr>
              <a:endParaRPr lang="en-US">
                <a:solidFill>
                  <a:srgbClr val="FFFFFF"/>
                </a:solidFill>
                <a:latin typeface="Segoe UI Semilight"/>
              </a:endParaRPr>
            </a:p>
          </p:txBody>
        </p:sp>
        <p:sp>
          <p:nvSpPr>
            <p:cNvPr id="130" name="Line 42">
              <a:extLst>
                <a:ext uri="{FF2B5EF4-FFF2-40B4-BE49-F238E27FC236}">
                  <a16:creationId xmlns:a16="http://schemas.microsoft.com/office/drawing/2014/main" id="{95078DFB-44A7-42EE-9F4C-6C675C846B55}"/>
                </a:ext>
              </a:extLst>
            </p:cNvPr>
            <p:cNvSpPr>
              <a:spLocks noChangeShapeType="1"/>
            </p:cNvSpPr>
            <p:nvPr/>
          </p:nvSpPr>
          <p:spPr bwMode="auto">
            <a:xfrm flipH="1">
              <a:off x="157" y="208"/>
              <a:ext cx="17" cy="0"/>
            </a:xfrm>
            <a:prstGeom prst="line">
              <a:avLst/>
            </a:prstGeom>
            <a:grpFill/>
            <a:ln w="28575" cap="flat">
              <a:solidFill>
                <a:schemeClr val="accent1"/>
              </a:solidFill>
              <a:prstDash val="solid"/>
              <a:miter lim="800000"/>
              <a:headEnd/>
              <a:tailEnd/>
            </a:ln>
          </p:spPr>
          <p:txBody>
            <a:bodyPr rot="0" spcFirstLastPara="0" vertOverflow="overflow" horzOverflow="overflow" vert="horz" wrap="square" lIns="91414" tIns="45706" rIns="91414" bIns="45706" numCol="1" spcCol="0" rtlCol="0" fromWordArt="0" anchor="t" anchorCtr="0" forceAA="0" compatLnSpc="1">
              <a:prstTxWarp prst="textNoShape">
                <a:avLst/>
              </a:prstTxWarp>
              <a:noAutofit/>
            </a:bodyPr>
            <a:lstStyle/>
            <a:p>
              <a:pPr defTabSz="932384">
                <a:defRPr/>
              </a:pPr>
              <a:endParaRPr lang="en-US">
                <a:solidFill>
                  <a:srgbClr val="FFFFFF"/>
                </a:solidFill>
                <a:latin typeface="Segoe UI Semilight"/>
              </a:endParaRPr>
            </a:p>
          </p:txBody>
        </p:sp>
        <p:sp>
          <p:nvSpPr>
            <p:cNvPr id="131" name="Line 43">
              <a:extLst>
                <a:ext uri="{FF2B5EF4-FFF2-40B4-BE49-F238E27FC236}">
                  <a16:creationId xmlns:a16="http://schemas.microsoft.com/office/drawing/2014/main" id="{F60172DD-6C1F-4BDD-AD68-7CFAA6AD99D9}"/>
                </a:ext>
              </a:extLst>
            </p:cNvPr>
            <p:cNvSpPr>
              <a:spLocks noChangeShapeType="1"/>
            </p:cNvSpPr>
            <p:nvPr/>
          </p:nvSpPr>
          <p:spPr bwMode="auto">
            <a:xfrm flipH="1">
              <a:off x="54" y="208"/>
              <a:ext cx="69" cy="0"/>
            </a:xfrm>
            <a:prstGeom prst="line">
              <a:avLst/>
            </a:prstGeom>
            <a:grpFill/>
            <a:ln w="28575" cap="flat">
              <a:solidFill>
                <a:schemeClr val="accent1"/>
              </a:solidFill>
              <a:prstDash val="solid"/>
              <a:miter lim="800000"/>
              <a:headEnd/>
              <a:tailEnd/>
            </a:ln>
          </p:spPr>
          <p:txBody>
            <a:bodyPr rot="0" spcFirstLastPara="0" vertOverflow="overflow" horzOverflow="overflow" vert="horz" wrap="square" lIns="91414" tIns="45706" rIns="91414" bIns="45706" numCol="1" spcCol="0" rtlCol="0" fromWordArt="0" anchor="t" anchorCtr="0" forceAA="0" compatLnSpc="1">
              <a:prstTxWarp prst="textNoShape">
                <a:avLst/>
              </a:prstTxWarp>
              <a:noAutofit/>
            </a:bodyPr>
            <a:lstStyle/>
            <a:p>
              <a:pPr defTabSz="932384">
                <a:defRPr/>
              </a:pPr>
              <a:endParaRPr lang="en-US">
                <a:solidFill>
                  <a:srgbClr val="FFFFFF"/>
                </a:solidFill>
                <a:latin typeface="Segoe UI Semilight"/>
              </a:endParaRPr>
            </a:p>
          </p:txBody>
        </p:sp>
        <p:sp>
          <p:nvSpPr>
            <p:cNvPr id="132" name="Line 44">
              <a:extLst>
                <a:ext uri="{FF2B5EF4-FFF2-40B4-BE49-F238E27FC236}">
                  <a16:creationId xmlns:a16="http://schemas.microsoft.com/office/drawing/2014/main" id="{62D5BECD-74CF-45FE-AF47-34C8B8BD970A}"/>
                </a:ext>
              </a:extLst>
            </p:cNvPr>
            <p:cNvSpPr>
              <a:spLocks noChangeShapeType="1"/>
            </p:cNvSpPr>
            <p:nvPr/>
          </p:nvSpPr>
          <p:spPr bwMode="auto">
            <a:xfrm flipV="1">
              <a:off x="165" y="127"/>
              <a:ext cx="0" cy="25"/>
            </a:xfrm>
            <a:prstGeom prst="line">
              <a:avLst/>
            </a:prstGeom>
            <a:grpFill/>
            <a:ln w="28575" cap="flat">
              <a:solidFill>
                <a:schemeClr val="accent1"/>
              </a:solidFill>
              <a:prstDash val="solid"/>
              <a:miter lim="800000"/>
              <a:headEnd/>
              <a:tailEnd/>
            </a:ln>
          </p:spPr>
          <p:txBody>
            <a:bodyPr rot="0" spcFirstLastPara="0" vertOverflow="overflow" horzOverflow="overflow" vert="horz" wrap="square" lIns="91414" tIns="45706" rIns="91414" bIns="45706" numCol="1" spcCol="0" rtlCol="0" fromWordArt="0" anchor="t" anchorCtr="0" forceAA="0" compatLnSpc="1">
              <a:prstTxWarp prst="textNoShape">
                <a:avLst/>
              </a:prstTxWarp>
              <a:noAutofit/>
            </a:bodyPr>
            <a:lstStyle/>
            <a:p>
              <a:pPr defTabSz="932384">
                <a:defRPr/>
              </a:pPr>
              <a:endParaRPr lang="en-US">
                <a:solidFill>
                  <a:srgbClr val="FFFFFF"/>
                </a:solidFill>
                <a:latin typeface="Segoe UI Semilight"/>
              </a:endParaRPr>
            </a:p>
          </p:txBody>
        </p:sp>
        <p:sp>
          <p:nvSpPr>
            <p:cNvPr id="134" name="Line 46">
              <a:extLst>
                <a:ext uri="{FF2B5EF4-FFF2-40B4-BE49-F238E27FC236}">
                  <a16:creationId xmlns:a16="http://schemas.microsoft.com/office/drawing/2014/main" id="{2C0FC7A9-5FB8-4514-86FA-CB4FE473D23B}"/>
                </a:ext>
              </a:extLst>
            </p:cNvPr>
            <p:cNvSpPr>
              <a:spLocks noChangeShapeType="1"/>
            </p:cNvSpPr>
            <p:nvPr/>
          </p:nvSpPr>
          <p:spPr bwMode="auto">
            <a:xfrm flipV="1">
              <a:off x="165" y="212"/>
              <a:ext cx="0" cy="26"/>
            </a:xfrm>
            <a:prstGeom prst="line">
              <a:avLst/>
            </a:prstGeom>
            <a:grpFill/>
            <a:ln w="28575" cap="flat">
              <a:solidFill>
                <a:schemeClr val="accent1"/>
              </a:solidFill>
              <a:prstDash val="solid"/>
              <a:miter lim="800000"/>
              <a:headEnd/>
              <a:tailEnd/>
            </a:ln>
          </p:spPr>
          <p:txBody>
            <a:bodyPr rot="0" spcFirstLastPara="0" vertOverflow="overflow" horzOverflow="overflow" vert="horz" wrap="square" lIns="91414" tIns="45706" rIns="91414" bIns="45706" numCol="1" spcCol="0" rtlCol="0" fromWordArt="0" anchor="t" anchorCtr="0" forceAA="0" compatLnSpc="1">
              <a:prstTxWarp prst="textNoShape">
                <a:avLst/>
              </a:prstTxWarp>
              <a:noAutofit/>
            </a:bodyPr>
            <a:lstStyle/>
            <a:p>
              <a:pPr defTabSz="932384">
                <a:defRPr/>
              </a:pPr>
              <a:endParaRPr lang="en-US">
                <a:solidFill>
                  <a:srgbClr val="FFFFFF"/>
                </a:solidFill>
                <a:latin typeface="Segoe UI Semilight"/>
              </a:endParaRPr>
            </a:p>
          </p:txBody>
        </p:sp>
      </p:grpSp>
      <p:sp>
        <p:nvSpPr>
          <p:cNvPr id="2" name="TextBox 1">
            <a:extLst>
              <a:ext uri="{FF2B5EF4-FFF2-40B4-BE49-F238E27FC236}">
                <a16:creationId xmlns:a16="http://schemas.microsoft.com/office/drawing/2014/main" id="{509BB0A9-D649-4198-8E9A-72F311A27F40}"/>
              </a:ext>
            </a:extLst>
          </p:cNvPr>
          <p:cNvSpPr txBox="1"/>
          <p:nvPr/>
        </p:nvSpPr>
        <p:spPr>
          <a:xfrm>
            <a:off x="9684920" y="6042991"/>
            <a:ext cx="1539722" cy="369332"/>
          </a:xfrm>
          <a:prstGeom prst="rect">
            <a:avLst/>
          </a:prstGeom>
          <a:noFill/>
        </p:spPr>
        <p:txBody>
          <a:bodyPr wrap="square" lIns="0" tIns="0" rIns="0" bIns="0" rtlCol="0">
            <a:spAutoFit/>
          </a:bodyPr>
          <a:lstStyle/>
          <a:p>
            <a:pPr algn="l"/>
            <a:r>
              <a:rPr lang="en-US" sz="1200">
                <a:latin typeface="+mj-lt"/>
                <a:ea typeface="Segoe UI Black" panose="020B0A02040204020203" pitchFamily="34" charset="0"/>
              </a:rPr>
              <a:t>virtual or </a:t>
            </a:r>
          </a:p>
          <a:p>
            <a:pPr algn="l"/>
            <a:r>
              <a:rPr lang="en-US" sz="1200">
                <a:latin typeface="+mj-lt"/>
                <a:ea typeface="Segoe UI Black" panose="020B0A02040204020203" pitchFamily="34" charset="0"/>
              </a:rPr>
              <a:t>physical machines</a:t>
            </a:r>
          </a:p>
        </p:txBody>
      </p:sp>
      <p:sp>
        <p:nvSpPr>
          <p:cNvPr id="121" name="Title 65">
            <a:extLst>
              <a:ext uri="{FF2B5EF4-FFF2-40B4-BE49-F238E27FC236}">
                <a16:creationId xmlns:a16="http://schemas.microsoft.com/office/drawing/2014/main" id="{C82303AF-541D-DCCC-AAB1-81A8993AC98B}"/>
              </a:ext>
            </a:extLst>
          </p:cNvPr>
          <p:cNvSpPr>
            <a:spLocks noGrp="1"/>
          </p:cNvSpPr>
          <p:nvPr>
            <p:ph type="title"/>
          </p:nvPr>
        </p:nvSpPr>
        <p:spPr>
          <a:xfrm>
            <a:off x="166862" y="457200"/>
            <a:ext cx="11813780" cy="553998"/>
          </a:xfrm>
        </p:spPr>
        <p:txBody>
          <a:bodyPr/>
          <a:lstStyle/>
          <a:p>
            <a:r>
              <a:rPr lang="en-US" dirty="0" err="1"/>
              <a:t>Dapr</a:t>
            </a:r>
            <a:r>
              <a:rPr lang="en-US" dirty="0"/>
              <a:t> APIs</a:t>
            </a:r>
          </a:p>
        </p:txBody>
      </p:sp>
    </p:spTree>
    <p:extLst>
      <p:ext uri="{BB962C8B-B14F-4D97-AF65-F5344CB8AC3E}">
        <p14:creationId xmlns:p14="http://schemas.microsoft.com/office/powerpoint/2010/main" val="9557487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42" presetClass="path" presetSubtype="0" decel="100000" fill="hold" nodeType="withEffect">
                                  <p:stCondLst>
                                    <p:cond delay="0"/>
                                  </p:stCondLst>
                                  <p:childTnLst>
                                    <p:animMotion origin="layout" path="M -3.33333E-6 0 L -3.33333E-6 0.02569 " pathEditMode="relative" rAng="0" ptsTypes="AA">
                                      <p:cBhvr>
                                        <p:cTn id="9" dur="500" spd="-100000" fill="hold"/>
                                        <p:tgtEl>
                                          <p:spTgt spid="22"/>
                                        </p:tgtEl>
                                        <p:attrNameLst>
                                          <p:attrName>ppt_x</p:attrName>
                                          <p:attrName>ppt_y</p:attrName>
                                        </p:attrNameLst>
                                      </p:cBhvr>
                                      <p:rCtr x="0" y="127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A20088-8FA2-44E6-88D5-F54B3D84CF80}"/>
              </a:ext>
            </a:extLst>
          </p:cNvPr>
          <p:cNvSpPr>
            <a:spLocks noGrp="1"/>
          </p:cNvSpPr>
          <p:nvPr>
            <p:ph type="title"/>
          </p:nvPr>
        </p:nvSpPr>
        <p:spPr/>
        <p:txBody>
          <a:bodyPr/>
          <a:lstStyle/>
          <a:p>
            <a:r>
              <a:rPr lang="en-US"/>
              <a:t>Sidecar model</a:t>
            </a:r>
          </a:p>
        </p:txBody>
      </p:sp>
      <p:grpSp>
        <p:nvGrpSpPr>
          <p:cNvPr id="15" name="!!AppA">
            <a:extLst>
              <a:ext uri="{FF2B5EF4-FFF2-40B4-BE49-F238E27FC236}">
                <a16:creationId xmlns:a16="http://schemas.microsoft.com/office/drawing/2014/main" id="{7051EE5C-1131-4B4C-B80E-36ABE1587CB4}"/>
              </a:ext>
            </a:extLst>
          </p:cNvPr>
          <p:cNvGrpSpPr/>
          <p:nvPr/>
        </p:nvGrpSpPr>
        <p:grpSpPr>
          <a:xfrm>
            <a:off x="2535434" y="1697366"/>
            <a:ext cx="1666465" cy="1944207"/>
            <a:chOff x="3444424" y="1954650"/>
            <a:chExt cx="1400542" cy="1633964"/>
          </a:xfrm>
        </p:grpSpPr>
        <p:pic>
          <p:nvPicPr>
            <p:cNvPr id="6" name="Graphic 5">
              <a:extLst>
                <a:ext uri="{FF2B5EF4-FFF2-40B4-BE49-F238E27FC236}">
                  <a16:creationId xmlns:a16="http://schemas.microsoft.com/office/drawing/2014/main" id="{027F6AB3-CC82-4861-840F-4BA77310E404}"/>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444424" y="1954650"/>
              <a:ext cx="1400542" cy="1633964"/>
            </a:xfrm>
            <a:prstGeom prst="rect">
              <a:avLst/>
            </a:prstGeom>
          </p:spPr>
        </p:pic>
        <p:sp>
          <p:nvSpPr>
            <p:cNvPr id="8" name="TextBox 7">
              <a:extLst>
                <a:ext uri="{FF2B5EF4-FFF2-40B4-BE49-F238E27FC236}">
                  <a16:creationId xmlns:a16="http://schemas.microsoft.com/office/drawing/2014/main" id="{218B87FA-1B54-4B02-A9F9-6BE2989627CF}"/>
                </a:ext>
              </a:extLst>
            </p:cNvPr>
            <p:cNvSpPr txBox="1"/>
            <p:nvPr/>
          </p:nvSpPr>
          <p:spPr>
            <a:xfrm>
              <a:off x="3720250" y="2525411"/>
              <a:ext cx="770603" cy="258664"/>
            </a:xfrm>
            <a:prstGeom prst="rect">
              <a:avLst/>
            </a:prstGeom>
            <a:noFill/>
          </p:spPr>
          <p:txBody>
            <a:bodyPr wrap="none" lIns="0" tIns="0" rIns="0" bIns="0" rtlCol="0">
              <a:spAutoFit/>
            </a:bodyPr>
            <a:lstStyle/>
            <a:p>
              <a:pPr algn="ctr"/>
              <a:r>
                <a:rPr lang="en-US" sz="2000">
                  <a:solidFill>
                    <a:schemeClr val="bg1"/>
                  </a:solidFill>
                  <a:latin typeface="+mj-lt"/>
                </a:rPr>
                <a:t>My App</a:t>
              </a:r>
            </a:p>
          </p:txBody>
        </p:sp>
      </p:grpSp>
      <p:cxnSp>
        <p:nvCxnSpPr>
          <p:cNvPr id="19" name="Straight Arrow Connector 18">
            <a:extLst>
              <a:ext uri="{FF2B5EF4-FFF2-40B4-BE49-F238E27FC236}">
                <a16:creationId xmlns:a16="http://schemas.microsoft.com/office/drawing/2014/main" id="{82064AC5-A5C4-45E2-AA47-3AFCBE56DBC2}"/>
              </a:ext>
            </a:extLst>
          </p:cNvPr>
          <p:cNvCxnSpPr>
            <a:cxnSpLocks/>
            <a:stCxn id="6" idx="3"/>
          </p:cNvCxnSpPr>
          <p:nvPr/>
        </p:nvCxnSpPr>
        <p:spPr>
          <a:xfrm>
            <a:off x="4201899" y="2669470"/>
            <a:ext cx="4096699" cy="14805"/>
          </a:xfrm>
          <a:prstGeom prst="straightConnector1">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grpSp>
        <p:nvGrpSpPr>
          <p:cNvPr id="23" name="!!Sidecar">
            <a:extLst>
              <a:ext uri="{FF2B5EF4-FFF2-40B4-BE49-F238E27FC236}">
                <a16:creationId xmlns:a16="http://schemas.microsoft.com/office/drawing/2014/main" id="{0B0D300A-A0C9-4191-9136-F0664083CF33}"/>
              </a:ext>
            </a:extLst>
          </p:cNvPr>
          <p:cNvGrpSpPr/>
          <p:nvPr/>
        </p:nvGrpSpPr>
        <p:grpSpPr>
          <a:xfrm>
            <a:off x="8298598" y="1991138"/>
            <a:ext cx="1186830" cy="1389573"/>
            <a:chOff x="8298598" y="2543027"/>
            <a:chExt cx="1186830" cy="1389573"/>
          </a:xfrm>
        </p:grpSpPr>
        <p:sp>
          <p:nvSpPr>
            <p:cNvPr id="24" name="Freeform: Shape 23">
              <a:extLst>
                <a:ext uri="{FF2B5EF4-FFF2-40B4-BE49-F238E27FC236}">
                  <a16:creationId xmlns:a16="http://schemas.microsoft.com/office/drawing/2014/main" id="{86E071D5-1384-46DA-A5E8-A3163BCCA556}"/>
                </a:ext>
              </a:extLst>
            </p:cNvPr>
            <p:cNvSpPr/>
            <p:nvPr/>
          </p:nvSpPr>
          <p:spPr>
            <a:xfrm>
              <a:off x="8359990" y="2640643"/>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202192"/>
            </a:solidFill>
            <a:ln w="8202"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7681FDCC-2BF0-468D-80EB-D3CC66D53E74}"/>
                </a:ext>
              </a:extLst>
            </p:cNvPr>
            <p:cNvSpPr/>
            <p:nvPr/>
          </p:nvSpPr>
          <p:spPr>
            <a:xfrm>
              <a:off x="8298598" y="2543027"/>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FFFFFF"/>
            </a:solidFill>
            <a:ln w="8202" cap="flat">
              <a:noFill/>
              <a:prstDash val="solid"/>
              <a:miter/>
            </a:ln>
            <a:effectLst>
              <a:outerShdw blurRad="63500" sx="102000" sy="102000" algn="ctr" rotWithShape="0">
                <a:prstClr val="black">
                  <a:alpha val="40000"/>
                </a:prstClr>
              </a:outerShdw>
            </a:effectLst>
          </p:spPr>
          <p:txBody>
            <a:bodyPr rtlCol="0" anchor="ctr"/>
            <a:lstStyle/>
            <a:p>
              <a:endParaRPr lang="en-US"/>
            </a:p>
          </p:txBody>
        </p:sp>
        <p:grpSp>
          <p:nvGrpSpPr>
            <p:cNvPr id="26" name="Graphic 11">
              <a:extLst>
                <a:ext uri="{FF2B5EF4-FFF2-40B4-BE49-F238E27FC236}">
                  <a16:creationId xmlns:a16="http://schemas.microsoft.com/office/drawing/2014/main" id="{0B0D300A-A0C9-4191-9136-F0664083CF33}"/>
                </a:ext>
              </a:extLst>
            </p:cNvPr>
            <p:cNvGrpSpPr/>
            <p:nvPr/>
          </p:nvGrpSpPr>
          <p:grpSpPr>
            <a:xfrm>
              <a:off x="8386477" y="2846026"/>
              <a:ext cx="952402" cy="699902"/>
              <a:chOff x="8386477" y="2846026"/>
              <a:chExt cx="952402" cy="699902"/>
            </a:xfrm>
          </p:grpSpPr>
          <p:sp>
            <p:nvSpPr>
              <p:cNvPr id="27" name="Freeform: Shape 26">
                <a:extLst>
                  <a:ext uri="{FF2B5EF4-FFF2-40B4-BE49-F238E27FC236}">
                    <a16:creationId xmlns:a16="http://schemas.microsoft.com/office/drawing/2014/main" id="{9887A359-30AD-4025-9F72-E6B5C14D2C95}"/>
                  </a:ext>
                </a:extLst>
              </p:cNvPr>
              <p:cNvSpPr/>
              <p:nvPr/>
            </p:nvSpPr>
            <p:spPr>
              <a:xfrm>
                <a:off x="8386477" y="3024839"/>
                <a:ext cx="952402" cy="423390"/>
              </a:xfrm>
              <a:custGeom>
                <a:avLst/>
                <a:gdLst>
                  <a:gd name="connsiteX0" fmla="*/ 233026 w 952402"/>
                  <a:gd name="connsiteY0" fmla="*/ 323464 h 423390"/>
                  <a:gd name="connsiteX1" fmla="*/ 162392 w 952402"/>
                  <a:gd name="connsiteY1" fmla="*/ 323464 h 423390"/>
                  <a:gd name="connsiteX2" fmla="*/ 162392 w 952402"/>
                  <a:gd name="connsiteY2" fmla="*/ 301267 h 423390"/>
                  <a:gd name="connsiteX3" fmla="*/ 142011 w 952402"/>
                  <a:gd name="connsiteY3" fmla="*/ 319750 h 423390"/>
                  <a:gd name="connsiteX4" fmla="*/ 100753 w 952402"/>
                  <a:gd name="connsiteY4" fmla="*/ 329900 h 423390"/>
                  <a:gd name="connsiteX5" fmla="*/ 34740 w 952402"/>
                  <a:gd name="connsiteY5" fmla="*/ 304237 h 423390"/>
                  <a:gd name="connsiteX6" fmla="*/ 83 w 952402"/>
                  <a:gd name="connsiteY6" fmla="*/ 223289 h 423390"/>
                  <a:gd name="connsiteX7" fmla="*/ 35648 w 952402"/>
                  <a:gd name="connsiteY7" fmla="*/ 141515 h 423390"/>
                  <a:gd name="connsiteX8" fmla="*/ 100423 w 952402"/>
                  <a:gd name="connsiteY8" fmla="*/ 116761 h 423390"/>
                  <a:gd name="connsiteX9" fmla="*/ 140526 w 952402"/>
                  <a:gd name="connsiteY9" fmla="*/ 125755 h 423390"/>
                  <a:gd name="connsiteX10" fmla="*/ 162640 w 952402"/>
                  <a:gd name="connsiteY10" fmla="*/ 142753 h 423390"/>
                  <a:gd name="connsiteX11" fmla="*/ 162640 w 952402"/>
                  <a:gd name="connsiteY11" fmla="*/ 0 h 423390"/>
                  <a:gd name="connsiteX12" fmla="*/ 233274 w 952402"/>
                  <a:gd name="connsiteY12" fmla="*/ 0 h 423390"/>
                  <a:gd name="connsiteX13" fmla="*/ 164620 w 952402"/>
                  <a:gd name="connsiteY13" fmla="*/ 223537 h 423390"/>
                  <a:gd name="connsiteX14" fmla="*/ 151418 w 952402"/>
                  <a:gd name="connsiteY14" fmla="*/ 191355 h 423390"/>
                  <a:gd name="connsiteX15" fmla="*/ 118906 w 952402"/>
                  <a:gd name="connsiteY15" fmla="*/ 178318 h 423390"/>
                  <a:gd name="connsiteX16" fmla="*/ 84250 w 952402"/>
                  <a:gd name="connsiteY16" fmla="*/ 194243 h 423390"/>
                  <a:gd name="connsiteX17" fmla="*/ 84250 w 952402"/>
                  <a:gd name="connsiteY17" fmla="*/ 253242 h 423390"/>
                  <a:gd name="connsiteX18" fmla="*/ 118906 w 952402"/>
                  <a:gd name="connsiteY18" fmla="*/ 269086 h 423390"/>
                  <a:gd name="connsiteX19" fmla="*/ 151418 w 952402"/>
                  <a:gd name="connsiteY19" fmla="*/ 255800 h 423390"/>
                  <a:gd name="connsiteX20" fmla="*/ 164620 w 952402"/>
                  <a:gd name="connsiteY20" fmla="*/ 223537 h 423390"/>
                  <a:gd name="connsiteX21" fmla="*/ 497986 w 952402"/>
                  <a:gd name="connsiteY21" fmla="*/ 323464 h 423390"/>
                  <a:gd name="connsiteX22" fmla="*/ 427352 w 952402"/>
                  <a:gd name="connsiteY22" fmla="*/ 323464 h 423390"/>
                  <a:gd name="connsiteX23" fmla="*/ 427352 w 952402"/>
                  <a:gd name="connsiteY23" fmla="*/ 301267 h 423390"/>
                  <a:gd name="connsiteX24" fmla="*/ 407218 w 952402"/>
                  <a:gd name="connsiteY24" fmla="*/ 319750 h 423390"/>
                  <a:gd name="connsiteX25" fmla="*/ 365960 w 952402"/>
                  <a:gd name="connsiteY25" fmla="*/ 329900 h 423390"/>
                  <a:gd name="connsiteX26" fmla="*/ 299947 w 952402"/>
                  <a:gd name="connsiteY26" fmla="*/ 304237 h 423390"/>
                  <a:gd name="connsiteX27" fmla="*/ 265290 w 952402"/>
                  <a:gd name="connsiteY27" fmla="*/ 223289 h 423390"/>
                  <a:gd name="connsiteX28" fmla="*/ 299947 w 952402"/>
                  <a:gd name="connsiteY28" fmla="*/ 141515 h 423390"/>
                  <a:gd name="connsiteX29" fmla="*/ 364805 w 952402"/>
                  <a:gd name="connsiteY29" fmla="*/ 116761 h 423390"/>
                  <a:gd name="connsiteX30" fmla="*/ 404825 w 952402"/>
                  <a:gd name="connsiteY30" fmla="*/ 125755 h 423390"/>
                  <a:gd name="connsiteX31" fmla="*/ 427022 w 952402"/>
                  <a:gd name="connsiteY31" fmla="*/ 142753 h 423390"/>
                  <a:gd name="connsiteX32" fmla="*/ 427022 w 952402"/>
                  <a:gd name="connsiteY32" fmla="*/ 123609 h 423390"/>
                  <a:gd name="connsiteX33" fmla="*/ 497986 w 952402"/>
                  <a:gd name="connsiteY33" fmla="*/ 123609 h 423390"/>
                  <a:gd name="connsiteX34" fmla="*/ 429497 w 952402"/>
                  <a:gd name="connsiteY34" fmla="*/ 223537 h 423390"/>
                  <a:gd name="connsiteX35" fmla="*/ 416130 w 952402"/>
                  <a:gd name="connsiteY35" fmla="*/ 191355 h 423390"/>
                  <a:gd name="connsiteX36" fmla="*/ 383866 w 952402"/>
                  <a:gd name="connsiteY36" fmla="*/ 178318 h 423390"/>
                  <a:gd name="connsiteX37" fmla="*/ 349457 w 952402"/>
                  <a:gd name="connsiteY37" fmla="*/ 193996 h 423390"/>
                  <a:gd name="connsiteX38" fmla="*/ 349457 w 952402"/>
                  <a:gd name="connsiteY38" fmla="*/ 252995 h 423390"/>
                  <a:gd name="connsiteX39" fmla="*/ 383866 w 952402"/>
                  <a:gd name="connsiteY39" fmla="*/ 269086 h 423390"/>
                  <a:gd name="connsiteX40" fmla="*/ 416212 w 952402"/>
                  <a:gd name="connsiteY40" fmla="*/ 255965 h 423390"/>
                  <a:gd name="connsiteX41" fmla="*/ 429497 w 952402"/>
                  <a:gd name="connsiteY41" fmla="*/ 223537 h 423390"/>
                  <a:gd name="connsiteX42" fmla="*/ 770867 w 952402"/>
                  <a:gd name="connsiteY42" fmla="*/ 223537 h 423390"/>
                  <a:gd name="connsiteX43" fmla="*/ 735302 w 952402"/>
                  <a:gd name="connsiteY43" fmla="*/ 305393 h 423390"/>
                  <a:gd name="connsiteX44" fmla="*/ 670527 w 952402"/>
                  <a:gd name="connsiteY44" fmla="*/ 330148 h 423390"/>
                  <a:gd name="connsiteX45" fmla="*/ 630424 w 952402"/>
                  <a:gd name="connsiteY45" fmla="*/ 321071 h 423390"/>
                  <a:gd name="connsiteX46" fmla="*/ 608227 w 952402"/>
                  <a:gd name="connsiteY46" fmla="*/ 304072 h 423390"/>
                  <a:gd name="connsiteX47" fmla="*/ 608227 w 952402"/>
                  <a:gd name="connsiteY47" fmla="*/ 423391 h 423390"/>
                  <a:gd name="connsiteX48" fmla="*/ 537676 w 952402"/>
                  <a:gd name="connsiteY48" fmla="*/ 423391 h 423390"/>
                  <a:gd name="connsiteX49" fmla="*/ 537676 w 952402"/>
                  <a:gd name="connsiteY49" fmla="*/ 123609 h 423390"/>
                  <a:gd name="connsiteX50" fmla="*/ 608227 w 952402"/>
                  <a:gd name="connsiteY50" fmla="*/ 123609 h 423390"/>
                  <a:gd name="connsiteX51" fmla="*/ 608227 w 952402"/>
                  <a:gd name="connsiteY51" fmla="*/ 145806 h 423390"/>
                  <a:gd name="connsiteX52" fmla="*/ 628691 w 952402"/>
                  <a:gd name="connsiteY52" fmla="*/ 127240 h 423390"/>
                  <a:gd name="connsiteX53" fmla="*/ 669949 w 952402"/>
                  <a:gd name="connsiteY53" fmla="*/ 117173 h 423390"/>
                  <a:gd name="connsiteX54" fmla="*/ 735962 w 952402"/>
                  <a:gd name="connsiteY54" fmla="*/ 142753 h 423390"/>
                  <a:gd name="connsiteX55" fmla="*/ 770867 w 952402"/>
                  <a:gd name="connsiteY55" fmla="*/ 223702 h 423390"/>
                  <a:gd name="connsiteX56" fmla="*/ 697427 w 952402"/>
                  <a:gd name="connsiteY56" fmla="*/ 223537 h 423390"/>
                  <a:gd name="connsiteX57" fmla="*/ 652045 w 952402"/>
                  <a:gd name="connsiteY57" fmla="*/ 178317 h 423390"/>
                  <a:gd name="connsiteX58" fmla="*/ 651796 w 952402"/>
                  <a:gd name="connsiteY58" fmla="*/ 178318 h 423390"/>
                  <a:gd name="connsiteX59" fmla="*/ 606085 w 952402"/>
                  <a:gd name="connsiteY59" fmla="*/ 222705 h 423390"/>
                  <a:gd name="connsiteX60" fmla="*/ 606082 w 952402"/>
                  <a:gd name="connsiteY60" fmla="*/ 223784 h 423390"/>
                  <a:gd name="connsiteX61" fmla="*/ 619450 w 952402"/>
                  <a:gd name="connsiteY61" fmla="*/ 255965 h 423390"/>
                  <a:gd name="connsiteX62" fmla="*/ 651796 w 952402"/>
                  <a:gd name="connsiteY62" fmla="*/ 269086 h 423390"/>
                  <a:gd name="connsiteX63" fmla="*/ 686453 w 952402"/>
                  <a:gd name="connsiteY63" fmla="*/ 253160 h 423390"/>
                  <a:gd name="connsiteX64" fmla="*/ 697427 w 952402"/>
                  <a:gd name="connsiteY64" fmla="*/ 223537 h 423390"/>
                  <a:gd name="connsiteX65" fmla="*/ 952402 w 952402"/>
                  <a:gd name="connsiteY65" fmla="*/ 188880 h 423390"/>
                  <a:gd name="connsiteX66" fmla="*/ 922284 w 952402"/>
                  <a:gd name="connsiteY66" fmla="*/ 181783 h 423390"/>
                  <a:gd name="connsiteX67" fmla="*/ 877065 w 952402"/>
                  <a:gd name="connsiteY67" fmla="*/ 210169 h 423390"/>
                  <a:gd name="connsiteX68" fmla="*/ 873187 w 952402"/>
                  <a:gd name="connsiteY68" fmla="*/ 237977 h 423390"/>
                  <a:gd name="connsiteX69" fmla="*/ 873187 w 952402"/>
                  <a:gd name="connsiteY69" fmla="*/ 323464 h 423390"/>
                  <a:gd name="connsiteX70" fmla="*/ 802553 w 952402"/>
                  <a:gd name="connsiteY70" fmla="*/ 323464 h 423390"/>
                  <a:gd name="connsiteX71" fmla="*/ 802553 w 952402"/>
                  <a:gd name="connsiteY71" fmla="*/ 123609 h 423390"/>
                  <a:gd name="connsiteX72" fmla="*/ 873187 w 952402"/>
                  <a:gd name="connsiteY72" fmla="*/ 123609 h 423390"/>
                  <a:gd name="connsiteX73" fmla="*/ 873187 w 952402"/>
                  <a:gd name="connsiteY73" fmla="*/ 156616 h 423390"/>
                  <a:gd name="connsiteX74" fmla="*/ 897281 w 952402"/>
                  <a:gd name="connsiteY74" fmla="*/ 131366 h 423390"/>
                  <a:gd name="connsiteX75" fmla="*/ 938540 w 952402"/>
                  <a:gd name="connsiteY75" fmla="*/ 121051 h 423390"/>
                  <a:gd name="connsiteX76" fmla="*/ 952320 w 952402"/>
                  <a:gd name="connsiteY76" fmla="*/ 121711 h 423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52402" h="423390">
                    <a:moveTo>
                      <a:pt x="233026" y="323464"/>
                    </a:moveTo>
                    <a:lnTo>
                      <a:pt x="162392" y="323464"/>
                    </a:lnTo>
                    <a:lnTo>
                      <a:pt x="162392" y="301267"/>
                    </a:lnTo>
                    <a:cubicBezTo>
                      <a:pt x="156857" y="308688"/>
                      <a:pt x="149936" y="314965"/>
                      <a:pt x="142011" y="319750"/>
                    </a:cubicBezTo>
                    <a:cubicBezTo>
                      <a:pt x="129372" y="326655"/>
                      <a:pt x="115153" y="330153"/>
                      <a:pt x="100753" y="329900"/>
                    </a:cubicBezTo>
                    <a:cubicBezTo>
                      <a:pt x="76304" y="329952"/>
                      <a:pt x="52734" y="320789"/>
                      <a:pt x="34740" y="304237"/>
                    </a:cubicBezTo>
                    <a:cubicBezTo>
                      <a:pt x="11613" y="283831"/>
                      <a:pt x="-1112" y="254108"/>
                      <a:pt x="83" y="223289"/>
                    </a:cubicBezTo>
                    <a:cubicBezTo>
                      <a:pt x="-1175" y="192029"/>
                      <a:pt x="11924" y="161909"/>
                      <a:pt x="35648" y="141515"/>
                    </a:cubicBezTo>
                    <a:cubicBezTo>
                      <a:pt x="53403" y="125486"/>
                      <a:pt x="76502" y="116658"/>
                      <a:pt x="100423" y="116761"/>
                    </a:cubicBezTo>
                    <a:cubicBezTo>
                      <a:pt x="114299" y="116676"/>
                      <a:pt x="128014" y="119752"/>
                      <a:pt x="140526" y="125755"/>
                    </a:cubicBezTo>
                    <a:cubicBezTo>
                      <a:pt x="148828" y="130094"/>
                      <a:pt x="156311" y="135846"/>
                      <a:pt x="162640" y="142753"/>
                    </a:cubicBezTo>
                    <a:lnTo>
                      <a:pt x="162640" y="0"/>
                    </a:lnTo>
                    <a:lnTo>
                      <a:pt x="233274" y="0"/>
                    </a:lnTo>
                    <a:close/>
                    <a:moveTo>
                      <a:pt x="164620" y="223537"/>
                    </a:moveTo>
                    <a:cubicBezTo>
                      <a:pt x="164879" y="211441"/>
                      <a:pt x="160096" y="199784"/>
                      <a:pt x="151418" y="191355"/>
                    </a:cubicBezTo>
                    <a:cubicBezTo>
                      <a:pt x="142831" y="182729"/>
                      <a:pt x="131074" y="178014"/>
                      <a:pt x="118906" y="178318"/>
                    </a:cubicBezTo>
                    <a:cubicBezTo>
                      <a:pt x="105526" y="178044"/>
                      <a:pt x="92756" y="183911"/>
                      <a:pt x="84250" y="194243"/>
                    </a:cubicBezTo>
                    <a:cubicBezTo>
                      <a:pt x="69618" y="211188"/>
                      <a:pt x="69618" y="236298"/>
                      <a:pt x="84250" y="253242"/>
                    </a:cubicBezTo>
                    <a:cubicBezTo>
                      <a:pt x="92711" y="263625"/>
                      <a:pt x="105519" y="269480"/>
                      <a:pt x="118906" y="269086"/>
                    </a:cubicBezTo>
                    <a:cubicBezTo>
                      <a:pt x="131110" y="269324"/>
                      <a:pt x="142873" y="264517"/>
                      <a:pt x="151418" y="255800"/>
                    </a:cubicBezTo>
                    <a:cubicBezTo>
                      <a:pt x="160108" y="247346"/>
                      <a:pt x="164891" y="235658"/>
                      <a:pt x="164620" y="223537"/>
                    </a:cubicBezTo>
                    <a:close/>
                    <a:moveTo>
                      <a:pt x="497986" y="323464"/>
                    </a:moveTo>
                    <a:lnTo>
                      <a:pt x="427352" y="323464"/>
                    </a:lnTo>
                    <a:lnTo>
                      <a:pt x="427352" y="301267"/>
                    </a:lnTo>
                    <a:cubicBezTo>
                      <a:pt x="421865" y="308641"/>
                      <a:pt x="415034" y="314913"/>
                      <a:pt x="407218" y="319750"/>
                    </a:cubicBezTo>
                    <a:cubicBezTo>
                      <a:pt x="394587" y="326677"/>
                      <a:pt x="380363" y="330176"/>
                      <a:pt x="365960" y="329900"/>
                    </a:cubicBezTo>
                    <a:cubicBezTo>
                      <a:pt x="341508" y="329969"/>
                      <a:pt x="317932" y="320803"/>
                      <a:pt x="299947" y="304237"/>
                    </a:cubicBezTo>
                    <a:cubicBezTo>
                      <a:pt x="276820" y="283831"/>
                      <a:pt x="264095" y="254108"/>
                      <a:pt x="265290" y="223289"/>
                    </a:cubicBezTo>
                    <a:cubicBezTo>
                      <a:pt x="263806" y="192179"/>
                      <a:pt x="276560" y="162084"/>
                      <a:pt x="299947" y="141515"/>
                    </a:cubicBezTo>
                    <a:cubicBezTo>
                      <a:pt x="317737" y="125487"/>
                      <a:pt x="340859" y="116661"/>
                      <a:pt x="364805" y="116761"/>
                    </a:cubicBezTo>
                    <a:cubicBezTo>
                      <a:pt x="378657" y="116666"/>
                      <a:pt x="392346" y="119743"/>
                      <a:pt x="404825" y="125755"/>
                    </a:cubicBezTo>
                    <a:cubicBezTo>
                      <a:pt x="413154" y="130090"/>
                      <a:pt x="420665" y="135842"/>
                      <a:pt x="427022" y="142753"/>
                    </a:cubicBezTo>
                    <a:lnTo>
                      <a:pt x="427022" y="123609"/>
                    </a:lnTo>
                    <a:lnTo>
                      <a:pt x="497986" y="123609"/>
                    </a:lnTo>
                    <a:close/>
                    <a:moveTo>
                      <a:pt x="429497" y="223537"/>
                    </a:moveTo>
                    <a:cubicBezTo>
                      <a:pt x="429712" y="211417"/>
                      <a:pt x="424868" y="199755"/>
                      <a:pt x="416130" y="191355"/>
                    </a:cubicBezTo>
                    <a:cubicBezTo>
                      <a:pt x="407614" y="182775"/>
                      <a:pt x="395952" y="178063"/>
                      <a:pt x="383866" y="178318"/>
                    </a:cubicBezTo>
                    <a:cubicBezTo>
                      <a:pt x="370605" y="178022"/>
                      <a:pt x="357935" y="183796"/>
                      <a:pt x="349457" y="193996"/>
                    </a:cubicBezTo>
                    <a:cubicBezTo>
                      <a:pt x="334718" y="210901"/>
                      <a:pt x="334718" y="236090"/>
                      <a:pt x="349457" y="252995"/>
                    </a:cubicBezTo>
                    <a:cubicBezTo>
                      <a:pt x="357790" y="263430"/>
                      <a:pt x="370515" y="269380"/>
                      <a:pt x="383866" y="269086"/>
                    </a:cubicBezTo>
                    <a:cubicBezTo>
                      <a:pt x="395992" y="269341"/>
                      <a:pt x="407691" y="264597"/>
                      <a:pt x="416212" y="255965"/>
                    </a:cubicBezTo>
                    <a:cubicBezTo>
                      <a:pt x="424976" y="247486"/>
                      <a:pt x="429793" y="235727"/>
                      <a:pt x="429497" y="223537"/>
                    </a:cubicBezTo>
                    <a:close/>
                    <a:moveTo>
                      <a:pt x="770867" y="223537"/>
                    </a:moveTo>
                    <a:cubicBezTo>
                      <a:pt x="772137" y="254823"/>
                      <a:pt x="759042" y="284973"/>
                      <a:pt x="735302" y="305393"/>
                    </a:cubicBezTo>
                    <a:cubicBezTo>
                      <a:pt x="717538" y="321409"/>
                      <a:pt x="694445" y="330234"/>
                      <a:pt x="670527" y="330148"/>
                    </a:cubicBezTo>
                    <a:cubicBezTo>
                      <a:pt x="656639" y="330253"/>
                      <a:pt x="642914" y="327146"/>
                      <a:pt x="630424" y="321071"/>
                    </a:cubicBezTo>
                    <a:cubicBezTo>
                      <a:pt x="622073" y="316770"/>
                      <a:pt x="614556" y="311014"/>
                      <a:pt x="608227" y="304072"/>
                    </a:cubicBezTo>
                    <a:lnTo>
                      <a:pt x="608227" y="423391"/>
                    </a:lnTo>
                    <a:lnTo>
                      <a:pt x="537676" y="423391"/>
                    </a:lnTo>
                    <a:lnTo>
                      <a:pt x="537676" y="123609"/>
                    </a:lnTo>
                    <a:lnTo>
                      <a:pt x="608227" y="123609"/>
                    </a:lnTo>
                    <a:lnTo>
                      <a:pt x="608227" y="145806"/>
                    </a:lnTo>
                    <a:cubicBezTo>
                      <a:pt x="613699" y="138276"/>
                      <a:pt x="620666" y="131955"/>
                      <a:pt x="628691" y="127240"/>
                    </a:cubicBezTo>
                    <a:cubicBezTo>
                      <a:pt x="641352" y="120399"/>
                      <a:pt x="655561" y="116932"/>
                      <a:pt x="669949" y="117173"/>
                    </a:cubicBezTo>
                    <a:cubicBezTo>
                      <a:pt x="694381" y="117131"/>
                      <a:pt x="717938" y="126260"/>
                      <a:pt x="735962" y="142753"/>
                    </a:cubicBezTo>
                    <a:cubicBezTo>
                      <a:pt x="759182" y="163112"/>
                      <a:pt x="771997" y="192842"/>
                      <a:pt x="770867" y="223702"/>
                    </a:cubicBezTo>
                    <a:close/>
                    <a:moveTo>
                      <a:pt x="697427" y="223537"/>
                    </a:moveTo>
                    <a:cubicBezTo>
                      <a:pt x="697383" y="198518"/>
                      <a:pt x="677064" y="178271"/>
                      <a:pt x="652045" y="178317"/>
                    </a:cubicBezTo>
                    <a:cubicBezTo>
                      <a:pt x="651962" y="178317"/>
                      <a:pt x="651878" y="178317"/>
                      <a:pt x="651796" y="178318"/>
                    </a:cubicBezTo>
                    <a:cubicBezTo>
                      <a:pt x="626916" y="177952"/>
                      <a:pt x="606451" y="197824"/>
                      <a:pt x="606085" y="222705"/>
                    </a:cubicBezTo>
                    <a:cubicBezTo>
                      <a:pt x="606079" y="223065"/>
                      <a:pt x="606079" y="223424"/>
                      <a:pt x="606082" y="223784"/>
                    </a:cubicBezTo>
                    <a:cubicBezTo>
                      <a:pt x="605867" y="235903"/>
                      <a:pt x="610711" y="247565"/>
                      <a:pt x="619450" y="255965"/>
                    </a:cubicBezTo>
                    <a:cubicBezTo>
                      <a:pt x="627982" y="264580"/>
                      <a:pt x="639673" y="269322"/>
                      <a:pt x="651796" y="269086"/>
                    </a:cubicBezTo>
                    <a:cubicBezTo>
                      <a:pt x="665197" y="269459"/>
                      <a:pt x="678008" y="263573"/>
                      <a:pt x="686453" y="253160"/>
                    </a:cubicBezTo>
                    <a:cubicBezTo>
                      <a:pt x="693653" y="244985"/>
                      <a:pt x="697564" y="234430"/>
                      <a:pt x="697427" y="223537"/>
                    </a:cubicBezTo>
                    <a:close/>
                    <a:moveTo>
                      <a:pt x="952402" y="188880"/>
                    </a:moveTo>
                    <a:cubicBezTo>
                      <a:pt x="943037" y="184251"/>
                      <a:pt x="932730" y="181823"/>
                      <a:pt x="922284" y="181783"/>
                    </a:cubicBezTo>
                    <a:cubicBezTo>
                      <a:pt x="899014" y="181783"/>
                      <a:pt x="883914" y="191190"/>
                      <a:pt x="877065" y="210169"/>
                    </a:cubicBezTo>
                    <a:cubicBezTo>
                      <a:pt x="874193" y="219148"/>
                      <a:pt x="872881" y="228554"/>
                      <a:pt x="873187" y="237977"/>
                    </a:cubicBezTo>
                    <a:lnTo>
                      <a:pt x="873187" y="323464"/>
                    </a:lnTo>
                    <a:lnTo>
                      <a:pt x="802553" y="323464"/>
                    </a:lnTo>
                    <a:lnTo>
                      <a:pt x="802553" y="123609"/>
                    </a:lnTo>
                    <a:lnTo>
                      <a:pt x="873187" y="123609"/>
                    </a:lnTo>
                    <a:lnTo>
                      <a:pt x="873187" y="156616"/>
                    </a:lnTo>
                    <a:cubicBezTo>
                      <a:pt x="879194" y="146475"/>
                      <a:pt x="887429" y="137838"/>
                      <a:pt x="897281" y="131366"/>
                    </a:cubicBezTo>
                    <a:cubicBezTo>
                      <a:pt x="909849" y="124270"/>
                      <a:pt x="924107" y="120706"/>
                      <a:pt x="938540" y="121051"/>
                    </a:cubicBezTo>
                    <a:cubicBezTo>
                      <a:pt x="942253" y="121051"/>
                      <a:pt x="946791" y="121051"/>
                      <a:pt x="952320" y="121711"/>
                    </a:cubicBezTo>
                    <a:close/>
                  </a:path>
                </a:pathLst>
              </a:custGeom>
              <a:solidFill>
                <a:srgbClr val="0D2192"/>
              </a:solidFill>
              <a:ln w="8202"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11DDEEA0-222D-4E5D-936D-07E0093DFC30}"/>
                  </a:ext>
                </a:extLst>
              </p:cNvPr>
              <p:cNvSpPr/>
              <p:nvPr/>
            </p:nvSpPr>
            <p:spPr>
              <a:xfrm>
                <a:off x="8917469" y="3349705"/>
                <a:ext cx="83341" cy="196223"/>
              </a:xfrm>
              <a:custGeom>
                <a:avLst/>
                <a:gdLst>
                  <a:gd name="connsiteX0" fmla="*/ 6106 w 83341"/>
                  <a:gd name="connsiteY0" fmla="*/ 0 h 196223"/>
                  <a:gd name="connsiteX1" fmla="*/ 77235 w 83341"/>
                  <a:gd name="connsiteY1" fmla="*/ 0 h 196223"/>
                  <a:gd name="connsiteX2" fmla="*/ 83341 w 83341"/>
                  <a:gd name="connsiteY2" fmla="*/ 167013 h 196223"/>
                  <a:gd name="connsiteX3" fmla="*/ 41671 w 83341"/>
                  <a:gd name="connsiteY3" fmla="*/ 196224 h 196223"/>
                  <a:gd name="connsiteX4" fmla="*/ 0 w 83341"/>
                  <a:gd name="connsiteY4" fmla="*/ 167013 h 196223"/>
                  <a:gd name="connsiteX5" fmla="*/ 6106 w 83341"/>
                  <a:gd name="connsiteY5" fmla="*/ 0 h 196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341" h="196223">
                    <a:moveTo>
                      <a:pt x="6106" y="0"/>
                    </a:moveTo>
                    <a:lnTo>
                      <a:pt x="77235" y="0"/>
                    </a:lnTo>
                    <a:lnTo>
                      <a:pt x="83341" y="167013"/>
                    </a:lnTo>
                    <a:lnTo>
                      <a:pt x="41671" y="196224"/>
                    </a:lnTo>
                    <a:lnTo>
                      <a:pt x="0" y="167013"/>
                    </a:lnTo>
                    <a:lnTo>
                      <a:pt x="6106" y="0"/>
                    </a:lnTo>
                    <a:close/>
                  </a:path>
                </a:pathLst>
              </a:custGeom>
              <a:solidFill>
                <a:srgbClr val="0D2192"/>
              </a:solidFill>
              <a:ln w="8202"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2CAF38AB-BEBF-4AA9-9AEC-D52C432B639E}"/>
                  </a:ext>
                </a:extLst>
              </p:cNvPr>
              <p:cNvSpPr/>
              <p:nvPr/>
            </p:nvSpPr>
            <p:spPr>
              <a:xfrm>
                <a:off x="8764071" y="2846026"/>
                <a:ext cx="269827" cy="189869"/>
              </a:xfrm>
              <a:custGeom>
                <a:avLst/>
                <a:gdLst>
                  <a:gd name="connsiteX0" fmla="*/ 264547 w 269827"/>
                  <a:gd name="connsiteY0" fmla="*/ 0 h 189869"/>
                  <a:gd name="connsiteX1" fmla="*/ 269828 w 269827"/>
                  <a:gd name="connsiteY1" fmla="*/ 0 h 189869"/>
                  <a:gd name="connsiteX2" fmla="*/ 269828 w 269827"/>
                  <a:gd name="connsiteY2" fmla="*/ 189870 h 189869"/>
                  <a:gd name="connsiteX3" fmla="*/ 264547 w 269827"/>
                  <a:gd name="connsiteY3" fmla="*/ 189870 h 189869"/>
                  <a:gd name="connsiteX4" fmla="*/ 5281 w 269827"/>
                  <a:gd name="connsiteY4" fmla="*/ 189870 h 189869"/>
                  <a:gd name="connsiteX5" fmla="*/ 0 w 269827"/>
                  <a:gd name="connsiteY5" fmla="*/ 189870 h 189869"/>
                  <a:gd name="connsiteX6" fmla="*/ 0 w 269827"/>
                  <a:gd name="connsiteY6" fmla="*/ 0 h 189869"/>
                  <a:gd name="connsiteX7" fmla="*/ 5281 w 269827"/>
                  <a:gd name="connsiteY7" fmla="*/ 0 h 189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827" h="189869">
                    <a:moveTo>
                      <a:pt x="264547" y="0"/>
                    </a:moveTo>
                    <a:cubicBezTo>
                      <a:pt x="267464" y="0"/>
                      <a:pt x="269828" y="0"/>
                      <a:pt x="269828" y="0"/>
                    </a:cubicBezTo>
                    <a:lnTo>
                      <a:pt x="269828" y="189870"/>
                    </a:lnTo>
                    <a:cubicBezTo>
                      <a:pt x="269828" y="189870"/>
                      <a:pt x="267464" y="189870"/>
                      <a:pt x="264547" y="189870"/>
                    </a:cubicBezTo>
                    <a:lnTo>
                      <a:pt x="5281" y="189870"/>
                    </a:lnTo>
                    <a:cubicBezTo>
                      <a:pt x="2364" y="189870"/>
                      <a:pt x="0" y="189870"/>
                      <a:pt x="0" y="189870"/>
                    </a:cubicBezTo>
                    <a:lnTo>
                      <a:pt x="0" y="0"/>
                    </a:lnTo>
                    <a:cubicBezTo>
                      <a:pt x="0" y="0"/>
                      <a:pt x="2364" y="0"/>
                      <a:pt x="5281" y="0"/>
                    </a:cubicBezTo>
                    <a:close/>
                  </a:path>
                </a:pathLst>
              </a:custGeom>
              <a:solidFill>
                <a:srgbClr val="0D2192"/>
              </a:solidFill>
              <a:ln w="8202"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C92F91A1-FFB8-46E9-8243-92188880DC32}"/>
                  </a:ext>
                </a:extLst>
              </p:cNvPr>
              <p:cNvSpPr/>
              <p:nvPr/>
            </p:nvSpPr>
            <p:spPr>
              <a:xfrm>
                <a:off x="8764071" y="2846026"/>
                <a:ext cx="99762" cy="189869"/>
              </a:xfrm>
              <a:custGeom>
                <a:avLst/>
                <a:gdLst>
                  <a:gd name="connsiteX0" fmla="*/ 0 w 99762"/>
                  <a:gd name="connsiteY0" fmla="*/ 0 h 189869"/>
                  <a:gd name="connsiteX1" fmla="*/ 99762 w 99762"/>
                  <a:gd name="connsiteY1" fmla="*/ 0 h 189869"/>
                  <a:gd name="connsiteX2" fmla="*/ 99762 w 99762"/>
                  <a:gd name="connsiteY2" fmla="*/ 189870 h 189869"/>
                  <a:gd name="connsiteX3" fmla="*/ 0 w 99762"/>
                  <a:gd name="connsiteY3" fmla="*/ 189870 h 189869"/>
                </a:gdLst>
                <a:ahLst/>
                <a:cxnLst>
                  <a:cxn ang="0">
                    <a:pos x="connsiteX0" y="connsiteY0"/>
                  </a:cxn>
                  <a:cxn ang="0">
                    <a:pos x="connsiteX1" y="connsiteY1"/>
                  </a:cxn>
                  <a:cxn ang="0">
                    <a:pos x="connsiteX2" y="connsiteY2"/>
                  </a:cxn>
                  <a:cxn ang="0">
                    <a:pos x="connsiteX3" y="connsiteY3"/>
                  </a:cxn>
                </a:cxnLst>
                <a:rect l="l" t="t" r="r" b="b"/>
                <a:pathLst>
                  <a:path w="99762" h="189869">
                    <a:moveTo>
                      <a:pt x="0" y="0"/>
                    </a:moveTo>
                    <a:lnTo>
                      <a:pt x="99762" y="0"/>
                    </a:lnTo>
                    <a:lnTo>
                      <a:pt x="99762" y="189870"/>
                    </a:lnTo>
                    <a:lnTo>
                      <a:pt x="0" y="189870"/>
                    </a:lnTo>
                    <a:close/>
                  </a:path>
                </a:pathLst>
              </a:custGeom>
              <a:solidFill>
                <a:srgbClr val="FFFFFF">
                  <a:alpha val="8000"/>
                </a:srgbClr>
              </a:solidFill>
              <a:ln w="8202"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C8D1A370-817E-45FA-946C-1940D06D17F8}"/>
                  </a:ext>
                </a:extLst>
              </p:cNvPr>
              <p:cNvSpPr/>
              <p:nvPr/>
            </p:nvSpPr>
            <p:spPr>
              <a:xfrm>
                <a:off x="8678915" y="3023601"/>
                <a:ext cx="436675" cy="45548"/>
              </a:xfrm>
              <a:custGeom>
                <a:avLst/>
                <a:gdLst>
                  <a:gd name="connsiteX0" fmla="*/ 426939 w 436675"/>
                  <a:gd name="connsiteY0" fmla="*/ 0 h 45548"/>
                  <a:gd name="connsiteX1" fmla="*/ 436676 w 436675"/>
                  <a:gd name="connsiteY1" fmla="*/ 0 h 45548"/>
                  <a:gd name="connsiteX2" fmla="*/ 436676 w 436675"/>
                  <a:gd name="connsiteY2" fmla="*/ 45549 h 45548"/>
                  <a:gd name="connsiteX3" fmla="*/ 426939 w 436675"/>
                  <a:gd name="connsiteY3" fmla="*/ 45549 h 45548"/>
                  <a:gd name="connsiteX4" fmla="*/ 9737 w 436675"/>
                  <a:gd name="connsiteY4" fmla="*/ 45549 h 45548"/>
                  <a:gd name="connsiteX5" fmla="*/ 0 w 436675"/>
                  <a:gd name="connsiteY5" fmla="*/ 45549 h 45548"/>
                  <a:gd name="connsiteX6" fmla="*/ 0 w 436675"/>
                  <a:gd name="connsiteY6" fmla="*/ 0 h 45548"/>
                  <a:gd name="connsiteX7" fmla="*/ 9737 w 436675"/>
                  <a:gd name="connsiteY7" fmla="*/ 0 h 45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6675" h="45548">
                    <a:moveTo>
                      <a:pt x="426939" y="0"/>
                    </a:moveTo>
                    <a:cubicBezTo>
                      <a:pt x="432316" y="0"/>
                      <a:pt x="436676" y="0"/>
                      <a:pt x="436676" y="0"/>
                    </a:cubicBezTo>
                    <a:lnTo>
                      <a:pt x="436676" y="45549"/>
                    </a:lnTo>
                    <a:cubicBezTo>
                      <a:pt x="436676" y="45549"/>
                      <a:pt x="432316" y="45549"/>
                      <a:pt x="426939" y="45549"/>
                    </a:cubicBezTo>
                    <a:lnTo>
                      <a:pt x="9737" y="45549"/>
                    </a:lnTo>
                    <a:cubicBezTo>
                      <a:pt x="4359" y="45549"/>
                      <a:pt x="0" y="45549"/>
                      <a:pt x="0" y="45549"/>
                    </a:cubicBezTo>
                    <a:lnTo>
                      <a:pt x="0" y="0"/>
                    </a:lnTo>
                    <a:cubicBezTo>
                      <a:pt x="0" y="0"/>
                      <a:pt x="4359" y="0"/>
                      <a:pt x="9737" y="0"/>
                    </a:cubicBezTo>
                    <a:close/>
                  </a:path>
                </a:pathLst>
              </a:custGeom>
              <a:solidFill>
                <a:srgbClr val="0D2192"/>
              </a:solidFill>
              <a:ln w="8202"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E3CADC27-CEB4-4497-9F94-5C6D5A202D1E}"/>
                  </a:ext>
                </a:extLst>
              </p:cNvPr>
              <p:cNvSpPr/>
              <p:nvPr/>
            </p:nvSpPr>
            <p:spPr>
              <a:xfrm>
                <a:off x="8678915" y="3023601"/>
                <a:ext cx="135078" cy="56111"/>
              </a:xfrm>
              <a:custGeom>
                <a:avLst/>
                <a:gdLst>
                  <a:gd name="connsiteX0" fmla="*/ 0 w 135078"/>
                  <a:gd name="connsiteY0" fmla="*/ 0 h 56111"/>
                  <a:gd name="connsiteX1" fmla="*/ 135079 w 135078"/>
                  <a:gd name="connsiteY1" fmla="*/ 0 h 56111"/>
                  <a:gd name="connsiteX2" fmla="*/ 135079 w 135078"/>
                  <a:gd name="connsiteY2" fmla="*/ 56111 h 56111"/>
                  <a:gd name="connsiteX3" fmla="*/ 0 w 135078"/>
                  <a:gd name="connsiteY3" fmla="*/ 56111 h 56111"/>
                </a:gdLst>
                <a:ahLst/>
                <a:cxnLst>
                  <a:cxn ang="0">
                    <a:pos x="connsiteX0" y="connsiteY0"/>
                  </a:cxn>
                  <a:cxn ang="0">
                    <a:pos x="connsiteX1" y="connsiteY1"/>
                  </a:cxn>
                  <a:cxn ang="0">
                    <a:pos x="connsiteX2" y="connsiteY2"/>
                  </a:cxn>
                  <a:cxn ang="0">
                    <a:pos x="connsiteX3" y="connsiteY3"/>
                  </a:cxn>
                </a:cxnLst>
                <a:rect l="l" t="t" r="r" b="b"/>
                <a:pathLst>
                  <a:path w="135078" h="56111">
                    <a:moveTo>
                      <a:pt x="0" y="0"/>
                    </a:moveTo>
                    <a:lnTo>
                      <a:pt x="135079" y="0"/>
                    </a:lnTo>
                    <a:lnTo>
                      <a:pt x="135079" y="56111"/>
                    </a:lnTo>
                    <a:lnTo>
                      <a:pt x="0" y="56111"/>
                    </a:lnTo>
                    <a:close/>
                  </a:path>
                </a:pathLst>
              </a:custGeom>
              <a:solidFill>
                <a:srgbClr val="FFFFFF">
                  <a:alpha val="8000"/>
                </a:srgbClr>
              </a:solidFill>
              <a:ln w="8202" cap="flat">
                <a:noFill/>
                <a:prstDash val="solid"/>
                <a:miter/>
              </a:ln>
            </p:spPr>
            <p:txBody>
              <a:bodyPr rtlCol="0" anchor="ctr"/>
              <a:lstStyle/>
              <a:p>
                <a:endParaRPr lang="en-US"/>
              </a:p>
            </p:txBody>
          </p:sp>
        </p:grpSp>
      </p:grpSp>
      <p:sp>
        <p:nvSpPr>
          <p:cNvPr id="34" name="TextBox 33">
            <a:extLst>
              <a:ext uri="{FF2B5EF4-FFF2-40B4-BE49-F238E27FC236}">
                <a16:creationId xmlns:a16="http://schemas.microsoft.com/office/drawing/2014/main" id="{53008F84-C694-4486-BB26-35440A6D1987}"/>
              </a:ext>
            </a:extLst>
          </p:cNvPr>
          <p:cNvSpPr txBox="1"/>
          <p:nvPr/>
        </p:nvSpPr>
        <p:spPr>
          <a:xfrm>
            <a:off x="5732478" y="2266667"/>
            <a:ext cx="1035540" cy="307777"/>
          </a:xfrm>
          <a:prstGeom prst="rect">
            <a:avLst/>
          </a:prstGeom>
          <a:noFill/>
        </p:spPr>
        <p:txBody>
          <a:bodyPr wrap="none" lIns="0" tIns="0" rIns="0" bIns="0" rtlCol="0">
            <a:spAutoFit/>
          </a:bodyPr>
          <a:lstStyle/>
          <a:p>
            <a:pPr algn="ctr"/>
            <a:r>
              <a:rPr lang="en-US" sz="2000">
                <a:solidFill>
                  <a:srgbClr val="202192"/>
                </a:solidFill>
                <a:latin typeface="+mj-lt"/>
              </a:rPr>
              <a:t>Dapr API</a:t>
            </a:r>
          </a:p>
        </p:txBody>
      </p:sp>
      <p:sp>
        <p:nvSpPr>
          <p:cNvPr id="36" name="TextBox 35">
            <a:extLst>
              <a:ext uri="{FF2B5EF4-FFF2-40B4-BE49-F238E27FC236}">
                <a16:creationId xmlns:a16="http://schemas.microsoft.com/office/drawing/2014/main" id="{D546A33C-267A-46ED-B49E-A20C2F9F9728}"/>
              </a:ext>
            </a:extLst>
          </p:cNvPr>
          <p:cNvSpPr txBox="1"/>
          <p:nvPr/>
        </p:nvSpPr>
        <p:spPr>
          <a:xfrm>
            <a:off x="2213902" y="4110181"/>
            <a:ext cx="8072692" cy="1900520"/>
          </a:xfrm>
          <a:prstGeom prst="rect">
            <a:avLst/>
          </a:prstGeom>
          <a:noFill/>
        </p:spPr>
        <p:txBody>
          <a:bodyPr wrap="square">
            <a:spAutoFit/>
          </a:bodyPr>
          <a:lstStyle/>
          <a:p>
            <a:pPr marL="0" marR="0" lvl="0" indent="0" defTabSz="914367" eaLnBrk="1" fontAlgn="auto" latinLnBrk="0" hangingPunct="1">
              <a:lnSpc>
                <a:spcPct val="100000"/>
              </a:lnSpc>
              <a:spcBef>
                <a:spcPts val="300"/>
              </a:spcBef>
              <a:spcAft>
                <a:spcPts val="1200"/>
              </a:spcAft>
              <a:buClrTx/>
              <a:buSzTx/>
              <a:buFontTx/>
              <a:buNone/>
              <a:tabLst/>
              <a:defRPr/>
            </a:pPr>
            <a:r>
              <a:rPr kumimoji="0" lang="en-US" sz="1800" b="1" i="0" u="none" strike="noStrike" kern="0" cap="none" spc="0" normalizeH="0" baseline="0" noProof="0" dirty="0">
                <a:ln>
                  <a:noFill/>
                </a:ln>
                <a:solidFill>
                  <a:srgbClr val="0078D4"/>
                </a:solidFill>
                <a:effectLst/>
                <a:uLnTx/>
                <a:uFillTx/>
                <a:latin typeface="Consolas" panose="020B0609020204030204" pitchFamily="49" charset="0"/>
              </a:rPr>
              <a:t>POST</a:t>
            </a:r>
            <a:r>
              <a:rPr kumimoji="0" lang="en-US" sz="1800" b="0" i="0" u="none" strike="noStrike" kern="0" cap="none" spc="0" normalizeH="0" baseline="0" noProof="0" dirty="0">
                <a:ln>
                  <a:noFill/>
                </a:ln>
                <a:solidFill>
                  <a:srgbClr val="0078D4"/>
                </a:solidFill>
                <a:effectLst/>
                <a:uLnTx/>
                <a:uFillTx/>
                <a:latin typeface="Consolas" panose="020B0609020204030204" pitchFamily="49" charset="0"/>
              </a:rPr>
              <a:t> http://localhost:3500/v1.0/</a:t>
            </a:r>
            <a:r>
              <a:rPr kumimoji="0" lang="en-US" sz="2000" b="1" i="0" u="none" strike="noStrike" kern="0" cap="none" spc="0" normalizeH="0" baseline="0" noProof="0" dirty="0">
                <a:ln>
                  <a:noFill/>
                </a:ln>
                <a:solidFill>
                  <a:srgbClr val="0078D4"/>
                </a:solidFill>
                <a:effectLst/>
                <a:uLnTx/>
                <a:uFillTx/>
                <a:latin typeface="Consolas" panose="020B0609020204030204" pitchFamily="49" charset="0"/>
              </a:rPr>
              <a:t>invoke</a:t>
            </a:r>
            <a:r>
              <a:rPr kumimoji="0" lang="en-US" sz="1800" b="0" i="0" u="none" strike="noStrike" kern="0" cap="none" spc="0" normalizeH="0" baseline="0" noProof="0" dirty="0">
                <a:ln>
                  <a:noFill/>
                </a:ln>
                <a:solidFill>
                  <a:srgbClr val="0078D4"/>
                </a:solidFill>
                <a:effectLst/>
                <a:uLnTx/>
                <a:uFillTx/>
                <a:latin typeface="Consolas" panose="020B0609020204030204" pitchFamily="49" charset="0"/>
              </a:rPr>
              <a:t>/cart/method/</a:t>
            </a:r>
            <a:r>
              <a:rPr lang="en-US" sz="1800" kern="0" dirty="0">
                <a:solidFill>
                  <a:srgbClr val="0078D4"/>
                </a:solidFill>
                <a:latin typeface="Consolas" panose="020B0609020204030204" pitchFamily="49" charset="0"/>
              </a:rPr>
              <a:t>new</a:t>
            </a:r>
            <a:r>
              <a:rPr kumimoji="0" lang="en-US" sz="1800" b="0" i="0" u="none" strike="noStrike" kern="0" cap="none" spc="0" normalizeH="0" baseline="0" noProof="0" dirty="0">
                <a:ln>
                  <a:noFill/>
                </a:ln>
                <a:solidFill>
                  <a:srgbClr val="0078D4"/>
                </a:solidFill>
                <a:effectLst/>
                <a:uLnTx/>
                <a:uFillTx/>
                <a:latin typeface="Consolas" panose="020B0609020204030204" pitchFamily="49" charset="0"/>
              </a:rPr>
              <a:t>order</a:t>
            </a:r>
          </a:p>
          <a:p>
            <a:pPr marL="0" marR="0" lvl="0" indent="0" defTabSz="914367" eaLnBrk="1" fontAlgn="auto" latinLnBrk="0" hangingPunct="1">
              <a:lnSpc>
                <a:spcPct val="100000"/>
              </a:lnSpc>
              <a:spcBef>
                <a:spcPts val="300"/>
              </a:spcBef>
              <a:spcAft>
                <a:spcPts val="1200"/>
              </a:spcAft>
              <a:buClrTx/>
              <a:buSzTx/>
              <a:buFontTx/>
              <a:buNone/>
              <a:tabLst/>
              <a:defRPr/>
            </a:pPr>
            <a:r>
              <a:rPr kumimoji="0" lang="en-US" sz="1800" b="1" i="0" u="none" strike="noStrike" kern="0" cap="none" spc="0" normalizeH="0" baseline="0" noProof="0" dirty="0">
                <a:ln>
                  <a:noFill/>
                </a:ln>
                <a:solidFill>
                  <a:srgbClr val="0078D4"/>
                </a:solidFill>
                <a:effectLst/>
                <a:uLnTx/>
                <a:uFillTx/>
                <a:latin typeface="Consolas" panose="020B0609020204030204" pitchFamily="49" charset="0"/>
              </a:rPr>
              <a:t>GET</a:t>
            </a:r>
            <a:r>
              <a:rPr kumimoji="0" lang="en-US" sz="1800" b="0" i="0" u="none" strike="noStrike" kern="0" cap="none" spc="0" normalizeH="0" baseline="0" noProof="0" dirty="0">
                <a:ln>
                  <a:noFill/>
                </a:ln>
                <a:solidFill>
                  <a:srgbClr val="0078D4"/>
                </a:solidFill>
                <a:effectLst/>
                <a:uLnTx/>
                <a:uFillTx/>
                <a:latin typeface="Consolas" panose="020B0609020204030204" pitchFamily="49" charset="0"/>
              </a:rPr>
              <a:t> http://localhost:3500/v1.0/</a:t>
            </a:r>
            <a:r>
              <a:rPr kumimoji="0" lang="en-US" sz="2000" b="1" i="0" u="none" strike="noStrike" kern="0" cap="none" spc="0" normalizeH="0" baseline="0" noProof="0" dirty="0">
                <a:ln>
                  <a:noFill/>
                </a:ln>
                <a:solidFill>
                  <a:srgbClr val="0078D4"/>
                </a:solidFill>
                <a:effectLst/>
                <a:uLnTx/>
                <a:uFillTx/>
                <a:latin typeface="Consolas" panose="020B0609020204030204" pitchFamily="49" charset="0"/>
              </a:rPr>
              <a:t>state</a:t>
            </a:r>
            <a:r>
              <a:rPr kumimoji="0" lang="en-US" sz="1800" b="0" i="0" u="none" strike="noStrike" kern="0" cap="none" spc="0" normalizeH="0" baseline="0" noProof="0" dirty="0">
                <a:ln>
                  <a:noFill/>
                </a:ln>
                <a:solidFill>
                  <a:srgbClr val="0078D4"/>
                </a:solidFill>
                <a:effectLst/>
                <a:uLnTx/>
                <a:uFillTx/>
                <a:latin typeface="Consolas" panose="020B0609020204030204" pitchFamily="49" charset="0"/>
              </a:rPr>
              <a:t>/inventory/item67</a:t>
            </a:r>
          </a:p>
          <a:p>
            <a:pPr defTabSz="914367">
              <a:spcBef>
                <a:spcPts val="300"/>
              </a:spcBef>
              <a:spcAft>
                <a:spcPts val="1200"/>
              </a:spcAft>
              <a:defRPr/>
            </a:pPr>
            <a:r>
              <a:rPr kumimoji="0" lang="en-US" sz="1800" b="1" i="0" u="none" strike="noStrike" kern="0" cap="none" spc="0" normalizeH="0" baseline="0" noProof="0" dirty="0">
                <a:ln>
                  <a:noFill/>
                </a:ln>
                <a:solidFill>
                  <a:srgbClr val="0078D4"/>
                </a:solidFill>
                <a:effectLst/>
                <a:uLnTx/>
                <a:uFillTx/>
                <a:latin typeface="Consolas" panose="020B0609020204030204" pitchFamily="49" charset="0"/>
              </a:rPr>
              <a:t>POST</a:t>
            </a:r>
            <a:r>
              <a:rPr kumimoji="0" lang="en-US" sz="1800" b="0" i="0" u="none" strike="noStrike" kern="0" cap="none" spc="0" normalizeH="0" baseline="0" noProof="0" dirty="0">
                <a:ln>
                  <a:noFill/>
                </a:ln>
                <a:solidFill>
                  <a:srgbClr val="0078D4"/>
                </a:solidFill>
                <a:effectLst/>
                <a:uLnTx/>
                <a:uFillTx/>
                <a:latin typeface="Consolas" panose="020B0609020204030204" pitchFamily="49" charset="0"/>
              </a:rPr>
              <a:t> http://localhost:3500/v1.0/</a:t>
            </a:r>
            <a:r>
              <a:rPr kumimoji="0" lang="en-US" sz="2000" b="1" i="0" u="none" strike="noStrike" kern="0" cap="none" spc="0" normalizeH="0" baseline="0" noProof="0" dirty="0">
                <a:ln>
                  <a:noFill/>
                </a:ln>
                <a:solidFill>
                  <a:srgbClr val="0078D4"/>
                </a:solidFill>
                <a:effectLst/>
                <a:uLnTx/>
                <a:uFillTx/>
                <a:latin typeface="Consolas" panose="020B0609020204030204" pitchFamily="49" charset="0"/>
              </a:rPr>
              <a:t>publish</a:t>
            </a:r>
            <a:r>
              <a:rPr kumimoji="0" lang="en-US" sz="1800" b="0" i="0" u="none" strike="noStrike" kern="0" cap="none" spc="0" normalizeH="0" baseline="0" noProof="0" dirty="0">
                <a:ln>
                  <a:noFill/>
                </a:ln>
                <a:solidFill>
                  <a:srgbClr val="0078D4"/>
                </a:solidFill>
                <a:effectLst/>
                <a:uLnTx/>
                <a:uFillTx/>
                <a:latin typeface="Consolas" panose="020B0609020204030204" pitchFamily="49" charset="0"/>
              </a:rPr>
              <a:t>/shipping/order</a:t>
            </a:r>
          </a:p>
          <a:p>
            <a:pPr defTabSz="914367">
              <a:spcBef>
                <a:spcPts val="300"/>
              </a:spcBef>
              <a:spcAft>
                <a:spcPts val="1200"/>
              </a:spcAft>
              <a:defRPr/>
            </a:pPr>
            <a:r>
              <a:rPr lang="en-US" b="1" kern="0" dirty="0">
                <a:solidFill>
                  <a:srgbClr val="0078D4"/>
                </a:solidFill>
                <a:latin typeface="Consolas" panose="020B0609020204030204" pitchFamily="49" charset="0"/>
              </a:rPr>
              <a:t>GET</a:t>
            </a:r>
            <a:r>
              <a:rPr lang="en-US" kern="0" dirty="0">
                <a:solidFill>
                  <a:srgbClr val="0078D4"/>
                </a:solidFill>
                <a:latin typeface="Consolas" panose="020B0609020204030204" pitchFamily="49" charset="0"/>
              </a:rPr>
              <a:t> </a:t>
            </a:r>
            <a:r>
              <a:rPr kumimoji="0" lang="en-US" sz="1800" b="0" i="0" u="none" strike="noStrike" kern="0" cap="none" spc="0" normalizeH="0" baseline="0" noProof="0" dirty="0">
                <a:ln>
                  <a:noFill/>
                </a:ln>
                <a:solidFill>
                  <a:srgbClr val="0078D4"/>
                </a:solidFill>
                <a:effectLst/>
                <a:uLnTx/>
                <a:uFillTx/>
                <a:latin typeface="Consolas" panose="020B0609020204030204" pitchFamily="49" charset="0"/>
              </a:rPr>
              <a:t>http://localhost:3500/v1.0/</a:t>
            </a:r>
            <a:r>
              <a:rPr kumimoji="0" lang="en-US" sz="2000" b="1" i="0" u="none" strike="noStrike" kern="0" cap="none" spc="0" normalizeH="0" baseline="0" noProof="0" dirty="0">
                <a:ln>
                  <a:noFill/>
                </a:ln>
                <a:solidFill>
                  <a:srgbClr val="0078D4"/>
                </a:solidFill>
                <a:effectLst/>
                <a:uLnTx/>
                <a:uFillTx/>
                <a:latin typeface="Consolas" panose="020B0609020204030204" pitchFamily="49" charset="0"/>
              </a:rPr>
              <a:t>secrets</a:t>
            </a:r>
            <a:r>
              <a:rPr kumimoji="0" lang="en-US" sz="1800" b="0" i="0" u="none" strike="noStrike" kern="0" cap="none" spc="0" normalizeH="0" baseline="0" noProof="0" dirty="0">
                <a:ln>
                  <a:noFill/>
                </a:ln>
                <a:solidFill>
                  <a:srgbClr val="0078D4"/>
                </a:solidFill>
                <a:effectLst/>
                <a:uLnTx/>
                <a:uFillTx/>
                <a:latin typeface="Consolas" panose="020B0609020204030204" pitchFamily="49" charset="0"/>
              </a:rPr>
              <a:t>/vault/password42</a:t>
            </a:r>
          </a:p>
        </p:txBody>
      </p:sp>
      <p:sp>
        <p:nvSpPr>
          <p:cNvPr id="38" name="TextBox 37">
            <a:extLst>
              <a:ext uri="{FF2B5EF4-FFF2-40B4-BE49-F238E27FC236}">
                <a16:creationId xmlns:a16="http://schemas.microsoft.com/office/drawing/2014/main" id="{B540879F-B5ED-4593-8094-E0E82ACA1103}"/>
              </a:ext>
            </a:extLst>
          </p:cNvPr>
          <p:cNvSpPr txBox="1"/>
          <p:nvPr/>
        </p:nvSpPr>
        <p:spPr>
          <a:xfrm>
            <a:off x="5776400" y="2780351"/>
            <a:ext cx="947695" cy="215444"/>
          </a:xfrm>
          <a:prstGeom prst="rect">
            <a:avLst/>
          </a:prstGeom>
          <a:noFill/>
        </p:spPr>
        <p:txBody>
          <a:bodyPr wrap="none" lIns="0" tIns="0" rIns="0" bIns="0" rtlCol="0">
            <a:spAutoFit/>
          </a:bodyPr>
          <a:lstStyle/>
          <a:p>
            <a:pPr algn="ctr"/>
            <a:r>
              <a:rPr lang="en-US" sz="1400">
                <a:solidFill>
                  <a:srgbClr val="202192"/>
                </a:solidFill>
                <a:latin typeface="+mj-lt"/>
              </a:rPr>
              <a:t>HTTP/gRPC</a:t>
            </a:r>
          </a:p>
        </p:txBody>
      </p:sp>
      <p:sp>
        <p:nvSpPr>
          <p:cNvPr id="22" name="TextBox 21">
            <a:extLst>
              <a:ext uri="{FF2B5EF4-FFF2-40B4-BE49-F238E27FC236}">
                <a16:creationId xmlns:a16="http://schemas.microsoft.com/office/drawing/2014/main" id="{B1808541-E4BA-4F8C-AF13-6F5B168D77AF}"/>
              </a:ext>
            </a:extLst>
          </p:cNvPr>
          <p:cNvSpPr txBox="1"/>
          <p:nvPr/>
        </p:nvSpPr>
        <p:spPr>
          <a:xfrm>
            <a:off x="2070082" y="1228758"/>
            <a:ext cx="2504016" cy="369332"/>
          </a:xfrm>
          <a:prstGeom prst="rect">
            <a:avLst/>
          </a:prstGeom>
          <a:noFill/>
        </p:spPr>
        <p:txBody>
          <a:bodyPr wrap="square">
            <a:spAutoFit/>
          </a:bodyPr>
          <a:lstStyle/>
          <a:p>
            <a:pPr algn="ctr">
              <a:spcAft>
                <a:spcPts val="600"/>
              </a:spcAft>
            </a:pPr>
            <a:r>
              <a:rPr lang="en-US">
                <a:solidFill>
                  <a:srgbClr val="202192"/>
                </a:solidFill>
                <a:latin typeface="Segoe UI Semibold" panose="020B0702040204020203" pitchFamily="34" charset="0"/>
                <a:cs typeface="Segoe UI Semibold" panose="020B0702040204020203" pitchFamily="34" charset="0"/>
              </a:rPr>
              <a:t>Application</a:t>
            </a:r>
          </a:p>
        </p:txBody>
      </p:sp>
      <p:sp>
        <p:nvSpPr>
          <p:cNvPr id="33" name="TextBox 32">
            <a:extLst>
              <a:ext uri="{FF2B5EF4-FFF2-40B4-BE49-F238E27FC236}">
                <a16:creationId xmlns:a16="http://schemas.microsoft.com/office/drawing/2014/main" id="{E7BBD5D1-9A42-40A0-8B5E-0E3656F011BA}"/>
              </a:ext>
            </a:extLst>
          </p:cNvPr>
          <p:cNvSpPr txBox="1"/>
          <p:nvPr/>
        </p:nvSpPr>
        <p:spPr>
          <a:xfrm>
            <a:off x="7619843" y="1508160"/>
            <a:ext cx="2504016" cy="369332"/>
          </a:xfrm>
          <a:prstGeom prst="rect">
            <a:avLst/>
          </a:prstGeom>
          <a:noFill/>
        </p:spPr>
        <p:txBody>
          <a:bodyPr wrap="square">
            <a:spAutoFit/>
          </a:bodyPr>
          <a:lstStyle/>
          <a:p>
            <a:pPr algn="ctr">
              <a:spcAft>
                <a:spcPts val="600"/>
              </a:spcAft>
            </a:pPr>
            <a:r>
              <a:rPr lang="en-US">
                <a:solidFill>
                  <a:srgbClr val="202192"/>
                </a:solidFill>
                <a:latin typeface="Segoe UI Semibold" panose="020B0702040204020203" pitchFamily="34" charset="0"/>
                <a:cs typeface="Segoe UI Semibold" panose="020B0702040204020203" pitchFamily="34" charset="0"/>
              </a:rPr>
              <a:t>Dapr sidecar</a:t>
            </a:r>
          </a:p>
        </p:txBody>
      </p:sp>
    </p:spTree>
    <p:extLst>
      <p:ext uri="{BB962C8B-B14F-4D97-AF65-F5344CB8AC3E}">
        <p14:creationId xmlns:p14="http://schemas.microsoft.com/office/powerpoint/2010/main" val="1246921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fltVal val="0"/>
                                          </p:val>
                                        </p:tav>
                                        <p:tav tm="100000">
                                          <p:val>
                                            <p:strVal val="#ppt_w"/>
                                          </p:val>
                                        </p:tav>
                                      </p:tavLst>
                                    </p:anim>
                                    <p:anim calcmode="lin" valueType="num">
                                      <p:cBhvr>
                                        <p:cTn id="17" dur="500" fill="hold"/>
                                        <p:tgtEl>
                                          <p:spTgt spid="23"/>
                                        </p:tgtEl>
                                        <p:attrNameLst>
                                          <p:attrName>ppt_h</p:attrName>
                                        </p:attrNameLst>
                                      </p:cBhvr>
                                      <p:tavLst>
                                        <p:tav tm="0">
                                          <p:val>
                                            <p:fltVal val="0"/>
                                          </p:val>
                                        </p:tav>
                                        <p:tav tm="100000">
                                          <p:val>
                                            <p:strVal val="#ppt_h"/>
                                          </p:val>
                                        </p:tav>
                                      </p:tavLst>
                                    </p:anim>
                                    <p:animEffect transition="in" filter="fade">
                                      <p:cBhvr>
                                        <p:cTn id="18" dur="500"/>
                                        <p:tgtEl>
                                          <p:spTgt spid="2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500"/>
                                        <p:tgtEl>
                                          <p:spTgt spid="33"/>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37" fill="hold" nodeType="click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barn(outVertical)">
                                      <p:cBhvr>
                                        <p:cTn id="26" dur="500"/>
                                        <p:tgtEl>
                                          <p:spTgt spid="19"/>
                                        </p:tgtEl>
                                      </p:cBhvr>
                                    </p:animEffect>
                                  </p:childTnLst>
                                </p:cTn>
                              </p:par>
                              <p:par>
                                <p:cTn id="27" presetID="10" presetClass="entr" presetSubtype="0" fill="hold" grpId="0" nodeType="withEffect">
                                  <p:stCondLst>
                                    <p:cond delay="25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childTnLst>
                                </p:cTn>
                              </p:par>
                              <p:par>
                                <p:cTn id="30" presetID="10" presetClass="entr" presetSubtype="0" fill="hold" grpId="0" nodeType="withEffect">
                                  <p:stCondLst>
                                    <p:cond delay="25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500"/>
                                        <p:tgtEl>
                                          <p:spTgt spid="3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6">
                                            <p:txEl>
                                              <p:pRg st="0" end="0"/>
                                            </p:txEl>
                                          </p:spTgt>
                                        </p:tgtEl>
                                        <p:attrNameLst>
                                          <p:attrName>style.visibility</p:attrName>
                                        </p:attrNameLst>
                                      </p:cBhvr>
                                      <p:to>
                                        <p:strVal val="visible"/>
                                      </p:to>
                                    </p:set>
                                    <p:animEffect transition="in" filter="fade">
                                      <p:cBhvr>
                                        <p:cTn id="37" dur="500"/>
                                        <p:tgtEl>
                                          <p:spTgt spid="36">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6">
                                            <p:txEl>
                                              <p:pRg st="1" end="1"/>
                                            </p:txEl>
                                          </p:spTgt>
                                        </p:tgtEl>
                                        <p:attrNameLst>
                                          <p:attrName>style.visibility</p:attrName>
                                        </p:attrNameLst>
                                      </p:cBhvr>
                                      <p:to>
                                        <p:strVal val="visible"/>
                                      </p:to>
                                    </p:set>
                                    <p:animEffect transition="in" filter="fade">
                                      <p:cBhvr>
                                        <p:cTn id="42" dur="500"/>
                                        <p:tgtEl>
                                          <p:spTgt spid="36">
                                            <p:txEl>
                                              <p:pRg st="1" end="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6">
                                            <p:txEl>
                                              <p:pRg st="2" end="2"/>
                                            </p:txEl>
                                          </p:spTgt>
                                        </p:tgtEl>
                                        <p:attrNameLst>
                                          <p:attrName>style.visibility</p:attrName>
                                        </p:attrNameLst>
                                      </p:cBhvr>
                                      <p:to>
                                        <p:strVal val="visible"/>
                                      </p:to>
                                    </p:set>
                                    <p:animEffect transition="in" filter="fade">
                                      <p:cBhvr>
                                        <p:cTn id="47" dur="500"/>
                                        <p:tgtEl>
                                          <p:spTgt spid="36">
                                            <p:txEl>
                                              <p:pRg st="2" end="2"/>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6">
                                            <p:txEl>
                                              <p:pRg st="3" end="3"/>
                                            </p:txEl>
                                          </p:spTgt>
                                        </p:tgtEl>
                                        <p:attrNameLst>
                                          <p:attrName>style.visibility</p:attrName>
                                        </p:attrNameLst>
                                      </p:cBhvr>
                                      <p:to>
                                        <p:strVal val="visible"/>
                                      </p:to>
                                    </p:set>
                                    <p:animEffect transition="in" filter="fade">
                                      <p:cBhvr>
                                        <p:cTn id="52"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6" grpId="0" build="p"/>
      <p:bldP spid="38" grpId="0"/>
      <p:bldP spid="22" grpId="0"/>
      <p:bldP spid="3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7" name="Group 156">
            <a:extLst>
              <a:ext uri="{FF2B5EF4-FFF2-40B4-BE49-F238E27FC236}">
                <a16:creationId xmlns:a16="http://schemas.microsoft.com/office/drawing/2014/main" id="{74664E1F-2E0B-4410-AFD0-81C5EB0B4CBE}"/>
              </a:ext>
            </a:extLst>
          </p:cNvPr>
          <p:cNvGrpSpPr/>
          <p:nvPr/>
        </p:nvGrpSpPr>
        <p:grpSpPr>
          <a:xfrm>
            <a:off x="2228575" y="731828"/>
            <a:ext cx="1910689" cy="850842"/>
            <a:chOff x="266700" y="1843406"/>
            <a:chExt cx="1910689" cy="850842"/>
          </a:xfrm>
          <a:effectLst>
            <a:outerShdw blurRad="63500" sx="102000" sy="102000" algn="ctr" rotWithShape="0">
              <a:prstClr val="black">
                <a:alpha val="40000"/>
              </a:prstClr>
            </a:outerShdw>
          </a:effectLst>
        </p:grpSpPr>
        <p:sp>
          <p:nvSpPr>
            <p:cNvPr id="148" name="Rectangle: Rounded Corners 147">
              <a:extLst>
                <a:ext uri="{FF2B5EF4-FFF2-40B4-BE49-F238E27FC236}">
                  <a16:creationId xmlns:a16="http://schemas.microsoft.com/office/drawing/2014/main" id="{72125C1A-2869-47CB-B9E2-F35ECBF97353}"/>
                </a:ext>
              </a:extLst>
            </p:cNvPr>
            <p:cNvSpPr/>
            <p:nvPr/>
          </p:nvSpPr>
          <p:spPr bwMode="auto">
            <a:xfrm>
              <a:off x="266700" y="1843406"/>
              <a:ext cx="1910689" cy="850842"/>
            </a:xfrm>
            <a:prstGeom prst="roundRect">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chemeClr val="bg1"/>
                </a:solidFill>
                <a:ea typeface="Segoe UI" pitchFamily="34" charset="0"/>
                <a:cs typeface="Segoe UI" pitchFamily="34" charset="0"/>
              </a:endParaRPr>
            </a:p>
          </p:txBody>
        </p:sp>
        <p:sp>
          <p:nvSpPr>
            <p:cNvPr id="43" name="TextBox 42">
              <a:extLst>
                <a:ext uri="{FF2B5EF4-FFF2-40B4-BE49-F238E27FC236}">
                  <a16:creationId xmlns:a16="http://schemas.microsoft.com/office/drawing/2014/main" id="{D6B35EC4-9CCF-4BFB-96FE-41938FE848D5}"/>
                </a:ext>
              </a:extLst>
            </p:cNvPr>
            <p:cNvSpPr txBox="1"/>
            <p:nvPr/>
          </p:nvSpPr>
          <p:spPr>
            <a:xfrm>
              <a:off x="266700" y="1940053"/>
              <a:ext cx="1910689" cy="61555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chemeClr val="bg1"/>
                  </a:solidFill>
                  <a:effectLst/>
                  <a:uLnTx/>
                  <a:uFillTx/>
                  <a:latin typeface="Segoe UI Semibold"/>
                  <a:ea typeface="+mn-ea"/>
                  <a:cs typeface="+mn-cs"/>
                </a:rPr>
                <a:t>State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chemeClr val="bg1"/>
                  </a:solidFill>
                  <a:effectLst/>
                  <a:uLnTx/>
                  <a:uFillTx/>
                  <a:latin typeface="Segoe UI Semibold"/>
                  <a:ea typeface="+mn-ea"/>
                  <a:cs typeface="+mn-cs"/>
                </a:rPr>
                <a:t>Management</a:t>
              </a:r>
            </a:p>
          </p:txBody>
        </p:sp>
      </p:grpSp>
      <p:sp>
        <p:nvSpPr>
          <p:cNvPr id="161" name="Rectangle: Rounded Corners 160">
            <a:extLst>
              <a:ext uri="{FF2B5EF4-FFF2-40B4-BE49-F238E27FC236}">
                <a16:creationId xmlns:a16="http://schemas.microsoft.com/office/drawing/2014/main" id="{A27DA94B-4792-4FFB-AFC4-6EE622A15ABF}"/>
              </a:ext>
            </a:extLst>
          </p:cNvPr>
          <p:cNvSpPr/>
          <p:nvPr/>
        </p:nvSpPr>
        <p:spPr bwMode="auto">
          <a:xfrm>
            <a:off x="10760557" y="2682224"/>
            <a:ext cx="1249057" cy="850842"/>
          </a:xfrm>
          <a:prstGeom prst="roundRect">
            <a:avLst/>
          </a:prstGeom>
          <a:solidFill>
            <a:srgbClr val="202192"/>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US" sz="2000" dirty="0" err="1">
              <a:solidFill>
                <a:schemeClr val="bg1"/>
              </a:solidFill>
              <a:ea typeface="Segoe UI" pitchFamily="34" charset="0"/>
              <a:cs typeface="Segoe UI" pitchFamily="34" charset="0"/>
            </a:endParaRPr>
          </a:p>
        </p:txBody>
      </p:sp>
      <p:sp>
        <p:nvSpPr>
          <p:cNvPr id="82" name="Rectangle: Rounded Corners 81">
            <a:extLst>
              <a:ext uri="{FF2B5EF4-FFF2-40B4-BE49-F238E27FC236}">
                <a16:creationId xmlns:a16="http://schemas.microsoft.com/office/drawing/2014/main" id="{0206E6E0-B7A3-48B7-86BF-319DB7EB7C0A}"/>
              </a:ext>
            </a:extLst>
          </p:cNvPr>
          <p:cNvSpPr/>
          <p:nvPr/>
        </p:nvSpPr>
        <p:spPr bwMode="auto">
          <a:xfrm>
            <a:off x="3349852" y="1662583"/>
            <a:ext cx="6826243" cy="4001997"/>
          </a:xfrm>
          <a:prstGeom prst="roundRect">
            <a:avLst/>
          </a:prstGeom>
          <a:solidFill>
            <a:srgbClr val="F6F9FE"/>
          </a:solidFill>
          <a:ln w="19050">
            <a:solidFill>
              <a:srgbClr val="202192"/>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chemeClr val="bg1"/>
              </a:solidFill>
              <a:ea typeface="Segoe UI" pitchFamily="34" charset="0"/>
              <a:cs typeface="Segoe UI" pitchFamily="34" charset="0"/>
            </a:endParaRPr>
          </a:p>
        </p:txBody>
      </p:sp>
      <p:pic>
        <p:nvPicPr>
          <p:cNvPr id="30" name="Graphic 29">
            <a:extLst>
              <a:ext uri="{FF2B5EF4-FFF2-40B4-BE49-F238E27FC236}">
                <a16:creationId xmlns:a16="http://schemas.microsoft.com/office/drawing/2014/main" id="{3D619DEE-38DE-4BD5-A8DF-9680DEFCB20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964793" y="4308765"/>
            <a:ext cx="922407" cy="1051461"/>
          </a:xfrm>
          <a:prstGeom prst="rect">
            <a:avLst/>
          </a:prstGeom>
        </p:spPr>
      </p:pic>
      <p:sp>
        <p:nvSpPr>
          <p:cNvPr id="65" name="TextBox 64">
            <a:extLst>
              <a:ext uri="{FF2B5EF4-FFF2-40B4-BE49-F238E27FC236}">
                <a16:creationId xmlns:a16="http://schemas.microsoft.com/office/drawing/2014/main" id="{639E82A7-8749-4A12-AA0C-220F69F85DCF}"/>
              </a:ext>
            </a:extLst>
          </p:cNvPr>
          <p:cNvSpPr txBox="1"/>
          <p:nvPr/>
        </p:nvSpPr>
        <p:spPr>
          <a:xfrm>
            <a:off x="5122805" y="2786633"/>
            <a:ext cx="564603" cy="49244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chemeClr val="bg1"/>
                </a:solidFill>
                <a:effectLst/>
                <a:uLnTx/>
                <a:uFillTx/>
                <a:latin typeface="Segoe UI"/>
                <a:ea typeface="+mn-ea"/>
                <a:cs typeface="+mn-cs"/>
              </a:rPr>
              <a:t>v2</a:t>
            </a:r>
          </a:p>
        </p:txBody>
      </p:sp>
      <p:pic>
        <p:nvPicPr>
          <p:cNvPr id="69" name="Graphic 68">
            <a:extLst>
              <a:ext uri="{FF2B5EF4-FFF2-40B4-BE49-F238E27FC236}">
                <a16:creationId xmlns:a16="http://schemas.microsoft.com/office/drawing/2014/main" id="{E7AF29E0-5F01-4865-AE61-4A4C5EA4AEA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958155" y="2476884"/>
            <a:ext cx="922407" cy="1051461"/>
          </a:xfrm>
          <a:prstGeom prst="rect">
            <a:avLst/>
          </a:prstGeom>
        </p:spPr>
      </p:pic>
      <p:cxnSp>
        <p:nvCxnSpPr>
          <p:cNvPr id="3" name="Straight Arrow Connector 2">
            <a:extLst>
              <a:ext uri="{FF2B5EF4-FFF2-40B4-BE49-F238E27FC236}">
                <a16:creationId xmlns:a16="http://schemas.microsoft.com/office/drawing/2014/main" id="{4E777F25-AAE1-4F1B-922A-BB7287305024}"/>
              </a:ext>
            </a:extLst>
          </p:cNvPr>
          <p:cNvCxnSpPr>
            <a:cxnSpLocks/>
          </p:cNvCxnSpPr>
          <p:nvPr/>
        </p:nvCxnSpPr>
        <p:spPr>
          <a:xfrm>
            <a:off x="5887200" y="3107645"/>
            <a:ext cx="825557" cy="0"/>
          </a:xfrm>
          <a:prstGeom prst="straightConnector1">
            <a:avLst/>
          </a:prstGeom>
          <a:ln w="381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47" name="Graphic 46">
            <a:extLst>
              <a:ext uri="{FF2B5EF4-FFF2-40B4-BE49-F238E27FC236}">
                <a16:creationId xmlns:a16="http://schemas.microsoft.com/office/drawing/2014/main" id="{DCB50389-226E-4A93-8F1A-5A7E89A1AC5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837105" y="2463313"/>
            <a:ext cx="922407" cy="1051461"/>
          </a:xfrm>
          <a:prstGeom prst="rect">
            <a:avLst/>
          </a:prstGeom>
        </p:spPr>
      </p:pic>
      <p:pic>
        <p:nvPicPr>
          <p:cNvPr id="51" name="Graphic 50">
            <a:extLst>
              <a:ext uri="{FF2B5EF4-FFF2-40B4-BE49-F238E27FC236}">
                <a16:creationId xmlns:a16="http://schemas.microsoft.com/office/drawing/2014/main" id="{AD25B0F3-B479-4206-8A26-66525B51BDD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837104" y="3824524"/>
            <a:ext cx="922407" cy="1051461"/>
          </a:xfrm>
          <a:prstGeom prst="rect">
            <a:avLst/>
          </a:prstGeom>
        </p:spPr>
      </p:pic>
      <p:cxnSp>
        <p:nvCxnSpPr>
          <p:cNvPr id="7" name="Connector: Elbow 6">
            <a:extLst>
              <a:ext uri="{FF2B5EF4-FFF2-40B4-BE49-F238E27FC236}">
                <a16:creationId xmlns:a16="http://schemas.microsoft.com/office/drawing/2014/main" id="{FBCE9E85-BC95-4E51-8F87-9704E1B06EDD}"/>
              </a:ext>
            </a:extLst>
          </p:cNvPr>
          <p:cNvCxnSpPr>
            <a:cxnSpLocks/>
            <a:endCxn id="51" idx="1"/>
          </p:cNvCxnSpPr>
          <p:nvPr/>
        </p:nvCxnSpPr>
        <p:spPr>
          <a:xfrm rot="16200000" flipH="1">
            <a:off x="8015711" y="3528861"/>
            <a:ext cx="1161125" cy="481662"/>
          </a:xfrm>
          <a:prstGeom prst="bentConnector2">
            <a:avLst/>
          </a:prstGeom>
          <a:ln w="381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 name="Connector: Elbow 9">
            <a:extLst>
              <a:ext uri="{FF2B5EF4-FFF2-40B4-BE49-F238E27FC236}">
                <a16:creationId xmlns:a16="http://schemas.microsoft.com/office/drawing/2014/main" id="{4F9B6D2E-35B0-4C87-BC62-1BA1E4A90663}"/>
              </a:ext>
            </a:extLst>
          </p:cNvPr>
          <p:cNvCxnSpPr>
            <a:cxnSpLocks/>
          </p:cNvCxnSpPr>
          <p:nvPr/>
        </p:nvCxnSpPr>
        <p:spPr>
          <a:xfrm flipV="1">
            <a:off x="7873783" y="2989044"/>
            <a:ext cx="956837" cy="200086"/>
          </a:xfrm>
          <a:prstGeom prst="bentConnector3">
            <a:avLst>
              <a:gd name="adj1" fmla="val 50000"/>
            </a:avLst>
          </a:prstGeom>
          <a:ln w="381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34" name="Graphic 33">
            <a:extLst>
              <a:ext uri="{FF2B5EF4-FFF2-40B4-BE49-F238E27FC236}">
                <a16:creationId xmlns:a16="http://schemas.microsoft.com/office/drawing/2014/main" id="{D031BF97-31AC-445E-8AD3-A97F7D6F671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578219" y="2324080"/>
            <a:ext cx="608226" cy="844163"/>
          </a:xfrm>
          <a:prstGeom prst="rect">
            <a:avLst/>
          </a:prstGeom>
          <a:effectLst>
            <a:outerShdw blurRad="50800" dist="38100" dir="2700000" algn="tl" rotWithShape="0">
              <a:prstClr val="black">
                <a:alpha val="40000"/>
              </a:prstClr>
            </a:outerShdw>
          </a:effectLst>
        </p:spPr>
      </p:pic>
      <p:pic>
        <p:nvPicPr>
          <p:cNvPr id="11" name="Graphic 10">
            <a:extLst>
              <a:ext uri="{FF2B5EF4-FFF2-40B4-BE49-F238E27FC236}">
                <a16:creationId xmlns:a16="http://schemas.microsoft.com/office/drawing/2014/main" id="{C5BD9849-32CF-4D23-8CEC-1D823454FBF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501318" y="3116551"/>
            <a:ext cx="589243" cy="687742"/>
          </a:xfrm>
          <a:prstGeom prst="rect">
            <a:avLst/>
          </a:prstGeom>
          <a:effectLst>
            <a:outerShdw blurRad="63500" sx="102000" sy="102000" algn="ctr" rotWithShape="0">
              <a:prstClr val="black">
                <a:alpha val="40000"/>
              </a:prstClr>
            </a:outerShdw>
          </a:effectLst>
        </p:spPr>
      </p:pic>
      <p:pic>
        <p:nvPicPr>
          <p:cNvPr id="53" name="Graphic 52">
            <a:extLst>
              <a:ext uri="{FF2B5EF4-FFF2-40B4-BE49-F238E27FC236}">
                <a16:creationId xmlns:a16="http://schemas.microsoft.com/office/drawing/2014/main" id="{23508BD1-F8D9-4C71-8270-EA7BBE20DF3E}"/>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404958" y="4509387"/>
            <a:ext cx="756513" cy="901274"/>
          </a:xfrm>
          <a:prstGeom prst="rect">
            <a:avLst/>
          </a:prstGeom>
        </p:spPr>
      </p:pic>
      <p:pic>
        <p:nvPicPr>
          <p:cNvPr id="14" name="Graphic 13">
            <a:extLst>
              <a:ext uri="{FF2B5EF4-FFF2-40B4-BE49-F238E27FC236}">
                <a16:creationId xmlns:a16="http://schemas.microsoft.com/office/drawing/2014/main" id="{48C749F6-2CF1-4601-BBFE-5C128C1253D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353970" y="4411949"/>
            <a:ext cx="589243" cy="687742"/>
          </a:xfrm>
          <a:prstGeom prst="rect">
            <a:avLst/>
          </a:prstGeom>
          <a:effectLst>
            <a:outerShdw blurRad="63500" sx="102000" sy="102000" algn="ctr" rotWithShape="0">
              <a:prstClr val="black">
                <a:alpha val="40000"/>
              </a:prstClr>
            </a:outerShdw>
          </a:effectLst>
        </p:spPr>
      </p:pic>
      <p:pic>
        <p:nvPicPr>
          <p:cNvPr id="2" name="Graphic 1">
            <a:extLst>
              <a:ext uri="{FF2B5EF4-FFF2-40B4-BE49-F238E27FC236}">
                <a16:creationId xmlns:a16="http://schemas.microsoft.com/office/drawing/2014/main" id="{78354266-EC56-4310-B345-F54169DF68DD}"/>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353970" y="3108677"/>
            <a:ext cx="589243" cy="687742"/>
          </a:xfrm>
          <a:prstGeom prst="rect">
            <a:avLst/>
          </a:prstGeom>
          <a:effectLst>
            <a:outerShdw blurRad="63500" sx="102000" sy="102000" algn="ctr" rotWithShape="0">
              <a:prstClr val="black">
                <a:alpha val="40000"/>
              </a:prstClr>
            </a:outerShdw>
          </a:effectLst>
        </p:spPr>
      </p:pic>
      <p:pic>
        <p:nvPicPr>
          <p:cNvPr id="5" name="Graphic 4">
            <a:extLst>
              <a:ext uri="{FF2B5EF4-FFF2-40B4-BE49-F238E27FC236}">
                <a16:creationId xmlns:a16="http://schemas.microsoft.com/office/drawing/2014/main" id="{D46CE950-5F21-4B37-B78D-2D75B782F69E}"/>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815099" y="2830435"/>
            <a:ext cx="983067" cy="499940"/>
          </a:xfrm>
          <a:prstGeom prst="rect">
            <a:avLst/>
          </a:prstGeom>
          <a:scene3d>
            <a:camera prst="orthographicFront">
              <a:rot lat="0" lon="21599987" rev="0"/>
            </a:camera>
            <a:lightRig rig="threePt" dir="t"/>
          </a:scene3d>
          <a:sp3d z="95250"/>
        </p:spPr>
      </p:pic>
      <p:pic>
        <p:nvPicPr>
          <p:cNvPr id="59" name="Graphic 58">
            <a:extLst>
              <a:ext uri="{FF2B5EF4-FFF2-40B4-BE49-F238E27FC236}">
                <a16:creationId xmlns:a16="http://schemas.microsoft.com/office/drawing/2014/main" id="{892AAE1E-44CB-47D7-8069-5DC2A6A3B5D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457153" y="4911951"/>
            <a:ext cx="589243" cy="687742"/>
          </a:xfrm>
          <a:prstGeom prst="rect">
            <a:avLst/>
          </a:prstGeom>
          <a:effectLst>
            <a:outerShdw blurRad="63500" sx="102000" sy="102000" algn="ctr" rotWithShape="0">
              <a:prstClr val="black">
                <a:alpha val="40000"/>
              </a:prstClr>
            </a:outerShdw>
          </a:effectLst>
        </p:spPr>
      </p:pic>
      <p:grpSp>
        <p:nvGrpSpPr>
          <p:cNvPr id="162" name="Group 161">
            <a:extLst>
              <a:ext uri="{FF2B5EF4-FFF2-40B4-BE49-F238E27FC236}">
                <a16:creationId xmlns:a16="http://schemas.microsoft.com/office/drawing/2014/main" id="{26FCDDF9-25C1-4C19-AAF7-B6991CDB56B5}"/>
              </a:ext>
            </a:extLst>
          </p:cNvPr>
          <p:cNvGrpSpPr/>
          <p:nvPr/>
        </p:nvGrpSpPr>
        <p:grpSpPr>
          <a:xfrm>
            <a:off x="8837104" y="558275"/>
            <a:ext cx="1910689" cy="850842"/>
            <a:chOff x="6710382" y="352798"/>
            <a:chExt cx="1910689" cy="850842"/>
          </a:xfrm>
        </p:grpSpPr>
        <p:sp>
          <p:nvSpPr>
            <p:cNvPr id="155" name="Rectangle: Rounded Corners 154">
              <a:extLst>
                <a:ext uri="{FF2B5EF4-FFF2-40B4-BE49-F238E27FC236}">
                  <a16:creationId xmlns:a16="http://schemas.microsoft.com/office/drawing/2014/main" id="{DCED5671-71A1-4217-AB8F-BCD5921CB344}"/>
                </a:ext>
              </a:extLst>
            </p:cNvPr>
            <p:cNvSpPr/>
            <p:nvPr/>
          </p:nvSpPr>
          <p:spPr bwMode="auto">
            <a:xfrm>
              <a:off x="6904175" y="352798"/>
              <a:ext cx="1575567" cy="850842"/>
            </a:xfrm>
            <a:prstGeom prst="roundRect">
              <a:avLst/>
            </a:prstGeom>
            <a:solidFill>
              <a:srgbClr val="202192"/>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chemeClr val="bg1"/>
                </a:solidFill>
                <a:ea typeface="Segoe UI" pitchFamily="34" charset="0"/>
                <a:cs typeface="Segoe UI" pitchFamily="34" charset="0"/>
              </a:endParaRPr>
            </a:p>
          </p:txBody>
        </p:sp>
        <p:sp>
          <p:nvSpPr>
            <p:cNvPr id="6" name="TextBox 5">
              <a:extLst>
                <a:ext uri="{FF2B5EF4-FFF2-40B4-BE49-F238E27FC236}">
                  <a16:creationId xmlns:a16="http://schemas.microsoft.com/office/drawing/2014/main" id="{576327F4-C2F4-4369-B159-90D7BF530016}"/>
                </a:ext>
              </a:extLst>
            </p:cNvPr>
            <p:cNvSpPr txBox="1"/>
            <p:nvPr/>
          </p:nvSpPr>
          <p:spPr>
            <a:xfrm>
              <a:off x="6710382" y="445936"/>
              <a:ext cx="1910689" cy="61555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chemeClr val="bg1"/>
                  </a:solidFill>
                  <a:effectLst/>
                  <a:uLnTx/>
                  <a:uFillTx/>
                  <a:latin typeface="Segoe UI Semibold"/>
                  <a:ea typeface="+mn-ea"/>
                  <a:cs typeface="+mn-cs"/>
                </a:rPr>
                <a:t>Publish &amp; Subscribe</a:t>
              </a:r>
            </a:p>
          </p:txBody>
        </p:sp>
      </p:grpSp>
      <p:grpSp>
        <p:nvGrpSpPr>
          <p:cNvPr id="171" name="Group 170">
            <a:extLst>
              <a:ext uri="{FF2B5EF4-FFF2-40B4-BE49-F238E27FC236}">
                <a16:creationId xmlns:a16="http://schemas.microsoft.com/office/drawing/2014/main" id="{8E6008EE-D9F2-4033-BF51-9B59174FA44A}"/>
              </a:ext>
            </a:extLst>
          </p:cNvPr>
          <p:cNvGrpSpPr/>
          <p:nvPr/>
        </p:nvGrpSpPr>
        <p:grpSpPr>
          <a:xfrm>
            <a:off x="7177725" y="5880076"/>
            <a:ext cx="1944356" cy="850842"/>
            <a:chOff x="5242551" y="5917273"/>
            <a:chExt cx="1944356" cy="850842"/>
          </a:xfrm>
        </p:grpSpPr>
        <p:sp>
          <p:nvSpPr>
            <p:cNvPr id="159" name="Rectangle: Rounded Corners 158">
              <a:extLst>
                <a:ext uri="{FF2B5EF4-FFF2-40B4-BE49-F238E27FC236}">
                  <a16:creationId xmlns:a16="http://schemas.microsoft.com/office/drawing/2014/main" id="{6D2845D4-E6AC-4B58-8D1A-F50AC6ACCA26}"/>
                </a:ext>
              </a:extLst>
            </p:cNvPr>
            <p:cNvSpPr/>
            <p:nvPr/>
          </p:nvSpPr>
          <p:spPr bwMode="auto">
            <a:xfrm>
              <a:off x="5242551" y="5917273"/>
              <a:ext cx="1944356" cy="850842"/>
            </a:xfrm>
            <a:prstGeom prst="roundRect">
              <a:avLst/>
            </a:prstGeom>
            <a:solidFill>
              <a:srgbClr val="202192"/>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chemeClr val="bg1"/>
                </a:solidFill>
                <a:ea typeface="Segoe UI" pitchFamily="34" charset="0"/>
                <a:cs typeface="Segoe UI" pitchFamily="34" charset="0"/>
              </a:endParaRPr>
            </a:p>
          </p:txBody>
        </p:sp>
        <p:sp>
          <p:nvSpPr>
            <p:cNvPr id="19" name="TextBox 18">
              <a:extLst>
                <a:ext uri="{FF2B5EF4-FFF2-40B4-BE49-F238E27FC236}">
                  <a16:creationId xmlns:a16="http://schemas.microsoft.com/office/drawing/2014/main" id="{09682F9D-F700-40AE-98CA-1F7629B12341}"/>
                </a:ext>
              </a:extLst>
            </p:cNvPr>
            <p:cNvSpPr txBox="1"/>
            <p:nvPr/>
          </p:nvSpPr>
          <p:spPr>
            <a:xfrm>
              <a:off x="5276218" y="5992855"/>
              <a:ext cx="1910689" cy="61555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chemeClr val="bg1"/>
                  </a:solidFill>
                  <a:effectLst/>
                  <a:uLnTx/>
                  <a:uFillTx/>
                  <a:latin typeface="Segoe UI Semibold"/>
                  <a:ea typeface="+mn-ea"/>
                  <a:cs typeface="+mn-cs"/>
                </a:rPr>
                <a:t>Secret Management</a:t>
              </a:r>
            </a:p>
          </p:txBody>
        </p:sp>
      </p:grpSp>
      <p:grpSp>
        <p:nvGrpSpPr>
          <p:cNvPr id="156" name="Group 155">
            <a:extLst>
              <a:ext uri="{FF2B5EF4-FFF2-40B4-BE49-F238E27FC236}">
                <a16:creationId xmlns:a16="http://schemas.microsoft.com/office/drawing/2014/main" id="{7E01D30D-0832-4F2C-91DC-18D29B48475D}"/>
              </a:ext>
            </a:extLst>
          </p:cNvPr>
          <p:cNvGrpSpPr/>
          <p:nvPr/>
        </p:nvGrpSpPr>
        <p:grpSpPr>
          <a:xfrm>
            <a:off x="5917555" y="503497"/>
            <a:ext cx="1910689" cy="850842"/>
            <a:chOff x="2349943" y="154588"/>
            <a:chExt cx="1910689" cy="850842"/>
          </a:xfrm>
          <a:effectLst>
            <a:outerShdw blurRad="63500" sx="102000" sy="102000" algn="ctr" rotWithShape="0">
              <a:prstClr val="black">
                <a:alpha val="40000"/>
              </a:prstClr>
            </a:outerShdw>
          </a:effectLst>
        </p:grpSpPr>
        <p:sp>
          <p:nvSpPr>
            <p:cNvPr id="150" name="Rectangle: Rounded Corners 149">
              <a:extLst>
                <a:ext uri="{FF2B5EF4-FFF2-40B4-BE49-F238E27FC236}">
                  <a16:creationId xmlns:a16="http://schemas.microsoft.com/office/drawing/2014/main" id="{C7DB1437-BD03-43CA-BEDE-7B22F49601D1}"/>
                </a:ext>
              </a:extLst>
            </p:cNvPr>
            <p:cNvSpPr/>
            <p:nvPr/>
          </p:nvSpPr>
          <p:spPr bwMode="auto">
            <a:xfrm>
              <a:off x="2517503" y="154588"/>
              <a:ext cx="1575567" cy="850842"/>
            </a:xfrm>
            <a:prstGeom prst="roundRect">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chemeClr val="bg1"/>
                </a:solidFill>
                <a:ea typeface="Segoe UI" pitchFamily="34" charset="0"/>
                <a:cs typeface="Segoe UI" pitchFamily="34" charset="0"/>
              </a:endParaRPr>
            </a:p>
          </p:txBody>
        </p:sp>
        <p:sp>
          <p:nvSpPr>
            <p:cNvPr id="27" name="TextBox 26">
              <a:extLst>
                <a:ext uri="{FF2B5EF4-FFF2-40B4-BE49-F238E27FC236}">
                  <a16:creationId xmlns:a16="http://schemas.microsoft.com/office/drawing/2014/main" id="{546A47D2-30C2-4265-BC42-240CD8537716}"/>
                </a:ext>
              </a:extLst>
            </p:cNvPr>
            <p:cNvSpPr txBox="1"/>
            <p:nvPr/>
          </p:nvSpPr>
          <p:spPr>
            <a:xfrm>
              <a:off x="2349943" y="249591"/>
              <a:ext cx="1910689" cy="61555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chemeClr val="bg1"/>
                  </a:solidFill>
                  <a:effectLst/>
                  <a:uLnTx/>
                  <a:uFillTx/>
                  <a:latin typeface="Segoe UI Semibold"/>
                  <a:ea typeface="+mn-ea"/>
                  <a:cs typeface="+mn-cs"/>
                </a:rPr>
                <a:t>Input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chemeClr val="bg1"/>
                  </a:solidFill>
                  <a:effectLst/>
                  <a:uLnTx/>
                  <a:uFillTx/>
                  <a:latin typeface="Segoe UI Semibold"/>
                  <a:ea typeface="+mn-ea"/>
                  <a:cs typeface="+mn-cs"/>
                </a:rPr>
                <a:t>Binding</a:t>
              </a:r>
            </a:p>
          </p:txBody>
        </p:sp>
      </p:grpSp>
      <p:sp>
        <p:nvSpPr>
          <p:cNvPr id="28" name="TextBox 27">
            <a:extLst>
              <a:ext uri="{FF2B5EF4-FFF2-40B4-BE49-F238E27FC236}">
                <a16:creationId xmlns:a16="http://schemas.microsoft.com/office/drawing/2014/main" id="{C716FBAE-06B4-4520-9EFB-4FD291EDBAC5}"/>
              </a:ext>
            </a:extLst>
          </p:cNvPr>
          <p:cNvSpPr txBox="1"/>
          <p:nvPr/>
        </p:nvSpPr>
        <p:spPr>
          <a:xfrm>
            <a:off x="10403923" y="2820927"/>
            <a:ext cx="1910689" cy="61555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chemeClr val="bg1"/>
                </a:solidFill>
                <a:effectLst/>
                <a:uLnTx/>
                <a:uFillTx/>
                <a:latin typeface="Segoe UI Semibold"/>
                <a:ea typeface="+mn-ea"/>
                <a:cs typeface="+mn-cs"/>
              </a:rPr>
              <a:t>Output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chemeClr val="bg1"/>
                </a:solidFill>
                <a:effectLst/>
                <a:uLnTx/>
                <a:uFillTx/>
                <a:latin typeface="Segoe UI Semibold"/>
                <a:ea typeface="+mn-ea"/>
                <a:cs typeface="+mn-cs"/>
              </a:rPr>
              <a:t>Binding</a:t>
            </a:r>
          </a:p>
        </p:txBody>
      </p:sp>
      <p:grpSp>
        <p:nvGrpSpPr>
          <p:cNvPr id="170" name="Group 169">
            <a:extLst>
              <a:ext uri="{FF2B5EF4-FFF2-40B4-BE49-F238E27FC236}">
                <a16:creationId xmlns:a16="http://schemas.microsoft.com/office/drawing/2014/main" id="{2D65D8BF-29EF-46E2-89F1-928905AA023E}"/>
              </a:ext>
            </a:extLst>
          </p:cNvPr>
          <p:cNvGrpSpPr/>
          <p:nvPr/>
        </p:nvGrpSpPr>
        <p:grpSpPr>
          <a:xfrm>
            <a:off x="2757449" y="5768138"/>
            <a:ext cx="1910689" cy="850842"/>
            <a:chOff x="667039" y="4677551"/>
            <a:chExt cx="1910689" cy="850842"/>
          </a:xfrm>
        </p:grpSpPr>
        <p:sp>
          <p:nvSpPr>
            <p:cNvPr id="153" name="Rectangle: Rounded Corners 152">
              <a:extLst>
                <a:ext uri="{FF2B5EF4-FFF2-40B4-BE49-F238E27FC236}">
                  <a16:creationId xmlns:a16="http://schemas.microsoft.com/office/drawing/2014/main" id="{8D1F3A62-8D62-4C94-BF8C-DD21CC5C1E66}"/>
                </a:ext>
              </a:extLst>
            </p:cNvPr>
            <p:cNvSpPr/>
            <p:nvPr/>
          </p:nvSpPr>
          <p:spPr bwMode="auto">
            <a:xfrm>
              <a:off x="841247" y="4677551"/>
              <a:ext cx="1575567" cy="850842"/>
            </a:xfrm>
            <a:prstGeom prst="roundRect">
              <a:avLst/>
            </a:prstGeom>
            <a:solidFill>
              <a:srgbClr val="202192"/>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chemeClr val="bg1"/>
                </a:solidFill>
                <a:ea typeface="Segoe UI" pitchFamily="34" charset="0"/>
                <a:cs typeface="Segoe UI" pitchFamily="34" charset="0"/>
              </a:endParaRPr>
            </a:p>
          </p:txBody>
        </p:sp>
        <p:sp>
          <p:nvSpPr>
            <p:cNvPr id="36" name="TextBox 35">
              <a:extLst>
                <a:ext uri="{FF2B5EF4-FFF2-40B4-BE49-F238E27FC236}">
                  <a16:creationId xmlns:a16="http://schemas.microsoft.com/office/drawing/2014/main" id="{EEFF3900-D484-4D71-9AF6-A884A84FEF28}"/>
                </a:ext>
              </a:extLst>
            </p:cNvPr>
            <p:cNvSpPr txBox="1"/>
            <p:nvPr/>
          </p:nvSpPr>
          <p:spPr>
            <a:xfrm>
              <a:off x="667039" y="4764407"/>
              <a:ext cx="1910689" cy="61555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chemeClr val="bg1"/>
                  </a:solidFill>
                  <a:effectLst/>
                  <a:uLnTx/>
                  <a:uFillTx/>
                  <a:latin typeface="Segoe UI Semibold"/>
                  <a:ea typeface="+mn-ea"/>
                  <a:cs typeface="+mn-cs"/>
                </a:rPr>
                <a:t>Service</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solidFill>
                    <a:schemeClr val="bg1"/>
                  </a:solidFill>
                  <a:latin typeface="Segoe UI Semibold"/>
                </a:rPr>
                <a:t>Invocation</a:t>
              </a:r>
              <a:endParaRPr kumimoji="0" lang="en-US" sz="2000" b="0" i="0" u="none" strike="noStrike" kern="1200" cap="none" spc="0" normalizeH="0" baseline="0" noProof="0" dirty="0">
                <a:ln>
                  <a:noFill/>
                </a:ln>
                <a:solidFill>
                  <a:schemeClr val="bg1"/>
                </a:solidFill>
                <a:effectLst/>
                <a:uLnTx/>
                <a:uFillTx/>
                <a:latin typeface="Segoe UI Semibold"/>
                <a:ea typeface="+mn-ea"/>
                <a:cs typeface="+mn-cs"/>
              </a:endParaRPr>
            </a:p>
          </p:txBody>
        </p:sp>
      </p:grpSp>
      <p:cxnSp>
        <p:nvCxnSpPr>
          <p:cNvPr id="92" name="Straight Arrow Connector 91">
            <a:extLst>
              <a:ext uri="{FF2B5EF4-FFF2-40B4-BE49-F238E27FC236}">
                <a16:creationId xmlns:a16="http://schemas.microsoft.com/office/drawing/2014/main" id="{4765839A-F084-44F2-83C5-3A0A252D6F55}"/>
              </a:ext>
            </a:extLst>
          </p:cNvPr>
          <p:cNvCxnSpPr>
            <a:cxnSpLocks/>
          </p:cNvCxnSpPr>
          <p:nvPr/>
        </p:nvCxnSpPr>
        <p:spPr>
          <a:xfrm flipV="1">
            <a:off x="9848417" y="4350253"/>
            <a:ext cx="917684" cy="1"/>
          </a:xfrm>
          <a:prstGeom prst="straightConnector1">
            <a:avLst/>
          </a:prstGeom>
          <a:ln w="762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109" name="Group 108">
            <a:extLst>
              <a:ext uri="{FF2B5EF4-FFF2-40B4-BE49-F238E27FC236}">
                <a16:creationId xmlns:a16="http://schemas.microsoft.com/office/drawing/2014/main" id="{BC2DF1AD-B2C3-4245-BD1E-56CF610BFCE4}"/>
              </a:ext>
            </a:extLst>
          </p:cNvPr>
          <p:cNvGrpSpPr/>
          <p:nvPr/>
        </p:nvGrpSpPr>
        <p:grpSpPr>
          <a:xfrm>
            <a:off x="3773534" y="3889832"/>
            <a:ext cx="1566613" cy="1962713"/>
            <a:chOff x="1449482" y="3007811"/>
            <a:chExt cx="1566613" cy="1962713"/>
          </a:xfrm>
          <a:solidFill>
            <a:srgbClr val="202192"/>
          </a:solidFill>
        </p:grpSpPr>
        <p:sp>
          <p:nvSpPr>
            <p:cNvPr id="110" name="Oval 109">
              <a:extLst>
                <a:ext uri="{FF2B5EF4-FFF2-40B4-BE49-F238E27FC236}">
                  <a16:creationId xmlns:a16="http://schemas.microsoft.com/office/drawing/2014/main" id="{10713128-4C2A-43D9-B3B1-1D186F29D66A}"/>
                </a:ext>
              </a:extLst>
            </p:cNvPr>
            <p:cNvSpPr/>
            <p:nvPr/>
          </p:nvSpPr>
          <p:spPr bwMode="auto">
            <a:xfrm>
              <a:off x="2882908" y="3007811"/>
              <a:ext cx="133187" cy="122173"/>
            </a:xfrm>
            <a:prstGeom prst="ellipse">
              <a:avLst/>
            </a:prstGeom>
            <a:grpFill/>
            <a:ln>
              <a:solidFill>
                <a:srgbClr val="202192"/>
              </a:solid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chemeClr val="bg1"/>
                </a:solidFill>
                <a:ea typeface="Segoe UI" pitchFamily="34" charset="0"/>
                <a:cs typeface="Segoe UI" pitchFamily="34" charset="0"/>
              </a:endParaRPr>
            </a:p>
          </p:txBody>
        </p:sp>
        <p:cxnSp>
          <p:nvCxnSpPr>
            <p:cNvPr id="111" name="Straight Connector 110">
              <a:extLst>
                <a:ext uri="{FF2B5EF4-FFF2-40B4-BE49-F238E27FC236}">
                  <a16:creationId xmlns:a16="http://schemas.microsoft.com/office/drawing/2014/main" id="{CE478093-0974-47ED-8D3E-135195B6EE3B}"/>
                </a:ext>
              </a:extLst>
            </p:cNvPr>
            <p:cNvCxnSpPr>
              <a:cxnSpLocks/>
            </p:cNvCxnSpPr>
            <p:nvPr/>
          </p:nvCxnSpPr>
          <p:spPr>
            <a:xfrm flipH="1">
              <a:off x="1449482" y="3068897"/>
              <a:ext cx="1493346" cy="1901627"/>
            </a:xfrm>
            <a:prstGeom prst="line">
              <a:avLst/>
            </a:prstGeom>
            <a:grpFill/>
            <a:ln w="38100">
              <a:solidFill>
                <a:srgbClr val="202192"/>
              </a:solidFill>
              <a:headEnd type="none" w="lg" len="med"/>
              <a:tailEnd type="none" w="lg" len="med"/>
            </a:ln>
          </p:spPr>
          <p:style>
            <a:lnRef idx="2">
              <a:schemeClr val="accent4"/>
            </a:lnRef>
            <a:fillRef idx="0">
              <a:schemeClr val="accent4"/>
            </a:fillRef>
            <a:effectRef idx="1">
              <a:schemeClr val="accent4"/>
            </a:effectRef>
            <a:fontRef idx="minor">
              <a:schemeClr val="tx1"/>
            </a:fontRef>
          </p:style>
        </p:cxnSp>
      </p:grpSp>
      <p:grpSp>
        <p:nvGrpSpPr>
          <p:cNvPr id="113" name="Group 112">
            <a:extLst>
              <a:ext uri="{FF2B5EF4-FFF2-40B4-BE49-F238E27FC236}">
                <a16:creationId xmlns:a16="http://schemas.microsoft.com/office/drawing/2014/main" id="{736122E6-61DC-465F-B2A5-C609E23C0C5D}"/>
              </a:ext>
            </a:extLst>
          </p:cNvPr>
          <p:cNvGrpSpPr/>
          <p:nvPr/>
        </p:nvGrpSpPr>
        <p:grpSpPr>
          <a:xfrm>
            <a:off x="6815099" y="5043754"/>
            <a:ext cx="739155" cy="998612"/>
            <a:chOff x="2882908" y="3007811"/>
            <a:chExt cx="739155" cy="998612"/>
          </a:xfrm>
          <a:solidFill>
            <a:srgbClr val="202192"/>
          </a:solidFill>
        </p:grpSpPr>
        <p:sp>
          <p:nvSpPr>
            <p:cNvPr id="114" name="Oval 113">
              <a:extLst>
                <a:ext uri="{FF2B5EF4-FFF2-40B4-BE49-F238E27FC236}">
                  <a16:creationId xmlns:a16="http://schemas.microsoft.com/office/drawing/2014/main" id="{EC3DD7E7-5130-4430-A553-04168B68685B}"/>
                </a:ext>
              </a:extLst>
            </p:cNvPr>
            <p:cNvSpPr/>
            <p:nvPr/>
          </p:nvSpPr>
          <p:spPr bwMode="auto">
            <a:xfrm>
              <a:off x="2882908" y="3007811"/>
              <a:ext cx="133187" cy="122173"/>
            </a:xfrm>
            <a:prstGeom prst="ellipse">
              <a:avLst/>
            </a:prstGeom>
            <a:grpFill/>
            <a:ln>
              <a:solidFill>
                <a:srgbClr val="202192"/>
              </a:solid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chemeClr val="bg1"/>
                </a:solidFill>
                <a:ea typeface="Segoe UI" pitchFamily="34" charset="0"/>
                <a:cs typeface="Segoe UI" pitchFamily="34" charset="0"/>
              </a:endParaRPr>
            </a:p>
          </p:txBody>
        </p:sp>
        <p:cxnSp>
          <p:nvCxnSpPr>
            <p:cNvPr id="115" name="Straight Connector 114">
              <a:extLst>
                <a:ext uri="{FF2B5EF4-FFF2-40B4-BE49-F238E27FC236}">
                  <a16:creationId xmlns:a16="http://schemas.microsoft.com/office/drawing/2014/main" id="{9497090C-45E8-4D09-A781-3BD07C4BAFBE}"/>
                </a:ext>
              </a:extLst>
            </p:cNvPr>
            <p:cNvCxnSpPr>
              <a:cxnSpLocks/>
            </p:cNvCxnSpPr>
            <p:nvPr/>
          </p:nvCxnSpPr>
          <p:spPr>
            <a:xfrm>
              <a:off x="2942827" y="3068897"/>
              <a:ext cx="679236" cy="937526"/>
            </a:xfrm>
            <a:prstGeom prst="line">
              <a:avLst/>
            </a:prstGeom>
            <a:grpFill/>
            <a:ln w="38100">
              <a:solidFill>
                <a:srgbClr val="202192"/>
              </a:solidFill>
              <a:headEnd type="none" w="lg" len="med"/>
              <a:tailEnd type="none" w="lg" len="med"/>
            </a:ln>
          </p:spPr>
          <p:style>
            <a:lnRef idx="2">
              <a:schemeClr val="accent4"/>
            </a:lnRef>
            <a:fillRef idx="0">
              <a:schemeClr val="accent4"/>
            </a:fillRef>
            <a:effectRef idx="1">
              <a:schemeClr val="accent4"/>
            </a:effectRef>
            <a:fontRef idx="minor">
              <a:schemeClr val="tx1"/>
            </a:fontRef>
          </p:style>
        </p:cxnSp>
      </p:grpSp>
      <p:grpSp>
        <p:nvGrpSpPr>
          <p:cNvPr id="121" name="Group 120">
            <a:extLst>
              <a:ext uri="{FF2B5EF4-FFF2-40B4-BE49-F238E27FC236}">
                <a16:creationId xmlns:a16="http://schemas.microsoft.com/office/drawing/2014/main" id="{E60567CF-9B68-49BE-B8E7-94FA16E9EBB2}"/>
              </a:ext>
            </a:extLst>
          </p:cNvPr>
          <p:cNvGrpSpPr/>
          <p:nvPr/>
        </p:nvGrpSpPr>
        <p:grpSpPr>
          <a:xfrm>
            <a:off x="5548312" y="1353626"/>
            <a:ext cx="809751" cy="671095"/>
            <a:chOff x="2882908" y="2458889"/>
            <a:chExt cx="809751" cy="671095"/>
          </a:xfrm>
          <a:solidFill>
            <a:srgbClr val="202192"/>
          </a:solidFill>
        </p:grpSpPr>
        <p:sp>
          <p:nvSpPr>
            <p:cNvPr id="122" name="Oval 121">
              <a:extLst>
                <a:ext uri="{FF2B5EF4-FFF2-40B4-BE49-F238E27FC236}">
                  <a16:creationId xmlns:a16="http://schemas.microsoft.com/office/drawing/2014/main" id="{0DC67C32-55CE-4735-843E-3B29B1ECD050}"/>
                </a:ext>
              </a:extLst>
            </p:cNvPr>
            <p:cNvSpPr/>
            <p:nvPr/>
          </p:nvSpPr>
          <p:spPr bwMode="auto">
            <a:xfrm>
              <a:off x="2882908" y="3007811"/>
              <a:ext cx="133187" cy="122173"/>
            </a:xfrm>
            <a:prstGeom prst="ellipse">
              <a:avLst/>
            </a:prstGeom>
            <a:grpFill/>
            <a:ln>
              <a:solidFill>
                <a:srgbClr val="202192"/>
              </a:solid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chemeClr val="bg1"/>
                </a:solidFill>
                <a:ea typeface="Segoe UI" pitchFamily="34" charset="0"/>
                <a:cs typeface="Segoe UI" pitchFamily="34" charset="0"/>
              </a:endParaRPr>
            </a:p>
          </p:txBody>
        </p:sp>
        <p:cxnSp>
          <p:nvCxnSpPr>
            <p:cNvPr id="123" name="Straight Connector 122">
              <a:extLst>
                <a:ext uri="{FF2B5EF4-FFF2-40B4-BE49-F238E27FC236}">
                  <a16:creationId xmlns:a16="http://schemas.microsoft.com/office/drawing/2014/main" id="{BBBB6171-3037-4902-B1AA-4EFB6C908E1F}"/>
                </a:ext>
              </a:extLst>
            </p:cNvPr>
            <p:cNvCxnSpPr>
              <a:cxnSpLocks/>
            </p:cNvCxnSpPr>
            <p:nvPr/>
          </p:nvCxnSpPr>
          <p:spPr>
            <a:xfrm flipV="1">
              <a:off x="2942829" y="2458889"/>
              <a:ext cx="749830" cy="610012"/>
            </a:xfrm>
            <a:prstGeom prst="line">
              <a:avLst/>
            </a:prstGeom>
            <a:grpFill/>
            <a:ln w="38100">
              <a:solidFill>
                <a:srgbClr val="202192"/>
              </a:solidFill>
              <a:headEnd type="none" w="lg" len="med"/>
              <a:tailEnd type="none" w="lg" len="med"/>
            </a:ln>
          </p:spPr>
          <p:style>
            <a:lnRef idx="2">
              <a:schemeClr val="accent4"/>
            </a:lnRef>
            <a:fillRef idx="0">
              <a:schemeClr val="accent4"/>
            </a:fillRef>
            <a:effectRef idx="1">
              <a:schemeClr val="accent4"/>
            </a:effectRef>
            <a:fontRef idx="minor">
              <a:schemeClr val="tx1"/>
            </a:fontRef>
          </p:style>
        </p:cxnSp>
      </p:grpSp>
      <p:grpSp>
        <p:nvGrpSpPr>
          <p:cNvPr id="131" name="Group 130">
            <a:extLst>
              <a:ext uri="{FF2B5EF4-FFF2-40B4-BE49-F238E27FC236}">
                <a16:creationId xmlns:a16="http://schemas.microsoft.com/office/drawing/2014/main" id="{8F887D23-1C0E-41D2-B984-6FB592DF63DD}"/>
              </a:ext>
            </a:extLst>
          </p:cNvPr>
          <p:cNvGrpSpPr/>
          <p:nvPr/>
        </p:nvGrpSpPr>
        <p:grpSpPr>
          <a:xfrm>
            <a:off x="10315145" y="3457739"/>
            <a:ext cx="976820" cy="717413"/>
            <a:chOff x="2882908" y="2412571"/>
            <a:chExt cx="976820" cy="717413"/>
          </a:xfrm>
          <a:solidFill>
            <a:srgbClr val="202192"/>
          </a:solidFill>
        </p:grpSpPr>
        <p:sp>
          <p:nvSpPr>
            <p:cNvPr id="132" name="Oval 131">
              <a:extLst>
                <a:ext uri="{FF2B5EF4-FFF2-40B4-BE49-F238E27FC236}">
                  <a16:creationId xmlns:a16="http://schemas.microsoft.com/office/drawing/2014/main" id="{D65E9A22-A050-4DB6-8000-0247E5B56DD1}"/>
                </a:ext>
              </a:extLst>
            </p:cNvPr>
            <p:cNvSpPr/>
            <p:nvPr/>
          </p:nvSpPr>
          <p:spPr bwMode="auto">
            <a:xfrm>
              <a:off x="2882908" y="3007811"/>
              <a:ext cx="133187" cy="122173"/>
            </a:xfrm>
            <a:prstGeom prst="ellipse">
              <a:avLst/>
            </a:prstGeom>
            <a:grpFill/>
            <a:ln>
              <a:solidFill>
                <a:srgbClr val="202192"/>
              </a:solid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chemeClr val="bg1"/>
                </a:solidFill>
                <a:ea typeface="Segoe UI" pitchFamily="34" charset="0"/>
                <a:cs typeface="Segoe UI" pitchFamily="34" charset="0"/>
              </a:endParaRPr>
            </a:p>
          </p:txBody>
        </p:sp>
        <p:cxnSp>
          <p:nvCxnSpPr>
            <p:cNvPr id="133" name="Straight Connector 132">
              <a:extLst>
                <a:ext uri="{FF2B5EF4-FFF2-40B4-BE49-F238E27FC236}">
                  <a16:creationId xmlns:a16="http://schemas.microsoft.com/office/drawing/2014/main" id="{E3C4F39C-374B-481A-97AE-E62E5CACC0D3}"/>
                </a:ext>
              </a:extLst>
            </p:cNvPr>
            <p:cNvCxnSpPr>
              <a:cxnSpLocks/>
            </p:cNvCxnSpPr>
            <p:nvPr/>
          </p:nvCxnSpPr>
          <p:spPr>
            <a:xfrm flipV="1">
              <a:off x="2942827" y="2412571"/>
              <a:ext cx="916901" cy="656326"/>
            </a:xfrm>
            <a:prstGeom prst="line">
              <a:avLst/>
            </a:prstGeom>
            <a:grpFill/>
            <a:ln w="38100">
              <a:solidFill>
                <a:srgbClr val="202192"/>
              </a:solidFill>
              <a:headEnd type="none" w="lg" len="med"/>
              <a:tailEnd type="none" w="lg" len="med"/>
            </a:ln>
          </p:spPr>
          <p:style>
            <a:lnRef idx="2">
              <a:schemeClr val="accent4"/>
            </a:lnRef>
            <a:fillRef idx="0">
              <a:schemeClr val="accent4"/>
            </a:fillRef>
            <a:effectRef idx="1">
              <a:schemeClr val="accent4"/>
            </a:effectRef>
            <a:fontRef idx="minor">
              <a:schemeClr val="tx1"/>
            </a:fontRef>
          </p:style>
        </p:cxnSp>
      </p:grpSp>
      <p:cxnSp>
        <p:nvCxnSpPr>
          <p:cNvPr id="91" name="Straight Arrow Connector 90">
            <a:extLst>
              <a:ext uri="{FF2B5EF4-FFF2-40B4-BE49-F238E27FC236}">
                <a16:creationId xmlns:a16="http://schemas.microsoft.com/office/drawing/2014/main" id="{444A2601-550F-4EEA-8084-0EA0E91E1D2C}"/>
              </a:ext>
            </a:extLst>
          </p:cNvPr>
          <p:cNvCxnSpPr>
            <a:cxnSpLocks/>
          </p:cNvCxnSpPr>
          <p:nvPr/>
        </p:nvCxnSpPr>
        <p:spPr>
          <a:xfrm flipH="1">
            <a:off x="5389757" y="1409117"/>
            <a:ext cx="13772" cy="989832"/>
          </a:xfrm>
          <a:prstGeom prst="straightConnector1">
            <a:avLst/>
          </a:prstGeom>
          <a:ln w="762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144" name="Graphic 143" descr="Gears with solid fill">
            <a:extLst>
              <a:ext uri="{FF2B5EF4-FFF2-40B4-BE49-F238E27FC236}">
                <a16:creationId xmlns:a16="http://schemas.microsoft.com/office/drawing/2014/main" id="{CDCBA246-D31E-4D79-B1B9-96D3050D7B38}"/>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0640412" y="3954749"/>
            <a:ext cx="914400" cy="914400"/>
          </a:xfrm>
          <a:prstGeom prst="rect">
            <a:avLst/>
          </a:prstGeom>
        </p:spPr>
      </p:pic>
      <p:pic>
        <p:nvPicPr>
          <p:cNvPr id="146" name="Graphic 145" descr="Lightning bolt with solid fill">
            <a:extLst>
              <a:ext uri="{FF2B5EF4-FFF2-40B4-BE49-F238E27FC236}">
                <a16:creationId xmlns:a16="http://schemas.microsoft.com/office/drawing/2014/main" id="{9BF72010-378F-4410-9804-57D659E0C749}"/>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4934440" y="507135"/>
            <a:ext cx="914400" cy="914400"/>
          </a:xfrm>
          <a:prstGeom prst="rect">
            <a:avLst/>
          </a:prstGeom>
        </p:spPr>
      </p:pic>
      <p:grpSp>
        <p:nvGrpSpPr>
          <p:cNvPr id="163" name="Group 162">
            <a:extLst>
              <a:ext uri="{FF2B5EF4-FFF2-40B4-BE49-F238E27FC236}">
                <a16:creationId xmlns:a16="http://schemas.microsoft.com/office/drawing/2014/main" id="{5CCCB35B-5CB5-4F59-A781-AC085DADC48F}"/>
              </a:ext>
            </a:extLst>
          </p:cNvPr>
          <p:cNvGrpSpPr/>
          <p:nvPr/>
        </p:nvGrpSpPr>
        <p:grpSpPr>
          <a:xfrm>
            <a:off x="7569357" y="1344589"/>
            <a:ext cx="2063506" cy="1301185"/>
            <a:chOff x="2882908" y="1828799"/>
            <a:chExt cx="2063506" cy="1301185"/>
          </a:xfrm>
          <a:solidFill>
            <a:srgbClr val="202192"/>
          </a:solidFill>
        </p:grpSpPr>
        <p:sp>
          <p:nvSpPr>
            <p:cNvPr id="164" name="Oval 163">
              <a:extLst>
                <a:ext uri="{FF2B5EF4-FFF2-40B4-BE49-F238E27FC236}">
                  <a16:creationId xmlns:a16="http://schemas.microsoft.com/office/drawing/2014/main" id="{BED2A799-E603-4117-A1D4-32F44F2B7F87}"/>
                </a:ext>
              </a:extLst>
            </p:cNvPr>
            <p:cNvSpPr/>
            <p:nvPr/>
          </p:nvSpPr>
          <p:spPr bwMode="auto">
            <a:xfrm>
              <a:off x="2882908" y="3007811"/>
              <a:ext cx="133187" cy="122173"/>
            </a:xfrm>
            <a:prstGeom prst="ellipse">
              <a:avLst/>
            </a:prstGeom>
            <a:grpFill/>
            <a:ln>
              <a:solidFill>
                <a:srgbClr val="202192"/>
              </a:solid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chemeClr val="bg1"/>
                </a:solidFill>
                <a:ea typeface="Segoe UI" pitchFamily="34" charset="0"/>
                <a:cs typeface="Segoe UI" pitchFamily="34" charset="0"/>
              </a:endParaRPr>
            </a:p>
          </p:txBody>
        </p:sp>
        <p:cxnSp>
          <p:nvCxnSpPr>
            <p:cNvPr id="165" name="Straight Connector 164">
              <a:extLst>
                <a:ext uri="{FF2B5EF4-FFF2-40B4-BE49-F238E27FC236}">
                  <a16:creationId xmlns:a16="http://schemas.microsoft.com/office/drawing/2014/main" id="{8852E885-DBAA-4F44-A884-7747B3E63DBB}"/>
                </a:ext>
              </a:extLst>
            </p:cNvPr>
            <p:cNvCxnSpPr>
              <a:cxnSpLocks/>
            </p:cNvCxnSpPr>
            <p:nvPr/>
          </p:nvCxnSpPr>
          <p:spPr>
            <a:xfrm flipV="1">
              <a:off x="2942829" y="1828799"/>
              <a:ext cx="2003585" cy="1240101"/>
            </a:xfrm>
            <a:prstGeom prst="line">
              <a:avLst/>
            </a:prstGeom>
            <a:grpFill/>
            <a:ln w="38100">
              <a:solidFill>
                <a:srgbClr val="202192"/>
              </a:solidFill>
              <a:headEnd type="none" w="lg" len="med"/>
              <a:tailEnd type="none" w="lg" len="med"/>
            </a:ln>
          </p:spPr>
          <p:style>
            <a:lnRef idx="2">
              <a:schemeClr val="accent4"/>
            </a:lnRef>
            <a:fillRef idx="0">
              <a:schemeClr val="accent4"/>
            </a:fillRef>
            <a:effectRef idx="1">
              <a:schemeClr val="accent4"/>
            </a:effectRef>
            <a:fontRef idx="minor">
              <a:schemeClr val="tx1"/>
            </a:fontRef>
          </p:style>
        </p:cxnSp>
      </p:grpSp>
      <p:sp>
        <p:nvSpPr>
          <p:cNvPr id="175" name="TextBox 174">
            <a:extLst>
              <a:ext uri="{FF2B5EF4-FFF2-40B4-BE49-F238E27FC236}">
                <a16:creationId xmlns:a16="http://schemas.microsoft.com/office/drawing/2014/main" id="{FA67C6AC-229A-490A-8212-DD47F28716A9}"/>
              </a:ext>
            </a:extLst>
          </p:cNvPr>
          <p:cNvSpPr txBox="1"/>
          <p:nvPr/>
        </p:nvSpPr>
        <p:spPr>
          <a:xfrm>
            <a:off x="4417213" y="2318936"/>
            <a:ext cx="471887" cy="430887"/>
          </a:xfrm>
          <a:prstGeom prst="rect">
            <a:avLst/>
          </a:prstGeom>
          <a:noFill/>
        </p:spPr>
        <p:txBody>
          <a:bodyPr wrap="square" lIns="0" tIns="0" rIns="0" bIns="0" rtlCol="0">
            <a:spAutoFit/>
          </a:bodyPr>
          <a:lstStyle/>
          <a:p>
            <a:pPr algn="ctr"/>
            <a:r>
              <a:rPr lang="en-US" sz="1400" b="1" dirty="0">
                <a:latin typeface="Segoe UI Semibold" panose="020B0702040204020203" pitchFamily="34" charset="0"/>
                <a:cs typeface="Segoe UI Semibold" panose="020B0702040204020203" pitchFamily="34" charset="0"/>
              </a:rPr>
              <a:t>Get state</a:t>
            </a:r>
          </a:p>
        </p:txBody>
      </p:sp>
      <p:sp>
        <p:nvSpPr>
          <p:cNvPr id="177" name="TextBox 176">
            <a:extLst>
              <a:ext uri="{FF2B5EF4-FFF2-40B4-BE49-F238E27FC236}">
                <a16:creationId xmlns:a16="http://schemas.microsoft.com/office/drawing/2014/main" id="{842882F6-0BE0-44E0-AEC2-DB6AF4E4812F}"/>
              </a:ext>
            </a:extLst>
          </p:cNvPr>
          <p:cNvSpPr txBox="1"/>
          <p:nvPr/>
        </p:nvSpPr>
        <p:spPr>
          <a:xfrm>
            <a:off x="6057516" y="4673832"/>
            <a:ext cx="1251402" cy="215444"/>
          </a:xfrm>
          <a:prstGeom prst="rect">
            <a:avLst/>
          </a:prstGeom>
          <a:noFill/>
        </p:spPr>
        <p:txBody>
          <a:bodyPr wrap="square" lIns="0" tIns="0" rIns="0" bIns="0" rtlCol="0">
            <a:spAutoFit/>
          </a:bodyPr>
          <a:lstStyle/>
          <a:p>
            <a:pPr algn="ctr"/>
            <a:r>
              <a:rPr lang="en-US" sz="1400" b="1" dirty="0">
                <a:latin typeface="Segoe UI Semibold" panose="020B0702040204020203" pitchFamily="34" charset="0"/>
                <a:cs typeface="Segoe UI Semibold" panose="020B0702040204020203" pitchFamily="34" charset="0"/>
              </a:rPr>
              <a:t>Retrieve secret</a:t>
            </a:r>
          </a:p>
        </p:txBody>
      </p:sp>
      <p:sp>
        <p:nvSpPr>
          <p:cNvPr id="179" name="TextBox 178">
            <a:extLst>
              <a:ext uri="{FF2B5EF4-FFF2-40B4-BE49-F238E27FC236}">
                <a16:creationId xmlns:a16="http://schemas.microsoft.com/office/drawing/2014/main" id="{6AAD7C41-6CC8-464D-B12A-D801206B5E5A}"/>
              </a:ext>
            </a:extLst>
          </p:cNvPr>
          <p:cNvSpPr txBox="1"/>
          <p:nvPr/>
        </p:nvSpPr>
        <p:spPr>
          <a:xfrm>
            <a:off x="5675718" y="2845445"/>
            <a:ext cx="1251402" cy="215444"/>
          </a:xfrm>
          <a:prstGeom prst="rect">
            <a:avLst/>
          </a:prstGeom>
          <a:noFill/>
        </p:spPr>
        <p:txBody>
          <a:bodyPr wrap="square" lIns="0" tIns="0" rIns="0" bIns="0" rtlCol="0">
            <a:spAutoFit/>
          </a:bodyPr>
          <a:lstStyle/>
          <a:p>
            <a:pPr algn="ctr"/>
            <a:r>
              <a:rPr lang="en-US" sz="1400" b="1" dirty="0">
                <a:latin typeface="Segoe UI Semibold" panose="020B0702040204020203" pitchFamily="34" charset="0"/>
                <a:cs typeface="Segoe UI Semibold" panose="020B0702040204020203" pitchFamily="34" charset="0"/>
              </a:rPr>
              <a:t>Publish</a:t>
            </a:r>
          </a:p>
        </p:txBody>
      </p:sp>
      <p:sp>
        <p:nvSpPr>
          <p:cNvPr id="182" name="TextBox 181">
            <a:extLst>
              <a:ext uri="{FF2B5EF4-FFF2-40B4-BE49-F238E27FC236}">
                <a16:creationId xmlns:a16="http://schemas.microsoft.com/office/drawing/2014/main" id="{918EDD58-AD88-43CE-9961-38FF05A8BB5A}"/>
              </a:ext>
            </a:extLst>
          </p:cNvPr>
          <p:cNvSpPr txBox="1"/>
          <p:nvPr/>
        </p:nvSpPr>
        <p:spPr>
          <a:xfrm>
            <a:off x="7265424" y="3407052"/>
            <a:ext cx="1251402" cy="215444"/>
          </a:xfrm>
          <a:prstGeom prst="rect">
            <a:avLst/>
          </a:prstGeom>
          <a:noFill/>
        </p:spPr>
        <p:txBody>
          <a:bodyPr wrap="square" lIns="0" tIns="0" rIns="0" bIns="0" rtlCol="0">
            <a:spAutoFit/>
          </a:bodyPr>
          <a:lstStyle/>
          <a:p>
            <a:pPr algn="ctr"/>
            <a:r>
              <a:rPr lang="en-US" sz="1400" b="1" dirty="0">
                <a:latin typeface="Segoe UI Semibold" panose="020B0702040204020203" pitchFamily="34" charset="0"/>
                <a:cs typeface="Segoe UI Semibold" panose="020B0702040204020203" pitchFamily="34" charset="0"/>
              </a:rPr>
              <a:t>Subscribe</a:t>
            </a:r>
          </a:p>
        </p:txBody>
      </p:sp>
      <p:sp>
        <p:nvSpPr>
          <p:cNvPr id="184" name="TextBox 183">
            <a:extLst>
              <a:ext uri="{FF2B5EF4-FFF2-40B4-BE49-F238E27FC236}">
                <a16:creationId xmlns:a16="http://schemas.microsoft.com/office/drawing/2014/main" id="{3E99ADA3-0410-4CC4-ACB7-CF066CB26B9E}"/>
              </a:ext>
            </a:extLst>
          </p:cNvPr>
          <p:cNvSpPr txBox="1"/>
          <p:nvPr/>
        </p:nvSpPr>
        <p:spPr>
          <a:xfrm>
            <a:off x="4376298" y="1779590"/>
            <a:ext cx="1251402" cy="215444"/>
          </a:xfrm>
          <a:prstGeom prst="rect">
            <a:avLst/>
          </a:prstGeom>
          <a:noFill/>
        </p:spPr>
        <p:txBody>
          <a:bodyPr wrap="square" lIns="0" tIns="0" rIns="0" bIns="0" rtlCol="0">
            <a:spAutoFit/>
          </a:bodyPr>
          <a:lstStyle/>
          <a:p>
            <a:pPr algn="ctr"/>
            <a:r>
              <a:rPr lang="en-US" sz="1400" b="1" dirty="0">
                <a:latin typeface="Segoe UI Semibold" panose="020B0702040204020203" pitchFamily="34" charset="0"/>
                <a:cs typeface="Segoe UI Semibold" panose="020B0702040204020203" pitchFamily="34" charset="0"/>
              </a:rPr>
              <a:t>Trigger</a:t>
            </a:r>
          </a:p>
        </p:txBody>
      </p:sp>
      <p:sp>
        <p:nvSpPr>
          <p:cNvPr id="186" name="TextBox 185">
            <a:extLst>
              <a:ext uri="{FF2B5EF4-FFF2-40B4-BE49-F238E27FC236}">
                <a16:creationId xmlns:a16="http://schemas.microsoft.com/office/drawing/2014/main" id="{908B8C89-CDB9-4F91-AE69-4D6C5CD126A1}"/>
              </a:ext>
            </a:extLst>
          </p:cNvPr>
          <p:cNvSpPr txBox="1"/>
          <p:nvPr/>
        </p:nvSpPr>
        <p:spPr>
          <a:xfrm>
            <a:off x="5261499" y="3836161"/>
            <a:ext cx="1251402" cy="430887"/>
          </a:xfrm>
          <a:prstGeom prst="rect">
            <a:avLst/>
          </a:prstGeom>
          <a:noFill/>
        </p:spPr>
        <p:txBody>
          <a:bodyPr wrap="square" lIns="0" tIns="0" rIns="0" bIns="0" rtlCol="0">
            <a:spAutoFit/>
          </a:bodyPr>
          <a:lstStyle/>
          <a:p>
            <a:pPr algn="ctr"/>
            <a:r>
              <a:rPr lang="en-US" sz="1400" b="1" dirty="0">
                <a:latin typeface="Segoe UI Semibold" panose="020B0702040204020203" pitchFamily="34" charset="0"/>
                <a:cs typeface="Segoe UI Semibold" panose="020B0702040204020203" pitchFamily="34" charset="0"/>
              </a:rPr>
              <a:t>Call </a:t>
            </a:r>
          </a:p>
          <a:p>
            <a:pPr algn="ctr"/>
            <a:r>
              <a:rPr lang="en-US" sz="1400" b="1" dirty="0">
                <a:latin typeface="Segoe UI Semibold" panose="020B0702040204020203" pitchFamily="34" charset="0"/>
                <a:cs typeface="Segoe UI Semibold" panose="020B0702040204020203" pitchFamily="34" charset="0"/>
              </a:rPr>
              <a:t>method</a:t>
            </a:r>
          </a:p>
        </p:txBody>
      </p:sp>
      <p:cxnSp>
        <p:nvCxnSpPr>
          <p:cNvPr id="188" name="Straight Arrow Connector 187">
            <a:extLst>
              <a:ext uri="{FF2B5EF4-FFF2-40B4-BE49-F238E27FC236}">
                <a16:creationId xmlns:a16="http://schemas.microsoft.com/office/drawing/2014/main" id="{030D4E35-5A30-4AC3-9CC7-E2DC702F3588}"/>
              </a:ext>
            </a:extLst>
          </p:cNvPr>
          <p:cNvCxnSpPr>
            <a:cxnSpLocks/>
          </p:cNvCxnSpPr>
          <p:nvPr/>
        </p:nvCxnSpPr>
        <p:spPr>
          <a:xfrm>
            <a:off x="5917555" y="4911951"/>
            <a:ext cx="1487403" cy="0"/>
          </a:xfrm>
          <a:prstGeom prst="straightConnector1">
            <a:avLst/>
          </a:prstGeom>
          <a:ln w="381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1" name="Straight Arrow Connector 190">
            <a:extLst>
              <a:ext uri="{FF2B5EF4-FFF2-40B4-BE49-F238E27FC236}">
                <a16:creationId xmlns:a16="http://schemas.microsoft.com/office/drawing/2014/main" id="{90AF065B-A054-41DF-B75C-7F619735632A}"/>
              </a:ext>
            </a:extLst>
          </p:cNvPr>
          <p:cNvCxnSpPr>
            <a:cxnSpLocks/>
          </p:cNvCxnSpPr>
          <p:nvPr/>
        </p:nvCxnSpPr>
        <p:spPr>
          <a:xfrm>
            <a:off x="5414004" y="3565187"/>
            <a:ext cx="2468" cy="743578"/>
          </a:xfrm>
          <a:prstGeom prst="straightConnector1">
            <a:avLst/>
          </a:prstGeom>
          <a:ln w="381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5" name="Straight Arrow Connector 194">
            <a:extLst>
              <a:ext uri="{FF2B5EF4-FFF2-40B4-BE49-F238E27FC236}">
                <a16:creationId xmlns:a16="http://schemas.microsoft.com/office/drawing/2014/main" id="{756B10F9-8670-4755-AD95-C21E46304DAD}"/>
              </a:ext>
            </a:extLst>
          </p:cNvPr>
          <p:cNvCxnSpPr>
            <a:cxnSpLocks/>
          </p:cNvCxnSpPr>
          <p:nvPr/>
        </p:nvCxnSpPr>
        <p:spPr>
          <a:xfrm flipH="1">
            <a:off x="4266107" y="2820927"/>
            <a:ext cx="607852" cy="0"/>
          </a:xfrm>
          <a:prstGeom prst="straightConnector1">
            <a:avLst/>
          </a:prstGeom>
          <a:ln w="381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68" name="Graphic 67">
            <a:extLst>
              <a:ext uri="{FF2B5EF4-FFF2-40B4-BE49-F238E27FC236}">
                <a16:creationId xmlns:a16="http://schemas.microsoft.com/office/drawing/2014/main" id="{29FD623E-4506-EF67-7F97-39E2E58F311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582128" y="3397942"/>
            <a:ext cx="608226" cy="844163"/>
          </a:xfrm>
          <a:prstGeom prst="rect">
            <a:avLst/>
          </a:prstGeom>
          <a:effectLst>
            <a:outerShdw blurRad="50800" dist="38100" dir="2700000" algn="tl" rotWithShape="0">
              <a:prstClr val="black">
                <a:alpha val="40000"/>
              </a:prstClr>
            </a:outerShdw>
          </a:effectLst>
        </p:spPr>
      </p:pic>
      <p:sp>
        <p:nvSpPr>
          <p:cNvPr id="70" name="TextBox 69">
            <a:extLst>
              <a:ext uri="{FF2B5EF4-FFF2-40B4-BE49-F238E27FC236}">
                <a16:creationId xmlns:a16="http://schemas.microsoft.com/office/drawing/2014/main" id="{5E04FE38-76CB-C9E2-330D-B37D7F035C16}"/>
              </a:ext>
            </a:extLst>
          </p:cNvPr>
          <p:cNvSpPr txBox="1"/>
          <p:nvPr/>
        </p:nvSpPr>
        <p:spPr>
          <a:xfrm>
            <a:off x="4489707" y="3465079"/>
            <a:ext cx="628194" cy="430887"/>
          </a:xfrm>
          <a:prstGeom prst="rect">
            <a:avLst/>
          </a:prstGeom>
          <a:noFill/>
        </p:spPr>
        <p:txBody>
          <a:bodyPr wrap="square" lIns="0" tIns="0" rIns="0" bIns="0" rtlCol="0">
            <a:spAutoFit/>
          </a:bodyPr>
          <a:lstStyle/>
          <a:p>
            <a:pPr algn="ctr"/>
            <a:r>
              <a:rPr lang="en-US" sz="1400" b="1" dirty="0">
                <a:latin typeface="Segoe UI Semibold" panose="020B0702040204020203" pitchFamily="34" charset="0"/>
                <a:cs typeface="Segoe UI Semibold" panose="020B0702040204020203" pitchFamily="34" charset="0"/>
              </a:rPr>
              <a:t>Get config</a:t>
            </a:r>
          </a:p>
        </p:txBody>
      </p:sp>
      <p:cxnSp>
        <p:nvCxnSpPr>
          <p:cNvPr id="71" name="Straight Arrow Connector 70">
            <a:extLst>
              <a:ext uri="{FF2B5EF4-FFF2-40B4-BE49-F238E27FC236}">
                <a16:creationId xmlns:a16="http://schemas.microsoft.com/office/drawing/2014/main" id="{2EFEE117-8C86-7EC1-C393-3E3AF8F791A4}"/>
              </a:ext>
            </a:extLst>
          </p:cNvPr>
          <p:cNvCxnSpPr>
            <a:cxnSpLocks/>
          </p:cNvCxnSpPr>
          <p:nvPr/>
        </p:nvCxnSpPr>
        <p:spPr>
          <a:xfrm flipH="1">
            <a:off x="4223396" y="3260271"/>
            <a:ext cx="665704" cy="561807"/>
          </a:xfrm>
          <a:prstGeom prst="straightConnector1">
            <a:avLst/>
          </a:prstGeom>
          <a:ln w="381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74" name="Group 73">
            <a:extLst>
              <a:ext uri="{FF2B5EF4-FFF2-40B4-BE49-F238E27FC236}">
                <a16:creationId xmlns:a16="http://schemas.microsoft.com/office/drawing/2014/main" id="{56188E49-16DF-9571-8DCB-12976A6618FC}"/>
              </a:ext>
            </a:extLst>
          </p:cNvPr>
          <p:cNvGrpSpPr/>
          <p:nvPr/>
        </p:nvGrpSpPr>
        <p:grpSpPr>
          <a:xfrm>
            <a:off x="874266" y="2972412"/>
            <a:ext cx="1831175" cy="755727"/>
            <a:chOff x="667038" y="4677551"/>
            <a:chExt cx="1910690" cy="850842"/>
          </a:xfrm>
        </p:grpSpPr>
        <p:sp>
          <p:nvSpPr>
            <p:cNvPr id="75" name="Rectangle: Rounded Corners 152">
              <a:extLst>
                <a:ext uri="{FF2B5EF4-FFF2-40B4-BE49-F238E27FC236}">
                  <a16:creationId xmlns:a16="http://schemas.microsoft.com/office/drawing/2014/main" id="{B89BB796-B634-075C-3016-9758352A421F}"/>
                </a:ext>
              </a:extLst>
            </p:cNvPr>
            <p:cNvSpPr/>
            <p:nvPr/>
          </p:nvSpPr>
          <p:spPr bwMode="auto">
            <a:xfrm>
              <a:off x="667038" y="4677551"/>
              <a:ext cx="1876812" cy="850842"/>
            </a:xfrm>
            <a:prstGeom prst="roundRect">
              <a:avLst/>
            </a:prstGeom>
            <a:solidFill>
              <a:srgbClr val="202192"/>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chemeClr val="bg1"/>
                </a:solidFill>
                <a:ea typeface="Segoe UI" pitchFamily="34" charset="0"/>
                <a:cs typeface="Segoe UI" pitchFamily="34" charset="0"/>
              </a:endParaRPr>
            </a:p>
          </p:txBody>
        </p:sp>
        <p:sp>
          <p:nvSpPr>
            <p:cNvPr id="76" name="TextBox 75">
              <a:extLst>
                <a:ext uri="{FF2B5EF4-FFF2-40B4-BE49-F238E27FC236}">
                  <a16:creationId xmlns:a16="http://schemas.microsoft.com/office/drawing/2014/main" id="{B8141440-8B40-64E3-6259-01C63399F27C}"/>
                </a:ext>
              </a:extLst>
            </p:cNvPr>
            <p:cNvSpPr txBox="1"/>
            <p:nvPr/>
          </p:nvSpPr>
          <p:spPr>
            <a:xfrm>
              <a:off x="667039" y="4764407"/>
              <a:ext cx="1910689" cy="693026"/>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solidFill>
                    <a:schemeClr val="bg1"/>
                  </a:solidFill>
                  <a:latin typeface="Segoe UI Semibold"/>
                </a:rPr>
                <a:t>Application </a:t>
              </a:r>
              <a:r>
                <a:rPr kumimoji="0" lang="en-US" sz="2000" b="0" i="0" u="none" strike="noStrike" kern="1200" cap="none" spc="0" normalizeH="0" baseline="0" noProof="0" dirty="0">
                  <a:ln>
                    <a:noFill/>
                  </a:ln>
                  <a:solidFill>
                    <a:schemeClr val="bg1"/>
                  </a:solidFill>
                  <a:effectLst/>
                  <a:uLnTx/>
                  <a:uFillTx/>
                  <a:latin typeface="Segoe UI Semibold"/>
                  <a:ea typeface="+mn-ea"/>
                  <a:cs typeface="+mn-cs"/>
                </a:rPr>
                <a:t>Configuration</a:t>
              </a:r>
            </a:p>
          </p:txBody>
        </p:sp>
      </p:grpSp>
      <p:grpSp>
        <p:nvGrpSpPr>
          <p:cNvPr id="80" name="Group 79">
            <a:extLst>
              <a:ext uri="{FF2B5EF4-FFF2-40B4-BE49-F238E27FC236}">
                <a16:creationId xmlns:a16="http://schemas.microsoft.com/office/drawing/2014/main" id="{612B8952-5A01-7C65-D8DC-FE2EB7490E08}"/>
              </a:ext>
            </a:extLst>
          </p:cNvPr>
          <p:cNvGrpSpPr/>
          <p:nvPr/>
        </p:nvGrpSpPr>
        <p:grpSpPr>
          <a:xfrm rot="3096932">
            <a:off x="2486053" y="2378670"/>
            <a:ext cx="1566613" cy="1962713"/>
            <a:chOff x="1449482" y="3007811"/>
            <a:chExt cx="1566613" cy="1962713"/>
          </a:xfrm>
          <a:solidFill>
            <a:srgbClr val="202192"/>
          </a:solidFill>
        </p:grpSpPr>
        <p:sp>
          <p:nvSpPr>
            <p:cNvPr id="81" name="Oval 80">
              <a:extLst>
                <a:ext uri="{FF2B5EF4-FFF2-40B4-BE49-F238E27FC236}">
                  <a16:creationId xmlns:a16="http://schemas.microsoft.com/office/drawing/2014/main" id="{5A6630A2-1FED-D879-097F-557BB7654F18}"/>
                </a:ext>
              </a:extLst>
            </p:cNvPr>
            <p:cNvSpPr/>
            <p:nvPr/>
          </p:nvSpPr>
          <p:spPr bwMode="auto">
            <a:xfrm>
              <a:off x="2882908" y="3007811"/>
              <a:ext cx="133187" cy="122173"/>
            </a:xfrm>
            <a:prstGeom prst="ellipse">
              <a:avLst/>
            </a:prstGeom>
            <a:grpFill/>
            <a:ln>
              <a:solidFill>
                <a:srgbClr val="202192"/>
              </a:solid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chemeClr val="bg1"/>
                </a:solidFill>
                <a:ea typeface="Segoe UI" pitchFamily="34" charset="0"/>
                <a:cs typeface="Segoe UI" pitchFamily="34" charset="0"/>
              </a:endParaRPr>
            </a:p>
          </p:txBody>
        </p:sp>
        <p:cxnSp>
          <p:nvCxnSpPr>
            <p:cNvPr id="83" name="Straight Connector 82">
              <a:extLst>
                <a:ext uri="{FF2B5EF4-FFF2-40B4-BE49-F238E27FC236}">
                  <a16:creationId xmlns:a16="http://schemas.microsoft.com/office/drawing/2014/main" id="{74EFFB31-D996-ADC7-A70A-4E37E01C37B0}"/>
                </a:ext>
              </a:extLst>
            </p:cNvPr>
            <p:cNvCxnSpPr>
              <a:cxnSpLocks/>
            </p:cNvCxnSpPr>
            <p:nvPr/>
          </p:nvCxnSpPr>
          <p:spPr>
            <a:xfrm flipH="1">
              <a:off x="1449482" y="3068897"/>
              <a:ext cx="1493346" cy="1901627"/>
            </a:xfrm>
            <a:prstGeom prst="line">
              <a:avLst/>
            </a:prstGeom>
            <a:grpFill/>
            <a:ln w="38100">
              <a:solidFill>
                <a:srgbClr val="202192"/>
              </a:solidFill>
              <a:headEnd type="none" w="lg" len="med"/>
              <a:tailEnd type="none" w="lg" len="med"/>
            </a:ln>
          </p:spPr>
          <p:style>
            <a:lnRef idx="2">
              <a:schemeClr val="accent4"/>
            </a:lnRef>
            <a:fillRef idx="0">
              <a:schemeClr val="accent4"/>
            </a:fillRef>
            <a:effectRef idx="1">
              <a:schemeClr val="accent4"/>
            </a:effectRef>
            <a:fontRef idx="minor">
              <a:schemeClr val="tx1"/>
            </a:fontRef>
          </p:style>
        </p:cxnSp>
      </p:grpSp>
      <p:grpSp>
        <p:nvGrpSpPr>
          <p:cNvPr id="85" name="Group 84">
            <a:extLst>
              <a:ext uri="{FF2B5EF4-FFF2-40B4-BE49-F238E27FC236}">
                <a16:creationId xmlns:a16="http://schemas.microsoft.com/office/drawing/2014/main" id="{825E10D0-42CA-83A5-6F01-ACAB34E3FB22}"/>
              </a:ext>
            </a:extLst>
          </p:cNvPr>
          <p:cNvGrpSpPr/>
          <p:nvPr/>
        </p:nvGrpSpPr>
        <p:grpSpPr>
          <a:xfrm rot="10800000">
            <a:off x="3811272" y="1465794"/>
            <a:ext cx="665706" cy="851918"/>
            <a:chOff x="2882908" y="3007811"/>
            <a:chExt cx="739155" cy="998612"/>
          </a:xfrm>
          <a:solidFill>
            <a:srgbClr val="202192"/>
          </a:solidFill>
        </p:grpSpPr>
        <p:sp>
          <p:nvSpPr>
            <p:cNvPr id="86" name="Oval 85">
              <a:extLst>
                <a:ext uri="{FF2B5EF4-FFF2-40B4-BE49-F238E27FC236}">
                  <a16:creationId xmlns:a16="http://schemas.microsoft.com/office/drawing/2014/main" id="{A3586FF0-75F5-4BBB-CF97-2C256972A6F2}"/>
                </a:ext>
              </a:extLst>
            </p:cNvPr>
            <p:cNvSpPr/>
            <p:nvPr/>
          </p:nvSpPr>
          <p:spPr bwMode="auto">
            <a:xfrm>
              <a:off x="2882908" y="3007811"/>
              <a:ext cx="133187" cy="122173"/>
            </a:xfrm>
            <a:prstGeom prst="ellipse">
              <a:avLst/>
            </a:prstGeom>
            <a:grpFill/>
            <a:ln>
              <a:solidFill>
                <a:srgbClr val="202192"/>
              </a:solid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chemeClr val="bg1"/>
                </a:solidFill>
                <a:ea typeface="Segoe UI" pitchFamily="34" charset="0"/>
                <a:cs typeface="Segoe UI" pitchFamily="34" charset="0"/>
              </a:endParaRPr>
            </a:p>
          </p:txBody>
        </p:sp>
        <p:cxnSp>
          <p:nvCxnSpPr>
            <p:cNvPr id="87" name="Straight Connector 86">
              <a:extLst>
                <a:ext uri="{FF2B5EF4-FFF2-40B4-BE49-F238E27FC236}">
                  <a16:creationId xmlns:a16="http://schemas.microsoft.com/office/drawing/2014/main" id="{388EA89E-4AD0-064C-B87E-376A781E2332}"/>
                </a:ext>
              </a:extLst>
            </p:cNvPr>
            <p:cNvCxnSpPr>
              <a:cxnSpLocks/>
            </p:cNvCxnSpPr>
            <p:nvPr/>
          </p:nvCxnSpPr>
          <p:spPr>
            <a:xfrm>
              <a:off x="2942827" y="3068897"/>
              <a:ext cx="679236" cy="937526"/>
            </a:xfrm>
            <a:prstGeom prst="line">
              <a:avLst/>
            </a:prstGeom>
            <a:grpFill/>
            <a:ln w="38100">
              <a:solidFill>
                <a:srgbClr val="202192"/>
              </a:solidFill>
              <a:headEnd type="none" w="lg" len="med"/>
              <a:tailEnd type="none" w="lg" len="med"/>
            </a:ln>
          </p:spPr>
          <p:style>
            <a:lnRef idx="2">
              <a:schemeClr val="accent4"/>
            </a:lnRef>
            <a:fillRef idx="0">
              <a:schemeClr val="accent4"/>
            </a:fillRef>
            <a:effectRef idx="1">
              <a:schemeClr val="accent4"/>
            </a:effectRef>
            <a:fontRef idx="minor">
              <a:schemeClr val="tx1"/>
            </a:fontRef>
          </p:style>
        </p:cxnSp>
      </p:grpSp>
      <p:sp>
        <p:nvSpPr>
          <p:cNvPr id="88" name="Title 65">
            <a:extLst>
              <a:ext uri="{FF2B5EF4-FFF2-40B4-BE49-F238E27FC236}">
                <a16:creationId xmlns:a16="http://schemas.microsoft.com/office/drawing/2014/main" id="{4B0EAE58-61AB-3345-6689-E3135D8EA147}"/>
              </a:ext>
            </a:extLst>
          </p:cNvPr>
          <p:cNvSpPr txBox="1">
            <a:spLocks/>
          </p:cNvSpPr>
          <p:nvPr/>
        </p:nvSpPr>
        <p:spPr>
          <a:xfrm>
            <a:off x="10665" y="360335"/>
            <a:ext cx="11813780" cy="553998"/>
          </a:xfrm>
          <a:prstGeom prst="rect">
            <a:avLst/>
          </a:prstGeom>
        </p:spPr>
        <p:txBody>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r>
              <a:rPr lang="en-US" dirty="0" err="1"/>
              <a:t>Dapr</a:t>
            </a:r>
            <a:r>
              <a:rPr lang="en-US" dirty="0"/>
              <a:t> APIs</a:t>
            </a:r>
          </a:p>
        </p:txBody>
      </p:sp>
    </p:spTree>
    <p:extLst>
      <p:ext uri="{BB962C8B-B14F-4D97-AF65-F5344CB8AC3E}">
        <p14:creationId xmlns:p14="http://schemas.microsoft.com/office/powerpoint/2010/main" val="1283075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EED6D5-D05B-4376-A072-EDC136C336A1}"/>
              </a:ext>
            </a:extLst>
          </p:cNvPr>
          <p:cNvSpPr>
            <a:spLocks noGrp="1"/>
          </p:cNvSpPr>
          <p:nvPr>
            <p:ph type="title"/>
          </p:nvPr>
        </p:nvSpPr>
        <p:spPr/>
        <p:txBody>
          <a:bodyPr/>
          <a:lstStyle/>
          <a:p>
            <a:r>
              <a:rPr lang="en-US" dirty="0" err="1"/>
              <a:t>Dapr</a:t>
            </a:r>
            <a:r>
              <a:rPr lang="en-US" dirty="0"/>
              <a:t> APIs (alternative)</a:t>
            </a:r>
          </a:p>
        </p:txBody>
      </p:sp>
      <p:grpSp>
        <p:nvGrpSpPr>
          <p:cNvPr id="91" name="Group 90">
            <a:extLst>
              <a:ext uri="{FF2B5EF4-FFF2-40B4-BE49-F238E27FC236}">
                <a16:creationId xmlns:a16="http://schemas.microsoft.com/office/drawing/2014/main" id="{27914549-9BE3-4C75-A12D-FE049070FBCF}"/>
              </a:ext>
            </a:extLst>
          </p:cNvPr>
          <p:cNvGrpSpPr/>
          <p:nvPr/>
        </p:nvGrpSpPr>
        <p:grpSpPr>
          <a:xfrm>
            <a:off x="9812662" y="815773"/>
            <a:ext cx="1854693" cy="2159117"/>
            <a:chOff x="9171114" y="761455"/>
            <a:chExt cx="1854693" cy="2159117"/>
          </a:xfrm>
        </p:grpSpPr>
        <p:grpSp>
          <p:nvGrpSpPr>
            <p:cNvPr id="40" name="Group 39">
              <a:extLst>
                <a:ext uri="{FF2B5EF4-FFF2-40B4-BE49-F238E27FC236}">
                  <a16:creationId xmlns:a16="http://schemas.microsoft.com/office/drawing/2014/main" id="{59DA0F06-3ABE-420B-87D3-4E06616A80A5}"/>
                </a:ext>
              </a:extLst>
            </p:cNvPr>
            <p:cNvGrpSpPr/>
            <p:nvPr/>
          </p:nvGrpSpPr>
          <p:grpSpPr>
            <a:xfrm>
              <a:off x="9360298" y="761455"/>
              <a:ext cx="1665509" cy="1943094"/>
              <a:chOff x="9936928" y="239338"/>
              <a:chExt cx="1665509" cy="1943094"/>
            </a:xfrm>
          </p:grpSpPr>
          <p:pic>
            <p:nvPicPr>
              <p:cNvPr id="41" name="Graphic 40">
                <a:extLst>
                  <a:ext uri="{FF2B5EF4-FFF2-40B4-BE49-F238E27FC236}">
                    <a16:creationId xmlns:a16="http://schemas.microsoft.com/office/drawing/2014/main" id="{566AF26C-D227-463B-9CDA-D3781F2DF665}"/>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936928" y="239338"/>
                <a:ext cx="1665509" cy="1943094"/>
              </a:xfrm>
              <a:prstGeom prst="rect">
                <a:avLst/>
              </a:prstGeom>
            </p:spPr>
          </p:pic>
          <p:sp>
            <p:nvSpPr>
              <p:cNvPr id="42" name="TextBox 41">
                <a:extLst>
                  <a:ext uri="{FF2B5EF4-FFF2-40B4-BE49-F238E27FC236}">
                    <a16:creationId xmlns:a16="http://schemas.microsoft.com/office/drawing/2014/main" id="{A46B624C-AA09-49EE-BFE2-B80C36433195}"/>
                  </a:ext>
                </a:extLst>
              </p:cNvPr>
              <p:cNvSpPr txBox="1"/>
              <p:nvPr/>
            </p:nvSpPr>
            <p:spPr>
              <a:xfrm>
                <a:off x="10193053" y="815842"/>
                <a:ext cx="1076257" cy="307777"/>
              </a:xfrm>
              <a:prstGeom prst="rect">
                <a:avLst/>
              </a:prstGeom>
              <a:noFill/>
            </p:spPr>
            <p:txBody>
              <a:bodyPr wrap="none" lIns="0" tIns="0" rIns="0" bIns="0" rtlCol="0">
                <a:spAutoFit/>
              </a:bodyPr>
              <a:lstStyle/>
              <a:p>
                <a:pPr algn="ctr"/>
                <a:r>
                  <a:rPr lang="en-US" sz="2000">
                    <a:solidFill>
                      <a:srgbClr val="202192"/>
                    </a:solidFill>
                    <a:latin typeface="+mj-lt"/>
                  </a:rPr>
                  <a:t>Service A</a:t>
                </a:r>
              </a:p>
            </p:txBody>
          </p:sp>
        </p:grpSp>
        <p:grpSp>
          <p:nvGrpSpPr>
            <p:cNvPr id="60" name="!!Sidecar">
              <a:extLst>
                <a:ext uri="{FF2B5EF4-FFF2-40B4-BE49-F238E27FC236}">
                  <a16:creationId xmlns:a16="http://schemas.microsoft.com/office/drawing/2014/main" id="{74606B05-AF9B-486F-B414-BE5036CABA57}"/>
                </a:ext>
              </a:extLst>
            </p:cNvPr>
            <p:cNvGrpSpPr/>
            <p:nvPr/>
          </p:nvGrpSpPr>
          <p:grpSpPr>
            <a:xfrm>
              <a:off x="9171114" y="1929480"/>
              <a:ext cx="846489" cy="991092"/>
              <a:chOff x="8298598" y="2543027"/>
              <a:chExt cx="1186830" cy="1389573"/>
            </a:xfrm>
          </p:grpSpPr>
          <p:sp>
            <p:nvSpPr>
              <p:cNvPr id="61" name="Freeform: Shape 60">
                <a:extLst>
                  <a:ext uri="{FF2B5EF4-FFF2-40B4-BE49-F238E27FC236}">
                    <a16:creationId xmlns:a16="http://schemas.microsoft.com/office/drawing/2014/main" id="{6E471F49-021D-4EF3-BBEB-E0BA63923826}"/>
                  </a:ext>
                </a:extLst>
              </p:cNvPr>
              <p:cNvSpPr/>
              <p:nvPr/>
            </p:nvSpPr>
            <p:spPr>
              <a:xfrm>
                <a:off x="8359990" y="2640643"/>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202192"/>
              </a:solidFill>
              <a:ln w="8202"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id="{8FC987DA-76D7-4B15-8AF4-5C5700FF421A}"/>
                  </a:ext>
                </a:extLst>
              </p:cNvPr>
              <p:cNvSpPr/>
              <p:nvPr/>
            </p:nvSpPr>
            <p:spPr>
              <a:xfrm>
                <a:off x="8298598" y="2543027"/>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FFFFFF"/>
              </a:solidFill>
              <a:ln w="8202" cap="flat">
                <a:noFill/>
                <a:prstDash val="solid"/>
                <a:miter/>
              </a:ln>
              <a:effectLst>
                <a:outerShdw blurRad="63500" sx="102000" sy="102000" algn="ctr" rotWithShape="0">
                  <a:prstClr val="black">
                    <a:alpha val="40000"/>
                  </a:prstClr>
                </a:outerShdw>
              </a:effectLst>
            </p:spPr>
            <p:txBody>
              <a:bodyPr rtlCol="0" anchor="ctr"/>
              <a:lstStyle/>
              <a:p>
                <a:endParaRPr lang="en-US"/>
              </a:p>
            </p:txBody>
          </p:sp>
          <p:grpSp>
            <p:nvGrpSpPr>
              <p:cNvPr id="63" name="Graphic 11">
                <a:extLst>
                  <a:ext uri="{FF2B5EF4-FFF2-40B4-BE49-F238E27FC236}">
                    <a16:creationId xmlns:a16="http://schemas.microsoft.com/office/drawing/2014/main" id="{2357AD1F-2ADB-42A7-BBB3-73803E16428A}"/>
                  </a:ext>
                </a:extLst>
              </p:cNvPr>
              <p:cNvGrpSpPr/>
              <p:nvPr/>
            </p:nvGrpSpPr>
            <p:grpSpPr>
              <a:xfrm>
                <a:off x="8386477" y="2846026"/>
                <a:ext cx="952402" cy="699902"/>
                <a:chOff x="8386477" y="2846026"/>
                <a:chExt cx="952402" cy="699902"/>
              </a:xfrm>
            </p:grpSpPr>
            <p:sp>
              <p:nvSpPr>
                <p:cNvPr id="64" name="Freeform: Shape 63">
                  <a:extLst>
                    <a:ext uri="{FF2B5EF4-FFF2-40B4-BE49-F238E27FC236}">
                      <a16:creationId xmlns:a16="http://schemas.microsoft.com/office/drawing/2014/main" id="{D506AF39-31D2-442F-B4C4-65083232EB05}"/>
                    </a:ext>
                  </a:extLst>
                </p:cNvPr>
                <p:cNvSpPr/>
                <p:nvPr/>
              </p:nvSpPr>
              <p:spPr>
                <a:xfrm>
                  <a:off x="8386477" y="3024839"/>
                  <a:ext cx="952402" cy="423390"/>
                </a:xfrm>
                <a:custGeom>
                  <a:avLst/>
                  <a:gdLst>
                    <a:gd name="connsiteX0" fmla="*/ 233026 w 952402"/>
                    <a:gd name="connsiteY0" fmla="*/ 323464 h 423390"/>
                    <a:gd name="connsiteX1" fmla="*/ 162392 w 952402"/>
                    <a:gd name="connsiteY1" fmla="*/ 323464 h 423390"/>
                    <a:gd name="connsiteX2" fmla="*/ 162392 w 952402"/>
                    <a:gd name="connsiteY2" fmla="*/ 301267 h 423390"/>
                    <a:gd name="connsiteX3" fmla="*/ 142011 w 952402"/>
                    <a:gd name="connsiteY3" fmla="*/ 319750 h 423390"/>
                    <a:gd name="connsiteX4" fmla="*/ 100753 w 952402"/>
                    <a:gd name="connsiteY4" fmla="*/ 329900 h 423390"/>
                    <a:gd name="connsiteX5" fmla="*/ 34740 w 952402"/>
                    <a:gd name="connsiteY5" fmla="*/ 304237 h 423390"/>
                    <a:gd name="connsiteX6" fmla="*/ 83 w 952402"/>
                    <a:gd name="connsiteY6" fmla="*/ 223289 h 423390"/>
                    <a:gd name="connsiteX7" fmla="*/ 35648 w 952402"/>
                    <a:gd name="connsiteY7" fmla="*/ 141515 h 423390"/>
                    <a:gd name="connsiteX8" fmla="*/ 100423 w 952402"/>
                    <a:gd name="connsiteY8" fmla="*/ 116761 h 423390"/>
                    <a:gd name="connsiteX9" fmla="*/ 140526 w 952402"/>
                    <a:gd name="connsiteY9" fmla="*/ 125755 h 423390"/>
                    <a:gd name="connsiteX10" fmla="*/ 162640 w 952402"/>
                    <a:gd name="connsiteY10" fmla="*/ 142753 h 423390"/>
                    <a:gd name="connsiteX11" fmla="*/ 162640 w 952402"/>
                    <a:gd name="connsiteY11" fmla="*/ 0 h 423390"/>
                    <a:gd name="connsiteX12" fmla="*/ 233274 w 952402"/>
                    <a:gd name="connsiteY12" fmla="*/ 0 h 423390"/>
                    <a:gd name="connsiteX13" fmla="*/ 164620 w 952402"/>
                    <a:gd name="connsiteY13" fmla="*/ 223537 h 423390"/>
                    <a:gd name="connsiteX14" fmla="*/ 151418 w 952402"/>
                    <a:gd name="connsiteY14" fmla="*/ 191355 h 423390"/>
                    <a:gd name="connsiteX15" fmla="*/ 118906 w 952402"/>
                    <a:gd name="connsiteY15" fmla="*/ 178318 h 423390"/>
                    <a:gd name="connsiteX16" fmla="*/ 84250 w 952402"/>
                    <a:gd name="connsiteY16" fmla="*/ 194243 h 423390"/>
                    <a:gd name="connsiteX17" fmla="*/ 84250 w 952402"/>
                    <a:gd name="connsiteY17" fmla="*/ 253242 h 423390"/>
                    <a:gd name="connsiteX18" fmla="*/ 118906 w 952402"/>
                    <a:gd name="connsiteY18" fmla="*/ 269086 h 423390"/>
                    <a:gd name="connsiteX19" fmla="*/ 151418 w 952402"/>
                    <a:gd name="connsiteY19" fmla="*/ 255800 h 423390"/>
                    <a:gd name="connsiteX20" fmla="*/ 164620 w 952402"/>
                    <a:gd name="connsiteY20" fmla="*/ 223537 h 423390"/>
                    <a:gd name="connsiteX21" fmla="*/ 497986 w 952402"/>
                    <a:gd name="connsiteY21" fmla="*/ 323464 h 423390"/>
                    <a:gd name="connsiteX22" fmla="*/ 427352 w 952402"/>
                    <a:gd name="connsiteY22" fmla="*/ 323464 h 423390"/>
                    <a:gd name="connsiteX23" fmla="*/ 427352 w 952402"/>
                    <a:gd name="connsiteY23" fmla="*/ 301267 h 423390"/>
                    <a:gd name="connsiteX24" fmla="*/ 407218 w 952402"/>
                    <a:gd name="connsiteY24" fmla="*/ 319750 h 423390"/>
                    <a:gd name="connsiteX25" fmla="*/ 365960 w 952402"/>
                    <a:gd name="connsiteY25" fmla="*/ 329900 h 423390"/>
                    <a:gd name="connsiteX26" fmla="*/ 299947 w 952402"/>
                    <a:gd name="connsiteY26" fmla="*/ 304237 h 423390"/>
                    <a:gd name="connsiteX27" fmla="*/ 265290 w 952402"/>
                    <a:gd name="connsiteY27" fmla="*/ 223289 h 423390"/>
                    <a:gd name="connsiteX28" fmla="*/ 299947 w 952402"/>
                    <a:gd name="connsiteY28" fmla="*/ 141515 h 423390"/>
                    <a:gd name="connsiteX29" fmla="*/ 364805 w 952402"/>
                    <a:gd name="connsiteY29" fmla="*/ 116761 h 423390"/>
                    <a:gd name="connsiteX30" fmla="*/ 404825 w 952402"/>
                    <a:gd name="connsiteY30" fmla="*/ 125755 h 423390"/>
                    <a:gd name="connsiteX31" fmla="*/ 427022 w 952402"/>
                    <a:gd name="connsiteY31" fmla="*/ 142753 h 423390"/>
                    <a:gd name="connsiteX32" fmla="*/ 427022 w 952402"/>
                    <a:gd name="connsiteY32" fmla="*/ 123609 h 423390"/>
                    <a:gd name="connsiteX33" fmla="*/ 497986 w 952402"/>
                    <a:gd name="connsiteY33" fmla="*/ 123609 h 423390"/>
                    <a:gd name="connsiteX34" fmla="*/ 429497 w 952402"/>
                    <a:gd name="connsiteY34" fmla="*/ 223537 h 423390"/>
                    <a:gd name="connsiteX35" fmla="*/ 416130 w 952402"/>
                    <a:gd name="connsiteY35" fmla="*/ 191355 h 423390"/>
                    <a:gd name="connsiteX36" fmla="*/ 383866 w 952402"/>
                    <a:gd name="connsiteY36" fmla="*/ 178318 h 423390"/>
                    <a:gd name="connsiteX37" fmla="*/ 349457 w 952402"/>
                    <a:gd name="connsiteY37" fmla="*/ 193996 h 423390"/>
                    <a:gd name="connsiteX38" fmla="*/ 349457 w 952402"/>
                    <a:gd name="connsiteY38" fmla="*/ 252995 h 423390"/>
                    <a:gd name="connsiteX39" fmla="*/ 383866 w 952402"/>
                    <a:gd name="connsiteY39" fmla="*/ 269086 h 423390"/>
                    <a:gd name="connsiteX40" fmla="*/ 416212 w 952402"/>
                    <a:gd name="connsiteY40" fmla="*/ 255965 h 423390"/>
                    <a:gd name="connsiteX41" fmla="*/ 429497 w 952402"/>
                    <a:gd name="connsiteY41" fmla="*/ 223537 h 423390"/>
                    <a:gd name="connsiteX42" fmla="*/ 770867 w 952402"/>
                    <a:gd name="connsiteY42" fmla="*/ 223537 h 423390"/>
                    <a:gd name="connsiteX43" fmla="*/ 735302 w 952402"/>
                    <a:gd name="connsiteY43" fmla="*/ 305393 h 423390"/>
                    <a:gd name="connsiteX44" fmla="*/ 670527 w 952402"/>
                    <a:gd name="connsiteY44" fmla="*/ 330148 h 423390"/>
                    <a:gd name="connsiteX45" fmla="*/ 630424 w 952402"/>
                    <a:gd name="connsiteY45" fmla="*/ 321071 h 423390"/>
                    <a:gd name="connsiteX46" fmla="*/ 608227 w 952402"/>
                    <a:gd name="connsiteY46" fmla="*/ 304072 h 423390"/>
                    <a:gd name="connsiteX47" fmla="*/ 608227 w 952402"/>
                    <a:gd name="connsiteY47" fmla="*/ 423391 h 423390"/>
                    <a:gd name="connsiteX48" fmla="*/ 537676 w 952402"/>
                    <a:gd name="connsiteY48" fmla="*/ 423391 h 423390"/>
                    <a:gd name="connsiteX49" fmla="*/ 537676 w 952402"/>
                    <a:gd name="connsiteY49" fmla="*/ 123609 h 423390"/>
                    <a:gd name="connsiteX50" fmla="*/ 608227 w 952402"/>
                    <a:gd name="connsiteY50" fmla="*/ 123609 h 423390"/>
                    <a:gd name="connsiteX51" fmla="*/ 608227 w 952402"/>
                    <a:gd name="connsiteY51" fmla="*/ 145806 h 423390"/>
                    <a:gd name="connsiteX52" fmla="*/ 628691 w 952402"/>
                    <a:gd name="connsiteY52" fmla="*/ 127240 h 423390"/>
                    <a:gd name="connsiteX53" fmla="*/ 669949 w 952402"/>
                    <a:gd name="connsiteY53" fmla="*/ 117173 h 423390"/>
                    <a:gd name="connsiteX54" fmla="*/ 735962 w 952402"/>
                    <a:gd name="connsiteY54" fmla="*/ 142753 h 423390"/>
                    <a:gd name="connsiteX55" fmla="*/ 770867 w 952402"/>
                    <a:gd name="connsiteY55" fmla="*/ 223702 h 423390"/>
                    <a:gd name="connsiteX56" fmla="*/ 697427 w 952402"/>
                    <a:gd name="connsiteY56" fmla="*/ 223537 h 423390"/>
                    <a:gd name="connsiteX57" fmla="*/ 652045 w 952402"/>
                    <a:gd name="connsiteY57" fmla="*/ 178317 h 423390"/>
                    <a:gd name="connsiteX58" fmla="*/ 651796 w 952402"/>
                    <a:gd name="connsiteY58" fmla="*/ 178318 h 423390"/>
                    <a:gd name="connsiteX59" fmla="*/ 606085 w 952402"/>
                    <a:gd name="connsiteY59" fmla="*/ 222705 h 423390"/>
                    <a:gd name="connsiteX60" fmla="*/ 606082 w 952402"/>
                    <a:gd name="connsiteY60" fmla="*/ 223784 h 423390"/>
                    <a:gd name="connsiteX61" fmla="*/ 619450 w 952402"/>
                    <a:gd name="connsiteY61" fmla="*/ 255965 h 423390"/>
                    <a:gd name="connsiteX62" fmla="*/ 651796 w 952402"/>
                    <a:gd name="connsiteY62" fmla="*/ 269086 h 423390"/>
                    <a:gd name="connsiteX63" fmla="*/ 686453 w 952402"/>
                    <a:gd name="connsiteY63" fmla="*/ 253160 h 423390"/>
                    <a:gd name="connsiteX64" fmla="*/ 697427 w 952402"/>
                    <a:gd name="connsiteY64" fmla="*/ 223537 h 423390"/>
                    <a:gd name="connsiteX65" fmla="*/ 952402 w 952402"/>
                    <a:gd name="connsiteY65" fmla="*/ 188880 h 423390"/>
                    <a:gd name="connsiteX66" fmla="*/ 922284 w 952402"/>
                    <a:gd name="connsiteY66" fmla="*/ 181783 h 423390"/>
                    <a:gd name="connsiteX67" fmla="*/ 877065 w 952402"/>
                    <a:gd name="connsiteY67" fmla="*/ 210169 h 423390"/>
                    <a:gd name="connsiteX68" fmla="*/ 873187 w 952402"/>
                    <a:gd name="connsiteY68" fmla="*/ 237977 h 423390"/>
                    <a:gd name="connsiteX69" fmla="*/ 873187 w 952402"/>
                    <a:gd name="connsiteY69" fmla="*/ 323464 h 423390"/>
                    <a:gd name="connsiteX70" fmla="*/ 802553 w 952402"/>
                    <a:gd name="connsiteY70" fmla="*/ 323464 h 423390"/>
                    <a:gd name="connsiteX71" fmla="*/ 802553 w 952402"/>
                    <a:gd name="connsiteY71" fmla="*/ 123609 h 423390"/>
                    <a:gd name="connsiteX72" fmla="*/ 873187 w 952402"/>
                    <a:gd name="connsiteY72" fmla="*/ 123609 h 423390"/>
                    <a:gd name="connsiteX73" fmla="*/ 873187 w 952402"/>
                    <a:gd name="connsiteY73" fmla="*/ 156616 h 423390"/>
                    <a:gd name="connsiteX74" fmla="*/ 897281 w 952402"/>
                    <a:gd name="connsiteY74" fmla="*/ 131366 h 423390"/>
                    <a:gd name="connsiteX75" fmla="*/ 938540 w 952402"/>
                    <a:gd name="connsiteY75" fmla="*/ 121051 h 423390"/>
                    <a:gd name="connsiteX76" fmla="*/ 952320 w 952402"/>
                    <a:gd name="connsiteY76" fmla="*/ 121711 h 423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52402" h="423390">
                      <a:moveTo>
                        <a:pt x="233026" y="323464"/>
                      </a:moveTo>
                      <a:lnTo>
                        <a:pt x="162392" y="323464"/>
                      </a:lnTo>
                      <a:lnTo>
                        <a:pt x="162392" y="301267"/>
                      </a:lnTo>
                      <a:cubicBezTo>
                        <a:pt x="156857" y="308688"/>
                        <a:pt x="149936" y="314965"/>
                        <a:pt x="142011" y="319750"/>
                      </a:cubicBezTo>
                      <a:cubicBezTo>
                        <a:pt x="129372" y="326655"/>
                        <a:pt x="115153" y="330153"/>
                        <a:pt x="100753" y="329900"/>
                      </a:cubicBezTo>
                      <a:cubicBezTo>
                        <a:pt x="76304" y="329952"/>
                        <a:pt x="52734" y="320789"/>
                        <a:pt x="34740" y="304237"/>
                      </a:cubicBezTo>
                      <a:cubicBezTo>
                        <a:pt x="11613" y="283831"/>
                        <a:pt x="-1112" y="254108"/>
                        <a:pt x="83" y="223289"/>
                      </a:cubicBezTo>
                      <a:cubicBezTo>
                        <a:pt x="-1175" y="192029"/>
                        <a:pt x="11924" y="161909"/>
                        <a:pt x="35648" y="141515"/>
                      </a:cubicBezTo>
                      <a:cubicBezTo>
                        <a:pt x="53403" y="125486"/>
                        <a:pt x="76502" y="116658"/>
                        <a:pt x="100423" y="116761"/>
                      </a:cubicBezTo>
                      <a:cubicBezTo>
                        <a:pt x="114299" y="116676"/>
                        <a:pt x="128014" y="119752"/>
                        <a:pt x="140526" y="125755"/>
                      </a:cubicBezTo>
                      <a:cubicBezTo>
                        <a:pt x="148828" y="130094"/>
                        <a:pt x="156311" y="135846"/>
                        <a:pt x="162640" y="142753"/>
                      </a:cubicBezTo>
                      <a:lnTo>
                        <a:pt x="162640" y="0"/>
                      </a:lnTo>
                      <a:lnTo>
                        <a:pt x="233274" y="0"/>
                      </a:lnTo>
                      <a:close/>
                      <a:moveTo>
                        <a:pt x="164620" y="223537"/>
                      </a:moveTo>
                      <a:cubicBezTo>
                        <a:pt x="164879" y="211441"/>
                        <a:pt x="160096" y="199784"/>
                        <a:pt x="151418" y="191355"/>
                      </a:cubicBezTo>
                      <a:cubicBezTo>
                        <a:pt x="142831" y="182729"/>
                        <a:pt x="131074" y="178014"/>
                        <a:pt x="118906" y="178318"/>
                      </a:cubicBezTo>
                      <a:cubicBezTo>
                        <a:pt x="105526" y="178044"/>
                        <a:pt x="92756" y="183911"/>
                        <a:pt x="84250" y="194243"/>
                      </a:cubicBezTo>
                      <a:cubicBezTo>
                        <a:pt x="69618" y="211188"/>
                        <a:pt x="69618" y="236298"/>
                        <a:pt x="84250" y="253242"/>
                      </a:cubicBezTo>
                      <a:cubicBezTo>
                        <a:pt x="92711" y="263625"/>
                        <a:pt x="105519" y="269480"/>
                        <a:pt x="118906" y="269086"/>
                      </a:cubicBezTo>
                      <a:cubicBezTo>
                        <a:pt x="131110" y="269324"/>
                        <a:pt x="142873" y="264517"/>
                        <a:pt x="151418" y="255800"/>
                      </a:cubicBezTo>
                      <a:cubicBezTo>
                        <a:pt x="160108" y="247346"/>
                        <a:pt x="164891" y="235658"/>
                        <a:pt x="164620" y="223537"/>
                      </a:cubicBezTo>
                      <a:close/>
                      <a:moveTo>
                        <a:pt x="497986" y="323464"/>
                      </a:moveTo>
                      <a:lnTo>
                        <a:pt x="427352" y="323464"/>
                      </a:lnTo>
                      <a:lnTo>
                        <a:pt x="427352" y="301267"/>
                      </a:lnTo>
                      <a:cubicBezTo>
                        <a:pt x="421865" y="308641"/>
                        <a:pt x="415034" y="314913"/>
                        <a:pt x="407218" y="319750"/>
                      </a:cubicBezTo>
                      <a:cubicBezTo>
                        <a:pt x="394587" y="326677"/>
                        <a:pt x="380363" y="330176"/>
                        <a:pt x="365960" y="329900"/>
                      </a:cubicBezTo>
                      <a:cubicBezTo>
                        <a:pt x="341508" y="329969"/>
                        <a:pt x="317932" y="320803"/>
                        <a:pt x="299947" y="304237"/>
                      </a:cubicBezTo>
                      <a:cubicBezTo>
                        <a:pt x="276820" y="283831"/>
                        <a:pt x="264095" y="254108"/>
                        <a:pt x="265290" y="223289"/>
                      </a:cubicBezTo>
                      <a:cubicBezTo>
                        <a:pt x="263806" y="192179"/>
                        <a:pt x="276560" y="162084"/>
                        <a:pt x="299947" y="141515"/>
                      </a:cubicBezTo>
                      <a:cubicBezTo>
                        <a:pt x="317737" y="125487"/>
                        <a:pt x="340859" y="116661"/>
                        <a:pt x="364805" y="116761"/>
                      </a:cubicBezTo>
                      <a:cubicBezTo>
                        <a:pt x="378657" y="116666"/>
                        <a:pt x="392346" y="119743"/>
                        <a:pt x="404825" y="125755"/>
                      </a:cubicBezTo>
                      <a:cubicBezTo>
                        <a:pt x="413154" y="130090"/>
                        <a:pt x="420665" y="135842"/>
                        <a:pt x="427022" y="142753"/>
                      </a:cubicBezTo>
                      <a:lnTo>
                        <a:pt x="427022" y="123609"/>
                      </a:lnTo>
                      <a:lnTo>
                        <a:pt x="497986" y="123609"/>
                      </a:lnTo>
                      <a:close/>
                      <a:moveTo>
                        <a:pt x="429497" y="223537"/>
                      </a:moveTo>
                      <a:cubicBezTo>
                        <a:pt x="429712" y="211417"/>
                        <a:pt x="424868" y="199755"/>
                        <a:pt x="416130" y="191355"/>
                      </a:cubicBezTo>
                      <a:cubicBezTo>
                        <a:pt x="407614" y="182775"/>
                        <a:pt x="395952" y="178063"/>
                        <a:pt x="383866" y="178318"/>
                      </a:cubicBezTo>
                      <a:cubicBezTo>
                        <a:pt x="370605" y="178022"/>
                        <a:pt x="357935" y="183796"/>
                        <a:pt x="349457" y="193996"/>
                      </a:cubicBezTo>
                      <a:cubicBezTo>
                        <a:pt x="334718" y="210901"/>
                        <a:pt x="334718" y="236090"/>
                        <a:pt x="349457" y="252995"/>
                      </a:cubicBezTo>
                      <a:cubicBezTo>
                        <a:pt x="357790" y="263430"/>
                        <a:pt x="370515" y="269380"/>
                        <a:pt x="383866" y="269086"/>
                      </a:cubicBezTo>
                      <a:cubicBezTo>
                        <a:pt x="395992" y="269341"/>
                        <a:pt x="407691" y="264597"/>
                        <a:pt x="416212" y="255965"/>
                      </a:cubicBezTo>
                      <a:cubicBezTo>
                        <a:pt x="424976" y="247486"/>
                        <a:pt x="429793" y="235727"/>
                        <a:pt x="429497" y="223537"/>
                      </a:cubicBezTo>
                      <a:close/>
                      <a:moveTo>
                        <a:pt x="770867" y="223537"/>
                      </a:moveTo>
                      <a:cubicBezTo>
                        <a:pt x="772137" y="254823"/>
                        <a:pt x="759042" y="284973"/>
                        <a:pt x="735302" y="305393"/>
                      </a:cubicBezTo>
                      <a:cubicBezTo>
                        <a:pt x="717538" y="321409"/>
                        <a:pt x="694445" y="330234"/>
                        <a:pt x="670527" y="330148"/>
                      </a:cubicBezTo>
                      <a:cubicBezTo>
                        <a:pt x="656639" y="330253"/>
                        <a:pt x="642914" y="327146"/>
                        <a:pt x="630424" y="321071"/>
                      </a:cubicBezTo>
                      <a:cubicBezTo>
                        <a:pt x="622073" y="316770"/>
                        <a:pt x="614556" y="311014"/>
                        <a:pt x="608227" y="304072"/>
                      </a:cubicBezTo>
                      <a:lnTo>
                        <a:pt x="608227" y="423391"/>
                      </a:lnTo>
                      <a:lnTo>
                        <a:pt x="537676" y="423391"/>
                      </a:lnTo>
                      <a:lnTo>
                        <a:pt x="537676" y="123609"/>
                      </a:lnTo>
                      <a:lnTo>
                        <a:pt x="608227" y="123609"/>
                      </a:lnTo>
                      <a:lnTo>
                        <a:pt x="608227" y="145806"/>
                      </a:lnTo>
                      <a:cubicBezTo>
                        <a:pt x="613699" y="138276"/>
                        <a:pt x="620666" y="131955"/>
                        <a:pt x="628691" y="127240"/>
                      </a:cubicBezTo>
                      <a:cubicBezTo>
                        <a:pt x="641352" y="120399"/>
                        <a:pt x="655561" y="116932"/>
                        <a:pt x="669949" y="117173"/>
                      </a:cubicBezTo>
                      <a:cubicBezTo>
                        <a:pt x="694381" y="117131"/>
                        <a:pt x="717938" y="126260"/>
                        <a:pt x="735962" y="142753"/>
                      </a:cubicBezTo>
                      <a:cubicBezTo>
                        <a:pt x="759182" y="163112"/>
                        <a:pt x="771997" y="192842"/>
                        <a:pt x="770867" y="223702"/>
                      </a:cubicBezTo>
                      <a:close/>
                      <a:moveTo>
                        <a:pt x="697427" y="223537"/>
                      </a:moveTo>
                      <a:cubicBezTo>
                        <a:pt x="697383" y="198518"/>
                        <a:pt x="677064" y="178271"/>
                        <a:pt x="652045" y="178317"/>
                      </a:cubicBezTo>
                      <a:cubicBezTo>
                        <a:pt x="651962" y="178317"/>
                        <a:pt x="651878" y="178317"/>
                        <a:pt x="651796" y="178318"/>
                      </a:cubicBezTo>
                      <a:cubicBezTo>
                        <a:pt x="626916" y="177952"/>
                        <a:pt x="606451" y="197824"/>
                        <a:pt x="606085" y="222705"/>
                      </a:cubicBezTo>
                      <a:cubicBezTo>
                        <a:pt x="606079" y="223065"/>
                        <a:pt x="606079" y="223424"/>
                        <a:pt x="606082" y="223784"/>
                      </a:cubicBezTo>
                      <a:cubicBezTo>
                        <a:pt x="605867" y="235903"/>
                        <a:pt x="610711" y="247565"/>
                        <a:pt x="619450" y="255965"/>
                      </a:cubicBezTo>
                      <a:cubicBezTo>
                        <a:pt x="627982" y="264580"/>
                        <a:pt x="639673" y="269322"/>
                        <a:pt x="651796" y="269086"/>
                      </a:cubicBezTo>
                      <a:cubicBezTo>
                        <a:pt x="665197" y="269459"/>
                        <a:pt x="678008" y="263573"/>
                        <a:pt x="686453" y="253160"/>
                      </a:cubicBezTo>
                      <a:cubicBezTo>
                        <a:pt x="693653" y="244985"/>
                        <a:pt x="697564" y="234430"/>
                        <a:pt x="697427" y="223537"/>
                      </a:cubicBezTo>
                      <a:close/>
                      <a:moveTo>
                        <a:pt x="952402" y="188880"/>
                      </a:moveTo>
                      <a:cubicBezTo>
                        <a:pt x="943037" y="184251"/>
                        <a:pt x="932730" y="181823"/>
                        <a:pt x="922284" y="181783"/>
                      </a:cubicBezTo>
                      <a:cubicBezTo>
                        <a:pt x="899014" y="181783"/>
                        <a:pt x="883914" y="191190"/>
                        <a:pt x="877065" y="210169"/>
                      </a:cubicBezTo>
                      <a:cubicBezTo>
                        <a:pt x="874193" y="219148"/>
                        <a:pt x="872881" y="228554"/>
                        <a:pt x="873187" y="237977"/>
                      </a:cubicBezTo>
                      <a:lnTo>
                        <a:pt x="873187" y="323464"/>
                      </a:lnTo>
                      <a:lnTo>
                        <a:pt x="802553" y="323464"/>
                      </a:lnTo>
                      <a:lnTo>
                        <a:pt x="802553" y="123609"/>
                      </a:lnTo>
                      <a:lnTo>
                        <a:pt x="873187" y="123609"/>
                      </a:lnTo>
                      <a:lnTo>
                        <a:pt x="873187" y="156616"/>
                      </a:lnTo>
                      <a:cubicBezTo>
                        <a:pt x="879194" y="146475"/>
                        <a:pt x="887429" y="137838"/>
                        <a:pt x="897281" y="131366"/>
                      </a:cubicBezTo>
                      <a:cubicBezTo>
                        <a:pt x="909849" y="124270"/>
                        <a:pt x="924107" y="120706"/>
                        <a:pt x="938540" y="121051"/>
                      </a:cubicBezTo>
                      <a:cubicBezTo>
                        <a:pt x="942253" y="121051"/>
                        <a:pt x="946791" y="121051"/>
                        <a:pt x="952320" y="121711"/>
                      </a:cubicBezTo>
                      <a:close/>
                    </a:path>
                  </a:pathLst>
                </a:custGeom>
                <a:solidFill>
                  <a:srgbClr val="0D2192"/>
                </a:solidFill>
                <a:ln w="8202"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6E2B22EC-8428-4FB8-9C92-607BE91DF45B}"/>
                    </a:ext>
                  </a:extLst>
                </p:cNvPr>
                <p:cNvSpPr/>
                <p:nvPr/>
              </p:nvSpPr>
              <p:spPr>
                <a:xfrm>
                  <a:off x="8917469" y="3349705"/>
                  <a:ext cx="83341" cy="196223"/>
                </a:xfrm>
                <a:custGeom>
                  <a:avLst/>
                  <a:gdLst>
                    <a:gd name="connsiteX0" fmla="*/ 6106 w 83341"/>
                    <a:gd name="connsiteY0" fmla="*/ 0 h 196223"/>
                    <a:gd name="connsiteX1" fmla="*/ 77235 w 83341"/>
                    <a:gd name="connsiteY1" fmla="*/ 0 h 196223"/>
                    <a:gd name="connsiteX2" fmla="*/ 83341 w 83341"/>
                    <a:gd name="connsiteY2" fmla="*/ 167013 h 196223"/>
                    <a:gd name="connsiteX3" fmla="*/ 41671 w 83341"/>
                    <a:gd name="connsiteY3" fmla="*/ 196224 h 196223"/>
                    <a:gd name="connsiteX4" fmla="*/ 0 w 83341"/>
                    <a:gd name="connsiteY4" fmla="*/ 167013 h 196223"/>
                    <a:gd name="connsiteX5" fmla="*/ 6106 w 83341"/>
                    <a:gd name="connsiteY5" fmla="*/ 0 h 196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341" h="196223">
                      <a:moveTo>
                        <a:pt x="6106" y="0"/>
                      </a:moveTo>
                      <a:lnTo>
                        <a:pt x="77235" y="0"/>
                      </a:lnTo>
                      <a:lnTo>
                        <a:pt x="83341" y="167013"/>
                      </a:lnTo>
                      <a:lnTo>
                        <a:pt x="41671" y="196224"/>
                      </a:lnTo>
                      <a:lnTo>
                        <a:pt x="0" y="167013"/>
                      </a:lnTo>
                      <a:lnTo>
                        <a:pt x="6106" y="0"/>
                      </a:lnTo>
                      <a:close/>
                    </a:path>
                  </a:pathLst>
                </a:custGeom>
                <a:solidFill>
                  <a:srgbClr val="0D2192"/>
                </a:solidFill>
                <a:ln w="8202"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33794FF0-A1EC-462E-83DA-0F5ACB37F153}"/>
                    </a:ext>
                  </a:extLst>
                </p:cNvPr>
                <p:cNvSpPr/>
                <p:nvPr/>
              </p:nvSpPr>
              <p:spPr>
                <a:xfrm>
                  <a:off x="8764071" y="2846026"/>
                  <a:ext cx="269827" cy="189869"/>
                </a:xfrm>
                <a:custGeom>
                  <a:avLst/>
                  <a:gdLst>
                    <a:gd name="connsiteX0" fmla="*/ 264547 w 269827"/>
                    <a:gd name="connsiteY0" fmla="*/ 0 h 189869"/>
                    <a:gd name="connsiteX1" fmla="*/ 269828 w 269827"/>
                    <a:gd name="connsiteY1" fmla="*/ 0 h 189869"/>
                    <a:gd name="connsiteX2" fmla="*/ 269828 w 269827"/>
                    <a:gd name="connsiteY2" fmla="*/ 189870 h 189869"/>
                    <a:gd name="connsiteX3" fmla="*/ 264547 w 269827"/>
                    <a:gd name="connsiteY3" fmla="*/ 189870 h 189869"/>
                    <a:gd name="connsiteX4" fmla="*/ 5281 w 269827"/>
                    <a:gd name="connsiteY4" fmla="*/ 189870 h 189869"/>
                    <a:gd name="connsiteX5" fmla="*/ 0 w 269827"/>
                    <a:gd name="connsiteY5" fmla="*/ 189870 h 189869"/>
                    <a:gd name="connsiteX6" fmla="*/ 0 w 269827"/>
                    <a:gd name="connsiteY6" fmla="*/ 0 h 189869"/>
                    <a:gd name="connsiteX7" fmla="*/ 5281 w 269827"/>
                    <a:gd name="connsiteY7" fmla="*/ 0 h 189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827" h="189869">
                      <a:moveTo>
                        <a:pt x="264547" y="0"/>
                      </a:moveTo>
                      <a:cubicBezTo>
                        <a:pt x="267464" y="0"/>
                        <a:pt x="269828" y="0"/>
                        <a:pt x="269828" y="0"/>
                      </a:cubicBezTo>
                      <a:lnTo>
                        <a:pt x="269828" y="189870"/>
                      </a:lnTo>
                      <a:cubicBezTo>
                        <a:pt x="269828" y="189870"/>
                        <a:pt x="267464" y="189870"/>
                        <a:pt x="264547" y="189870"/>
                      </a:cubicBezTo>
                      <a:lnTo>
                        <a:pt x="5281" y="189870"/>
                      </a:lnTo>
                      <a:cubicBezTo>
                        <a:pt x="2364" y="189870"/>
                        <a:pt x="0" y="189870"/>
                        <a:pt x="0" y="189870"/>
                      </a:cubicBezTo>
                      <a:lnTo>
                        <a:pt x="0" y="0"/>
                      </a:lnTo>
                      <a:cubicBezTo>
                        <a:pt x="0" y="0"/>
                        <a:pt x="2364" y="0"/>
                        <a:pt x="5281" y="0"/>
                      </a:cubicBezTo>
                      <a:close/>
                    </a:path>
                  </a:pathLst>
                </a:custGeom>
                <a:solidFill>
                  <a:srgbClr val="0D2192"/>
                </a:solidFill>
                <a:ln w="8202"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FEFBC832-CD70-4B36-B9F9-8E56127265FB}"/>
                    </a:ext>
                  </a:extLst>
                </p:cNvPr>
                <p:cNvSpPr/>
                <p:nvPr/>
              </p:nvSpPr>
              <p:spPr>
                <a:xfrm>
                  <a:off x="8764071" y="2846026"/>
                  <a:ext cx="99762" cy="189869"/>
                </a:xfrm>
                <a:custGeom>
                  <a:avLst/>
                  <a:gdLst>
                    <a:gd name="connsiteX0" fmla="*/ 0 w 99762"/>
                    <a:gd name="connsiteY0" fmla="*/ 0 h 189869"/>
                    <a:gd name="connsiteX1" fmla="*/ 99762 w 99762"/>
                    <a:gd name="connsiteY1" fmla="*/ 0 h 189869"/>
                    <a:gd name="connsiteX2" fmla="*/ 99762 w 99762"/>
                    <a:gd name="connsiteY2" fmla="*/ 189870 h 189869"/>
                    <a:gd name="connsiteX3" fmla="*/ 0 w 99762"/>
                    <a:gd name="connsiteY3" fmla="*/ 189870 h 189869"/>
                  </a:gdLst>
                  <a:ahLst/>
                  <a:cxnLst>
                    <a:cxn ang="0">
                      <a:pos x="connsiteX0" y="connsiteY0"/>
                    </a:cxn>
                    <a:cxn ang="0">
                      <a:pos x="connsiteX1" y="connsiteY1"/>
                    </a:cxn>
                    <a:cxn ang="0">
                      <a:pos x="connsiteX2" y="connsiteY2"/>
                    </a:cxn>
                    <a:cxn ang="0">
                      <a:pos x="connsiteX3" y="connsiteY3"/>
                    </a:cxn>
                  </a:cxnLst>
                  <a:rect l="l" t="t" r="r" b="b"/>
                  <a:pathLst>
                    <a:path w="99762" h="189869">
                      <a:moveTo>
                        <a:pt x="0" y="0"/>
                      </a:moveTo>
                      <a:lnTo>
                        <a:pt x="99762" y="0"/>
                      </a:lnTo>
                      <a:lnTo>
                        <a:pt x="99762" y="189870"/>
                      </a:lnTo>
                      <a:lnTo>
                        <a:pt x="0" y="189870"/>
                      </a:lnTo>
                      <a:close/>
                    </a:path>
                  </a:pathLst>
                </a:custGeom>
                <a:solidFill>
                  <a:srgbClr val="FFFFFF">
                    <a:alpha val="8000"/>
                  </a:srgbClr>
                </a:solidFill>
                <a:ln w="8202"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191F1489-6851-469A-9C9E-BD9CA5760323}"/>
                    </a:ext>
                  </a:extLst>
                </p:cNvPr>
                <p:cNvSpPr/>
                <p:nvPr/>
              </p:nvSpPr>
              <p:spPr>
                <a:xfrm>
                  <a:off x="8678915" y="3023601"/>
                  <a:ext cx="436675" cy="45548"/>
                </a:xfrm>
                <a:custGeom>
                  <a:avLst/>
                  <a:gdLst>
                    <a:gd name="connsiteX0" fmla="*/ 426939 w 436675"/>
                    <a:gd name="connsiteY0" fmla="*/ 0 h 45548"/>
                    <a:gd name="connsiteX1" fmla="*/ 436676 w 436675"/>
                    <a:gd name="connsiteY1" fmla="*/ 0 h 45548"/>
                    <a:gd name="connsiteX2" fmla="*/ 436676 w 436675"/>
                    <a:gd name="connsiteY2" fmla="*/ 45549 h 45548"/>
                    <a:gd name="connsiteX3" fmla="*/ 426939 w 436675"/>
                    <a:gd name="connsiteY3" fmla="*/ 45549 h 45548"/>
                    <a:gd name="connsiteX4" fmla="*/ 9737 w 436675"/>
                    <a:gd name="connsiteY4" fmla="*/ 45549 h 45548"/>
                    <a:gd name="connsiteX5" fmla="*/ 0 w 436675"/>
                    <a:gd name="connsiteY5" fmla="*/ 45549 h 45548"/>
                    <a:gd name="connsiteX6" fmla="*/ 0 w 436675"/>
                    <a:gd name="connsiteY6" fmla="*/ 0 h 45548"/>
                    <a:gd name="connsiteX7" fmla="*/ 9737 w 436675"/>
                    <a:gd name="connsiteY7" fmla="*/ 0 h 45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6675" h="45548">
                      <a:moveTo>
                        <a:pt x="426939" y="0"/>
                      </a:moveTo>
                      <a:cubicBezTo>
                        <a:pt x="432316" y="0"/>
                        <a:pt x="436676" y="0"/>
                        <a:pt x="436676" y="0"/>
                      </a:cubicBezTo>
                      <a:lnTo>
                        <a:pt x="436676" y="45549"/>
                      </a:lnTo>
                      <a:cubicBezTo>
                        <a:pt x="436676" y="45549"/>
                        <a:pt x="432316" y="45549"/>
                        <a:pt x="426939" y="45549"/>
                      </a:cubicBezTo>
                      <a:lnTo>
                        <a:pt x="9737" y="45549"/>
                      </a:lnTo>
                      <a:cubicBezTo>
                        <a:pt x="4359" y="45549"/>
                        <a:pt x="0" y="45549"/>
                        <a:pt x="0" y="45549"/>
                      </a:cubicBezTo>
                      <a:lnTo>
                        <a:pt x="0" y="0"/>
                      </a:lnTo>
                      <a:cubicBezTo>
                        <a:pt x="0" y="0"/>
                        <a:pt x="4359" y="0"/>
                        <a:pt x="9737" y="0"/>
                      </a:cubicBezTo>
                      <a:close/>
                    </a:path>
                  </a:pathLst>
                </a:custGeom>
                <a:solidFill>
                  <a:srgbClr val="0D2192"/>
                </a:solidFill>
                <a:ln w="8202"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17570FD0-6F77-4EE5-B981-4DEE317AC1C9}"/>
                    </a:ext>
                  </a:extLst>
                </p:cNvPr>
                <p:cNvSpPr/>
                <p:nvPr/>
              </p:nvSpPr>
              <p:spPr>
                <a:xfrm>
                  <a:off x="8678915" y="3023601"/>
                  <a:ext cx="135078" cy="56111"/>
                </a:xfrm>
                <a:custGeom>
                  <a:avLst/>
                  <a:gdLst>
                    <a:gd name="connsiteX0" fmla="*/ 0 w 135078"/>
                    <a:gd name="connsiteY0" fmla="*/ 0 h 56111"/>
                    <a:gd name="connsiteX1" fmla="*/ 135079 w 135078"/>
                    <a:gd name="connsiteY1" fmla="*/ 0 h 56111"/>
                    <a:gd name="connsiteX2" fmla="*/ 135079 w 135078"/>
                    <a:gd name="connsiteY2" fmla="*/ 56111 h 56111"/>
                    <a:gd name="connsiteX3" fmla="*/ 0 w 135078"/>
                    <a:gd name="connsiteY3" fmla="*/ 56111 h 56111"/>
                  </a:gdLst>
                  <a:ahLst/>
                  <a:cxnLst>
                    <a:cxn ang="0">
                      <a:pos x="connsiteX0" y="connsiteY0"/>
                    </a:cxn>
                    <a:cxn ang="0">
                      <a:pos x="connsiteX1" y="connsiteY1"/>
                    </a:cxn>
                    <a:cxn ang="0">
                      <a:pos x="connsiteX2" y="connsiteY2"/>
                    </a:cxn>
                    <a:cxn ang="0">
                      <a:pos x="connsiteX3" y="connsiteY3"/>
                    </a:cxn>
                  </a:cxnLst>
                  <a:rect l="l" t="t" r="r" b="b"/>
                  <a:pathLst>
                    <a:path w="135078" h="56111">
                      <a:moveTo>
                        <a:pt x="0" y="0"/>
                      </a:moveTo>
                      <a:lnTo>
                        <a:pt x="135079" y="0"/>
                      </a:lnTo>
                      <a:lnTo>
                        <a:pt x="135079" y="56111"/>
                      </a:lnTo>
                      <a:lnTo>
                        <a:pt x="0" y="56111"/>
                      </a:lnTo>
                      <a:close/>
                    </a:path>
                  </a:pathLst>
                </a:custGeom>
                <a:solidFill>
                  <a:srgbClr val="FFFFFF">
                    <a:alpha val="8000"/>
                  </a:srgbClr>
                </a:solidFill>
                <a:ln w="8202" cap="flat">
                  <a:noFill/>
                  <a:prstDash val="solid"/>
                  <a:miter/>
                </a:ln>
              </p:spPr>
              <p:txBody>
                <a:bodyPr rtlCol="0" anchor="ctr"/>
                <a:lstStyle/>
                <a:p>
                  <a:endParaRPr lang="en-US"/>
                </a:p>
              </p:txBody>
            </p:sp>
          </p:grpSp>
        </p:grpSp>
      </p:grpSp>
      <p:grpSp>
        <p:nvGrpSpPr>
          <p:cNvPr id="200" name="Group 199">
            <a:extLst>
              <a:ext uri="{FF2B5EF4-FFF2-40B4-BE49-F238E27FC236}">
                <a16:creationId xmlns:a16="http://schemas.microsoft.com/office/drawing/2014/main" id="{FFFF132C-39EC-437B-9263-E48D2BE49538}"/>
              </a:ext>
            </a:extLst>
          </p:cNvPr>
          <p:cNvGrpSpPr/>
          <p:nvPr/>
        </p:nvGrpSpPr>
        <p:grpSpPr>
          <a:xfrm>
            <a:off x="4274471" y="1667379"/>
            <a:ext cx="4002119" cy="4091970"/>
            <a:chOff x="4469204" y="1695454"/>
            <a:chExt cx="4002119" cy="4091970"/>
          </a:xfrm>
        </p:grpSpPr>
        <p:sp>
          <p:nvSpPr>
            <p:cNvPr id="108" name="Rounded Rectangle 5">
              <a:extLst>
                <a:ext uri="{FF2B5EF4-FFF2-40B4-BE49-F238E27FC236}">
                  <a16:creationId xmlns:a16="http://schemas.microsoft.com/office/drawing/2014/main" id="{FC029F30-4730-4447-B8A3-C0B4A04BF45D}"/>
                </a:ext>
              </a:extLst>
            </p:cNvPr>
            <p:cNvSpPr/>
            <p:nvPr/>
          </p:nvSpPr>
          <p:spPr bwMode="auto">
            <a:xfrm>
              <a:off x="4469204" y="4928048"/>
              <a:ext cx="1892053" cy="859376"/>
            </a:xfrm>
            <a:prstGeom prst="rect">
              <a:avLst/>
            </a:prstGeom>
            <a:solidFill>
              <a:schemeClr val="bg1"/>
            </a:solidFill>
            <a:ln>
              <a:noFill/>
            </a:ln>
            <a:effectLst>
              <a:outerShdw blurRad="63500" sx="101000" sy="101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Segoe UI Semibold"/>
                  <a:ea typeface="+mn-ea"/>
                  <a:cs typeface="+mn-cs"/>
                </a:rPr>
                <a:t>Observability</a:t>
              </a:r>
            </a:p>
          </p:txBody>
        </p:sp>
        <p:sp>
          <p:nvSpPr>
            <p:cNvPr id="128" name="Rounded Rectangle 5">
              <a:extLst>
                <a:ext uri="{FF2B5EF4-FFF2-40B4-BE49-F238E27FC236}">
                  <a16:creationId xmlns:a16="http://schemas.microsoft.com/office/drawing/2014/main" id="{0F62D61B-32D7-49BA-9DDE-AB0B3C883978}"/>
                </a:ext>
              </a:extLst>
            </p:cNvPr>
            <p:cNvSpPr/>
            <p:nvPr/>
          </p:nvSpPr>
          <p:spPr bwMode="auto">
            <a:xfrm>
              <a:off x="6579270" y="2741738"/>
              <a:ext cx="1892053" cy="859376"/>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Bindings</a:t>
              </a:r>
            </a:p>
            <a:p>
              <a:pPr marL="0" marR="0" lvl="0" indent="0" defTabSz="932472" rtl="0" eaLnBrk="1" fontAlgn="base" latinLnBrk="0" hangingPunct="1">
                <a:lnSpc>
                  <a:spcPct val="100000"/>
                </a:lnSpc>
                <a:spcBef>
                  <a:spcPct val="0"/>
                </a:spcBef>
                <a:spcAft>
                  <a:spcPct val="0"/>
                </a:spcAft>
                <a:buClrTx/>
                <a:buSzTx/>
                <a:buFontTx/>
                <a:buNone/>
                <a:tabLst/>
                <a:defRPr/>
              </a:pPr>
              <a:r>
                <a:rPr lang="en-US" sz="1400">
                  <a:solidFill>
                    <a:srgbClr val="000000"/>
                  </a:solidFill>
                  <a:latin typeface="Segoe UI Semibold"/>
                </a:rPr>
                <a:t>&amp; Triggers</a:t>
              </a:r>
              <a:endParaRPr kumimoji="0" lang="en-US" sz="1400" b="0" i="0" u="none" strike="noStrike" kern="1200" cap="none" spc="0" normalizeH="0" baseline="0" noProof="0">
                <a:ln>
                  <a:noFill/>
                </a:ln>
                <a:solidFill>
                  <a:srgbClr val="000000"/>
                </a:solidFill>
                <a:effectLst/>
                <a:uLnTx/>
                <a:uFillTx/>
                <a:latin typeface="Segoe UI Semibold"/>
                <a:ea typeface="+mn-ea"/>
                <a:cs typeface="+mn-cs"/>
              </a:endParaRPr>
            </a:p>
          </p:txBody>
        </p:sp>
        <p:sp>
          <p:nvSpPr>
            <p:cNvPr id="147" name="Rounded Rectangle 5">
              <a:extLst>
                <a:ext uri="{FF2B5EF4-FFF2-40B4-BE49-F238E27FC236}">
                  <a16:creationId xmlns:a16="http://schemas.microsoft.com/office/drawing/2014/main" id="{7F8119F8-1440-4C46-B2CD-EA9F0655B813}"/>
                </a:ext>
              </a:extLst>
            </p:cNvPr>
            <p:cNvSpPr/>
            <p:nvPr/>
          </p:nvSpPr>
          <p:spPr bwMode="auto">
            <a:xfrm>
              <a:off x="4469205" y="1695454"/>
              <a:ext cx="1892053" cy="859376"/>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State</a:t>
              </a:r>
            </a:p>
            <a:p>
              <a:pPr marL="0" marR="0" lvl="0" indent="0"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Management</a:t>
              </a:r>
            </a:p>
          </p:txBody>
        </p:sp>
        <p:sp>
          <p:nvSpPr>
            <p:cNvPr id="166" name="Rounded Rectangle 5">
              <a:extLst>
                <a:ext uri="{FF2B5EF4-FFF2-40B4-BE49-F238E27FC236}">
                  <a16:creationId xmlns:a16="http://schemas.microsoft.com/office/drawing/2014/main" id="{94F58CD6-5A0C-4667-9D27-6D426843E91A}"/>
                </a:ext>
              </a:extLst>
            </p:cNvPr>
            <p:cNvSpPr/>
            <p:nvPr/>
          </p:nvSpPr>
          <p:spPr bwMode="auto">
            <a:xfrm>
              <a:off x="4469204" y="3837389"/>
              <a:ext cx="1892053" cy="859376"/>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Secret</a:t>
              </a:r>
            </a:p>
            <a:p>
              <a:pPr marL="0" marR="0" lvl="0" indent="0" defTabSz="932472" rtl="0" eaLnBrk="1" fontAlgn="base" latinLnBrk="0" hangingPunct="1">
                <a:lnSpc>
                  <a:spcPct val="100000"/>
                </a:lnSpc>
                <a:spcBef>
                  <a:spcPct val="0"/>
                </a:spcBef>
                <a:spcAft>
                  <a:spcPct val="0"/>
                </a:spcAft>
                <a:buClrTx/>
                <a:buSzTx/>
                <a:buFontTx/>
                <a:buNone/>
                <a:tabLst/>
                <a:defRPr/>
              </a:pPr>
              <a:r>
                <a:rPr lang="en-US" sz="1400">
                  <a:solidFill>
                    <a:srgbClr val="000000"/>
                  </a:solidFill>
                  <a:latin typeface="Segoe UI Semibold"/>
                </a:rPr>
                <a:t>Management</a:t>
              </a:r>
              <a:endParaRPr kumimoji="0" lang="en-US" sz="1400" b="0" i="0" u="none" strike="noStrike" kern="1200" cap="none" spc="0" normalizeH="0" baseline="0" noProof="0">
                <a:ln>
                  <a:noFill/>
                </a:ln>
                <a:solidFill>
                  <a:srgbClr val="000000"/>
                </a:solidFill>
                <a:effectLst/>
                <a:uLnTx/>
                <a:uFillTx/>
                <a:latin typeface="Segoe UI Semibold"/>
                <a:ea typeface="+mn-ea"/>
                <a:cs typeface="+mn-cs"/>
              </a:endParaRPr>
            </a:p>
          </p:txBody>
        </p:sp>
        <p:sp>
          <p:nvSpPr>
            <p:cNvPr id="185" name="Rounded Rectangle 5">
              <a:extLst>
                <a:ext uri="{FF2B5EF4-FFF2-40B4-BE49-F238E27FC236}">
                  <a16:creationId xmlns:a16="http://schemas.microsoft.com/office/drawing/2014/main" id="{B77D6C74-7C6F-428D-B328-8FBADE63374A}"/>
                </a:ext>
              </a:extLst>
            </p:cNvPr>
            <p:cNvSpPr/>
            <p:nvPr/>
          </p:nvSpPr>
          <p:spPr bwMode="auto">
            <a:xfrm>
              <a:off x="4469205" y="2743204"/>
              <a:ext cx="1892053" cy="859376"/>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err="1">
                  <a:ln>
                    <a:noFill/>
                  </a:ln>
                  <a:solidFill>
                    <a:srgbClr val="000000"/>
                  </a:solidFill>
                  <a:effectLst/>
                  <a:uLnTx/>
                  <a:uFillTx/>
                  <a:latin typeface="Segoe UI Semibold"/>
                  <a:ea typeface="+mn-ea"/>
                  <a:cs typeface="+mn-cs"/>
                </a:rPr>
                <a:t>PubSub</a:t>
              </a:r>
              <a:endParaRPr kumimoji="0" lang="en-US" sz="1400" b="0" i="0" u="none" strike="noStrike" kern="1200" cap="none" spc="0" normalizeH="0" baseline="0" noProof="0">
                <a:ln>
                  <a:noFill/>
                </a:ln>
                <a:solidFill>
                  <a:srgbClr val="000000"/>
                </a:solidFill>
                <a:effectLst/>
                <a:uLnTx/>
                <a:uFillTx/>
                <a:latin typeface="Segoe UI Semibold"/>
                <a:ea typeface="+mn-ea"/>
                <a:cs typeface="+mn-cs"/>
              </a:endParaRPr>
            </a:p>
            <a:p>
              <a:pPr marL="0" marR="0" lvl="0" indent="0"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Messaging</a:t>
              </a:r>
            </a:p>
          </p:txBody>
        </p:sp>
        <p:sp>
          <p:nvSpPr>
            <p:cNvPr id="193" name="Rounded Rectangle 5">
              <a:extLst>
                <a:ext uri="{FF2B5EF4-FFF2-40B4-BE49-F238E27FC236}">
                  <a16:creationId xmlns:a16="http://schemas.microsoft.com/office/drawing/2014/main" id="{0D483E36-D704-4A8B-9F3F-05D30EBDDC3B}"/>
                </a:ext>
              </a:extLst>
            </p:cNvPr>
            <p:cNvSpPr/>
            <p:nvPr/>
          </p:nvSpPr>
          <p:spPr bwMode="auto">
            <a:xfrm>
              <a:off x="6579269" y="3834893"/>
              <a:ext cx="1892053" cy="859376"/>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Virtual</a:t>
              </a:r>
            </a:p>
            <a:p>
              <a:pPr marL="0" marR="0" lvl="0" indent="0" defTabSz="932472" rtl="0" eaLnBrk="1" fontAlgn="base" latinLnBrk="0" hangingPunct="1">
                <a:lnSpc>
                  <a:spcPct val="100000"/>
                </a:lnSpc>
                <a:spcBef>
                  <a:spcPct val="0"/>
                </a:spcBef>
                <a:spcAft>
                  <a:spcPct val="0"/>
                </a:spcAft>
                <a:buClrTx/>
                <a:buSzTx/>
                <a:buFontTx/>
                <a:buNone/>
                <a:tabLst/>
                <a:defRPr/>
              </a:pPr>
              <a:r>
                <a:rPr lang="en-US" sz="1400">
                  <a:solidFill>
                    <a:srgbClr val="000000"/>
                  </a:solidFill>
                  <a:latin typeface="Segoe UI Semibold"/>
                </a:rPr>
                <a:t>Actors</a:t>
              </a:r>
              <a:endParaRPr kumimoji="0" lang="en-US" sz="1400" b="0" i="0" u="none" strike="noStrike" kern="1200" cap="none" spc="0" normalizeH="0" baseline="0" noProof="0">
                <a:ln>
                  <a:noFill/>
                </a:ln>
                <a:solidFill>
                  <a:srgbClr val="000000"/>
                </a:solidFill>
                <a:effectLst/>
                <a:uLnTx/>
                <a:uFillTx/>
                <a:latin typeface="Segoe UI Semibold"/>
                <a:ea typeface="+mn-ea"/>
                <a:cs typeface="+mn-cs"/>
              </a:endParaRPr>
            </a:p>
          </p:txBody>
        </p:sp>
        <p:sp>
          <p:nvSpPr>
            <p:cNvPr id="196" name="Rounded Rectangle 5">
              <a:extLst>
                <a:ext uri="{FF2B5EF4-FFF2-40B4-BE49-F238E27FC236}">
                  <a16:creationId xmlns:a16="http://schemas.microsoft.com/office/drawing/2014/main" id="{DA9DD456-DD85-4266-91CD-D9A06EA0263F}"/>
                </a:ext>
              </a:extLst>
            </p:cNvPr>
            <p:cNvSpPr/>
            <p:nvPr/>
          </p:nvSpPr>
          <p:spPr bwMode="auto">
            <a:xfrm>
              <a:off x="6579270" y="1695647"/>
              <a:ext cx="1892053" cy="859376"/>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lang="en-US" sz="1400">
                  <a:solidFill>
                    <a:srgbClr val="000000"/>
                  </a:solidFill>
                  <a:latin typeface="Segoe UI Semibold"/>
                </a:rPr>
                <a:t>Service</a:t>
              </a:r>
            </a:p>
            <a:p>
              <a:pPr marL="0" marR="0" lvl="0" indent="0"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mn-ea"/>
                  <a:cs typeface="+mn-cs"/>
                </a:rPr>
                <a:t>Invocation</a:t>
              </a:r>
            </a:p>
          </p:txBody>
        </p:sp>
      </p:grpSp>
      <p:grpSp>
        <p:nvGrpSpPr>
          <p:cNvPr id="204" name="Group 203">
            <a:extLst>
              <a:ext uri="{FF2B5EF4-FFF2-40B4-BE49-F238E27FC236}">
                <a16:creationId xmlns:a16="http://schemas.microsoft.com/office/drawing/2014/main" id="{9DF7C2A5-7B69-4FB0-BDD1-3993249A40D0}"/>
              </a:ext>
            </a:extLst>
          </p:cNvPr>
          <p:cNvGrpSpPr/>
          <p:nvPr/>
        </p:nvGrpSpPr>
        <p:grpSpPr>
          <a:xfrm>
            <a:off x="9812662" y="3557860"/>
            <a:ext cx="1854693" cy="2159117"/>
            <a:chOff x="9171114" y="761455"/>
            <a:chExt cx="1854693" cy="2159117"/>
          </a:xfrm>
        </p:grpSpPr>
        <p:grpSp>
          <p:nvGrpSpPr>
            <p:cNvPr id="205" name="Group 204">
              <a:extLst>
                <a:ext uri="{FF2B5EF4-FFF2-40B4-BE49-F238E27FC236}">
                  <a16:creationId xmlns:a16="http://schemas.microsoft.com/office/drawing/2014/main" id="{482835AA-DE98-4720-82B5-B7A0B8965DB9}"/>
                </a:ext>
              </a:extLst>
            </p:cNvPr>
            <p:cNvGrpSpPr/>
            <p:nvPr/>
          </p:nvGrpSpPr>
          <p:grpSpPr>
            <a:xfrm>
              <a:off x="9360298" y="761455"/>
              <a:ext cx="1665509" cy="1943093"/>
              <a:chOff x="9936928" y="239338"/>
              <a:chExt cx="1665509" cy="1943093"/>
            </a:xfrm>
          </p:grpSpPr>
          <p:pic>
            <p:nvPicPr>
              <p:cNvPr id="216" name="Graphic 215">
                <a:extLst>
                  <a:ext uri="{FF2B5EF4-FFF2-40B4-BE49-F238E27FC236}">
                    <a16:creationId xmlns:a16="http://schemas.microsoft.com/office/drawing/2014/main" id="{430CC04B-FFB8-413F-B260-CEABFBD75626}"/>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a:off x="9936928" y="239338"/>
                <a:ext cx="1665509" cy="1943093"/>
              </a:xfrm>
              <a:prstGeom prst="rect">
                <a:avLst/>
              </a:prstGeom>
            </p:spPr>
          </p:pic>
          <p:sp>
            <p:nvSpPr>
              <p:cNvPr id="217" name="TextBox 216">
                <a:extLst>
                  <a:ext uri="{FF2B5EF4-FFF2-40B4-BE49-F238E27FC236}">
                    <a16:creationId xmlns:a16="http://schemas.microsoft.com/office/drawing/2014/main" id="{A391D2FE-0C87-43D5-80A1-5CBDD41E7671}"/>
                  </a:ext>
                </a:extLst>
              </p:cNvPr>
              <p:cNvSpPr txBox="1"/>
              <p:nvPr/>
            </p:nvSpPr>
            <p:spPr>
              <a:xfrm>
                <a:off x="10193053" y="815842"/>
                <a:ext cx="1076257" cy="307777"/>
              </a:xfrm>
              <a:prstGeom prst="rect">
                <a:avLst/>
              </a:prstGeom>
              <a:noFill/>
            </p:spPr>
            <p:txBody>
              <a:bodyPr wrap="none" lIns="0" tIns="0" rIns="0" bIns="0" rtlCol="0">
                <a:spAutoFit/>
              </a:bodyPr>
              <a:lstStyle/>
              <a:p>
                <a:pPr algn="ctr"/>
                <a:r>
                  <a:rPr lang="en-US" sz="2000">
                    <a:solidFill>
                      <a:srgbClr val="202192"/>
                    </a:solidFill>
                    <a:latin typeface="+mj-lt"/>
                  </a:rPr>
                  <a:t>Service B</a:t>
                </a:r>
              </a:p>
            </p:txBody>
          </p:sp>
        </p:grpSp>
        <p:grpSp>
          <p:nvGrpSpPr>
            <p:cNvPr id="206" name="!!Sidecar">
              <a:extLst>
                <a:ext uri="{FF2B5EF4-FFF2-40B4-BE49-F238E27FC236}">
                  <a16:creationId xmlns:a16="http://schemas.microsoft.com/office/drawing/2014/main" id="{35780F8A-AC18-4FC3-98BF-376751C55F40}"/>
                </a:ext>
              </a:extLst>
            </p:cNvPr>
            <p:cNvGrpSpPr/>
            <p:nvPr/>
          </p:nvGrpSpPr>
          <p:grpSpPr>
            <a:xfrm>
              <a:off x="9171114" y="1929480"/>
              <a:ext cx="846489" cy="991092"/>
              <a:chOff x="8298598" y="2543027"/>
              <a:chExt cx="1186830" cy="1389573"/>
            </a:xfrm>
          </p:grpSpPr>
          <p:sp>
            <p:nvSpPr>
              <p:cNvPr id="207" name="Freeform: Shape 206">
                <a:extLst>
                  <a:ext uri="{FF2B5EF4-FFF2-40B4-BE49-F238E27FC236}">
                    <a16:creationId xmlns:a16="http://schemas.microsoft.com/office/drawing/2014/main" id="{9D15E8C5-3D94-4014-ADCE-480D2786535A}"/>
                  </a:ext>
                </a:extLst>
              </p:cNvPr>
              <p:cNvSpPr/>
              <p:nvPr/>
            </p:nvSpPr>
            <p:spPr>
              <a:xfrm>
                <a:off x="8359990" y="2640643"/>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202192"/>
              </a:solidFill>
              <a:ln w="8202" cap="flat">
                <a:noFill/>
                <a:prstDash val="solid"/>
                <a:miter/>
              </a:ln>
            </p:spPr>
            <p:txBody>
              <a:bodyPr rtlCol="0" anchor="ctr"/>
              <a:lstStyle/>
              <a:p>
                <a:endParaRPr lang="en-US"/>
              </a:p>
            </p:txBody>
          </p:sp>
          <p:sp>
            <p:nvSpPr>
              <p:cNvPr id="208" name="Freeform: Shape 207">
                <a:extLst>
                  <a:ext uri="{FF2B5EF4-FFF2-40B4-BE49-F238E27FC236}">
                    <a16:creationId xmlns:a16="http://schemas.microsoft.com/office/drawing/2014/main" id="{66C18270-2B02-4372-965E-9A9F89FCC25A}"/>
                  </a:ext>
                </a:extLst>
              </p:cNvPr>
              <p:cNvSpPr/>
              <p:nvPr/>
            </p:nvSpPr>
            <p:spPr>
              <a:xfrm>
                <a:off x="8298598" y="2543027"/>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FFFFFF"/>
              </a:solidFill>
              <a:ln w="8202" cap="flat">
                <a:noFill/>
                <a:prstDash val="solid"/>
                <a:miter/>
              </a:ln>
              <a:effectLst>
                <a:outerShdw blurRad="63500" sx="102000" sy="102000" algn="ctr" rotWithShape="0">
                  <a:prstClr val="black">
                    <a:alpha val="40000"/>
                  </a:prstClr>
                </a:outerShdw>
              </a:effectLst>
            </p:spPr>
            <p:txBody>
              <a:bodyPr rtlCol="0" anchor="ctr"/>
              <a:lstStyle/>
              <a:p>
                <a:endParaRPr lang="en-US"/>
              </a:p>
            </p:txBody>
          </p:sp>
          <p:grpSp>
            <p:nvGrpSpPr>
              <p:cNvPr id="209" name="Graphic 11">
                <a:extLst>
                  <a:ext uri="{FF2B5EF4-FFF2-40B4-BE49-F238E27FC236}">
                    <a16:creationId xmlns:a16="http://schemas.microsoft.com/office/drawing/2014/main" id="{1153E06B-A3B4-4F44-ADB4-020512FDD047}"/>
                  </a:ext>
                </a:extLst>
              </p:cNvPr>
              <p:cNvGrpSpPr/>
              <p:nvPr/>
            </p:nvGrpSpPr>
            <p:grpSpPr>
              <a:xfrm>
                <a:off x="8386477" y="2846026"/>
                <a:ext cx="952402" cy="699902"/>
                <a:chOff x="8386477" y="2846026"/>
                <a:chExt cx="952402" cy="699902"/>
              </a:xfrm>
            </p:grpSpPr>
            <p:sp>
              <p:nvSpPr>
                <p:cNvPr id="210" name="Freeform: Shape 209">
                  <a:extLst>
                    <a:ext uri="{FF2B5EF4-FFF2-40B4-BE49-F238E27FC236}">
                      <a16:creationId xmlns:a16="http://schemas.microsoft.com/office/drawing/2014/main" id="{2B1523D0-A9A4-48BC-8318-05F446CCBB66}"/>
                    </a:ext>
                  </a:extLst>
                </p:cNvPr>
                <p:cNvSpPr/>
                <p:nvPr/>
              </p:nvSpPr>
              <p:spPr>
                <a:xfrm>
                  <a:off x="8386477" y="3024839"/>
                  <a:ext cx="952402" cy="423390"/>
                </a:xfrm>
                <a:custGeom>
                  <a:avLst/>
                  <a:gdLst>
                    <a:gd name="connsiteX0" fmla="*/ 233026 w 952402"/>
                    <a:gd name="connsiteY0" fmla="*/ 323464 h 423390"/>
                    <a:gd name="connsiteX1" fmla="*/ 162392 w 952402"/>
                    <a:gd name="connsiteY1" fmla="*/ 323464 h 423390"/>
                    <a:gd name="connsiteX2" fmla="*/ 162392 w 952402"/>
                    <a:gd name="connsiteY2" fmla="*/ 301267 h 423390"/>
                    <a:gd name="connsiteX3" fmla="*/ 142011 w 952402"/>
                    <a:gd name="connsiteY3" fmla="*/ 319750 h 423390"/>
                    <a:gd name="connsiteX4" fmla="*/ 100753 w 952402"/>
                    <a:gd name="connsiteY4" fmla="*/ 329900 h 423390"/>
                    <a:gd name="connsiteX5" fmla="*/ 34740 w 952402"/>
                    <a:gd name="connsiteY5" fmla="*/ 304237 h 423390"/>
                    <a:gd name="connsiteX6" fmla="*/ 83 w 952402"/>
                    <a:gd name="connsiteY6" fmla="*/ 223289 h 423390"/>
                    <a:gd name="connsiteX7" fmla="*/ 35648 w 952402"/>
                    <a:gd name="connsiteY7" fmla="*/ 141515 h 423390"/>
                    <a:gd name="connsiteX8" fmla="*/ 100423 w 952402"/>
                    <a:gd name="connsiteY8" fmla="*/ 116761 h 423390"/>
                    <a:gd name="connsiteX9" fmla="*/ 140526 w 952402"/>
                    <a:gd name="connsiteY9" fmla="*/ 125755 h 423390"/>
                    <a:gd name="connsiteX10" fmla="*/ 162640 w 952402"/>
                    <a:gd name="connsiteY10" fmla="*/ 142753 h 423390"/>
                    <a:gd name="connsiteX11" fmla="*/ 162640 w 952402"/>
                    <a:gd name="connsiteY11" fmla="*/ 0 h 423390"/>
                    <a:gd name="connsiteX12" fmla="*/ 233274 w 952402"/>
                    <a:gd name="connsiteY12" fmla="*/ 0 h 423390"/>
                    <a:gd name="connsiteX13" fmla="*/ 164620 w 952402"/>
                    <a:gd name="connsiteY13" fmla="*/ 223537 h 423390"/>
                    <a:gd name="connsiteX14" fmla="*/ 151418 w 952402"/>
                    <a:gd name="connsiteY14" fmla="*/ 191355 h 423390"/>
                    <a:gd name="connsiteX15" fmla="*/ 118906 w 952402"/>
                    <a:gd name="connsiteY15" fmla="*/ 178318 h 423390"/>
                    <a:gd name="connsiteX16" fmla="*/ 84250 w 952402"/>
                    <a:gd name="connsiteY16" fmla="*/ 194243 h 423390"/>
                    <a:gd name="connsiteX17" fmla="*/ 84250 w 952402"/>
                    <a:gd name="connsiteY17" fmla="*/ 253242 h 423390"/>
                    <a:gd name="connsiteX18" fmla="*/ 118906 w 952402"/>
                    <a:gd name="connsiteY18" fmla="*/ 269086 h 423390"/>
                    <a:gd name="connsiteX19" fmla="*/ 151418 w 952402"/>
                    <a:gd name="connsiteY19" fmla="*/ 255800 h 423390"/>
                    <a:gd name="connsiteX20" fmla="*/ 164620 w 952402"/>
                    <a:gd name="connsiteY20" fmla="*/ 223537 h 423390"/>
                    <a:gd name="connsiteX21" fmla="*/ 497986 w 952402"/>
                    <a:gd name="connsiteY21" fmla="*/ 323464 h 423390"/>
                    <a:gd name="connsiteX22" fmla="*/ 427352 w 952402"/>
                    <a:gd name="connsiteY22" fmla="*/ 323464 h 423390"/>
                    <a:gd name="connsiteX23" fmla="*/ 427352 w 952402"/>
                    <a:gd name="connsiteY23" fmla="*/ 301267 h 423390"/>
                    <a:gd name="connsiteX24" fmla="*/ 407218 w 952402"/>
                    <a:gd name="connsiteY24" fmla="*/ 319750 h 423390"/>
                    <a:gd name="connsiteX25" fmla="*/ 365960 w 952402"/>
                    <a:gd name="connsiteY25" fmla="*/ 329900 h 423390"/>
                    <a:gd name="connsiteX26" fmla="*/ 299947 w 952402"/>
                    <a:gd name="connsiteY26" fmla="*/ 304237 h 423390"/>
                    <a:gd name="connsiteX27" fmla="*/ 265290 w 952402"/>
                    <a:gd name="connsiteY27" fmla="*/ 223289 h 423390"/>
                    <a:gd name="connsiteX28" fmla="*/ 299947 w 952402"/>
                    <a:gd name="connsiteY28" fmla="*/ 141515 h 423390"/>
                    <a:gd name="connsiteX29" fmla="*/ 364805 w 952402"/>
                    <a:gd name="connsiteY29" fmla="*/ 116761 h 423390"/>
                    <a:gd name="connsiteX30" fmla="*/ 404825 w 952402"/>
                    <a:gd name="connsiteY30" fmla="*/ 125755 h 423390"/>
                    <a:gd name="connsiteX31" fmla="*/ 427022 w 952402"/>
                    <a:gd name="connsiteY31" fmla="*/ 142753 h 423390"/>
                    <a:gd name="connsiteX32" fmla="*/ 427022 w 952402"/>
                    <a:gd name="connsiteY32" fmla="*/ 123609 h 423390"/>
                    <a:gd name="connsiteX33" fmla="*/ 497986 w 952402"/>
                    <a:gd name="connsiteY33" fmla="*/ 123609 h 423390"/>
                    <a:gd name="connsiteX34" fmla="*/ 429497 w 952402"/>
                    <a:gd name="connsiteY34" fmla="*/ 223537 h 423390"/>
                    <a:gd name="connsiteX35" fmla="*/ 416130 w 952402"/>
                    <a:gd name="connsiteY35" fmla="*/ 191355 h 423390"/>
                    <a:gd name="connsiteX36" fmla="*/ 383866 w 952402"/>
                    <a:gd name="connsiteY36" fmla="*/ 178318 h 423390"/>
                    <a:gd name="connsiteX37" fmla="*/ 349457 w 952402"/>
                    <a:gd name="connsiteY37" fmla="*/ 193996 h 423390"/>
                    <a:gd name="connsiteX38" fmla="*/ 349457 w 952402"/>
                    <a:gd name="connsiteY38" fmla="*/ 252995 h 423390"/>
                    <a:gd name="connsiteX39" fmla="*/ 383866 w 952402"/>
                    <a:gd name="connsiteY39" fmla="*/ 269086 h 423390"/>
                    <a:gd name="connsiteX40" fmla="*/ 416212 w 952402"/>
                    <a:gd name="connsiteY40" fmla="*/ 255965 h 423390"/>
                    <a:gd name="connsiteX41" fmla="*/ 429497 w 952402"/>
                    <a:gd name="connsiteY41" fmla="*/ 223537 h 423390"/>
                    <a:gd name="connsiteX42" fmla="*/ 770867 w 952402"/>
                    <a:gd name="connsiteY42" fmla="*/ 223537 h 423390"/>
                    <a:gd name="connsiteX43" fmla="*/ 735302 w 952402"/>
                    <a:gd name="connsiteY43" fmla="*/ 305393 h 423390"/>
                    <a:gd name="connsiteX44" fmla="*/ 670527 w 952402"/>
                    <a:gd name="connsiteY44" fmla="*/ 330148 h 423390"/>
                    <a:gd name="connsiteX45" fmla="*/ 630424 w 952402"/>
                    <a:gd name="connsiteY45" fmla="*/ 321071 h 423390"/>
                    <a:gd name="connsiteX46" fmla="*/ 608227 w 952402"/>
                    <a:gd name="connsiteY46" fmla="*/ 304072 h 423390"/>
                    <a:gd name="connsiteX47" fmla="*/ 608227 w 952402"/>
                    <a:gd name="connsiteY47" fmla="*/ 423391 h 423390"/>
                    <a:gd name="connsiteX48" fmla="*/ 537676 w 952402"/>
                    <a:gd name="connsiteY48" fmla="*/ 423391 h 423390"/>
                    <a:gd name="connsiteX49" fmla="*/ 537676 w 952402"/>
                    <a:gd name="connsiteY49" fmla="*/ 123609 h 423390"/>
                    <a:gd name="connsiteX50" fmla="*/ 608227 w 952402"/>
                    <a:gd name="connsiteY50" fmla="*/ 123609 h 423390"/>
                    <a:gd name="connsiteX51" fmla="*/ 608227 w 952402"/>
                    <a:gd name="connsiteY51" fmla="*/ 145806 h 423390"/>
                    <a:gd name="connsiteX52" fmla="*/ 628691 w 952402"/>
                    <a:gd name="connsiteY52" fmla="*/ 127240 h 423390"/>
                    <a:gd name="connsiteX53" fmla="*/ 669949 w 952402"/>
                    <a:gd name="connsiteY53" fmla="*/ 117173 h 423390"/>
                    <a:gd name="connsiteX54" fmla="*/ 735962 w 952402"/>
                    <a:gd name="connsiteY54" fmla="*/ 142753 h 423390"/>
                    <a:gd name="connsiteX55" fmla="*/ 770867 w 952402"/>
                    <a:gd name="connsiteY55" fmla="*/ 223702 h 423390"/>
                    <a:gd name="connsiteX56" fmla="*/ 697427 w 952402"/>
                    <a:gd name="connsiteY56" fmla="*/ 223537 h 423390"/>
                    <a:gd name="connsiteX57" fmla="*/ 652045 w 952402"/>
                    <a:gd name="connsiteY57" fmla="*/ 178317 h 423390"/>
                    <a:gd name="connsiteX58" fmla="*/ 651796 w 952402"/>
                    <a:gd name="connsiteY58" fmla="*/ 178318 h 423390"/>
                    <a:gd name="connsiteX59" fmla="*/ 606085 w 952402"/>
                    <a:gd name="connsiteY59" fmla="*/ 222705 h 423390"/>
                    <a:gd name="connsiteX60" fmla="*/ 606082 w 952402"/>
                    <a:gd name="connsiteY60" fmla="*/ 223784 h 423390"/>
                    <a:gd name="connsiteX61" fmla="*/ 619450 w 952402"/>
                    <a:gd name="connsiteY61" fmla="*/ 255965 h 423390"/>
                    <a:gd name="connsiteX62" fmla="*/ 651796 w 952402"/>
                    <a:gd name="connsiteY62" fmla="*/ 269086 h 423390"/>
                    <a:gd name="connsiteX63" fmla="*/ 686453 w 952402"/>
                    <a:gd name="connsiteY63" fmla="*/ 253160 h 423390"/>
                    <a:gd name="connsiteX64" fmla="*/ 697427 w 952402"/>
                    <a:gd name="connsiteY64" fmla="*/ 223537 h 423390"/>
                    <a:gd name="connsiteX65" fmla="*/ 952402 w 952402"/>
                    <a:gd name="connsiteY65" fmla="*/ 188880 h 423390"/>
                    <a:gd name="connsiteX66" fmla="*/ 922284 w 952402"/>
                    <a:gd name="connsiteY66" fmla="*/ 181783 h 423390"/>
                    <a:gd name="connsiteX67" fmla="*/ 877065 w 952402"/>
                    <a:gd name="connsiteY67" fmla="*/ 210169 h 423390"/>
                    <a:gd name="connsiteX68" fmla="*/ 873187 w 952402"/>
                    <a:gd name="connsiteY68" fmla="*/ 237977 h 423390"/>
                    <a:gd name="connsiteX69" fmla="*/ 873187 w 952402"/>
                    <a:gd name="connsiteY69" fmla="*/ 323464 h 423390"/>
                    <a:gd name="connsiteX70" fmla="*/ 802553 w 952402"/>
                    <a:gd name="connsiteY70" fmla="*/ 323464 h 423390"/>
                    <a:gd name="connsiteX71" fmla="*/ 802553 w 952402"/>
                    <a:gd name="connsiteY71" fmla="*/ 123609 h 423390"/>
                    <a:gd name="connsiteX72" fmla="*/ 873187 w 952402"/>
                    <a:gd name="connsiteY72" fmla="*/ 123609 h 423390"/>
                    <a:gd name="connsiteX73" fmla="*/ 873187 w 952402"/>
                    <a:gd name="connsiteY73" fmla="*/ 156616 h 423390"/>
                    <a:gd name="connsiteX74" fmla="*/ 897281 w 952402"/>
                    <a:gd name="connsiteY74" fmla="*/ 131366 h 423390"/>
                    <a:gd name="connsiteX75" fmla="*/ 938540 w 952402"/>
                    <a:gd name="connsiteY75" fmla="*/ 121051 h 423390"/>
                    <a:gd name="connsiteX76" fmla="*/ 952320 w 952402"/>
                    <a:gd name="connsiteY76" fmla="*/ 121711 h 423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52402" h="423390">
                      <a:moveTo>
                        <a:pt x="233026" y="323464"/>
                      </a:moveTo>
                      <a:lnTo>
                        <a:pt x="162392" y="323464"/>
                      </a:lnTo>
                      <a:lnTo>
                        <a:pt x="162392" y="301267"/>
                      </a:lnTo>
                      <a:cubicBezTo>
                        <a:pt x="156857" y="308688"/>
                        <a:pt x="149936" y="314965"/>
                        <a:pt x="142011" y="319750"/>
                      </a:cubicBezTo>
                      <a:cubicBezTo>
                        <a:pt x="129372" y="326655"/>
                        <a:pt x="115153" y="330153"/>
                        <a:pt x="100753" y="329900"/>
                      </a:cubicBezTo>
                      <a:cubicBezTo>
                        <a:pt x="76304" y="329952"/>
                        <a:pt x="52734" y="320789"/>
                        <a:pt x="34740" y="304237"/>
                      </a:cubicBezTo>
                      <a:cubicBezTo>
                        <a:pt x="11613" y="283831"/>
                        <a:pt x="-1112" y="254108"/>
                        <a:pt x="83" y="223289"/>
                      </a:cubicBezTo>
                      <a:cubicBezTo>
                        <a:pt x="-1175" y="192029"/>
                        <a:pt x="11924" y="161909"/>
                        <a:pt x="35648" y="141515"/>
                      </a:cubicBezTo>
                      <a:cubicBezTo>
                        <a:pt x="53403" y="125486"/>
                        <a:pt x="76502" y="116658"/>
                        <a:pt x="100423" y="116761"/>
                      </a:cubicBezTo>
                      <a:cubicBezTo>
                        <a:pt x="114299" y="116676"/>
                        <a:pt x="128014" y="119752"/>
                        <a:pt x="140526" y="125755"/>
                      </a:cubicBezTo>
                      <a:cubicBezTo>
                        <a:pt x="148828" y="130094"/>
                        <a:pt x="156311" y="135846"/>
                        <a:pt x="162640" y="142753"/>
                      </a:cubicBezTo>
                      <a:lnTo>
                        <a:pt x="162640" y="0"/>
                      </a:lnTo>
                      <a:lnTo>
                        <a:pt x="233274" y="0"/>
                      </a:lnTo>
                      <a:close/>
                      <a:moveTo>
                        <a:pt x="164620" y="223537"/>
                      </a:moveTo>
                      <a:cubicBezTo>
                        <a:pt x="164879" y="211441"/>
                        <a:pt x="160096" y="199784"/>
                        <a:pt x="151418" y="191355"/>
                      </a:cubicBezTo>
                      <a:cubicBezTo>
                        <a:pt x="142831" y="182729"/>
                        <a:pt x="131074" y="178014"/>
                        <a:pt x="118906" y="178318"/>
                      </a:cubicBezTo>
                      <a:cubicBezTo>
                        <a:pt x="105526" y="178044"/>
                        <a:pt x="92756" y="183911"/>
                        <a:pt x="84250" y="194243"/>
                      </a:cubicBezTo>
                      <a:cubicBezTo>
                        <a:pt x="69618" y="211188"/>
                        <a:pt x="69618" y="236298"/>
                        <a:pt x="84250" y="253242"/>
                      </a:cubicBezTo>
                      <a:cubicBezTo>
                        <a:pt x="92711" y="263625"/>
                        <a:pt x="105519" y="269480"/>
                        <a:pt x="118906" y="269086"/>
                      </a:cubicBezTo>
                      <a:cubicBezTo>
                        <a:pt x="131110" y="269324"/>
                        <a:pt x="142873" y="264517"/>
                        <a:pt x="151418" y="255800"/>
                      </a:cubicBezTo>
                      <a:cubicBezTo>
                        <a:pt x="160108" y="247346"/>
                        <a:pt x="164891" y="235658"/>
                        <a:pt x="164620" y="223537"/>
                      </a:cubicBezTo>
                      <a:close/>
                      <a:moveTo>
                        <a:pt x="497986" y="323464"/>
                      </a:moveTo>
                      <a:lnTo>
                        <a:pt x="427352" y="323464"/>
                      </a:lnTo>
                      <a:lnTo>
                        <a:pt x="427352" y="301267"/>
                      </a:lnTo>
                      <a:cubicBezTo>
                        <a:pt x="421865" y="308641"/>
                        <a:pt x="415034" y="314913"/>
                        <a:pt x="407218" y="319750"/>
                      </a:cubicBezTo>
                      <a:cubicBezTo>
                        <a:pt x="394587" y="326677"/>
                        <a:pt x="380363" y="330176"/>
                        <a:pt x="365960" y="329900"/>
                      </a:cubicBezTo>
                      <a:cubicBezTo>
                        <a:pt x="341508" y="329969"/>
                        <a:pt x="317932" y="320803"/>
                        <a:pt x="299947" y="304237"/>
                      </a:cubicBezTo>
                      <a:cubicBezTo>
                        <a:pt x="276820" y="283831"/>
                        <a:pt x="264095" y="254108"/>
                        <a:pt x="265290" y="223289"/>
                      </a:cubicBezTo>
                      <a:cubicBezTo>
                        <a:pt x="263806" y="192179"/>
                        <a:pt x="276560" y="162084"/>
                        <a:pt x="299947" y="141515"/>
                      </a:cubicBezTo>
                      <a:cubicBezTo>
                        <a:pt x="317737" y="125487"/>
                        <a:pt x="340859" y="116661"/>
                        <a:pt x="364805" y="116761"/>
                      </a:cubicBezTo>
                      <a:cubicBezTo>
                        <a:pt x="378657" y="116666"/>
                        <a:pt x="392346" y="119743"/>
                        <a:pt x="404825" y="125755"/>
                      </a:cubicBezTo>
                      <a:cubicBezTo>
                        <a:pt x="413154" y="130090"/>
                        <a:pt x="420665" y="135842"/>
                        <a:pt x="427022" y="142753"/>
                      </a:cubicBezTo>
                      <a:lnTo>
                        <a:pt x="427022" y="123609"/>
                      </a:lnTo>
                      <a:lnTo>
                        <a:pt x="497986" y="123609"/>
                      </a:lnTo>
                      <a:close/>
                      <a:moveTo>
                        <a:pt x="429497" y="223537"/>
                      </a:moveTo>
                      <a:cubicBezTo>
                        <a:pt x="429712" y="211417"/>
                        <a:pt x="424868" y="199755"/>
                        <a:pt x="416130" y="191355"/>
                      </a:cubicBezTo>
                      <a:cubicBezTo>
                        <a:pt x="407614" y="182775"/>
                        <a:pt x="395952" y="178063"/>
                        <a:pt x="383866" y="178318"/>
                      </a:cubicBezTo>
                      <a:cubicBezTo>
                        <a:pt x="370605" y="178022"/>
                        <a:pt x="357935" y="183796"/>
                        <a:pt x="349457" y="193996"/>
                      </a:cubicBezTo>
                      <a:cubicBezTo>
                        <a:pt x="334718" y="210901"/>
                        <a:pt x="334718" y="236090"/>
                        <a:pt x="349457" y="252995"/>
                      </a:cubicBezTo>
                      <a:cubicBezTo>
                        <a:pt x="357790" y="263430"/>
                        <a:pt x="370515" y="269380"/>
                        <a:pt x="383866" y="269086"/>
                      </a:cubicBezTo>
                      <a:cubicBezTo>
                        <a:pt x="395992" y="269341"/>
                        <a:pt x="407691" y="264597"/>
                        <a:pt x="416212" y="255965"/>
                      </a:cubicBezTo>
                      <a:cubicBezTo>
                        <a:pt x="424976" y="247486"/>
                        <a:pt x="429793" y="235727"/>
                        <a:pt x="429497" y="223537"/>
                      </a:cubicBezTo>
                      <a:close/>
                      <a:moveTo>
                        <a:pt x="770867" y="223537"/>
                      </a:moveTo>
                      <a:cubicBezTo>
                        <a:pt x="772137" y="254823"/>
                        <a:pt x="759042" y="284973"/>
                        <a:pt x="735302" y="305393"/>
                      </a:cubicBezTo>
                      <a:cubicBezTo>
                        <a:pt x="717538" y="321409"/>
                        <a:pt x="694445" y="330234"/>
                        <a:pt x="670527" y="330148"/>
                      </a:cubicBezTo>
                      <a:cubicBezTo>
                        <a:pt x="656639" y="330253"/>
                        <a:pt x="642914" y="327146"/>
                        <a:pt x="630424" y="321071"/>
                      </a:cubicBezTo>
                      <a:cubicBezTo>
                        <a:pt x="622073" y="316770"/>
                        <a:pt x="614556" y="311014"/>
                        <a:pt x="608227" y="304072"/>
                      </a:cubicBezTo>
                      <a:lnTo>
                        <a:pt x="608227" y="423391"/>
                      </a:lnTo>
                      <a:lnTo>
                        <a:pt x="537676" y="423391"/>
                      </a:lnTo>
                      <a:lnTo>
                        <a:pt x="537676" y="123609"/>
                      </a:lnTo>
                      <a:lnTo>
                        <a:pt x="608227" y="123609"/>
                      </a:lnTo>
                      <a:lnTo>
                        <a:pt x="608227" y="145806"/>
                      </a:lnTo>
                      <a:cubicBezTo>
                        <a:pt x="613699" y="138276"/>
                        <a:pt x="620666" y="131955"/>
                        <a:pt x="628691" y="127240"/>
                      </a:cubicBezTo>
                      <a:cubicBezTo>
                        <a:pt x="641352" y="120399"/>
                        <a:pt x="655561" y="116932"/>
                        <a:pt x="669949" y="117173"/>
                      </a:cubicBezTo>
                      <a:cubicBezTo>
                        <a:pt x="694381" y="117131"/>
                        <a:pt x="717938" y="126260"/>
                        <a:pt x="735962" y="142753"/>
                      </a:cubicBezTo>
                      <a:cubicBezTo>
                        <a:pt x="759182" y="163112"/>
                        <a:pt x="771997" y="192842"/>
                        <a:pt x="770867" y="223702"/>
                      </a:cubicBezTo>
                      <a:close/>
                      <a:moveTo>
                        <a:pt x="697427" y="223537"/>
                      </a:moveTo>
                      <a:cubicBezTo>
                        <a:pt x="697383" y="198518"/>
                        <a:pt x="677064" y="178271"/>
                        <a:pt x="652045" y="178317"/>
                      </a:cubicBezTo>
                      <a:cubicBezTo>
                        <a:pt x="651962" y="178317"/>
                        <a:pt x="651878" y="178317"/>
                        <a:pt x="651796" y="178318"/>
                      </a:cubicBezTo>
                      <a:cubicBezTo>
                        <a:pt x="626916" y="177952"/>
                        <a:pt x="606451" y="197824"/>
                        <a:pt x="606085" y="222705"/>
                      </a:cubicBezTo>
                      <a:cubicBezTo>
                        <a:pt x="606079" y="223065"/>
                        <a:pt x="606079" y="223424"/>
                        <a:pt x="606082" y="223784"/>
                      </a:cubicBezTo>
                      <a:cubicBezTo>
                        <a:pt x="605867" y="235903"/>
                        <a:pt x="610711" y="247565"/>
                        <a:pt x="619450" y="255965"/>
                      </a:cubicBezTo>
                      <a:cubicBezTo>
                        <a:pt x="627982" y="264580"/>
                        <a:pt x="639673" y="269322"/>
                        <a:pt x="651796" y="269086"/>
                      </a:cubicBezTo>
                      <a:cubicBezTo>
                        <a:pt x="665197" y="269459"/>
                        <a:pt x="678008" y="263573"/>
                        <a:pt x="686453" y="253160"/>
                      </a:cubicBezTo>
                      <a:cubicBezTo>
                        <a:pt x="693653" y="244985"/>
                        <a:pt x="697564" y="234430"/>
                        <a:pt x="697427" y="223537"/>
                      </a:cubicBezTo>
                      <a:close/>
                      <a:moveTo>
                        <a:pt x="952402" y="188880"/>
                      </a:moveTo>
                      <a:cubicBezTo>
                        <a:pt x="943037" y="184251"/>
                        <a:pt x="932730" y="181823"/>
                        <a:pt x="922284" y="181783"/>
                      </a:cubicBezTo>
                      <a:cubicBezTo>
                        <a:pt x="899014" y="181783"/>
                        <a:pt x="883914" y="191190"/>
                        <a:pt x="877065" y="210169"/>
                      </a:cubicBezTo>
                      <a:cubicBezTo>
                        <a:pt x="874193" y="219148"/>
                        <a:pt x="872881" y="228554"/>
                        <a:pt x="873187" y="237977"/>
                      </a:cubicBezTo>
                      <a:lnTo>
                        <a:pt x="873187" y="323464"/>
                      </a:lnTo>
                      <a:lnTo>
                        <a:pt x="802553" y="323464"/>
                      </a:lnTo>
                      <a:lnTo>
                        <a:pt x="802553" y="123609"/>
                      </a:lnTo>
                      <a:lnTo>
                        <a:pt x="873187" y="123609"/>
                      </a:lnTo>
                      <a:lnTo>
                        <a:pt x="873187" y="156616"/>
                      </a:lnTo>
                      <a:cubicBezTo>
                        <a:pt x="879194" y="146475"/>
                        <a:pt x="887429" y="137838"/>
                        <a:pt x="897281" y="131366"/>
                      </a:cubicBezTo>
                      <a:cubicBezTo>
                        <a:pt x="909849" y="124270"/>
                        <a:pt x="924107" y="120706"/>
                        <a:pt x="938540" y="121051"/>
                      </a:cubicBezTo>
                      <a:cubicBezTo>
                        <a:pt x="942253" y="121051"/>
                        <a:pt x="946791" y="121051"/>
                        <a:pt x="952320" y="121711"/>
                      </a:cubicBezTo>
                      <a:close/>
                    </a:path>
                  </a:pathLst>
                </a:custGeom>
                <a:solidFill>
                  <a:srgbClr val="0D2192"/>
                </a:solidFill>
                <a:ln w="8202" cap="flat">
                  <a:noFill/>
                  <a:prstDash val="solid"/>
                  <a:miter/>
                </a:ln>
              </p:spPr>
              <p:txBody>
                <a:bodyPr rtlCol="0" anchor="ctr"/>
                <a:lstStyle/>
                <a:p>
                  <a:endParaRPr lang="en-US"/>
                </a:p>
              </p:txBody>
            </p:sp>
            <p:sp>
              <p:nvSpPr>
                <p:cNvPr id="211" name="Freeform: Shape 210">
                  <a:extLst>
                    <a:ext uri="{FF2B5EF4-FFF2-40B4-BE49-F238E27FC236}">
                      <a16:creationId xmlns:a16="http://schemas.microsoft.com/office/drawing/2014/main" id="{2D01AD98-68BB-4B48-9CBE-A3DE3C3B9EB8}"/>
                    </a:ext>
                  </a:extLst>
                </p:cNvPr>
                <p:cNvSpPr/>
                <p:nvPr/>
              </p:nvSpPr>
              <p:spPr>
                <a:xfrm>
                  <a:off x="8917469" y="3349705"/>
                  <a:ext cx="83341" cy="196223"/>
                </a:xfrm>
                <a:custGeom>
                  <a:avLst/>
                  <a:gdLst>
                    <a:gd name="connsiteX0" fmla="*/ 6106 w 83341"/>
                    <a:gd name="connsiteY0" fmla="*/ 0 h 196223"/>
                    <a:gd name="connsiteX1" fmla="*/ 77235 w 83341"/>
                    <a:gd name="connsiteY1" fmla="*/ 0 h 196223"/>
                    <a:gd name="connsiteX2" fmla="*/ 83341 w 83341"/>
                    <a:gd name="connsiteY2" fmla="*/ 167013 h 196223"/>
                    <a:gd name="connsiteX3" fmla="*/ 41671 w 83341"/>
                    <a:gd name="connsiteY3" fmla="*/ 196224 h 196223"/>
                    <a:gd name="connsiteX4" fmla="*/ 0 w 83341"/>
                    <a:gd name="connsiteY4" fmla="*/ 167013 h 196223"/>
                    <a:gd name="connsiteX5" fmla="*/ 6106 w 83341"/>
                    <a:gd name="connsiteY5" fmla="*/ 0 h 196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341" h="196223">
                      <a:moveTo>
                        <a:pt x="6106" y="0"/>
                      </a:moveTo>
                      <a:lnTo>
                        <a:pt x="77235" y="0"/>
                      </a:lnTo>
                      <a:lnTo>
                        <a:pt x="83341" y="167013"/>
                      </a:lnTo>
                      <a:lnTo>
                        <a:pt x="41671" y="196224"/>
                      </a:lnTo>
                      <a:lnTo>
                        <a:pt x="0" y="167013"/>
                      </a:lnTo>
                      <a:lnTo>
                        <a:pt x="6106" y="0"/>
                      </a:lnTo>
                      <a:close/>
                    </a:path>
                  </a:pathLst>
                </a:custGeom>
                <a:solidFill>
                  <a:srgbClr val="0D2192"/>
                </a:solidFill>
                <a:ln w="8202" cap="flat">
                  <a:noFill/>
                  <a:prstDash val="solid"/>
                  <a:miter/>
                </a:ln>
              </p:spPr>
              <p:txBody>
                <a:bodyPr rtlCol="0" anchor="ctr"/>
                <a:lstStyle/>
                <a:p>
                  <a:endParaRPr lang="en-US"/>
                </a:p>
              </p:txBody>
            </p:sp>
            <p:sp>
              <p:nvSpPr>
                <p:cNvPr id="212" name="Freeform: Shape 211">
                  <a:extLst>
                    <a:ext uri="{FF2B5EF4-FFF2-40B4-BE49-F238E27FC236}">
                      <a16:creationId xmlns:a16="http://schemas.microsoft.com/office/drawing/2014/main" id="{48099699-1EE2-470B-9503-65F1F0ACBA20}"/>
                    </a:ext>
                  </a:extLst>
                </p:cNvPr>
                <p:cNvSpPr/>
                <p:nvPr/>
              </p:nvSpPr>
              <p:spPr>
                <a:xfrm>
                  <a:off x="8764071" y="2846026"/>
                  <a:ext cx="269827" cy="189869"/>
                </a:xfrm>
                <a:custGeom>
                  <a:avLst/>
                  <a:gdLst>
                    <a:gd name="connsiteX0" fmla="*/ 264547 w 269827"/>
                    <a:gd name="connsiteY0" fmla="*/ 0 h 189869"/>
                    <a:gd name="connsiteX1" fmla="*/ 269828 w 269827"/>
                    <a:gd name="connsiteY1" fmla="*/ 0 h 189869"/>
                    <a:gd name="connsiteX2" fmla="*/ 269828 w 269827"/>
                    <a:gd name="connsiteY2" fmla="*/ 189870 h 189869"/>
                    <a:gd name="connsiteX3" fmla="*/ 264547 w 269827"/>
                    <a:gd name="connsiteY3" fmla="*/ 189870 h 189869"/>
                    <a:gd name="connsiteX4" fmla="*/ 5281 w 269827"/>
                    <a:gd name="connsiteY4" fmla="*/ 189870 h 189869"/>
                    <a:gd name="connsiteX5" fmla="*/ 0 w 269827"/>
                    <a:gd name="connsiteY5" fmla="*/ 189870 h 189869"/>
                    <a:gd name="connsiteX6" fmla="*/ 0 w 269827"/>
                    <a:gd name="connsiteY6" fmla="*/ 0 h 189869"/>
                    <a:gd name="connsiteX7" fmla="*/ 5281 w 269827"/>
                    <a:gd name="connsiteY7" fmla="*/ 0 h 189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827" h="189869">
                      <a:moveTo>
                        <a:pt x="264547" y="0"/>
                      </a:moveTo>
                      <a:cubicBezTo>
                        <a:pt x="267464" y="0"/>
                        <a:pt x="269828" y="0"/>
                        <a:pt x="269828" y="0"/>
                      </a:cubicBezTo>
                      <a:lnTo>
                        <a:pt x="269828" y="189870"/>
                      </a:lnTo>
                      <a:cubicBezTo>
                        <a:pt x="269828" y="189870"/>
                        <a:pt x="267464" y="189870"/>
                        <a:pt x="264547" y="189870"/>
                      </a:cubicBezTo>
                      <a:lnTo>
                        <a:pt x="5281" y="189870"/>
                      </a:lnTo>
                      <a:cubicBezTo>
                        <a:pt x="2364" y="189870"/>
                        <a:pt x="0" y="189870"/>
                        <a:pt x="0" y="189870"/>
                      </a:cubicBezTo>
                      <a:lnTo>
                        <a:pt x="0" y="0"/>
                      </a:lnTo>
                      <a:cubicBezTo>
                        <a:pt x="0" y="0"/>
                        <a:pt x="2364" y="0"/>
                        <a:pt x="5281" y="0"/>
                      </a:cubicBezTo>
                      <a:close/>
                    </a:path>
                  </a:pathLst>
                </a:custGeom>
                <a:solidFill>
                  <a:srgbClr val="0D2192"/>
                </a:solidFill>
                <a:ln w="8202" cap="flat">
                  <a:noFill/>
                  <a:prstDash val="solid"/>
                  <a:miter/>
                </a:ln>
              </p:spPr>
              <p:txBody>
                <a:bodyPr rtlCol="0" anchor="ctr"/>
                <a:lstStyle/>
                <a:p>
                  <a:endParaRPr lang="en-US"/>
                </a:p>
              </p:txBody>
            </p:sp>
            <p:sp>
              <p:nvSpPr>
                <p:cNvPr id="213" name="Freeform: Shape 212">
                  <a:extLst>
                    <a:ext uri="{FF2B5EF4-FFF2-40B4-BE49-F238E27FC236}">
                      <a16:creationId xmlns:a16="http://schemas.microsoft.com/office/drawing/2014/main" id="{C8EF46D2-A014-45A7-BC7E-5D6606156943}"/>
                    </a:ext>
                  </a:extLst>
                </p:cNvPr>
                <p:cNvSpPr/>
                <p:nvPr/>
              </p:nvSpPr>
              <p:spPr>
                <a:xfrm>
                  <a:off x="8764071" y="2846026"/>
                  <a:ext cx="99762" cy="189869"/>
                </a:xfrm>
                <a:custGeom>
                  <a:avLst/>
                  <a:gdLst>
                    <a:gd name="connsiteX0" fmla="*/ 0 w 99762"/>
                    <a:gd name="connsiteY0" fmla="*/ 0 h 189869"/>
                    <a:gd name="connsiteX1" fmla="*/ 99762 w 99762"/>
                    <a:gd name="connsiteY1" fmla="*/ 0 h 189869"/>
                    <a:gd name="connsiteX2" fmla="*/ 99762 w 99762"/>
                    <a:gd name="connsiteY2" fmla="*/ 189870 h 189869"/>
                    <a:gd name="connsiteX3" fmla="*/ 0 w 99762"/>
                    <a:gd name="connsiteY3" fmla="*/ 189870 h 189869"/>
                  </a:gdLst>
                  <a:ahLst/>
                  <a:cxnLst>
                    <a:cxn ang="0">
                      <a:pos x="connsiteX0" y="connsiteY0"/>
                    </a:cxn>
                    <a:cxn ang="0">
                      <a:pos x="connsiteX1" y="connsiteY1"/>
                    </a:cxn>
                    <a:cxn ang="0">
                      <a:pos x="connsiteX2" y="connsiteY2"/>
                    </a:cxn>
                    <a:cxn ang="0">
                      <a:pos x="connsiteX3" y="connsiteY3"/>
                    </a:cxn>
                  </a:cxnLst>
                  <a:rect l="l" t="t" r="r" b="b"/>
                  <a:pathLst>
                    <a:path w="99762" h="189869">
                      <a:moveTo>
                        <a:pt x="0" y="0"/>
                      </a:moveTo>
                      <a:lnTo>
                        <a:pt x="99762" y="0"/>
                      </a:lnTo>
                      <a:lnTo>
                        <a:pt x="99762" y="189870"/>
                      </a:lnTo>
                      <a:lnTo>
                        <a:pt x="0" y="189870"/>
                      </a:lnTo>
                      <a:close/>
                    </a:path>
                  </a:pathLst>
                </a:custGeom>
                <a:solidFill>
                  <a:srgbClr val="FFFFFF">
                    <a:alpha val="8000"/>
                  </a:srgbClr>
                </a:solidFill>
                <a:ln w="8202" cap="flat">
                  <a:noFill/>
                  <a:prstDash val="solid"/>
                  <a:miter/>
                </a:ln>
              </p:spPr>
              <p:txBody>
                <a:bodyPr rtlCol="0" anchor="ctr"/>
                <a:lstStyle/>
                <a:p>
                  <a:endParaRPr lang="en-US"/>
                </a:p>
              </p:txBody>
            </p:sp>
            <p:sp>
              <p:nvSpPr>
                <p:cNvPr id="214" name="Freeform: Shape 213">
                  <a:extLst>
                    <a:ext uri="{FF2B5EF4-FFF2-40B4-BE49-F238E27FC236}">
                      <a16:creationId xmlns:a16="http://schemas.microsoft.com/office/drawing/2014/main" id="{5FC56C9E-37F6-46B8-A0FF-F718E5CE123D}"/>
                    </a:ext>
                  </a:extLst>
                </p:cNvPr>
                <p:cNvSpPr/>
                <p:nvPr/>
              </p:nvSpPr>
              <p:spPr>
                <a:xfrm>
                  <a:off x="8678915" y="3023601"/>
                  <a:ext cx="436675" cy="45548"/>
                </a:xfrm>
                <a:custGeom>
                  <a:avLst/>
                  <a:gdLst>
                    <a:gd name="connsiteX0" fmla="*/ 426939 w 436675"/>
                    <a:gd name="connsiteY0" fmla="*/ 0 h 45548"/>
                    <a:gd name="connsiteX1" fmla="*/ 436676 w 436675"/>
                    <a:gd name="connsiteY1" fmla="*/ 0 h 45548"/>
                    <a:gd name="connsiteX2" fmla="*/ 436676 w 436675"/>
                    <a:gd name="connsiteY2" fmla="*/ 45549 h 45548"/>
                    <a:gd name="connsiteX3" fmla="*/ 426939 w 436675"/>
                    <a:gd name="connsiteY3" fmla="*/ 45549 h 45548"/>
                    <a:gd name="connsiteX4" fmla="*/ 9737 w 436675"/>
                    <a:gd name="connsiteY4" fmla="*/ 45549 h 45548"/>
                    <a:gd name="connsiteX5" fmla="*/ 0 w 436675"/>
                    <a:gd name="connsiteY5" fmla="*/ 45549 h 45548"/>
                    <a:gd name="connsiteX6" fmla="*/ 0 w 436675"/>
                    <a:gd name="connsiteY6" fmla="*/ 0 h 45548"/>
                    <a:gd name="connsiteX7" fmla="*/ 9737 w 436675"/>
                    <a:gd name="connsiteY7" fmla="*/ 0 h 45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6675" h="45548">
                      <a:moveTo>
                        <a:pt x="426939" y="0"/>
                      </a:moveTo>
                      <a:cubicBezTo>
                        <a:pt x="432316" y="0"/>
                        <a:pt x="436676" y="0"/>
                        <a:pt x="436676" y="0"/>
                      </a:cubicBezTo>
                      <a:lnTo>
                        <a:pt x="436676" y="45549"/>
                      </a:lnTo>
                      <a:cubicBezTo>
                        <a:pt x="436676" y="45549"/>
                        <a:pt x="432316" y="45549"/>
                        <a:pt x="426939" y="45549"/>
                      </a:cubicBezTo>
                      <a:lnTo>
                        <a:pt x="9737" y="45549"/>
                      </a:lnTo>
                      <a:cubicBezTo>
                        <a:pt x="4359" y="45549"/>
                        <a:pt x="0" y="45549"/>
                        <a:pt x="0" y="45549"/>
                      </a:cubicBezTo>
                      <a:lnTo>
                        <a:pt x="0" y="0"/>
                      </a:lnTo>
                      <a:cubicBezTo>
                        <a:pt x="0" y="0"/>
                        <a:pt x="4359" y="0"/>
                        <a:pt x="9737" y="0"/>
                      </a:cubicBezTo>
                      <a:close/>
                    </a:path>
                  </a:pathLst>
                </a:custGeom>
                <a:solidFill>
                  <a:srgbClr val="0D2192"/>
                </a:solidFill>
                <a:ln w="8202" cap="flat">
                  <a:noFill/>
                  <a:prstDash val="solid"/>
                  <a:miter/>
                </a:ln>
              </p:spPr>
              <p:txBody>
                <a:bodyPr rtlCol="0" anchor="ctr"/>
                <a:lstStyle/>
                <a:p>
                  <a:endParaRPr lang="en-US"/>
                </a:p>
              </p:txBody>
            </p:sp>
            <p:sp>
              <p:nvSpPr>
                <p:cNvPr id="215" name="Freeform: Shape 214">
                  <a:extLst>
                    <a:ext uri="{FF2B5EF4-FFF2-40B4-BE49-F238E27FC236}">
                      <a16:creationId xmlns:a16="http://schemas.microsoft.com/office/drawing/2014/main" id="{290A378B-58E7-4B75-B60F-A3EF80666B8A}"/>
                    </a:ext>
                  </a:extLst>
                </p:cNvPr>
                <p:cNvSpPr/>
                <p:nvPr/>
              </p:nvSpPr>
              <p:spPr>
                <a:xfrm>
                  <a:off x="8678915" y="3023601"/>
                  <a:ext cx="135078" cy="56111"/>
                </a:xfrm>
                <a:custGeom>
                  <a:avLst/>
                  <a:gdLst>
                    <a:gd name="connsiteX0" fmla="*/ 0 w 135078"/>
                    <a:gd name="connsiteY0" fmla="*/ 0 h 56111"/>
                    <a:gd name="connsiteX1" fmla="*/ 135079 w 135078"/>
                    <a:gd name="connsiteY1" fmla="*/ 0 h 56111"/>
                    <a:gd name="connsiteX2" fmla="*/ 135079 w 135078"/>
                    <a:gd name="connsiteY2" fmla="*/ 56111 h 56111"/>
                    <a:gd name="connsiteX3" fmla="*/ 0 w 135078"/>
                    <a:gd name="connsiteY3" fmla="*/ 56111 h 56111"/>
                  </a:gdLst>
                  <a:ahLst/>
                  <a:cxnLst>
                    <a:cxn ang="0">
                      <a:pos x="connsiteX0" y="connsiteY0"/>
                    </a:cxn>
                    <a:cxn ang="0">
                      <a:pos x="connsiteX1" y="connsiteY1"/>
                    </a:cxn>
                    <a:cxn ang="0">
                      <a:pos x="connsiteX2" y="connsiteY2"/>
                    </a:cxn>
                    <a:cxn ang="0">
                      <a:pos x="connsiteX3" y="connsiteY3"/>
                    </a:cxn>
                  </a:cxnLst>
                  <a:rect l="l" t="t" r="r" b="b"/>
                  <a:pathLst>
                    <a:path w="135078" h="56111">
                      <a:moveTo>
                        <a:pt x="0" y="0"/>
                      </a:moveTo>
                      <a:lnTo>
                        <a:pt x="135079" y="0"/>
                      </a:lnTo>
                      <a:lnTo>
                        <a:pt x="135079" y="56111"/>
                      </a:lnTo>
                      <a:lnTo>
                        <a:pt x="0" y="56111"/>
                      </a:lnTo>
                      <a:close/>
                    </a:path>
                  </a:pathLst>
                </a:custGeom>
                <a:solidFill>
                  <a:srgbClr val="FFFFFF">
                    <a:alpha val="8000"/>
                  </a:srgbClr>
                </a:solidFill>
                <a:ln w="8202" cap="flat">
                  <a:noFill/>
                  <a:prstDash val="solid"/>
                  <a:miter/>
                </a:ln>
              </p:spPr>
              <p:txBody>
                <a:bodyPr rtlCol="0" anchor="ctr"/>
                <a:lstStyle/>
                <a:p>
                  <a:endParaRPr lang="en-US"/>
                </a:p>
              </p:txBody>
            </p:sp>
          </p:grpSp>
        </p:grpSp>
      </p:grpSp>
      <p:grpSp>
        <p:nvGrpSpPr>
          <p:cNvPr id="247" name="Group 246">
            <a:extLst>
              <a:ext uri="{FF2B5EF4-FFF2-40B4-BE49-F238E27FC236}">
                <a16:creationId xmlns:a16="http://schemas.microsoft.com/office/drawing/2014/main" id="{3E6E192A-5B67-46FD-BE1F-67254CA56D83}"/>
              </a:ext>
            </a:extLst>
          </p:cNvPr>
          <p:cNvGrpSpPr/>
          <p:nvPr/>
        </p:nvGrpSpPr>
        <p:grpSpPr>
          <a:xfrm>
            <a:off x="4026742" y="1450058"/>
            <a:ext cx="4508444" cy="4543268"/>
            <a:chOff x="4026742" y="1450058"/>
            <a:chExt cx="4508444" cy="4543268"/>
          </a:xfrm>
        </p:grpSpPr>
        <p:sp>
          <p:nvSpPr>
            <p:cNvPr id="219" name="Left Bracket 218">
              <a:extLst>
                <a:ext uri="{FF2B5EF4-FFF2-40B4-BE49-F238E27FC236}">
                  <a16:creationId xmlns:a16="http://schemas.microsoft.com/office/drawing/2014/main" id="{85D15CA5-FC4A-49CD-87D2-B5153FB0DD24}"/>
                </a:ext>
              </a:extLst>
            </p:cNvPr>
            <p:cNvSpPr/>
            <p:nvPr/>
          </p:nvSpPr>
          <p:spPr>
            <a:xfrm>
              <a:off x="4026742" y="1450058"/>
              <a:ext cx="364327" cy="4543268"/>
            </a:xfrm>
            <a:prstGeom prst="leftBracket">
              <a:avLst>
                <a:gd name="adj" fmla="val 0"/>
              </a:avLst>
            </a:prstGeom>
            <a:ln w="28575">
              <a:solidFill>
                <a:srgbClr val="202192"/>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1" name="Right Bracket 220">
              <a:extLst>
                <a:ext uri="{FF2B5EF4-FFF2-40B4-BE49-F238E27FC236}">
                  <a16:creationId xmlns:a16="http://schemas.microsoft.com/office/drawing/2014/main" id="{6387892A-F216-4835-A5BA-02CBC8A7BA1A}"/>
                </a:ext>
              </a:extLst>
            </p:cNvPr>
            <p:cNvSpPr/>
            <p:nvPr/>
          </p:nvSpPr>
          <p:spPr>
            <a:xfrm>
              <a:off x="8170859" y="1450058"/>
              <a:ext cx="364327" cy="4543268"/>
            </a:xfrm>
            <a:prstGeom prst="rightBracket">
              <a:avLst>
                <a:gd name="adj" fmla="val 0"/>
              </a:avLst>
            </a:prstGeom>
            <a:ln w="28575">
              <a:solidFill>
                <a:srgbClr val="202192"/>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cxnSp>
        <p:nvCxnSpPr>
          <p:cNvPr id="223" name="Straight Connector 222">
            <a:extLst>
              <a:ext uri="{FF2B5EF4-FFF2-40B4-BE49-F238E27FC236}">
                <a16:creationId xmlns:a16="http://schemas.microsoft.com/office/drawing/2014/main" id="{CF689995-8A7F-4AA9-9B45-2864A98BED30}"/>
              </a:ext>
            </a:extLst>
          </p:cNvPr>
          <p:cNvCxnSpPr/>
          <p:nvPr/>
        </p:nvCxnSpPr>
        <p:spPr>
          <a:xfrm>
            <a:off x="2766833" y="3513873"/>
            <a:ext cx="1259909" cy="0"/>
          </a:xfrm>
          <a:prstGeom prst="line">
            <a:avLst/>
          </a:prstGeom>
          <a:ln w="28575">
            <a:solidFill>
              <a:srgbClr val="20219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25" name="Straight Connector 224">
            <a:extLst>
              <a:ext uri="{FF2B5EF4-FFF2-40B4-BE49-F238E27FC236}">
                <a16:creationId xmlns:a16="http://schemas.microsoft.com/office/drawing/2014/main" id="{5E3577A5-1FE1-4941-A816-8272E2686317}"/>
              </a:ext>
            </a:extLst>
          </p:cNvPr>
          <p:cNvCxnSpPr>
            <a:cxnSpLocks/>
          </p:cNvCxnSpPr>
          <p:nvPr/>
        </p:nvCxnSpPr>
        <p:spPr>
          <a:xfrm>
            <a:off x="8535186" y="2484661"/>
            <a:ext cx="1259909" cy="0"/>
          </a:xfrm>
          <a:prstGeom prst="line">
            <a:avLst/>
          </a:prstGeom>
          <a:ln w="28575">
            <a:solidFill>
              <a:srgbClr val="20219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27" name="Straight Connector 226">
            <a:extLst>
              <a:ext uri="{FF2B5EF4-FFF2-40B4-BE49-F238E27FC236}">
                <a16:creationId xmlns:a16="http://schemas.microsoft.com/office/drawing/2014/main" id="{976E3329-5B2B-4949-80EE-52EB0BF54E42}"/>
              </a:ext>
            </a:extLst>
          </p:cNvPr>
          <p:cNvCxnSpPr>
            <a:cxnSpLocks/>
          </p:cNvCxnSpPr>
          <p:nvPr/>
        </p:nvCxnSpPr>
        <p:spPr>
          <a:xfrm>
            <a:off x="8535185" y="5211771"/>
            <a:ext cx="1259909" cy="0"/>
          </a:xfrm>
          <a:prstGeom prst="line">
            <a:avLst/>
          </a:prstGeom>
          <a:ln w="28575">
            <a:solidFill>
              <a:srgbClr val="20219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248" name="!!AppA">
            <a:extLst>
              <a:ext uri="{FF2B5EF4-FFF2-40B4-BE49-F238E27FC236}">
                <a16:creationId xmlns:a16="http://schemas.microsoft.com/office/drawing/2014/main" id="{3D27F5DD-809E-4649-A3B4-27C8566F0BD1}"/>
              </a:ext>
            </a:extLst>
          </p:cNvPr>
          <p:cNvGrpSpPr/>
          <p:nvPr/>
        </p:nvGrpSpPr>
        <p:grpSpPr>
          <a:xfrm>
            <a:off x="1012779" y="1921039"/>
            <a:ext cx="1666465" cy="1944207"/>
            <a:chOff x="3444424" y="1954650"/>
            <a:chExt cx="1400542" cy="1633964"/>
          </a:xfrm>
        </p:grpSpPr>
        <p:pic>
          <p:nvPicPr>
            <p:cNvPr id="249" name="Graphic 248">
              <a:extLst>
                <a:ext uri="{FF2B5EF4-FFF2-40B4-BE49-F238E27FC236}">
                  <a16:creationId xmlns:a16="http://schemas.microsoft.com/office/drawing/2014/main" id="{1A093769-D091-4E8D-AD2A-651801A59269}"/>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3444424" y="1954650"/>
              <a:ext cx="1400542" cy="1633964"/>
            </a:xfrm>
            <a:prstGeom prst="rect">
              <a:avLst/>
            </a:prstGeom>
          </p:spPr>
        </p:pic>
        <p:sp>
          <p:nvSpPr>
            <p:cNvPr id="250" name="TextBox 249">
              <a:extLst>
                <a:ext uri="{FF2B5EF4-FFF2-40B4-BE49-F238E27FC236}">
                  <a16:creationId xmlns:a16="http://schemas.microsoft.com/office/drawing/2014/main" id="{F0681EEE-D441-481D-8EED-48720F878FF6}"/>
                </a:ext>
              </a:extLst>
            </p:cNvPr>
            <p:cNvSpPr txBox="1"/>
            <p:nvPr/>
          </p:nvSpPr>
          <p:spPr>
            <a:xfrm>
              <a:off x="3724795" y="2525411"/>
              <a:ext cx="770603" cy="258664"/>
            </a:xfrm>
            <a:prstGeom prst="rect">
              <a:avLst/>
            </a:prstGeom>
            <a:noFill/>
          </p:spPr>
          <p:txBody>
            <a:bodyPr wrap="none" lIns="0" tIns="0" rIns="0" bIns="0" rtlCol="0">
              <a:spAutoFit/>
            </a:bodyPr>
            <a:lstStyle/>
            <a:p>
              <a:pPr algn="ctr"/>
              <a:r>
                <a:rPr lang="en-US" sz="2000">
                  <a:solidFill>
                    <a:schemeClr val="bg1"/>
                  </a:solidFill>
                  <a:latin typeface="+mj-lt"/>
                </a:rPr>
                <a:t>My App</a:t>
              </a:r>
            </a:p>
          </p:txBody>
        </p:sp>
      </p:grpSp>
      <p:grpSp>
        <p:nvGrpSpPr>
          <p:cNvPr id="251" name="!!Sidecar">
            <a:extLst>
              <a:ext uri="{FF2B5EF4-FFF2-40B4-BE49-F238E27FC236}">
                <a16:creationId xmlns:a16="http://schemas.microsoft.com/office/drawing/2014/main" id="{B3CFB263-9E3C-4CFA-9930-1C803C2E2EB7}"/>
              </a:ext>
            </a:extLst>
          </p:cNvPr>
          <p:cNvGrpSpPr/>
          <p:nvPr/>
        </p:nvGrpSpPr>
        <p:grpSpPr>
          <a:xfrm>
            <a:off x="1963019" y="3003929"/>
            <a:ext cx="843400" cy="987476"/>
            <a:chOff x="8298598" y="2543027"/>
            <a:chExt cx="1186830" cy="1389573"/>
          </a:xfrm>
        </p:grpSpPr>
        <p:sp>
          <p:nvSpPr>
            <p:cNvPr id="252" name="Freeform: Shape 251">
              <a:extLst>
                <a:ext uri="{FF2B5EF4-FFF2-40B4-BE49-F238E27FC236}">
                  <a16:creationId xmlns:a16="http://schemas.microsoft.com/office/drawing/2014/main" id="{64245629-06C3-4A63-A2FD-53FDCCF1BB5D}"/>
                </a:ext>
              </a:extLst>
            </p:cNvPr>
            <p:cNvSpPr/>
            <p:nvPr/>
          </p:nvSpPr>
          <p:spPr>
            <a:xfrm>
              <a:off x="8359990" y="2640643"/>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202192"/>
            </a:solidFill>
            <a:ln w="8202" cap="flat">
              <a:noFill/>
              <a:prstDash val="solid"/>
              <a:miter/>
            </a:ln>
          </p:spPr>
          <p:txBody>
            <a:bodyPr rtlCol="0" anchor="ctr"/>
            <a:lstStyle/>
            <a:p>
              <a:endParaRPr lang="en-US"/>
            </a:p>
          </p:txBody>
        </p:sp>
        <p:sp>
          <p:nvSpPr>
            <p:cNvPr id="253" name="Freeform: Shape 252">
              <a:extLst>
                <a:ext uri="{FF2B5EF4-FFF2-40B4-BE49-F238E27FC236}">
                  <a16:creationId xmlns:a16="http://schemas.microsoft.com/office/drawing/2014/main" id="{9FA912AE-A366-4BF4-988D-2C03E87BDD68}"/>
                </a:ext>
              </a:extLst>
            </p:cNvPr>
            <p:cNvSpPr/>
            <p:nvPr/>
          </p:nvSpPr>
          <p:spPr>
            <a:xfrm>
              <a:off x="8298598" y="2543027"/>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FFFFFF"/>
            </a:solidFill>
            <a:ln w="8202" cap="flat">
              <a:noFill/>
              <a:prstDash val="solid"/>
              <a:miter/>
            </a:ln>
            <a:effectLst>
              <a:outerShdw blurRad="63500" sx="102000" sy="102000" algn="ctr" rotWithShape="0">
                <a:prstClr val="black">
                  <a:alpha val="40000"/>
                </a:prstClr>
              </a:outerShdw>
            </a:effectLst>
          </p:spPr>
          <p:txBody>
            <a:bodyPr rtlCol="0" anchor="ctr"/>
            <a:lstStyle/>
            <a:p>
              <a:endParaRPr lang="en-US"/>
            </a:p>
          </p:txBody>
        </p:sp>
        <p:grpSp>
          <p:nvGrpSpPr>
            <p:cNvPr id="254" name="Graphic 11">
              <a:extLst>
                <a:ext uri="{FF2B5EF4-FFF2-40B4-BE49-F238E27FC236}">
                  <a16:creationId xmlns:a16="http://schemas.microsoft.com/office/drawing/2014/main" id="{F711B83C-82FF-4437-80AB-82D982819B5A}"/>
                </a:ext>
              </a:extLst>
            </p:cNvPr>
            <p:cNvGrpSpPr/>
            <p:nvPr/>
          </p:nvGrpSpPr>
          <p:grpSpPr>
            <a:xfrm>
              <a:off x="8386477" y="2846026"/>
              <a:ext cx="952402" cy="699902"/>
              <a:chOff x="8386477" y="2846026"/>
              <a:chExt cx="952402" cy="699902"/>
            </a:xfrm>
          </p:grpSpPr>
          <p:sp>
            <p:nvSpPr>
              <p:cNvPr id="255" name="Freeform: Shape 254">
                <a:extLst>
                  <a:ext uri="{FF2B5EF4-FFF2-40B4-BE49-F238E27FC236}">
                    <a16:creationId xmlns:a16="http://schemas.microsoft.com/office/drawing/2014/main" id="{3A390DEE-2FBF-431A-8828-17EF4600984B}"/>
                  </a:ext>
                </a:extLst>
              </p:cNvPr>
              <p:cNvSpPr/>
              <p:nvPr/>
            </p:nvSpPr>
            <p:spPr>
              <a:xfrm>
                <a:off x="8386477" y="3024839"/>
                <a:ext cx="952402" cy="423390"/>
              </a:xfrm>
              <a:custGeom>
                <a:avLst/>
                <a:gdLst>
                  <a:gd name="connsiteX0" fmla="*/ 233026 w 952402"/>
                  <a:gd name="connsiteY0" fmla="*/ 323464 h 423390"/>
                  <a:gd name="connsiteX1" fmla="*/ 162392 w 952402"/>
                  <a:gd name="connsiteY1" fmla="*/ 323464 h 423390"/>
                  <a:gd name="connsiteX2" fmla="*/ 162392 w 952402"/>
                  <a:gd name="connsiteY2" fmla="*/ 301267 h 423390"/>
                  <a:gd name="connsiteX3" fmla="*/ 142011 w 952402"/>
                  <a:gd name="connsiteY3" fmla="*/ 319750 h 423390"/>
                  <a:gd name="connsiteX4" fmla="*/ 100753 w 952402"/>
                  <a:gd name="connsiteY4" fmla="*/ 329900 h 423390"/>
                  <a:gd name="connsiteX5" fmla="*/ 34740 w 952402"/>
                  <a:gd name="connsiteY5" fmla="*/ 304237 h 423390"/>
                  <a:gd name="connsiteX6" fmla="*/ 83 w 952402"/>
                  <a:gd name="connsiteY6" fmla="*/ 223289 h 423390"/>
                  <a:gd name="connsiteX7" fmla="*/ 35648 w 952402"/>
                  <a:gd name="connsiteY7" fmla="*/ 141515 h 423390"/>
                  <a:gd name="connsiteX8" fmla="*/ 100423 w 952402"/>
                  <a:gd name="connsiteY8" fmla="*/ 116761 h 423390"/>
                  <a:gd name="connsiteX9" fmla="*/ 140526 w 952402"/>
                  <a:gd name="connsiteY9" fmla="*/ 125755 h 423390"/>
                  <a:gd name="connsiteX10" fmla="*/ 162640 w 952402"/>
                  <a:gd name="connsiteY10" fmla="*/ 142753 h 423390"/>
                  <a:gd name="connsiteX11" fmla="*/ 162640 w 952402"/>
                  <a:gd name="connsiteY11" fmla="*/ 0 h 423390"/>
                  <a:gd name="connsiteX12" fmla="*/ 233274 w 952402"/>
                  <a:gd name="connsiteY12" fmla="*/ 0 h 423390"/>
                  <a:gd name="connsiteX13" fmla="*/ 164620 w 952402"/>
                  <a:gd name="connsiteY13" fmla="*/ 223537 h 423390"/>
                  <a:gd name="connsiteX14" fmla="*/ 151418 w 952402"/>
                  <a:gd name="connsiteY14" fmla="*/ 191355 h 423390"/>
                  <a:gd name="connsiteX15" fmla="*/ 118906 w 952402"/>
                  <a:gd name="connsiteY15" fmla="*/ 178318 h 423390"/>
                  <a:gd name="connsiteX16" fmla="*/ 84250 w 952402"/>
                  <a:gd name="connsiteY16" fmla="*/ 194243 h 423390"/>
                  <a:gd name="connsiteX17" fmla="*/ 84250 w 952402"/>
                  <a:gd name="connsiteY17" fmla="*/ 253242 h 423390"/>
                  <a:gd name="connsiteX18" fmla="*/ 118906 w 952402"/>
                  <a:gd name="connsiteY18" fmla="*/ 269086 h 423390"/>
                  <a:gd name="connsiteX19" fmla="*/ 151418 w 952402"/>
                  <a:gd name="connsiteY19" fmla="*/ 255800 h 423390"/>
                  <a:gd name="connsiteX20" fmla="*/ 164620 w 952402"/>
                  <a:gd name="connsiteY20" fmla="*/ 223537 h 423390"/>
                  <a:gd name="connsiteX21" fmla="*/ 497986 w 952402"/>
                  <a:gd name="connsiteY21" fmla="*/ 323464 h 423390"/>
                  <a:gd name="connsiteX22" fmla="*/ 427352 w 952402"/>
                  <a:gd name="connsiteY22" fmla="*/ 323464 h 423390"/>
                  <a:gd name="connsiteX23" fmla="*/ 427352 w 952402"/>
                  <a:gd name="connsiteY23" fmla="*/ 301267 h 423390"/>
                  <a:gd name="connsiteX24" fmla="*/ 407218 w 952402"/>
                  <a:gd name="connsiteY24" fmla="*/ 319750 h 423390"/>
                  <a:gd name="connsiteX25" fmla="*/ 365960 w 952402"/>
                  <a:gd name="connsiteY25" fmla="*/ 329900 h 423390"/>
                  <a:gd name="connsiteX26" fmla="*/ 299947 w 952402"/>
                  <a:gd name="connsiteY26" fmla="*/ 304237 h 423390"/>
                  <a:gd name="connsiteX27" fmla="*/ 265290 w 952402"/>
                  <a:gd name="connsiteY27" fmla="*/ 223289 h 423390"/>
                  <a:gd name="connsiteX28" fmla="*/ 299947 w 952402"/>
                  <a:gd name="connsiteY28" fmla="*/ 141515 h 423390"/>
                  <a:gd name="connsiteX29" fmla="*/ 364805 w 952402"/>
                  <a:gd name="connsiteY29" fmla="*/ 116761 h 423390"/>
                  <a:gd name="connsiteX30" fmla="*/ 404825 w 952402"/>
                  <a:gd name="connsiteY30" fmla="*/ 125755 h 423390"/>
                  <a:gd name="connsiteX31" fmla="*/ 427022 w 952402"/>
                  <a:gd name="connsiteY31" fmla="*/ 142753 h 423390"/>
                  <a:gd name="connsiteX32" fmla="*/ 427022 w 952402"/>
                  <a:gd name="connsiteY32" fmla="*/ 123609 h 423390"/>
                  <a:gd name="connsiteX33" fmla="*/ 497986 w 952402"/>
                  <a:gd name="connsiteY33" fmla="*/ 123609 h 423390"/>
                  <a:gd name="connsiteX34" fmla="*/ 429497 w 952402"/>
                  <a:gd name="connsiteY34" fmla="*/ 223537 h 423390"/>
                  <a:gd name="connsiteX35" fmla="*/ 416130 w 952402"/>
                  <a:gd name="connsiteY35" fmla="*/ 191355 h 423390"/>
                  <a:gd name="connsiteX36" fmla="*/ 383866 w 952402"/>
                  <a:gd name="connsiteY36" fmla="*/ 178318 h 423390"/>
                  <a:gd name="connsiteX37" fmla="*/ 349457 w 952402"/>
                  <a:gd name="connsiteY37" fmla="*/ 193996 h 423390"/>
                  <a:gd name="connsiteX38" fmla="*/ 349457 w 952402"/>
                  <a:gd name="connsiteY38" fmla="*/ 252995 h 423390"/>
                  <a:gd name="connsiteX39" fmla="*/ 383866 w 952402"/>
                  <a:gd name="connsiteY39" fmla="*/ 269086 h 423390"/>
                  <a:gd name="connsiteX40" fmla="*/ 416212 w 952402"/>
                  <a:gd name="connsiteY40" fmla="*/ 255965 h 423390"/>
                  <a:gd name="connsiteX41" fmla="*/ 429497 w 952402"/>
                  <a:gd name="connsiteY41" fmla="*/ 223537 h 423390"/>
                  <a:gd name="connsiteX42" fmla="*/ 770867 w 952402"/>
                  <a:gd name="connsiteY42" fmla="*/ 223537 h 423390"/>
                  <a:gd name="connsiteX43" fmla="*/ 735302 w 952402"/>
                  <a:gd name="connsiteY43" fmla="*/ 305393 h 423390"/>
                  <a:gd name="connsiteX44" fmla="*/ 670527 w 952402"/>
                  <a:gd name="connsiteY44" fmla="*/ 330148 h 423390"/>
                  <a:gd name="connsiteX45" fmla="*/ 630424 w 952402"/>
                  <a:gd name="connsiteY45" fmla="*/ 321071 h 423390"/>
                  <a:gd name="connsiteX46" fmla="*/ 608227 w 952402"/>
                  <a:gd name="connsiteY46" fmla="*/ 304072 h 423390"/>
                  <a:gd name="connsiteX47" fmla="*/ 608227 w 952402"/>
                  <a:gd name="connsiteY47" fmla="*/ 423391 h 423390"/>
                  <a:gd name="connsiteX48" fmla="*/ 537676 w 952402"/>
                  <a:gd name="connsiteY48" fmla="*/ 423391 h 423390"/>
                  <a:gd name="connsiteX49" fmla="*/ 537676 w 952402"/>
                  <a:gd name="connsiteY49" fmla="*/ 123609 h 423390"/>
                  <a:gd name="connsiteX50" fmla="*/ 608227 w 952402"/>
                  <a:gd name="connsiteY50" fmla="*/ 123609 h 423390"/>
                  <a:gd name="connsiteX51" fmla="*/ 608227 w 952402"/>
                  <a:gd name="connsiteY51" fmla="*/ 145806 h 423390"/>
                  <a:gd name="connsiteX52" fmla="*/ 628691 w 952402"/>
                  <a:gd name="connsiteY52" fmla="*/ 127240 h 423390"/>
                  <a:gd name="connsiteX53" fmla="*/ 669949 w 952402"/>
                  <a:gd name="connsiteY53" fmla="*/ 117173 h 423390"/>
                  <a:gd name="connsiteX54" fmla="*/ 735962 w 952402"/>
                  <a:gd name="connsiteY54" fmla="*/ 142753 h 423390"/>
                  <a:gd name="connsiteX55" fmla="*/ 770867 w 952402"/>
                  <a:gd name="connsiteY55" fmla="*/ 223702 h 423390"/>
                  <a:gd name="connsiteX56" fmla="*/ 697427 w 952402"/>
                  <a:gd name="connsiteY56" fmla="*/ 223537 h 423390"/>
                  <a:gd name="connsiteX57" fmla="*/ 652045 w 952402"/>
                  <a:gd name="connsiteY57" fmla="*/ 178317 h 423390"/>
                  <a:gd name="connsiteX58" fmla="*/ 651796 w 952402"/>
                  <a:gd name="connsiteY58" fmla="*/ 178318 h 423390"/>
                  <a:gd name="connsiteX59" fmla="*/ 606085 w 952402"/>
                  <a:gd name="connsiteY59" fmla="*/ 222705 h 423390"/>
                  <a:gd name="connsiteX60" fmla="*/ 606082 w 952402"/>
                  <a:gd name="connsiteY60" fmla="*/ 223784 h 423390"/>
                  <a:gd name="connsiteX61" fmla="*/ 619450 w 952402"/>
                  <a:gd name="connsiteY61" fmla="*/ 255965 h 423390"/>
                  <a:gd name="connsiteX62" fmla="*/ 651796 w 952402"/>
                  <a:gd name="connsiteY62" fmla="*/ 269086 h 423390"/>
                  <a:gd name="connsiteX63" fmla="*/ 686453 w 952402"/>
                  <a:gd name="connsiteY63" fmla="*/ 253160 h 423390"/>
                  <a:gd name="connsiteX64" fmla="*/ 697427 w 952402"/>
                  <a:gd name="connsiteY64" fmla="*/ 223537 h 423390"/>
                  <a:gd name="connsiteX65" fmla="*/ 952402 w 952402"/>
                  <a:gd name="connsiteY65" fmla="*/ 188880 h 423390"/>
                  <a:gd name="connsiteX66" fmla="*/ 922284 w 952402"/>
                  <a:gd name="connsiteY66" fmla="*/ 181783 h 423390"/>
                  <a:gd name="connsiteX67" fmla="*/ 877065 w 952402"/>
                  <a:gd name="connsiteY67" fmla="*/ 210169 h 423390"/>
                  <a:gd name="connsiteX68" fmla="*/ 873187 w 952402"/>
                  <a:gd name="connsiteY68" fmla="*/ 237977 h 423390"/>
                  <a:gd name="connsiteX69" fmla="*/ 873187 w 952402"/>
                  <a:gd name="connsiteY69" fmla="*/ 323464 h 423390"/>
                  <a:gd name="connsiteX70" fmla="*/ 802553 w 952402"/>
                  <a:gd name="connsiteY70" fmla="*/ 323464 h 423390"/>
                  <a:gd name="connsiteX71" fmla="*/ 802553 w 952402"/>
                  <a:gd name="connsiteY71" fmla="*/ 123609 h 423390"/>
                  <a:gd name="connsiteX72" fmla="*/ 873187 w 952402"/>
                  <a:gd name="connsiteY72" fmla="*/ 123609 h 423390"/>
                  <a:gd name="connsiteX73" fmla="*/ 873187 w 952402"/>
                  <a:gd name="connsiteY73" fmla="*/ 156616 h 423390"/>
                  <a:gd name="connsiteX74" fmla="*/ 897281 w 952402"/>
                  <a:gd name="connsiteY74" fmla="*/ 131366 h 423390"/>
                  <a:gd name="connsiteX75" fmla="*/ 938540 w 952402"/>
                  <a:gd name="connsiteY75" fmla="*/ 121051 h 423390"/>
                  <a:gd name="connsiteX76" fmla="*/ 952320 w 952402"/>
                  <a:gd name="connsiteY76" fmla="*/ 121711 h 423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52402" h="423390">
                    <a:moveTo>
                      <a:pt x="233026" y="323464"/>
                    </a:moveTo>
                    <a:lnTo>
                      <a:pt x="162392" y="323464"/>
                    </a:lnTo>
                    <a:lnTo>
                      <a:pt x="162392" y="301267"/>
                    </a:lnTo>
                    <a:cubicBezTo>
                      <a:pt x="156857" y="308688"/>
                      <a:pt x="149936" y="314965"/>
                      <a:pt x="142011" y="319750"/>
                    </a:cubicBezTo>
                    <a:cubicBezTo>
                      <a:pt x="129372" y="326655"/>
                      <a:pt x="115153" y="330153"/>
                      <a:pt x="100753" y="329900"/>
                    </a:cubicBezTo>
                    <a:cubicBezTo>
                      <a:pt x="76304" y="329952"/>
                      <a:pt x="52734" y="320789"/>
                      <a:pt x="34740" y="304237"/>
                    </a:cubicBezTo>
                    <a:cubicBezTo>
                      <a:pt x="11613" y="283831"/>
                      <a:pt x="-1112" y="254108"/>
                      <a:pt x="83" y="223289"/>
                    </a:cubicBezTo>
                    <a:cubicBezTo>
                      <a:pt x="-1175" y="192029"/>
                      <a:pt x="11924" y="161909"/>
                      <a:pt x="35648" y="141515"/>
                    </a:cubicBezTo>
                    <a:cubicBezTo>
                      <a:pt x="53403" y="125486"/>
                      <a:pt x="76502" y="116658"/>
                      <a:pt x="100423" y="116761"/>
                    </a:cubicBezTo>
                    <a:cubicBezTo>
                      <a:pt x="114299" y="116676"/>
                      <a:pt x="128014" y="119752"/>
                      <a:pt x="140526" y="125755"/>
                    </a:cubicBezTo>
                    <a:cubicBezTo>
                      <a:pt x="148828" y="130094"/>
                      <a:pt x="156311" y="135846"/>
                      <a:pt x="162640" y="142753"/>
                    </a:cubicBezTo>
                    <a:lnTo>
                      <a:pt x="162640" y="0"/>
                    </a:lnTo>
                    <a:lnTo>
                      <a:pt x="233274" y="0"/>
                    </a:lnTo>
                    <a:close/>
                    <a:moveTo>
                      <a:pt x="164620" y="223537"/>
                    </a:moveTo>
                    <a:cubicBezTo>
                      <a:pt x="164879" y="211441"/>
                      <a:pt x="160096" y="199784"/>
                      <a:pt x="151418" y="191355"/>
                    </a:cubicBezTo>
                    <a:cubicBezTo>
                      <a:pt x="142831" y="182729"/>
                      <a:pt x="131074" y="178014"/>
                      <a:pt x="118906" y="178318"/>
                    </a:cubicBezTo>
                    <a:cubicBezTo>
                      <a:pt x="105526" y="178044"/>
                      <a:pt x="92756" y="183911"/>
                      <a:pt x="84250" y="194243"/>
                    </a:cubicBezTo>
                    <a:cubicBezTo>
                      <a:pt x="69618" y="211188"/>
                      <a:pt x="69618" y="236298"/>
                      <a:pt x="84250" y="253242"/>
                    </a:cubicBezTo>
                    <a:cubicBezTo>
                      <a:pt x="92711" y="263625"/>
                      <a:pt x="105519" y="269480"/>
                      <a:pt x="118906" y="269086"/>
                    </a:cubicBezTo>
                    <a:cubicBezTo>
                      <a:pt x="131110" y="269324"/>
                      <a:pt x="142873" y="264517"/>
                      <a:pt x="151418" y="255800"/>
                    </a:cubicBezTo>
                    <a:cubicBezTo>
                      <a:pt x="160108" y="247346"/>
                      <a:pt x="164891" y="235658"/>
                      <a:pt x="164620" y="223537"/>
                    </a:cubicBezTo>
                    <a:close/>
                    <a:moveTo>
                      <a:pt x="497986" y="323464"/>
                    </a:moveTo>
                    <a:lnTo>
                      <a:pt x="427352" y="323464"/>
                    </a:lnTo>
                    <a:lnTo>
                      <a:pt x="427352" y="301267"/>
                    </a:lnTo>
                    <a:cubicBezTo>
                      <a:pt x="421865" y="308641"/>
                      <a:pt x="415034" y="314913"/>
                      <a:pt x="407218" y="319750"/>
                    </a:cubicBezTo>
                    <a:cubicBezTo>
                      <a:pt x="394587" y="326677"/>
                      <a:pt x="380363" y="330176"/>
                      <a:pt x="365960" y="329900"/>
                    </a:cubicBezTo>
                    <a:cubicBezTo>
                      <a:pt x="341508" y="329969"/>
                      <a:pt x="317932" y="320803"/>
                      <a:pt x="299947" y="304237"/>
                    </a:cubicBezTo>
                    <a:cubicBezTo>
                      <a:pt x="276820" y="283831"/>
                      <a:pt x="264095" y="254108"/>
                      <a:pt x="265290" y="223289"/>
                    </a:cubicBezTo>
                    <a:cubicBezTo>
                      <a:pt x="263806" y="192179"/>
                      <a:pt x="276560" y="162084"/>
                      <a:pt x="299947" y="141515"/>
                    </a:cubicBezTo>
                    <a:cubicBezTo>
                      <a:pt x="317737" y="125487"/>
                      <a:pt x="340859" y="116661"/>
                      <a:pt x="364805" y="116761"/>
                    </a:cubicBezTo>
                    <a:cubicBezTo>
                      <a:pt x="378657" y="116666"/>
                      <a:pt x="392346" y="119743"/>
                      <a:pt x="404825" y="125755"/>
                    </a:cubicBezTo>
                    <a:cubicBezTo>
                      <a:pt x="413154" y="130090"/>
                      <a:pt x="420665" y="135842"/>
                      <a:pt x="427022" y="142753"/>
                    </a:cubicBezTo>
                    <a:lnTo>
                      <a:pt x="427022" y="123609"/>
                    </a:lnTo>
                    <a:lnTo>
                      <a:pt x="497986" y="123609"/>
                    </a:lnTo>
                    <a:close/>
                    <a:moveTo>
                      <a:pt x="429497" y="223537"/>
                    </a:moveTo>
                    <a:cubicBezTo>
                      <a:pt x="429712" y="211417"/>
                      <a:pt x="424868" y="199755"/>
                      <a:pt x="416130" y="191355"/>
                    </a:cubicBezTo>
                    <a:cubicBezTo>
                      <a:pt x="407614" y="182775"/>
                      <a:pt x="395952" y="178063"/>
                      <a:pt x="383866" y="178318"/>
                    </a:cubicBezTo>
                    <a:cubicBezTo>
                      <a:pt x="370605" y="178022"/>
                      <a:pt x="357935" y="183796"/>
                      <a:pt x="349457" y="193996"/>
                    </a:cubicBezTo>
                    <a:cubicBezTo>
                      <a:pt x="334718" y="210901"/>
                      <a:pt x="334718" y="236090"/>
                      <a:pt x="349457" y="252995"/>
                    </a:cubicBezTo>
                    <a:cubicBezTo>
                      <a:pt x="357790" y="263430"/>
                      <a:pt x="370515" y="269380"/>
                      <a:pt x="383866" y="269086"/>
                    </a:cubicBezTo>
                    <a:cubicBezTo>
                      <a:pt x="395992" y="269341"/>
                      <a:pt x="407691" y="264597"/>
                      <a:pt x="416212" y="255965"/>
                    </a:cubicBezTo>
                    <a:cubicBezTo>
                      <a:pt x="424976" y="247486"/>
                      <a:pt x="429793" y="235727"/>
                      <a:pt x="429497" y="223537"/>
                    </a:cubicBezTo>
                    <a:close/>
                    <a:moveTo>
                      <a:pt x="770867" y="223537"/>
                    </a:moveTo>
                    <a:cubicBezTo>
                      <a:pt x="772137" y="254823"/>
                      <a:pt x="759042" y="284973"/>
                      <a:pt x="735302" y="305393"/>
                    </a:cubicBezTo>
                    <a:cubicBezTo>
                      <a:pt x="717538" y="321409"/>
                      <a:pt x="694445" y="330234"/>
                      <a:pt x="670527" y="330148"/>
                    </a:cubicBezTo>
                    <a:cubicBezTo>
                      <a:pt x="656639" y="330253"/>
                      <a:pt x="642914" y="327146"/>
                      <a:pt x="630424" y="321071"/>
                    </a:cubicBezTo>
                    <a:cubicBezTo>
                      <a:pt x="622073" y="316770"/>
                      <a:pt x="614556" y="311014"/>
                      <a:pt x="608227" y="304072"/>
                    </a:cubicBezTo>
                    <a:lnTo>
                      <a:pt x="608227" y="423391"/>
                    </a:lnTo>
                    <a:lnTo>
                      <a:pt x="537676" y="423391"/>
                    </a:lnTo>
                    <a:lnTo>
                      <a:pt x="537676" y="123609"/>
                    </a:lnTo>
                    <a:lnTo>
                      <a:pt x="608227" y="123609"/>
                    </a:lnTo>
                    <a:lnTo>
                      <a:pt x="608227" y="145806"/>
                    </a:lnTo>
                    <a:cubicBezTo>
                      <a:pt x="613699" y="138276"/>
                      <a:pt x="620666" y="131955"/>
                      <a:pt x="628691" y="127240"/>
                    </a:cubicBezTo>
                    <a:cubicBezTo>
                      <a:pt x="641352" y="120399"/>
                      <a:pt x="655561" y="116932"/>
                      <a:pt x="669949" y="117173"/>
                    </a:cubicBezTo>
                    <a:cubicBezTo>
                      <a:pt x="694381" y="117131"/>
                      <a:pt x="717938" y="126260"/>
                      <a:pt x="735962" y="142753"/>
                    </a:cubicBezTo>
                    <a:cubicBezTo>
                      <a:pt x="759182" y="163112"/>
                      <a:pt x="771997" y="192842"/>
                      <a:pt x="770867" y="223702"/>
                    </a:cubicBezTo>
                    <a:close/>
                    <a:moveTo>
                      <a:pt x="697427" y="223537"/>
                    </a:moveTo>
                    <a:cubicBezTo>
                      <a:pt x="697383" y="198518"/>
                      <a:pt x="677064" y="178271"/>
                      <a:pt x="652045" y="178317"/>
                    </a:cubicBezTo>
                    <a:cubicBezTo>
                      <a:pt x="651962" y="178317"/>
                      <a:pt x="651878" y="178317"/>
                      <a:pt x="651796" y="178318"/>
                    </a:cubicBezTo>
                    <a:cubicBezTo>
                      <a:pt x="626916" y="177952"/>
                      <a:pt x="606451" y="197824"/>
                      <a:pt x="606085" y="222705"/>
                    </a:cubicBezTo>
                    <a:cubicBezTo>
                      <a:pt x="606079" y="223065"/>
                      <a:pt x="606079" y="223424"/>
                      <a:pt x="606082" y="223784"/>
                    </a:cubicBezTo>
                    <a:cubicBezTo>
                      <a:pt x="605867" y="235903"/>
                      <a:pt x="610711" y="247565"/>
                      <a:pt x="619450" y="255965"/>
                    </a:cubicBezTo>
                    <a:cubicBezTo>
                      <a:pt x="627982" y="264580"/>
                      <a:pt x="639673" y="269322"/>
                      <a:pt x="651796" y="269086"/>
                    </a:cubicBezTo>
                    <a:cubicBezTo>
                      <a:pt x="665197" y="269459"/>
                      <a:pt x="678008" y="263573"/>
                      <a:pt x="686453" y="253160"/>
                    </a:cubicBezTo>
                    <a:cubicBezTo>
                      <a:pt x="693653" y="244985"/>
                      <a:pt x="697564" y="234430"/>
                      <a:pt x="697427" y="223537"/>
                    </a:cubicBezTo>
                    <a:close/>
                    <a:moveTo>
                      <a:pt x="952402" y="188880"/>
                    </a:moveTo>
                    <a:cubicBezTo>
                      <a:pt x="943037" y="184251"/>
                      <a:pt x="932730" y="181823"/>
                      <a:pt x="922284" y="181783"/>
                    </a:cubicBezTo>
                    <a:cubicBezTo>
                      <a:pt x="899014" y="181783"/>
                      <a:pt x="883914" y="191190"/>
                      <a:pt x="877065" y="210169"/>
                    </a:cubicBezTo>
                    <a:cubicBezTo>
                      <a:pt x="874193" y="219148"/>
                      <a:pt x="872881" y="228554"/>
                      <a:pt x="873187" y="237977"/>
                    </a:cubicBezTo>
                    <a:lnTo>
                      <a:pt x="873187" y="323464"/>
                    </a:lnTo>
                    <a:lnTo>
                      <a:pt x="802553" y="323464"/>
                    </a:lnTo>
                    <a:lnTo>
                      <a:pt x="802553" y="123609"/>
                    </a:lnTo>
                    <a:lnTo>
                      <a:pt x="873187" y="123609"/>
                    </a:lnTo>
                    <a:lnTo>
                      <a:pt x="873187" y="156616"/>
                    </a:lnTo>
                    <a:cubicBezTo>
                      <a:pt x="879194" y="146475"/>
                      <a:pt x="887429" y="137838"/>
                      <a:pt x="897281" y="131366"/>
                    </a:cubicBezTo>
                    <a:cubicBezTo>
                      <a:pt x="909849" y="124270"/>
                      <a:pt x="924107" y="120706"/>
                      <a:pt x="938540" y="121051"/>
                    </a:cubicBezTo>
                    <a:cubicBezTo>
                      <a:pt x="942253" y="121051"/>
                      <a:pt x="946791" y="121051"/>
                      <a:pt x="952320" y="121711"/>
                    </a:cubicBezTo>
                    <a:close/>
                  </a:path>
                </a:pathLst>
              </a:custGeom>
              <a:solidFill>
                <a:srgbClr val="0D2192"/>
              </a:solidFill>
              <a:ln w="8202" cap="flat">
                <a:noFill/>
                <a:prstDash val="solid"/>
                <a:miter/>
              </a:ln>
            </p:spPr>
            <p:txBody>
              <a:bodyPr rtlCol="0" anchor="ctr"/>
              <a:lstStyle/>
              <a:p>
                <a:endParaRPr lang="en-US"/>
              </a:p>
            </p:txBody>
          </p:sp>
          <p:sp>
            <p:nvSpPr>
              <p:cNvPr id="256" name="Freeform: Shape 255">
                <a:extLst>
                  <a:ext uri="{FF2B5EF4-FFF2-40B4-BE49-F238E27FC236}">
                    <a16:creationId xmlns:a16="http://schemas.microsoft.com/office/drawing/2014/main" id="{8D2A42B2-626C-4549-A52E-1FB3733F1D8E}"/>
                  </a:ext>
                </a:extLst>
              </p:cNvPr>
              <p:cNvSpPr/>
              <p:nvPr/>
            </p:nvSpPr>
            <p:spPr>
              <a:xfrm>
                <a:off x="8917469" y="3349705"/>
                <a:ext cx="83341" cy="196223"/>
              </a:xfrm>
              <a:custGeom>
                <a:avLst/>
                <a:gdLst>
                  <a:gd name="connsiteX0" fmla="*/ 6106 w 83341"/>
                  <a:gd name="connsiteY0" fmla="*/ 0 h 196223"/>
                  <a:gd name="connsiteX1" fmla="*/ 77235 w 83341"/>
                  <a:gd name="connsiteY1" fmla="*/ 0 h 196223"/>
                  <a:gd name="connsiteX2" fmla="*/ 83341 w 83341"/>
                  <a:gd name="connsiteY2" fmla="*/ 167013 h 196223"/>
                  <a:gd name="connsiteX3" fmla="*/ 41671 w 83341"/>
                  <a:gd name="connsiteY3" fmla="*/ 196224 h 196223"/>
                  <a:gd name="connsiteX4" fmla="*/ 0 w 83341"/>
                  <a:gd name="connsiteY4" fmla="*/ 167013 h 196223"/>
                  <a:gd name="connsiteX5" fmla="*/ 6106 w 83341"/>
                  <a:gd name="connsiteY5" fmla="*/ 0 h 196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341" h="196223">
                    <a:moveTo>
                      <a:pt x="6106" y="0"/>
                    </a:moveTo>
                    <a:lnTo>
                      <a:pt x="77235" y="0"/>
                    </a:lnTo>
                    <a:lnTo>
                      <a:pt x="83341" y="167013"/>
                    </a:lnTo>
                    <a:lnTo>
                      <a:pt x="41671" y="196224"/>
                    </a:lnTo>
                    <a:lnTo>
                      <a:pt x="0" y="167013"/>
                    </a:lnTo>
                    <a:lnTo>
                      <a:pt x="6106" y="0"/>
                    </a:lnTo>
                    <a:close/>
                  </a:path>
                </a:pathLst>
              </a:custGeom>
              <a:solidFill>
                <a:srgbClr val="0D2192"/>
              </a:solidFill>
              <a:ln w="8202" cap="flat">
                <a:noFill/>
                <a:prstDash val="solid"/>
                <a:miter/>
              </a:ln>
            </p:spPr>
            <p:txBody>
              <a:bodyPr rtlCol="0" anchor="ctr"/>
              <a:lstStyle/>
              <a:p>
                <a:endParaRPr lang="en-US"/>
              </a:p>
            </p:txBody>
          </p:sp>
          <p:sp>
            <p:nvSpPr>
              <p:cNvPr id="257" name="Freeform: Shape 256">
                <a:extLst>
                  <a:ext uri="{FF2B5EF4-FFF2-40B4-BE49-F238E27FC236}">
                    <a16:creationId xmlns:a16="http://schemas.microsoft.com/office/drawing/2014/main" id="{7E535F1C-FD09-472B-8332-161915B0B6CB}"/>
                  </a:ext>
                </a:extLst>
              </p:cNvPr>
              <p:cNvSpPr/>
              <p:nvPr/>
            </p:nvSpPr>
            <p:spPr>
              <a:xfrm>
                <a:off x="8764071" y="2846026"/>
                <a:ext cx="269827" cy="189869"/>
              </a:xfrm>
              <a:custGeom>
                <a:avLst/>
                <a:gdLst>
                  <a:gd name="connsiteX0" fmla="*/ 264547 w 269827"/>
                  <a:gd name="connsiteY0" fmla="*/ 0 h 189869"/>
                  <a:gd name="connsiteX1" fmla="*/ 269828 w 269827"/>
                  <a:gd name="connsiteY1" fmla="*/ 0 h 189869"/>
                  <a:gd name="connsiteX2" fmla="*/ 269828 w 269827"/>
                  <a:gd name="connsiteY2" fmla="*/ 189870 h 189869"/>
                  <a:gd name="connsiteX3" fmla="*/ 264547 w 269827"/>
                  <a:gd name="connsiteY3" fmla="*/ 189870 h 189869"/>
                  <a:gd name="connsiteX4" fmla="*/ 5281 w 269827"/>
                  <a:gd name="connsiteY4" fmla="*/ 189870 h 189869"/>
                  <a:gd name="connsiteX5" fmla="*/ 0 w 269827"/>
                  <a:gd name="connsiteY5" fmla="*/ 189870 h 189869"/>
                  <a:gd name="connsiteX6" fmla="*/ 0 w 269827"/>
                  <a:gd name="connsiteY6" fmla="*/ 0 h 189869"/>
                  <a:gd name="connsiteX7" fmla="*/ 5281 w 269827"/>
                  <a:gd name="connsiteY7" fmla="*/ 0 h 189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827" h="189869">
                    <a:moveTo>
                      <a:pt x="264547" y="0"/>
                    </a:moveTo>
                    <a:cubicBezTo>
                      <a:pt x="267464" y="0"/>
                      <a:pt x="269828" y="0"/>
                      <a:pt x="269828" y="0"/>
                    </a:cubicBezTo>
                    <a:lnTo>
                      <a:pt x="269828" y="189870"/>
                    </a:lnTo>
                    <a:cubicBezTo>
                      <a:pt x="269828" y="189870"/>
                      <a:pt x="267464" y="189870"/>
                      <a:pt x="264547" y="189870"/>
                    </a:cubicBezTo>
                    <a:lnTo>
                      <a:pt x="5281" y="189870"/>
                    </a:lnTo>
                    <a:cubicBezTo>
                      <a:pt x="2364" y="189870"/>
                      <a:pt x="0" y="189870"/>
                      <a:pt x="0" y="189870"/>
                    </a:cubicBezTo>
                    <a:lnTo>
                      <a:pt x="0" y="0"/>
                    </a:lnTo>
                    <a:cubicBezTo>
                      <a:pt x="0" y="0"/>
                      <a:pt x="2364" y="0"/>
                      <a:pt x="5281" y="0"/>
                    </a:cubicBezTo>
                    <a:close/>
                  </a:path>
                </a:pathLst>
              </a:custGeom>
              <a:solidFill>
                <a:srgbClr val="0D2192"/>
              </a:solidFill>
              <a:ln w="8202" cap="flat">
                <a:noFill/>
                <a:prstDash val="solid"/>
                <a:miter/>
              </a:ln>
            </p:spPr>
            <p:txBody>
              <a:bodyPr rtlCol="0" anchor="ctr"/>
              <a:lstStyle/>
              <a:p>
                <a:endParaRPr lang="en-US"/>
              </a:p>
            </p:txBody>
          </p:sp>
          <p:sp>
            <p:nvSpPr>
              <p:cNvPr id="258" name="Freeform: Shape 257">
                <a:extLst>
                  <a:ext uri="{FF2B5EF4-FFF2-40B4-BE49-F238E27FC236}">
                    <a16:creationId xmlns:a16="http://schemas.microsoft.com/office/drawing/2014/main" id="{F208916C-2216-4754-AE9F-C431BFE2C497}"/>
                  </a:ext>
                </a:extLst>
              </p:cNvPr>
              <p:cNvSpPr/>
              <p:nvPr/>
            </p:nvSpPr>
            <p:spPr>
              <a:xfrm>
                <a:off x="8764071" y="2846026"/>
                <a:ext cx="99762" cy="189869"/>
              </a:xfrm>
              <a:custGeom>
                <a:avLst/>
                <a:gdLst>
                  <a:gd name="connsiteX0" fmla="*/ 0 w 99762"/>
                  <a:gd name="connsiteY0" fmla="*/ 0 h 189869"/>
                  <a:gd name="connsiteX1" fmla="*/ 99762 w 99762"/>
                  <a:gd name="connsiteY1" fmla="*/ 0 h 189869"/>
                  <a:gd name="connsiteX2" fmla="*/ 99762 w 99762"/>
                  <a:gd name="connsiteY2" fmla="*/ 189870 h 189869"/>
                  <a:gd name="connsiteX3" fmla="*/ 0 w 99762"/>
                  <a:gd name="connsiteY3" fmla="*/ 189870 h 189869"/>
                </a:gdLst>
                <a:ahLst/>
                <a:cxnLst>
                  <a:cxn ang="0">
                    <a:pos x="connsiteX0" y="connsiteY0"/>
                  </a:cxn>
                  <a:cxn ang="0">
                    <a:pos x="connsiteX1" y="connsiteY1"/>
                  </a:cxn>
                  <a:cxn ang="0">
                    <a:pos x="connsiteX2" y="connsiteY2"/>
                  </a:cxn>
                  <a:cxn ang="0">
                    <a:pos x="connsiteX3" y="connsiteY3"/>
                  </a:cxn>
                </a:cxnLst>
                <a:rect l="l" t="t" r="r" b="b"/>
                <a:pathLst>
                  <a:path w="99762" h="189869">
                    <a:moveTo>
                      <a:pt x="0" y="0"/>
                    </a:moveTo>
                    <a:lnTo>
                      <a:pt x="99762" y="0"/>
                    </a:lnTo>
                    <a:lnTo>
                      <a:pt x="99762" y="189870"/>
                    </a:lnTo>
                    <a:lnTo>
                      <a:pt x="0" y="189870"/>
                    </a:lnTo>
                    <a:close/>
                  </a:path>
                </a:pathLst>
              </a:custGeom>
              <a:solidFill>
                <a:srgbClr val="FFFFFF">
                  <a:alpha val="8000"/>
                </a:srgbClr>
              </a:solidFill>
              <a:ln w="8202" cap="flat">
                <a:noFill/>
                <a:prstDash val="solid"/>
                <a:miter/>
              </a:ln>
            </p:spPr>
            <p:txBody>
              <a:bodyPr rtlCol="0" anchor="ctr"/>
              <a:lstStyle/>
              <a:p>
                <a:endParaRPr lang="en-US"/>
              </a:p>
            </p:txBody>
          </p:sp>
          <p:sp>
            <p:nvSpPr>
              <p:cNvPr id="259" name="Freeform: Shape 258">
                <a:extLst>
                  <a:ext uri="{FF2B5EF4-FFF2-40B4-BE49-F238E27FC236}">
                    <a16:creationId xmlns:a16="http://schemas.microsoft.com/office/drawing/2014/main" id="{676A63ED-E542-4CE4-B395-225B34EBEC09}"/>
                  </a:ext>
                </a:extLst>
              </p:cNvPr>
              <p:cNvSpPr/>
              <p:nvPr/>
            </p:nvSpPr>
            <p:spPr>
              <a:xfrm>
                <a:off x="8678915" y="3023601"/>
                <a:ext cx="436675" cy="45548"/>
              </a:xfrm>
              <a:custGeom>
                <a:avLst/>
                <a:gdLst>
                  <a:gd name="connsiteX0" fmla="*/ 426939 w 436675"/>
                  <a:gd name="connsiteY0" fmla="*/ 0 h 45548"/>
                  <a:gd name="connsiteX1" fmla="*/ 436676 w 436675"/>
                  <a:gd name="connsiteY1" fmla="*/ 0 h 45548"/>
                  <a:gd name="connsiteX2" fmla="*/ 436676 w 436675"/>
                  <a:gd name="connsiteY2" fmla="*/ 45549 h 45548"/>
                  <a:gd name="connsiteX3" fmla="*/ 426939 w 436675"/>
                  <a:gd name="connsiteY3" fmla="*/ 45549 h 45548"/>
                  <a:gd name="connsiteX4" fmla="*/ 9737 w 436675"/>
                  <a:gd name="connsiteY4" fmla="*/ 45549 h 45548"/>
                  <a:gd name="connsiteX5" fmla="*/ 0 w 436675"/>
                  <a:gd name="connsiteY5" fmla="*/ 45549 h 45548"/>
                  <a:gd name="connsiteX6" fmla="*/ 0 w 436675"/>
                  <a:gd name="connsiteY6" fmla="*/ 0 h 45548"/>
                  <a:gd name="connsiteX7" fmla="*/ 9737 w 436675"/>
                  <a:gd name="connsiteY7" fmla="*/ 0 h 45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6675" h="45548">
                    <a:moveTo>
                      <a:pt x="426939" y="0"/>
                    </a:moveTo>
                    <a:cubicBezTo>
                      <a:pt x="432316" y="0"/>
                      <a:pt x="436676" y="0"/>
                      <a:pt x="436676" y="0"/>
                    </a:cubicBezTo>
                    <a:lnTo>
                      <a:pt x="436676" y="45549"/>
                    </a:lnTo>
                    <a:cubicBezTo>
                      <a:pt x="436676" y="45549"/>
                      <a:pt x="432316" y="45549"/>
                      <a:pt x="426939" y="45549"/>
                    </a:cubicBezTo>
                    <a:lnTo>
                      <a:pt x="9737" y="45549"/>
                    </a:lnTo>
                    <a:cubicBezTo>
                      <a:pt x="4359" y="45549"/>
                      <a:pt x="0" y="45549"/>
                      <a:pt x="0" y="45549"/>
                    </a:cubicBezTo>
                    <a:lnTo>
                      <a:pt x="0" y="0"/>
                    </a:lnTo>
                    <a:cubicBezTo>
                      <a:pt x="0" y="0"/>
                      <a:pt x="4359" y="0"/>
                      <a:pt x="9737" y="0"/>
                    </a:cubicBezTo>
                    <a:close/>
                  </a:path>
                </a:pathLst>
              </a:custGeom>
              <a:solidFill>
                <a:srgbClr val="0D2192"/>
              </a:solidFill>
              <a:ln w="8202" cap="flat">
                <a:noFill/>
                <a:prstDash val="solid"/>
                <a:miter/>
              </a:ln>
            </p:spPr>
            <p:txBody>
              <a:bodyPr rtlCol="0" anchor="ctr"/>
              <a:lstStyle/>
              <a:p>
                <a:endParaRPr lang="en-US"/>
              </a:p>
            </p:txBody>
          </p:sp>
          <p:sp>
            <p:nvSpPr>
              <p:cNvPr id="260" name="Freeform: Shape 259">
                <a:extLst>
                  <a:ext uri="{FF2B5EF4-FFF2-40B4-BE49-F238E27FC236}">
                    <a16:creationId xmlns:a16="http://schemas.microsoft.com/office/drawing/2014/main" id="{C8E39CCE-5DF2-4D57-92E8-26032F85C8CF}"/>
                  </a:ext>
                </a:extLst>
              </p:cNvPr>
              <p:cNvSpPr/>
              <p:nvPr/>
            </p:nvSpPr>
            <p:spPr>
              <a:xfrm>
                <a:off x="8678915" y="3023601"/>
                <a:ext cx="135078" cy="56111"/>
              </a:xfrm>
              <a:custGeom>
                <a:avLst/>
                <a:gdLst>
                  <a:gd name="connsiteX0" fmla="*/ 0 w 135078"/>
                  <a:gd name="connsiteY0" fmla="*/ 0 h 56111"/>
                  <a:gd name="connsiteX1" fmla="*/ 135079 w 135078"/>
                  <a:gd name="connsiteY1" fmla="*/ 0 h 56111"/>
                  <a:gd name="connsiteX2" fmla="*/ 135079 w 135078"/>
                  <a:gd name="connsiteY2" fmla="*/ 56111 h 56111"/>
                  <a:gd name="connsiteX3" fmla="*/ 0 w 135078"/>
                  <a:gd name="connsiteY3" fmla="*/ 56111 h 56111"/>
                </a:gdLst>
                <a:ahLst/>
                <a:cxnLst>
                  <a:cxn ang="0">
                    <a:pos x="connsiteX0" y="connsiteY0"/>
                  </a:cxn>
                  <a:cxn ang="0">
                    <a:pos x="connsiteX1" y="connsiteY1"/>
                  </a:cxn>
                  <a:cxn ang="0">
                    <a:pos x="connsiteX2" y="connsiteY2"/>
                  </a:cxn>
                  <a:cxn ang="0">
                    <a:pos x="connsiteX3" y="connsiteY3"/>
                  </a:cxn>
                </a:cxnLst>
                <a:rect l="l" t="t" r="r" b="b"/>
                <a:pathLst>
                  <a:path w="135078" h="56111">
                    <a:moveTo>
                      <a:pt x="0" y="0"/>
                    </a:moveTo>
                    <a:lnTo>
                      <a:pt x="135079" y="0"/>
                    </a:lnTo>
                    <a:lnTo>
                      <a:pt x="135079" y="56111"/>
                    </a:lnTo>
                    <a:lnTo>
                      <a:pt x="0" y="56111"/>
                    </a:lnTo>
                    <a:close/>
                  </a:path>
                </a:pathLst>
              </a:custGeom>
              <a:solidFill>
                <a:srgbClr val="FFFFFF">
                  <a:alpha val="8000"/>
                </a:srgbClr>
              </a:solidFill>
              <a:ln w="8202" cap="flat">
                <a:noFill/>
                <a:prstDash val="solid"/>
                <a:miter/>
              </a:ln>
            </p:spPr>
            <p:txBody>
              <a:bodyPr rtlCol="0" anchor="ctr"/>
              <a:lstStyle/>
              <a:p>
                <a:endParaRPr lang="en-US"/>
              </a:p>
            </p:txBody>
          </p:sp>
        </p:grpSp>
      </p:grpSp>
      <p:pic>
        <p:nvPicPr>
          <p:cNvPr id="262" name="Graphic 261">
            <a:extLst>
              <a:ext uri="{FF2B5EF4-FFF2-40B4-BE49-F238E27FC236}">
                <a16:creationId xmlns:a16="http://schemas.microsoft.com/office/drawing/2014/main" id="{7CCC8F9C-E37B-4940-A462-4382A6413914}"/>
              </a:ext>
            </a:extLst>
          </p:cNvPr>
          <p:cNvPicPr>
            <a:picLocks noChangeAspect="1"/>
          </p:cNvPicPr>
          <p:nvPr/>
        </p:nvPicPr>
        <p:blipFill>
          <a:blip r:embed="rId9" cstate="print">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4452686" y="1855753"/>
            <a:ext cx="298842" cy="489176"/>
          </a:xfrm>
          <a:prstGeom prst="rect">
            <a:avLst/>
          </a:prstGeom>
        </p:spPr>
      </p:pic>
      <p:pic>
        <p:nvPicPr>
          <p:cNvPr id="284" name="Graphic 283">
            <a:extLst>
              <a:ext uri="{FF2B5EF4-FFF2-40B4-BE49-F238E27FC236}">
                <a16:creationId xmlns:a16="http://schemas.microsoft.com/office/drawing/2014/main" id="{380E49FE-924D-4A8A-BD5F-F25EB01E15ED}"/>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rcRect/>
          <a:stretch/>
        </p:blipFill>
        <p:spPr>
          <a:xfrm>
            <a:off x="6472176" y="1911347"/>
            <a:ext cx="479990" cy="394460"/>
          </a:xfrm>
          <a:prstGeom prst="rect">
            <a:avLst/>
          </a:prstGeom>
        </p:spPr>
      </p:pic>
      <p:pic>
        <p:nvPicPr>
          <p:cNvPr id="286" name="Graphic 285">
            <a:extLst>
              <a:ext uri="{FF2B5EF4-FFF2-40B4-BE49-F238E27FC236}">
                <a16:creationId xmlns:a16="http://schemas.microsoft.com/office/drawing/2014/main" id="{DABB2ED4-5942-4287-B438-578935A96283}"/>
              </a:ext>
            </a:extLst>
          </p:cNvPr>
          <p:cNvPicPr>
            <a:picLocks noChangeAspect="1"/>
          </p:cNvPicPr>
          <p:nvPr/>
        </p:nvPicPr>
        <p:blipFill>
          <a:blip r:embed="rId13" cstate="print">
            <a:extLst>
              <a:ext uri="{28A0092B-C50C-407E-A947-70E740481C1C}">
                <a14:useLocalDpi xmlns:a14="http://schemas.microsoft.com/office/drawing/2010/main"/>
              </a:ext>
              <a:ext uri="{96DAC541-7B7A-43D3-8B79-37D633B846F1}">
                <asvg:svgBlip xmlns:asvg="http://schemas.microsoft.com/office/drawing/2016/SVG/main" r:embed="rId14"/>
              </a:ext>
            </a:extLst>
          </a:blip>
          <a:srcRect/>
          <a:stretch/>
        </p:blipFill>
        <p:spPr>
          <a:xfrm>
            <a:off x="6472176" y="2962925"/>
            <a:ext cx="479990" cy="383486"/>
          </a:xfrm>
          <a:prstGeom prst="rect">
            <a:avLst/>
          </a:prstGeom>
        </p:spPr>
      </p:pic>
      <p:pic>
        <p:nvPicPr>
          <p:cNvPr id="288" name="Graphic 287">
            <a:extLst>
              <a:ext uri="{FF2B5EF4-FFF2-40B4-BE49-F238E27FC236}">
                <a16:creationId xmlns:a16="http://schemas.microsoft.com/office/drawing/2014/main" id="{91EE3BB8-B6AA-4FD7-BBB7-6F362B11BA5F}"/>
              </a:ext>
            </a:extLst>
          </p:cNvPr>
          <p:cNvPicPr>
            <a:picLocks noChangeAspect="1"/>
          </p:cNvPicPr>
          <p:nvPr/>
        </p:nvPicPr>
        <p:blipFill>
          <a:blip r:embed="rId15" cstate="print">
            <a:extLst>
              <a:ext uri="{28A0092B-C50C-407E-A947-70E740481C1C}">
                <a14:useLocalDpi xmlns:a14="http://schemas.microsoft.com/office/drawing/2010/main"/>
              </a:ext>
              <a:ext uri="{96DAC541-7B7A-43D3-8B79-37D633B846F1}">
                <asvg:svgBlip xmlns:asvg="http://schemas.microsoft.com/office/drawing/2016/SVG/main" r:embed="rId16"/>
              </a:ext>
            </a:extLst>
          </a:blip>
          <a:srcRect/>
          <a:stretch/>
        </p:blipFill>
        <p:spPr>
          <a:xfrm>
            <a:off x="4386896" y="3046735"/>
            <a:ext cx="430421" cy="218797"/>
          </a:xfrm>
          <a:prstGeom prst="rect">
            <a:avLst/>
          </a:prstGeom>
        </p:spPr>
      </p:pic>
      <p:pic>
        <p:nvPicPr>
          <p:cNvPr id="290" name="Graphic 289">
            <a:extLst>
              <a:ext uri="{FF2B5EF4-FFF2-40B4-BE49-F238E27FC236}">
                <a16:creationId xmlns:a16="http://schemas.microsoft.com/office/drawing/2014/main" id="{93ECF087-B6DD-46F9-8C33-B90EA25F2067}"/>
              </a:ext>
            </a:extLst>
          </p:cNvPr>
          <p:cNvPicPr>
            <a:picLocks noChangeAspect="1"/>
          </p:cNvPicPr>
          <p:nvPr/>
        </p:nvPicPr>
        <p:blipFill>
          <a:blip r:embed="rId17" cstate="print">
            <a:extLst>
              <a:ext uri="{28A0092B-C50C-407E-A947-70E740481C1C}">
                <a14:useLocalDpi xmlns:a14="http://schemas.microsoft.com/office/drawing/2010/main"/>
              </a:ext>
              <a:ext uri="{96DAC541-7B7A-43D3-8B79-37D633B846F1}">
                <asvg:svgBlip xmlns:asvg="http://schemas.microsoft.com/office/drawing/2016/SVG/main" r:embed="rId18"/>
              </a:ext>
            </a:extLst>
          </a:blip>
          <a:srcRect/>
          <a:stretch/>
        </p:blipFill>
        <p:spPr>
          <a:xfrm>
            <a:off x="4427900" y="4029543"/>
            <a:ext cx="348410" cy="441552"/>
          </a:xfrm>
          <a:prstGeom prst="rect">
            <a:avLst/>
          </a:prstGeom>
        </p:spPr>
      </p:pic>
      <p:pic>
        <p:nvPicPr>
          <p:cNvPr id="292" name="Graphic 291">
            <a:extLst>
              <a:ext uri="{FF2B5EF4-FFF2-40B4-BE49-F238E27FC236}">
                <a16:creationId xmlns:a16="http://schemas.microsoft.com/office/drawing/2014/main" id="{805FC3EF-7981-4862-8D25-E4FC6FDAC473}"/>
              </a:ext>
            </a:extLst>
          </p:cNvPr>
          <p:cNvPicPr>
            <a:picLocks noChangeAspect="1"/>
          </p:cNvPicPr>
          <p:nvPr/>
        </p:nvPicPr>
        <p:blipFill>
          <a:blip r:embed="rId19" cstate="print">
            <a:extLst>
              <a:ext uri="{28A0092B-C50C-407E-A947-70E740481C1C}">
                <a14:useLocalDpi xmlns:a14="http://schemas.microsoft.com/office/drawing/2010/main"/>
              </a:ext>
              <a:ext uri="{96DAC541-7B7A-43D3-8B79-37D633B846F1}">
                <asvg:svgBlip xmlns:asvg="http://schemas.microsoft.com/office/drawing/2016/SVG/main" r:embed="rId20"/>
              </a:ext>
            </a:extLst>
          </a:blip>
          <a:srcRect/>
          <a:stretch/>
        </p:blipFill>
        <p:spPr>
          <a:xfrm>
            <a:off x="6507172" y="4022411"/>
            <a:ext cx="409996" cy="450824"/>
          </a:xfrm>
          <a:prstGeom prst="rect">
            <a:avLst/>
          </a:prstGeom>
        </p:spPr>
      </p:pic>
      <p:pic>
        <p:nvPicPr>
          <p:cNvPr id="294" name="Graphic 293">
            <a:extLst>
              <a:ext uri="{FF2B5EF4-FFF2-40B4-BE49-F238E27FC236}">
                <a16:creationId xmlns:a16="http://schemas.microsoft.com/office/drawing/2014/main" id="{5A04B6C1-9919-43A3-B863-D6E256B83E0C}"/>
              </a:ext>
            </a:extLst>
          </p:cNvPr>
          <p:cNvPicPr>
            <a:picLocks noChangeAspect="1"/>
          </p:cNvPicPr>
          <p:nvPr/>
        </p:nvPicPr>
        <p:blipFill>
          <a:blip r:embed="rId21" cstate="print">
            <a:extLst>
              <a:ext uri="{28A0092B-C50C-407E-A947-70E740481C1C}">
                <a14:useLocalDpi xmlns:a14="http://schemas.microsoft.com/office/drawing/2010/main"/>
              </a:ext>
              <a:ext uri="{96DAC541-7B7A-43D3-8B79-37D633B846F1}">
                <asvg:svgBlip xmlns:asvg="http://schemas.microsoft.com/office/drawing/2016/SVG/main" r:embed="rId22"/>
              </a:ext>
            </a:extLst>
          </a:blip>
          <a:srcRect/>
          <a:stretch/>
        </p:blipFill>
        <p:spPr>
          <a:xfrm>
            <a:off x="4416595" y="5009704"/>
            <a:ext cx="604428" cy="517832"/>
          </a:xfrm>
          <a:prstGeom prst="rect">
            <a:avLst/>
          </a:prstGeom>
        </p:spPr>
      </p:pic>
      <p:sp>
        <p:nvSpPr>
          <p:cNvPr id="70" name="Rounded Rectangle 5">
            <a:extLst>
              <a:ext uri="{FF2B5EF4-FFF2-40B4-BE49-F238E27FC236}">
                <a16:creationId xmlns:a16="http://schemas.microsoft.com/office/drawing/2014/main" id="{3A3F0712-DB61-5799-F144-58F2A001DE2C}"/>
              </a:ext>
            </a:extLst>
          </p:cNvPr>
          <p:cNvSpPr/>
          <p:nvPr/>
        </p:nvSpPr>
        <p:spPr bwMode="auto">
          <a:xfrm>
            <a:off x="6384535" y="4892880"/>
            <a:ext cx="1892053" cy="859376"/>
          </a:xfrm>
          <a:prstGeom prst="rect">
            <a:avLst/>
          </a:prstGeom>
          <a:solidFill>
            <a:schemeClr val="bg1"/>
          </a:solidFill>
          <a:ln>
            <a:noFill/>
          </a:ln>
          <a:effectLst>
            <a:outerShdw blurRad="63500" sx="101000" sy="101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lang="en-US" sz="1400" dirty="0">
                <a:solidFill>
                  <a:srgbClr val="000000"/>
                </a:solidFill>
                <a:latin typeface="Segoe UI Semibold"/>
              </a:rPr>
              <a:t>Configuration</a:t>
            </a:r>
            <a:endParaRPr kumimoji="0" lang="en-US" sz="1400" b="0" i="0" u="none" strike="noStrike" kern="1200" cap="none" spc="0" normalizeH="0" baseline="0" noProof="0" dirty="0">
              <a:ln>
                <a:noFill/>
              </a:ln>
              <a:solidFill>
                <a:srgbClr val="000000"/>
              </a:solidFill>
              <a:effectLst/>
              <a:uLnTx/>
              <a:uFillTx/>
              <a:latin typeface="Segoe UI Semibold"/>
              <a:ea typeface="+mn-ea"/>
              <a:cs typeface="+mn-cs"/>
            </a:endParaRPr>
          </a:p>
        </p:txBody>
      </p:sp>
      <p:grpSp>
        <p:nvGrpSpPr>
          <p:cNvPr id="71" name="Group 70">
            <a:extLst>
              <a:ext uri="{FF2B5EF4-FFF2-40B4-BE49-F238E27FC236}">
                <a16:creationId xmlns:a16="http://schemas.microsoft.com/office/drawing/2014/main" id="{4DBECF7A-BB95-93C6-A47F-6D1DD91EF0A2}"/>
              </a:ext>
            </a:extLst>
          </p:cNvPr>
          <p:cNvGrpSpPr/>
          <p:nvPr/>
        </p:nvGrpSpPr>
        <p:grpSpPr>
          <a:xfrm>
            <a:off x="6550280" y="5084890"/>
            <a:ext cx="451073" cy="455378"/>
            <a:chOff x="10615894" y="4992237"/>
            <a:chExt cx="269485" cy="266401"/>
          </a:xfrm>
        </p:grpSpPr>
        <p:sp>
          <p:nvSpPr>
            <p:cNvPr id="72" name="Freeform: Shape 164">
              <a:extLst>
                <a:ext uri="{FF2B5EF4-FFF2-40B4-BE49-F238E27FC236}">
                  <a16:creationId xmlns:a16="http://schemas.microsoft.com/office/drawing/2014/main" id="{40B6474D-4256-A8C6-1AE0-BCDFDEED6FE3}"/>
                </a:ext>
              </a:extLst>
            </p:cNvPr>
            <p:cNvSpPr/>
            <p:nvPr/>
          </p:nvSpPr>
          <p:spPr>
            <a:xfrm>
              <a:off x="10747879" y="5041638"/>
              <a:ext cx="93474" cy="88800"/>
            </a:xfrm>
            <a:custGeom>
              <a:avLst/>
              <a:gdLst>
                <a:gd name="connsiteX0" fmla="*/ 144342 w 143125"/>
                <a:gd name="connsiteY0" fmla="*/ 80293 h 135969"/>
                <a:gd name="connsiteX1" fmla="*/ 81796 w 143125"/>
                <a:gd name="connsiteY1" fmla="*/ 136971 h 135969"/>
                <a:gd name="connsiteX2" fmla="*/ 43295 w 143125"/>
                <a:gd name="connsiteY2" fmla="*/ 99186 h 135969"/>
                <a:gd name="connsiteX3" fmla="*/ 72135 w 143125"/>
                <a:gd name="connsiteY3" fmla="*/ 66124 h 135969"/>
                <a:gd name="connsiteX4" fmla="*/ 72135 w 143125"/>
                <a:gd name="connsiteY4" fmla="*/ 51954 h 135969"/>
                <a:gd name="connsiteX5" fmla="*/ 72135 w 143125"/>
                <a:gd name="connsiteY5" fmla="*/ 51954 h 135969"/>
                <a:gd name="connsiteX6" fmla="*/ 52885 w 143125"/>
                <a:gd name="connsiteY6" fmla="*/ 51954 h 135969"/>
                <a:gd name="connsiteX7" fmla="*/ 24045 w 143125"/>
                <a:gd name="connsiteY7" fmla="*/ 80293 h 135969"/>
                <a:gd name="connsiteX8" fmla="*/ 0 w 143125"/>
                <a:gd name="connsiteY8" fmla="*/ 56678 h 135969"/>
                <a:gd name="connsiteX9" fmla="*/ 62546 w 143125"/>
                <a:gd name="connsiteY9" fmla="*/ 0 h 135969"/>
                <a:gd name="connsiteX10" fmla="*/ 144342 w 143125"/>
                <a:gd name="connsiteY10" fmla="*/ 80293 h 135969"/>
                <a:gd name="connsiteX11" fmla="*/ 144342 w 143125"/>
                <a:gd name="connsiteY11" fmla="*/ 80293 h 135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125" h="135969">
                  <a:moveTo>
                    <a:pt x="144342" y="80293"/>
                  </a:moveTo>
                  <a:cubicBezTo>
                    <a:pt x="81796" y="136971"/>
                    <a:pt x="81796" y="136971"/>
                    <a:pt x="81796" y="136971"/>
                  </a:cubicBezTo>
                  <a:cubicBezTo>
                    <a:pt x="43295" y="99186"/>
                    <a:pt x="43295" y="99186"/>
                    <a:pt x="43295" y="99186"/>
                  </a:cubicBezTo>
                  <a:cubicBezTo>
                    <a:pt x="72135" y="66124"/>
                    <a:pt x="72135" y="66124"/>
                    <a:pt x="72135" y="66124"/>
                  </a:cubicBezTo>
                  <a:cubicBezTo>
                    <a:pt x="76930" y="61401"/>
                    <a:pt x="76930" y="56678"/>
                    <a:pt x="72135" y="51954"/>
                  </a:cubicBezTo>
                  <a:lnTo>
                    <a:pt x="72135" y="51954"/>
                  </a:lnTo>
                  <a:cubicBezTo>
                    <a:pt x="67341" y="47231"/>
                    <a:pt x="57680" y="47231"/>
                    <a:pt x="52885" y="51954"/>
                  </a:cubicBezTo>
                  <a:cubicBezTo>
                    <a:pt x="24045" y="80293"/>
                    <a:pt x="24045" y="80293"/>
                    <a:pt x="24045" y="80293"/>
                  </a:cubicBezTo>
                  <a:cubicBezTo>
                    <a:pt x="0" y="56678"/>
                    <a:pt x="0" y="56678"/>
                    <a:pt x="0" y="56678"/>
                  </a:cubicBezTo>
                  <a:cubicBezTo>
                    <a:pt x="62546" y="0"/>
                    <a:pt x="62546" y="0"/>
                    <a:pt x="62546" y="0"/>
                  </a:cubicBezTo>
                  <a:cubicBezTo>
                    <a:pt x="144342" y="80293"/>
                    <a:pt x="144342" y="80293"/>
                    <a:pt x="144342" y="80293"/>
                  </a:cubicBezTo>
                  <a:lnTo>
                    <a:pt x="144342" y="80293"/>
                  </a:lnTo>
                  <a:close/>
                </a:path>
              </a:pathLst>
            </a:custGeom>
            <a:solidFill>
              <a:schemeClr val="tx2">
                <a:lumMod val="75000"/>
              </a:schemeClr>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73" name="Freeform: Shape 165">
              <a:extLst>
                <a:ext uri="{FF2B5EF4-FFF2-40B4-BE49-F238E27FC236}">
                  <a16:creationId xmlns:a16="http://schemas.microsoft.com/office/drawing/2014/main" id="{42821D65-27F4-E3B4-4895-11B2B334A721}"/>
                </a:ext>
              </a:extLst>
            </p:cNvPr>
            <p:cNvSpPr/>
            <p:nvPr/>
          </p:nvSpPr>
          <p:spPr>
            <a:xfrm>
              <a:off x="10622156" y="5124923"/>
              <a:ext cx="130863" cy="130863"/>
            </a:xfrm>
            <a:custGeom>
              <a:avLst/>
              <a:gdLst>
                <a:gd name="connsiteX0" fmla="*/ 206888 w 200375"/>
                <a:gd name="connsiteY0" fmla="*/ 80293 h 200375"/>
                <a:gd name="connsiteX1" fmla="*/ 163592 w 200375"/>
                <a:gd name="connsiteY1" fmla="*/ 37785 h 200375"/>
                <a:gd name="connsiteX2" fmla="*/ 91457 w 200375"/>
                <a:gd name="connsiteY2" fmla="*/ 108632 h 200375"/>
                <a:gd name="connsiteX3" fmla="*/ 72207 w 200375"/>
                <a:gd name="connsiteY3" fmla="*/ 108632 h 200375"/>
                <a:gd name="connsiteX4" fmla="*/ 72207 w 200375"/>
                <a:gd name="connsiteY4" fmla="*/ 108632 h 200375"/>
                <a:gd name="connsiteX5" fmla="*/ 72207 w 200375"/>
                <a:gd name="connsiteY5" fmla="*/ 94463 h 200375"/>
                <a:gd name="connsiteX6" fmla="*/ 149208 w 200375"/>
                <a:gd name="connsiteY6" fmla="*/ 18893 h 200375"/>
                <a:gd name="connsiteX7" fmla="*/ 125163 w 200375"/>
                <a:gd name="connsiteY7" fmla="*/ 0 h 200375"/>
                <a:gd name="connsiteX8" fmla="*/ 33706 w 200375"/>
                <a:gd name="connsiteY8" fmla="*/ 89811 h 200375"/>
                <a:gd name="connsiteX9" fmla="*/ 0 w 200375"/>
                <a:gd name="connsiteY9" fmla="*/ 203166 h 200375"/>
                <a:gd name="connsiteX10" fmla="*/ 115502 w 200375"/>
                <a:gd name="connsiteY10" fmla="*/ 170104 h 200375"/>
                <a:gd name="connsiteX11" fmla="*/ 206888 w 200375"/>
                <a:gd name="connsiteY11" fmla="*/ 80293 h 200375"/>
                <a:gd name="connsiteX12" fmla="*/ 206888 w 200375"/>
                <a:gd name="connsiteY12" fmla="*/ 80293 h 200375"/>
                <a:gd name="connsiteX13" fmla="*/ 206888 w 200375"/>
                <a:gd name="connsiteY13" fmla="*/ 80293 h 200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0375" h="200375">
                  <a:moveTo>
                    <a:pt x="206888" y="80293"/>
                  </a:moveTo>
                  <a:cubicBezTo>
                    <a:pt x="163592" y="37785"/>
                    <a:pt x="163592" y="37785"/>
                    <a:pt x="163592" y="37785"/>
                  </a:cubicBezTo>
                  <a:cubicBezTo>
                    <a:pt x="91457" y="108632"/>
                    <a:pt x="91457" y="108632"/>
                    <a:pt x="91457" y="108632"/>
                  </a:cubicBezTo>
                  <a:cubicBezTo>
                    <a:pt x="86663" y="113355"/>
                    <a:pt x="77002" y="113355"/>
                    <a:pt x="72207" y="108632"/>
                  </a:cubicBezTo>
                  <a:lnTo>
                    <a:pt x="72207" y="108632"/>
                  </a:lnTo>
                  <a:cubicBezTo>
                    <a:pt x="67412" y="103909"/>
                    <a:pt x="67412" y="99186"/>
                    <a:pt x="72207" y="94463"/>
                  </a:cubicBezTo>
                  <a:cubicBezTo>
                    <a:pt x="149208" y="18893"/>
                    <a:pt x="149208" y="18893"/>
                    <a:pt x="149208" y="18893"/>
                  </a:cubicBezTo>
                  <a:cubicBezTo>
                    <a:pt x="125163" y="0"/>
                    <a:pt x="125163" y="0"/>
                    <a:pt x="125163" y="0"/>
                  </a:cubicBezTo>
                  <a:cubicBezTo>
                    <a:pt x="33706" y="89811"/>
                    <a:pt x="33706" y="89811"/>
                    <a:pt x="33706" y="89811"/>
                  </a:cubicBezTo>
                  <a:cubicBezTo>
                    <a:pt x="0" y="203166"/>
                    <a:pt x="0" y="203166"/>
                    <a:pt x="0" y="203166"/>
                  </a:cubicBezTo>
                  <a:cubicBezTo>
                    <a:pt x="115502" y="170104"/>
                    <a:pt x="115502" y="170104"/>
                    <a:pt x="115502" y="170104"/>
                  </a:cubicBezTo>
                  <a:lnTo>
                    <a:pt x="206888" y="80293"/>
                  </a:lnTo>
                  <a:lnTo>
                    <a:pt x="206888" y="80293"/>
                  </a:lnTo>
                  <a:lnTo>
                    <a:pt x="206888" y="80293"/>
                  </a:lnTo>
                  <a:close/>
                </a:path>
              </a:pathLst>
            </a:custGeom>
            <a:solidFill>
              <a:schemeClr val="tx2">
                <a:lumMod val="75000"/>
              </a:schemeClr>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74" name="Freeform: Shape 166">
              <a:extLst>
                <a:ext uri="{FF2B5EF4-FFF2-40B4-BE49-F238E27FC236}">
                  <a16:creationId xmlns:a16="http://schemas.microsoft.com/office/drawing/2014/main" id="{579906AE-1ED8-A1B3-BFCD-3B10B9EF3AE2}"/>
                </a:ext>
              </a:extLst>
            </p:cNvPr>
            <p:cNvSpPr/>
            <p:nvPr/>
          </p:nvSpPr>
          <p:spPr>
            <a:xfrm>
              <a:off x="10801253" y="4992237"/>
              <a:ext cx="84126" cy="88800"/>
            </a:xfrm>
            <a:custGeom>
              <a:avLst/>
              <a:gdLst>
                <a:gd name="connsiteX0" fmla="*/ 81868 w 128812"/>
                <a:gd name="connsiteY0" fmla="*/ 137042 h 135969"/>
                <a:gd name="connsiteX1" fmla="*/ 134824 w 128812"/>
                <a:gd name="connsiteY1" fmla="*/ 80365 h 135969"/>
                <a:gd name="connsiteX2" fmla="*/ 52956 w 128812"/>
                <a:gd name="connsiteY2" fmla="*/ 0 h 135969"/>
                <a:gd name="connsiteX3" fmla="*/ 0 w 128812"/>
                <a:gd name="connsiteY3" fmla="*/ 56678 h 135969"/>
                <a:gd name="connsiteX4" fmla="*/ 81868 w 128812"/>
                <a:gd name="connsiteY4" fmla="*/ 137042 h 135969"/>
                <a:gd name="connsiteX5" fmla="*/ 81868 w 128812"/>
                <a:gd name="connsiteY5" fmla="*/ 137042 h 135969"/>
                <a:gd name="connsiteX6" fmla="*/ 81868 w 128812"/>
                <a:gd name="connsiteY6" fmla="*/ 137042 h 135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812" h="135969">
                  <a:moveTo>
                    <a:pt x="81868" y="137042"/>
                  </a:moveTo>
                  <a:cubicBezTo>
                    <a:pt x="134824" y="80365"/>
                    <a:pt x="134824" y="80365"/>
                    <a:pt x="134824" y="80365"/>
                  </a:cubicBezTo>
                  <a:cubicBezTo>
                    <a:pt x="52956" y="0"/>
                    <a:pt x="52956" y="0"/>
                    <a:pt x="52956" y="0"/>
                  </a:cubicBezTo>
                  <a:cubicBezTo>
                    <a:pt x="0" y="56678"/>
                    <a:pt x="0" y="56678"/>
                    <a:pt x="0" y="56678"/>
                  </a:cubicBezTo>
                  <a:lnTo>
                    <a:pt x="81868" y="137042"/>
                  </a:lnTo>
                  <a:lnTo>
                    <a:pt x="81868" y="137042"/>
                  </a:lnTo>
                  <a:lnTo>
                    <a:pt x="81868" y="137042"/>
                  </a:lnTo>
                  <a:close/>
                </a:path>
              </a:pathLst>
            </a:custGeom>
            <a:solidFill>
              <a:schemeClr val="tx2">
                <a:lumMod val="75000"/>
              </a:schemeClr>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75" name="Freeform: Shape 167">
              <a:extLst>
                <a:ext uri="{FF2B5EF4-FFF2-40B4-BE49-F238E27FC236}">
                  <a16:creationId xmlns:a16="http://schemas.microsoft.com/office/drawing/2014/main" id="{48D2D785-FB93-6F04-0EF7-A3736AFF7CE0}"/>
                </a:ext>
              </a:extLst>
            </p:cNvPr>
            <p:cNvSpPr/>
            <p:nvPr/>
          </p:nvSpPr>
          <p:spPr>
            <a:xfrm>
              <a:off x="10615894" y="4992237"/>
              <a:ext cx="261726" cy="266401"/>
            </a:xfrm>
            <a:custGeom>
              <a:avLst/>
              <a:gdLst>
                <a:gd name="connsiteX0" fmla="*/ 317524 w 400751"/>
                <a:gd name="connsiteY0" fmla="*/ 240951 h 407907"/>
                <a:gd name="connsiteX1" fmla="*/ 298274 w 400751"/>
                <a:gd name="connsiteY1" fmla="*/ 240951 h 407907"/>
                <a:gd name="connsiteX2" fmla="*/ 168387 w 400751"/>
                <a:gd name="connsiteY2" fmla="*/ 118150 h 407907"/>
                <a:gd name="connsiteX3" fmla="*/ 173182 w 400751"/>
                <a:gd name="connsiteY3" fmla="*/ 85088 h 407907"/>
                <a:gd name="connsiteX4" fmla="*/ 86591 w 400751"/>
                <a:gd name="connsiteY4" fmla="*/ 0 h 407907"/>
                <a:gd name="connsiteX5" fmla="*/ 86591 w 400751"/>
                <a:gd name="connsiteY5" fmla="*/ 0 h 407907"/>
                <a:gd name="connsiteX6" fmla="*/ 91386 w 400751"/>
                <a:gd name="connsiteY6" fmla="*/ 23616 h 407907"/>
                <a:gd name="connsiteX7" fmla="*/ 120225 w 400751"/>
                <a:gd name="connsiteY7" fmla="*/ 70847 h 407907"/>
                <a:gd name="connsiteX8" fmla="*/ 72135 w 400751"/>
                <a:gd name="connsiteY8" fmla="*/ 118078 h 407907"/>
                <a:gd name="connsiteX9" fmla="*/ 19179 w 400751"/>
                <a:gd name="connsiteY9" fmla="*/ 75570 h 407907"/>
                <a:gd name="connsiteX10" fmla="*/ 4795 w 400751"/>
                <a:gd name="connsiteY10" fmla="*/ 61401 h 407907"/>
                <a:gd name="connsiteX11" fmla="*/ 0 w 400751"/>
                <a:gd name="connsiteY11" fmla="*/ 85016 h 407907"/>
                <a:gd name="connsiteX12" fmla="*/ 86591 w 400751"/>
                <a:gd name="connsiteY12" fmla="*/ 170033 h 407907"/>
                <a:gd name="connsiteX13" fmla="*/ 110636 w 400751"/>
                <a:gd name="connsiteY13" fmla="*/ 170033 h 407907"/>
                <a:gd name="connsiteX14" fmla="*/ 240522 w 400751"/>
                <a:gd name="connsiteY14" fmla="*/ 292906 h 407907"/>
                <a:gd name="connsiteX15" fmla="*/ 235728 w 400751"/>
                <a:gd name="connsiteY15" fmla="*/ 325968 h 407907"/>
                <a:gd name="connsiteX16" fmla="*/ 322319 w 400751"/>
                <a:gd name="connsiteY16" fmla="*/ 410984 h 407907"/>
                <a:gd name="connsiteX17" fmla="*/ 322319 w 400751"/>
                <a:gd name="connsiteY17" fmla="*/ 410984 h 407907"/>
                <a:gd name="connsiteX18" fmla="*/ 317524 w 400751"/>
                <a:gd name="connsiteY18" fmla="*/ 387369 h 407907"/>
                <a:gd name="connsiteX19" fmla="*/ 288684 w 400751"/>
                <a:gd name="connsiteY19" fmla="*/ 344860 h 407907"/>
                <a:gd name="connsiteX20" fmla="*/ 336774 w 400751"/>
                <a:gd name="connsiteY20" fmla="*/ 292906 h 407907"/>
                <a:gd name="connsiteX21" fmla="*/ 384865 w 400751"/>
                <a:gd name="connsiteY21" fmla="*/ 335414 h 407907"/>
                <a:gd name="connsiteX22" fmla="*/ 404115 w 400751"/>
                <a:gd name="connsiteY22" fmla="*/ 349583 h 407907"/>
                <a:gd name="connsiteX23" fmla="*/ 404115 w 400751"/>
                <a:gd name="connsiteY23" fmla="*/ 325968 h 407907"/>
                <a:gd name="connsiteX24" fmla="*/ 317524 w 400751"/>
                <a:gd name="connsiteY24" fmla="*/ 240951 h 407907"/>
                <a:gd name="connsiteX25" fmla="*/ 317524 w 400751"/>
                <a:gd name="connsiteY25" fmla="*/ 240951 h 407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00751" h="407907">
                  <a:moveTo>
                    <a:pt x="317524" y="240951"/>
                  </a:moveTo>
                  <a:cubicBezTo>
                    <a:pt x="312729" y="240951"/>
                    <a:pt x="307935" y="240951"/>
                    <a:pt x="298274" y="240951"/>
                  </a:cubicBezTo>
                  <a:cubicBezTo>
                    <a:pt x="168387" y="118150"/>
                    <a:pt x="168387" y="118150"/>
                    <a:pt x="168387" y="118150"/>
                  </a:cubicBezTo>
                  <a:cubicBezTo>
                    <a:pt x="173182" y="108704"/>
                    <a:pt x="173182" y="99257"/>
                    <a:pt x="173182" y="85088"/>
                  </a:cubicBezTo>
                  <a:cubicBezTo>
                    <a:pt x="173182" y="37785"/>
                    <a:pt x="134681" y="0"/>
                    <a:pt x="86591" y="0"/>
                  </a:cubicBezTo>
                  <a:lnTo>
                    <a:pt x="86591" y="0"/>
                  </a:lnTo>
                  <a:cubicBezTo>
                    <a:pt x="91386" y="23616"/>
                    <a:pt x="91386" y="23616"/>
                    <a:pt x="91386" y="23616"/>
                  </a:cubicBezTo>
                  <a:cubicBezTo>
                    <a:pt x="110636" y="33062"/>
                    <a:pt x="120225" y="51954"/>
                    <a:pt x="120225" y="70847"/>
                  </a:cubicBezTo>
                  <a:cubicBezTo>
                    <a:pt x="120225" y="94463"/>
                    <a:pt x="100975" y="118078"/>
                    <a:pt x="72135" y="118078"/>
                  </a:cubicBezTo>
                  <a:cubicBezTo>
                    <a:pt x="48090" y="118078"/>
                    <a:pt x="24045" y="99186"/>
                    <a:pt x="19179" y="75570"/>
                  </a:cubicBezTo>
                  <a:cubicBezTo>
                    <a:pt x="4795" y="61401"/>
                    <a:pt x="4795" y="61401"/>
                    <a:pt x="4795" y="61401"/>
                  </a:cubicBezTo>
                  <a:cubicBezTo>
                    <a:pt x="4795" y="70847"/>
                    <a:pt x="0" y="80293"/>
                    <a:pt x="0" y="85016"/>
                  </a:cubicBezTo>
                  <a:cubicBezTo>
                    <a:pt x="0" y="132248"/>
                    <a:pt x="43295" y="170033"/>
                    <a:pt x="86591" y="170033"/>
                  </a:cubicBezTo>
                  <a:cubicBezTo>
                    <a:pt x="96180" y="170033"/>
                    <a:pt x="105841" y="170033"/>
                    <a:pt x="110636" y="170033"/>
                  </a:cubicBezTo>
                  <a:cubicBezTo>
                    <a:pt x="240522" y="292906"/>
                    <a:pt x="240522" y="292906"/>
                    <a:pt x="240522" y="292906"/>
                  </a:cubicBezTo>
                  <a:cubicBezTo>
                    <a:pt x="235728" y="302352"/>
                    <a:pt x="235728" y="316522"/>
                    <a:pt x="235728" y="325968"/>
                  </a:cubicBezTo>
                  <a:cubicBezTo>
                    <a:pt x="235728" y="373199"/>
                    <a:pt x="274229" y="410984"/>
                    <a:pt x="322319" y="410984"/>
                  </a:cubicBezTo>
                  <a:lnTo>
                    <a:pt x="322319" y="410984"/>
                  </a:lnTo>
                  <a:cubicBezTo>
                    <a:pt x="317524" y="387369"/>
                    <a:pt x="317524" y="387369"/>
                    <a:pt x="317524" y="387369"/>
                  </a:cubicBezTo>
                  <a:cubicBezTo>
                    <a:pt x="298274" y="377922"/>
                    <a:pt x="288684" y="363753"/>
                    <a:pt x="288684" y="344860"/>
                  </a:cubicBezTo>
                  <a:cubicBezTo>
                    <a:pt x="288684" y="316522"/>
                    <a:pt x="307935" y="292906"/>
                    <a:pt x="336774" y="292906"/>
                  </a:cubicBezTo>
                  <a:cubicBezTo>
                    <a:pt x="360819" y="292906"/>
                    <a:pt x="384865" y="311798"/>
                    <a:pt x="384865" y="335414"/>
                  </a:cubicBezTo>
                  <a:cubicBezTo>
                    <a:pt x="404115" y="349583"/>
                    <a:pt x="404115" y="349583"/>
                    <a:pt x="404115" y="349583"/>
                  </a:cubicBezTo>
                  <a:cubicBezTo>
                    <a:pt x="404115" y="344860"/>
                    <a:pt x="408910" y="335414"/>
                    <a:pt x="404115" y="325968"/>
                  </a:cubicBezTo>
                  <a:cubicBezTo>
                    <a:pt x="404115" y="278736"/>
                    <a:pt x="365686" y="240951"/>
                    <a:pt x="317524" y="240951"/>
                  </a:cubicBezTo>
                  <a:lnTo>
                    <a:pt x="317524" y="240951"/>
                  </a:lnTo>
                  <a:close/>
                </a:path>
              </a:pathLst>
            </a:custGeom>
            <a:solidFill>
              <a:srgbClr val="50E6FF"/>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grpSp>
    </p:spTree>
    <p:extLst>
      <p:ext uri="{BB962C8B-B14F-4D97-AF65-F5344CB8AC3E}">
        <p14:creationId xmlns:p14="http://schemas.microsoft.com/office/powerpoint/2010/main" val="19953855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1"/>
                                        </p:tgtEl>
                                        <p:attrNameLst>
                                          <p:attrName>style.visibility</p:attrName>
                                        </p:attrNameLst>
                                      </p:cBhvr>
                                      <p:to>
                                        <p:strVal val="visible"/>
                                      </p:to>
                                    </p:set>
                                    <p:animEffect transition="in" filter="fade">
                                      <p:cBhvr>
                                        <p:cTn id="7" dur="500"/>
                                        <p:tgtEl>
                                          <p:spTgt spid="91"/>
                                        </p:tgtEl>
                                      </p:cBhvr>
                                    </p:animEffect>
                                  </p:childTnLst>
                                </p:cTn>
                              </p:par>
                              <p:par>
                                <p:cTn id="8" presetID="42" presetClass="path" presetSubtype="0" decel="100000" fill="hold" nodeType="withEffect">
                                  <p:stCondLst>
                                    <p:cond delay="0"/>
                                  </p:stCondLst>
                                  <p:childTnLst>
                                    <p:animMotion origin="layout" path="M 3.75E-6 -4.07407E-6 L 3.75E-6 0.0257 " pathEditMode="relative" rAng="0" ptsTypes="AA">
                                      <p:cBhvr>
                                        <p:cTn id="9" dur="500" spd="-100000" fill="hold"/>
                                        <p:tgtEl>
                                          <p:spTgt spid="91"/>
                                        </p:tgtEl>
                                        <p:attrNameLst>
                                          <p:attrName>ppt_x</p:attrName>
                                          <p:attrName>ppt_y</p:attrName>
                                        </p:attrNameLst>
                                      </p:cBhvr>
                                      <p:rCtr x="0" y="1273"/>
                                    </p:animMotion>
                                  </p:childTnLst>
                                </p:cTn>
                              </p:par>
                              <p:par>
                                <p:cTn id="10" presetID="10" presetClass="entr" presetSubtype="0" fill="hold" nodeType="withEffect">
                                  <p:stCondLst>
                                    <p:cond delay="0"/>
                                  </p:stCondLst>
                                  <p:childTnLst>
                                    <p:set>
                                      <p:cBhvr>
                                        <p:cTn id="11" dur="1" fill="hold">
                                          <p:stCondLst>
                                            <p:cond delay="0"/>
                                          </p:stCondLst>
                                        </p:cTn>
                                        <p:tgtEl>
                                          <p:spTgt spid="204"/>
                                        </p:tgtEl>
                                        <p:attrNameLst>
                                          <p:attrName>style.visibility</p:attrName>
                                        </p:attrNameLst>
                                      </p:cBhvr>
                                      <p:to>
                                        <p:strVal val="visible"/>
                                      </p:to>
                                    </p:set>
                                    <p:animEffect transition="in" filter="fade">
                                      <p:cBhvr>
                                        <p:cTn id="12" dur="500"/>
                                        <p:tgtEl>
                                          <p:spTgt spid="204"/>
                                        </p:tgtEl>
                                      </p:cBhvr>
                                    </p:animEffect>
                                  </p:childTnLst>
                                </p:cTn>
                              </p:par>
                              <p:par>
                                <p:cTn id="13" presetID="42" presetClass="path" presetSubtype="0" decel="100000" fill="hold" nodeType="withEffect">
                                  <p:stCondLst>
                                    <p:cond delay="0"/>
                                  </p:stCondLst>
                                  <p:childTnLst>
                                    <p:animMotion origin="layout" path="M 3.75E-6 -4.07407E-6 L 3.75E-6 0.0257 " pathEditMode="relative" rAng="0" ptsTypes="AA">
                                      <p:cBhvr>
                                        <p:cTn id="14" dur="500" spd="-100000" fill="hold"/>
                                        <p:tgtEl>
                                          <p:spTgt spid="204"/>
                                        </p:tgtEl>
                                        <p:attrNameLst>
                                          <p:attrName>ppt_x</p:attrName>
                                          <p:attrName>ppt_y</p:attrName>
                                        </p:attrNameLst>
                                      </p:cBhvr>
                                      <p:rCtr x="0" y="1273"/>
                                    </p:animMotion>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200"/>
                                        </p:tgtEl>
                                        <p:attrNameLst>
                                          <p:attrName>style.visibility</p:attrName>
                                        </p:attrNameLst>
                                      </p:cBhvr>
                                      <p:to>
                                        <p:strVal val="visible"/>
                                      </p:to>
                                    </p:set>
                                    <p:animEffect transition="in" filter="fade">
                                      <p:cBhvr>
                                        <p:cTn id="18" dur="500"/>
                                        <p:tgtEl>
                                          <p:spTgt spid="200"/>
                                        </p:tgtEl>
                                      </p:cBhvr>
                                    </p:animEffect>
                                  </p:childTnLst>
                                </p:cTn>
                              </p:par>
                              <p:par>
                                <p:cTn id="19" presetID="42" presetClass="path" presetSubtype="0" decel="100000" fill="hold" nodeType="withEffect">
                                  <p:stCondLst>
                                    <p:cond delay="0"/>
                                  </p:stCondLst>
                                  <p:childTnLst>
                                    <p:animMotion origin="layout" path="M 3.75E-6 -4.07407E-6 L 3.75E-6 0.0257 " pathEditMode="relative" rAng="0" ptsTypes="AA">
                                      <p:cBhvr>
                                        <p:cTn id="20" dur="500" spd="-100000" fill="hold"/>
                                        <p:tgtEl>
                                          <p:spTgt spid="200"/>
                                        </p:tgtEl>
                                        <p:attrNameLst>
                                          <p:attrName>ppt_x</p:attrName>
                                          <p:attrName>ppt_y</p:attrName>
                                        </p:attrNameLst>
                                      </p:cBhvr>
                                      <p:rCtr x="0" y="1273"/>
                                    </p:animMotion>
                                  </p:childTnLst>
                                </p:cTn>
                              </p:par>
                              <p:par>
                                <p:cTn id="21" presetID="10" presetClass="entr" presetSubtype="0" fill="hold" nodeType="withEffect">
                                  <p:stCondLst>
                                    <p:cond delay="0"/>
                                  </p:stCondLst>
                                  <p:childTnLst>
                                    <p:set>
                                      <p:cBhvr>
                                        <p:cTn id="22" dur="1" fill="hold">
                                          <p:stCondLst>
                                            <p:cond delay="0"/>
                                          </p:stCondLst>
                                        </p:cTn>
                                        <p:tgtEl>
                                          <p:spTgt spid="262"/>
                                        </p:tgtEl>
                                        <p:attrNameLst>
                                          <p:attrName>style.visibility</p:attrName>
                                        </p:attrNameLst>
                                      </p:cBhvr>
                                      <p:to>
                                        <p:strVal val="visible"/>
                                      </p:to>
                                    </p:set>
                                    <p:animEffect transition="in" filter="fade">
                                      <p:cBhvr>
                                        <p:cTn id="23" dur="500"/>
                                        <p:tgtEl>
                                          <p:spTgt spid="262"/>
                                        </p:tgtEl>
                                      </p:cBhvr>
                                    </p:animEffect>
                                  </p:childTnLst>
                                </p:cTn>
                              </p:par>
                              <p:par>
                                <p:cTn id="24" presetID="42" presetClass="path" presetSubtype="0" decel="100000" fill="hold" nodeType="withEffect">
                                  <p:stCondLst>
                                    <p:cond delay="0"/>
                                  </p:stCondLst>
                                  <p:childTnLst>
                                    <p:animMotion origin="layout" path="M 3.75E-6 -4.07407E-6 L 3.75E-6 0.0257 " pathEditMode="relative" rAng="0" ptsTypes="AA">
                                      <p:cBhvr>
                                        <p:cTn id="25" dur="500" spd="-100000" fill="hold"/>
                                        <p:tgtEl>
                                          <p:spTgt spid="262"/>
                                        </p:tgtEl>
                                        <p:attrNameLst>
                                          <p:attrName>ppt_x</p:attrName>
                                          <p:attrName>ppt_y</p:attrName>
                                        </p:attrNameLst>
                                      </p:cBhvr>
                                      <p:rCtr x="0" y="1273"/>
                                    </p:animMotion>
                                  </p:childTnLst>
                                </p:cTn>
                              </p:par>
                              <p:par>
                                <p:cTn id="26" presetID="10" presetClass="entr" presetSubtype="0" fill="hold" nodeType="withEffect">
                                  <p:stCondLst>
                                    <p:cond delay="0"/>
                                  </p:stCondLst>
                                  <p:childTnLst>
                                    <p:set>
                                      <p:cBhvr>
                                        <p:cTn id="27" dur="1" fill="hold">
                                          <p:stCondLst>
                                            <p:cond delay="0"/>
                                          </p:stCondLst>
                                        </p:cTn>
                                        <p:tgtEl>
                                          <p:spTgt spid="284"/>
                                        </p:tgtEl>
                                        <p:attrNameLst>
                                          <p:attrName>style.visibility</p:attrName>
                                        </p:attrNameLst>
                                      </p:cBhvr>
                                      <p:to>
                                        <p:strVal val="visible"/>
                                      </p:to>
                                    </p:set>
                                    <p:animEffect transition="in" filter="fade">
                                      <p:cBhvr>
                                        <p:cTn id="28" dur="500"/>
                                        <p:tgtEl>
                                          <p:spTgt spid="284"/>
                                        </p:tgtEl>
                                      </p:cBhvr>
                                    </p:animEffect>
                                  </p:childTnLst>
                                </p:cTn>
                              </p:par>
                              <p:par>
                                <p:cTn id="29" presetID="42" presetClass="path" presetSubtype="0" decel="100000" fill="hold" nodeType="withEffect">
                                  <p:stCondLst>
                                    <p:cond delay="0"/>
                                  </p:stCondLst>
                                  <p:childTnLst>
                                    <p:animMotion origin="layout" path="M 3.75E-6 -4.07407E-6 L 3.75E-6 0.0257 " pathEditMode="relative" rAng="0" ptsTypes="AA">
                                      <p:cBhvr>
                                        <p:cTn id="30" dur="500" spd="-100000" fill="hold"/>
                                        <p:tgtEl>
                                          <p:spTgt spid="284"/>
                                        </p:tgtEl>
                                        <p:attrNameLst>
                                          <p:attrName>ppt_x</p:attrName>
                                          <p:attrName>ppt_y</p:attrName>
                                        </p:attrNameLst>
                                      </p:cBhvr>
                                      <p:rCtr x="0" y="1273"/>
                                    </p:animMotion>
                                  </p:childTnLst>
                                </p:cTn>
                              </p:par>
                              <p:par>
                                <p:cTn id="31" presetID="10" presetClass="entr" presetSubtype="0" fill="hold" nodeType="withEffect">
                                  <p:stCondLst>
                                    <p:cond delay="0"/>
                                  </p:stCondLst>
                                  <p:childTnLst>
                                    <p:set>
                                      <p:cBhvr>
                                        <p:cTn id="32" dur="1" fill="hold">
                                          <p:stCondLst>
                                            <p:cond delay="0"/>
                                          </p:stCondLst>
                                        </p:cTn>
                                        <p:tgtEl>
                                          <p:spTgt spid="286"/>
                                        </p:tgtEl>
                                        <p:attrNameLst>
                                          <p:attrName>style.visibility</p:attrName>
                                        </p:attrNameLst>
                                      </p:cBhvr>
                                      <p:to>
                                        <p:strVal val="visible"/>
                                      </p:to>
                                    </p:set>
                                    <p:animEffect transition="in" filter="fade">
                                      <p:cBhvr>
                                        <p:cTn id="33" dur="500"/>
                                        <p:tgtEl>
                                          <p:spTgt spid="286"/>
                                        </p:tgtEl>
                                      </p:cBhvr>
                                    </p:animEffect>
                                  </p:childTnLst>
                                </p:cTn>
                              </p:par>
                              <p:par>
                                <p:cTn id="34" presetID="42" presetClass="path" presetSubtype="0" decel="100000" fill="hold" nodeType="withEffect">
                                  <p:stCondLst>
                                    <p:cond delay="0"/>
                                  </p:stCondLst>
                                  <p:childTnLst>
                                    <p:animMotion origin="layout" path="M 3.75E-6 -4.07407E-6 L 3.75E-6 0.0257 " pathEditMode="relative" rAng="0" ptsTypes="AA">
                                      <p:cBhvr>
                                        <p:cTn id="35" dur="500" spd="-100000" fill="hold"/>
                                        <p:tgtEl>
                                          <p:spTgt spid="286"/>
                                        </p:tgtEl>
                                        <p:attrNameLst>
                                          <p:attrName>ppt_x</p:attrName>
                                          <p:attrName>ppt_y</p:attrName>
                                        </p:attrNameLst>
                                      </p:cBhvr>
                                      <p:rCtr x="0" y="1273"/>
                                    </p:animMotion>
                                  </p:childTnLst>
                                </p:cTn>
                              </p:par>
                              <p:par>
                                <p:cTn id="36" presetID="10" presetClass="entr" presetSubtype="0" fill="hold" nodeType="withEffect">
                                  <p:stCondLst>
                                    <p:cond delay="0"/>
                                  </p:stCondLst>
                                  <p:childTnLst>
                                    <p:set>
                                      <p:cBhvr>
                                        <p:cTn id="37" dur="1" fill="hold">
                                          <p:stCondLst>
                                            <p:cond delay="0"/>
                                          </p:stCondLst>
                                        </p:cTn>
                                        <p:tgtEl>
                                          <p:spTgt spid="288"/>
                                        </p:tgtEl>
                                        <p:attrNameLst>
                                          <p:attrName>style.visibility</p:attrName>
                                        </p:attrNameLst>
                                      </p:cBhvr>
                                      <p:to>
                                        <p:strVal val="visible"/>
                                      </p:to>
                                    </p:set>
                                    <p:animEffect transition="in" filter="fade">
                                      <p:cBhvr>
                                        <p:cTn id="38" dur="500"/>
                                        <p:tgtEl>
                                          <p:spTgt spid="288"/>
                                        </p:tgtEl>
                                      </p:cBhvr>
                                    </p:animEffect>
                                  </p:childTnLst>
                                </p:cTn>
                              </p:par>
                              <p:par>
                                <p:cTn id="39" presetID="42" presetClass="path" presetSubtype="0" decel="100000" fill="hold" nodeType="withEffect">
                                  <p:stCondLst>
                                    <p:cond delay="0"/>
                                  </p:stCondLst>
                                  <p:childTnLst>
                                    <p:animMotion origin="layout" path="M 3.75E-6 -4.07407E-6 L 3.75E-6 0.0257 " pathEditMode="relative" rAng="0" ptsTypes="AA">
                                      <p:cBhvr>
                                        <p:cTn id="40" dur="500" spd="-100000" fill="hold"/>
                                        <p:tgtEl>
                                          <p:spTgt spid="288"/>
                                        </p:tgtEl>
                                        <p:attrNameLst>
                                          <p:attrName>ppt_x</p:attrName>
                                          <p:attrName>ppt_y</p:attrName>
                                        </p:attrNameLst>
                                      </p:cBhvr>
                                      <p:rCtr x="0" y="1273"/>
                                    </p:animMotion>
                                  </p:childTnLst>
                                </p:cTn>
                              </p:par>
                              <p:par>
                                <p:cTn id="41" presetID="10" presetClass="entr" presetSubtype="0" fill="hold" nodeType="withEffect">
                                  <p:stCondLst>
                                    <p:cond delay="0"/>
                                  </p:stCondLst>
                                  <p:childTnLst>
                                    <p:set>
                                      <p:cBhvr>
                                        <p:cTn id="42" dur="1" fill="hold">
                                          <p:stCondLst>
                                            <p:cond delay="0"/>
                                          </p:stCondLst>
                                        </p:cTn>
                                        <p:tgtEl>
                                          <p:spTgt spid="290"/>
                                        </p:tgtEl>
                                        <p:attrNameLst>
                                          <p:attrName>style.visibility</p:attrName>
                                        </p:attrNameLst>
                                      </p:cBhvr>
                                      <p:to>
                                        <p:strVal val="visible"/>
                                      </p:to>
                                    </p:set>
                                    <p:animEffect transition="in" filter="fade">
                                      <p:cBhvr>
                                        <p:cTn id="43" dur="500"/>
                                        <p:tgtEl>
                                          <p:spTgt spid="290"/>
                                        </p:tgtEl>
                                      </p:cBhvr>
                                    </p:animEffect>
                                  </p:childTnLst>
                                </p:cTn>
                              </p:par>
                              <p:par>
                                <p:cTn id="44" presetID="42" presetClass="path" presetSubtype="0" decel="100000" fill="hold" nodeType="withEffect">
                                  <p:stCondLst>
                                    <p:cond delay="0"/>
                                  </p:stCondLst>
                                  <p:childTnLst>
                                    <p:animMotion origin="layout" path="M 3.75E-6 -4.07407E-6 L 3.75E-6 0.0257 " pathEditMode="relative" rAng="0" ptsTypes="AA">
                                      <p:cBhvr>
                                        <p:cTn id="45" dur="500" spd="-100000" fill="hold"/>
                                        <p:tgtEl>
                                          <p:spTgt spid="290"/>
                                        </p:tgtEl>
                                        <p:attrNameLst>
                                          <p:attrName>ppt_x</p:attrName>
                                          <p:attrName>ppt_y</p:attrName>
                                        </p:attrNameLst>
                                      </p:cBhvr>
                                      <p:rCtr x="0" y="1273"/>
                                    </p:animMotion>
                                  </p:childTnLst>
                                </p:cTn>
                              </p:par>
                              <p:par>
                                <p:cTn id="46" presetID="10" presetClass="entr" presetSubtype="0" fill="hold" nodeType="withEffect">
                                  <p:stCondLst>
                                    <p:cond delay="0"/>
                                  </p:stCondLst>
                                  <p:childTnLst>
                                    <p:set>
                                      <p:cBhvr>
                                        <p:cTn id="47" dur="1" fill="hold">
                                          <p:stCondLst>
                                            <p:cond delay="0"/>
                                          </p:stCondLst>
                                        </p:cTn>
                                        <p:tgtEl>
                                          <p:spTgt spid="292"/>
                                        </p:tgtEl>
                                        <p:attrNameLst>
                                          <p:attrName>style.visibility</p:attrName>
                                        </p:attrNameLst>
                                      </p:cBhvr>
                                      <p:to>
                                        <p:strVal val="visible"/>
                                      </p:to>
                                    </p:set>
                                    <p:animEffect transition="in" filter="fade">
                                      <p:cBhvr>
                                        <p:cTn id="48" dur="500"/>
                                        <p:tgtEl>
                                          <p:spTgt spid="292"/>
                                        </p:tgtEl>
                                      </p:cBhvr>
                                    </p:animEffect>
                                  </p:childTnLst>
                                </p:cTn>
                              </p:par>
                              <p:par>
                                <p:cTn id="49" presetID="42" presetClass="path" presetSubtype="0" decel="100000" fill="hold" nodeType="withEffect">
                                  <p:stCondLst>
                                    <p:cond delay="0"/>
                                  </p:stCondLst>
                                  <p:childTnLst>
                                    <p:animMotion origin="layout" path="M 3.75E-6 -4.07407E-6 L 3.75E-6 0.0257 " pathEditMode="relative" rAng="0" ptsTypes="AA">
                                      <p:cBhvr>
                                        <p:cTn id="50" dur="500" spd="-100000" fill="hold"/>
                                        <p:tgtEl>
                                          <p:spTgt spid="292"/>
                                        </p:tgtEl>
                                        <p:attrNameLst>
                                          <p:attrName>ppt_x</p:attrName>
                                          <p:attrName>ppt_y</p:attrName>
                                        </p:attrNameLst>
                                      </p:cBhvr>
                                      <p:rCtr x="0" y="1273"/>
                                    </p:animMotion>
                                  </p:childTnLst>
                                </p:cTn>
                              </p:par>
                              <p:par>
                                <p:cTn id="51" presetID="10" presetClass="entr" presetSubtype="0" fill="hold" nodeType="withEffect">
                                  <p:stCondLst>
                                    <p:cond delay="0"/>
                                  </p:stCondLst>
                                  <p:childTnLst>
                                    <p:set>
                                      <p:cBhvr>
                                        <p:cTn id="52" dur="1" fill="hold">
                                          <p:stCondLst>
                                            <p:cond delay="0"/>
                                          </p:stCondLst>
                                        </p:cTn>
                                        <p:tgtEl>
                                          <p:spTgt spid="294"/>
                                        </p:tgtEl>
                                        <p:attrNameLst>
                                          <p:attrName>style.visibility</p:attrName>
                                        </p:attrNameLst>
                                      </p:cBhvr>
                                      <p:to>
                                        <p:strVal val="visible"/>
                                      </p:to>
                                    </p:set>
                                    <p:animEffect transition="in" filter="fade">
                                      <p:cBhvr>
                                        <p:cTn id="53" dur="500"/>
                                        <p:tgtEl>
                                          <p:spTgt spid="294"/>
                                        </p:tgtEl>
                                      </p:cBhvr>
                                    </p:animEffect>
                                  </p:childTnLst>
                                </p:cTn>
                              </p:par>
                              <p:par>
                                <p:cTn id="54" presetID="42" presetClass="path" presetSubtype="0" decel="100000" fill="hold" nodeType="withEffect">
                                  <p:stCondLst>
                                    <p:cond delay="0"/>
                                  </p:stCondLst>
                                  <p:childTnLst>
                                    <p:animMotion origin="layout" path="M 3.75E-6 -4.07407E-6 L 3.75E-6 0.0257 " pathEditMode="relative" rAng="0" ptsTypes="AA">
                                      <p:cBhvr>
                                        <p:cTn id="55" dur="500" spd="-100000" fill="hold"/>
                                        <p:tgtEl>
                                          <p:spTgt spid="294"/>
                                        </p:tgtEl>
                                        <p:attrNameLst>
                                          <p:attrName>ppt_x</p:attrName>
                                          <p:attrName>ppt_y</p:attrName>
                                        </p:attrNameLst>
                                      </p:cBhvr>
                                      <p:rCtr x="0" y="1273"/>
                                    </p:animMotion>
                                  </p:childTnLst>
                                </p:cTn>
                              </p:par>
                              <p:par>
                                <p:cTn id="56" presetID="16" presetClass="entr" presetSubtype="42" fill="hold" nodeType="withEffect">
                                  <p:stCondLst>
                                    <p:cond delay="0"/>
                                  </p:stCondLst>
                                  <p:childTnLst>
                                    <p:set>
                                      <p:cBhvr>
                                        <p:cTn id="57" dur="1" fill="hold">
                                          <p:stCondLst>
                                            <p:cond delay="0"/>
                                          </p:stCondLst>
                                        </p:cTn>
                                        <p:tgtEl>
                                          <p:spTgt spid="247"/>
                                        </p:tgtEl>
                                        <p:attrNameLst>
                                          <p:attrName>style.visibility</p:attrName>
                                        </p:attrNameLst>
                                      </p:cBhvr>
                                      <p:to>
                                        <p:strVal val="visible"/>
                                      </p:to>
                                    </p:set>
                                    <p:animEffect transition="in" filter="barn(outHorizontal)">
                                      <p:cBhvr>
                                        <p:cTn id="58" dur="500"/>
                                        <p:tgtEl>
                                          <p:spTgt spid="247"/>
                                        </p:tgtEl>
                                      </p:cBhvr>
                                    </p:animEffect>
                                  </p:childTnLst>
                                </p:cTn>
                              </p:par>
                              <p:par>
                                <p:cTn id="59" presetID="22" presetClass="entr" presetSubtype="8" fill="hold" nodeType="withEffect">
                                  <p:stCondLst>
                                    <p:cond delay="0"/>
                                  </p:stCondLst>
                                  <p:childTnLst>
                                    <p:set>
                                      <p:cBhvr>
                                        <p:cTn id="60" dur="1" fill="hold">
                                          <p:stCondLst>
                                            <p:cond delay="0"/>
                                          </p:stCondLst>
                                        </p:cTn>
                                        <p:tgtEl>
                                          <p:spTgt spid="223"/>
                                        </p:tgtEl>
                                        <p:attrNameLst>
                                          <p:attrName>style.visibility</p:attrName>
                                        </p:attrNameLst>
                                      </p:cBhvr>
                                      <p:to>
                                        <p:strVal val="visible"/>
                                      </p:to>
                                    </p:set>
                                    <p:animEffect transition="in" filter="wipe(left)">
                                      <p:cBhvr>
                                        <p:cTn id="61" dur="500"/>
                                        <p:tgtEl>
                                          <p:spTgt spid="223"/>
                                        </p:tgtEl>
                                      </p:cBhvr>
                                    </p:animEffect>
                                  </p:childTnLst>
                                </p:cTn>
                              </p:par>
                              <p:par>
                                <p:cTn id="62" presetID="22" presetClass="entr" presetSubtype="2" fill="hold" nodeType="withEffect">
                                  <p:stCondLst>
                                    <p:cond delay="0"/>
                                  </p:stCondLst>
                                  <p:childTnLst>
                                    <p:set>
                                      <p:cBhvr>
                                        <p:cTn id="63" dur="1" fill="hold">
                                          <p:stCondLst>
                                            <p:cond delay="0"/>
                                          </p:stCondLst>
                                        </p:cTn>
                                        <p:tgtEl>
                                          <p:spTgt spid="227"/>
                                        </p:tgtEl>
                                        <p:attrNameLst>
                                          <p:attrName>style.visibility</p:attrName>
                                        </p:attrNameLst>
                                      </p:cBhvr>
                                      <p:to>
                                        <p:strVal val="visible"/>
                                      </p:to>
                                    </p:set>
                                    <p:animEffect transition="in" filter="wipe(right)">
                                      <p:cBhvr>
                                        <p:cTn id="64" dur="500"/>
                                        <p:tgtEl>
                                          <p:spTgt spid="227"/>
                                        </p:tgtEl>
                                      </p:cBhvr>
                                    </p:animEffect>
                                  </p:childTnLst>
                                </p:cTn>
                              </p:par>
                              <p:par>
                                <p:cTn id="65" presetID="22" presetClass="entr" presetSubtype="2" fill="hold" nodeType="withEffect">
                                  <p:stCondLst>
                                    <p:cond delay="0"/>
                                  </p:stCondLst>
                                  <p:childTnLst>
                                    <p:set>
                                      <p:cBhvr>
                                        <p:cTn id="66" dur="1" fill="hold">
                                          <p:stCondLst>
                                            <p:cond delay="0"/>
                                          </p:stCondLst>
                                        </p:cTn>
                                        <p:tgtEl>
                                          <p:spTgt spid="225"/>
                                        </p:tgtEl>
                                        <p:attrNameLst>
                                          <p:attrName>style.visibility</p:attrName>
                                        </p:attrNameLst>
                                      </p:cBhvr>
                                      <p:to>
                                        <p:strVal val="visible"/>
                                      </p:to>
                                    </p:set>
                                    <p:animEffect transition="in" filter="wipe(right)">
                                      <p:cBhvr>
                                        <p:cTn id="67" dur="500"/>
                                        <p:tgtEl>
                                          <p:spTgt spid="2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A20088-8FA2-44E6-88D5-F54B3D84CF80}"/>
              </a:ext>
            </a:extLst>
          </p:cNvPr>
          <p:cNvSpPr>
            <a:spLocks noGrp="1"/>
          </p:cNvSpPr>
          <p:nvPr>
            <p:ph type="title"/>
          </p:nvPr>
        </p:nvSpPr>
        <p:spPr>
          <a:xfrm>
            <a:off x="588263" y="457200"/>
            <a:ext cx="11087270" cy="553998"/>
          </a:xfrm>
        </p:spPr>
        <p:txBody>
          <a:bodyPr/>
          <a:lstStyle/>
          <a:p>
            <a:r>
              <a:rPr lang="en-US"/>
              <a:t>Dapr components</a:t>
            </a:r>
          </a:p>
        </p:txBody>
      </p:sp>
      <p:grpSp>
        <p:nvGrpSpPr>
          <p:cNvPr id="15" name="!!AppA">
            <a:extLst>
              <a:ext uri="{FF2B5EF4-FFF2-40B4-BE49-F238E27FC236}">
                <a16:creationId xmlns:a16="http://schemas.microsoft.com/office/drawing/2014/main" id="{7051EE5C-1131-4B4C-B80E-36ABE1587CB4}"/>
              </a:ext>
            </a:extLst>
          </p:cNvPr>
          <p:cNvGrpSpPr/>
          <p:nvPr/>
        </p:nvGrpSpPr>
        <p:grpSpPr>
          <a:xfrm>
            <a:off x="1012779" y="1921039"/>
            <a:ext cx="1666465" cy="1944207"/>
            <a:chOff x="3444424" y="1954650"/>
            <a:chExt cx="1400542" cy="1633964"/>
          </a:xfrm>
        </p:grpSpPr>
        <p:pic>
          <p:nvPicPr>
            <p:cNvPr id="6" name="Graphic 5">
              <a:extLst>
                <a:ext uri="{FF2B5EF4-FFF2-40B4-BE49-F238E27FC236}">
                  <a16:creationId xmlns:a16="http://schemas.microsoft.com/office/drawing/2014/main" id="{027F6AB3-CC82-4861-840F-4BA77310E404}"/>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444424" y="1954650"/>
              <a:ext cx="1400542" cy="1633964"/>
            </a:xfrm>
            <a:prstGeom prst="rect">
              <a:avLst/>
            </a:prstGeom>
          </p:spPr>
        </p:pic>
        <p:sp>
          <p:nvSpPr>
            <p:cNvPr id="8" name="TextBox 7">
              <a:extLst>
                <a:ext uri="{FF2B5EF4-FFF2-40B4-BE49-F238E27FC236}">
                  <a16:creationId xmlns:a16="http://schemas.microsoft.com/office/drawing/2014/main" id="{218B87FA-1B54-4B02-A9F9-6BE2989627CF}"/>
                </a:ext>
              </a:extLst>
            </p:cNvPr>
            <p:cNvSpPr txBox="1"/>
            <p:nvPr/>
          </p:nvSpPr>
          <p:spPr>
            <a:xfrm>
              <a:off x="3724795" y="2525411"/>
              <a:ext cx="770603" cy="258664"/>
            </a:xfrm>
            <a:prstGeom prst="rect">
              <a:avLst/>
            </a:prstGeom>
            <a:noFill/>
          </p:spPr>
          <p:txBody>
            <a:bodyPr wrap="none" lIns="0" tIns="0" rIns="0" bIns="0" rtlCol="0">
              <a:spAutoFit/>
            </a:bodyPr>
            <a:lstStyle/>
            <a:p>
              <a:pPr algn="ctr"/>
              <a:r>
                <a:rPr lang="en-US" sz="2000">
                  <a:solidFill>
                    <a:schemeClr val="bg1"/>
                  </a:solidFill>
                  <a:latin typeface="+mj-lt"/>
                </a:rPr>
                <a:t>My App</a:t>
              </a:r>
            </a:p>
          </p:txBody>
        </p:sp>
      </p:grpSp>
      <p:grpSp>
        <p:nvGrpSpPr>
          <p:cNvPr id="18" name="!!Sidecar">
            <a:extLst>
              <a:ext uri="{FF2B5EF4-FFF2-40B4-BE49-F238E27FC236}">
                <a16:creationId xmlns:a16="http://schemas.microsoft.com/office/drawing/2014/main" id="{6666EB12-3B34-4071-B98D-DB82284D705E}"/>
              </a:ext>
            </a:extLst>
          </p:cNvPr>
          <p:cNvGrpSpPr/>
          <p:nvPr/>
        </p:nvGrpSpPr>
        <p:grpSpPr>
          <a:xfrm>
            <a:off x="1963019" y="3003929"/>
            <a:ext cx="843400" cy="987476"/>
            <a:chOff x="8298598" y="2543027"/>
            <a:chExt cx="1186830" cy="1389573"/>
          </a:xfrm>
        </p:grpSpPr>
        <p:sp>
          <p:nvSpPr>
            <p:cNvPr id="19" name="Freeform: Shape 18">
              <a:extLst>
                <a:ext uri="{FF2B5EF4-FFF2-40B4-BE49-F238E27FC236}">
                  <a16:creationId xmlns:a16="http://schemas.microsoft.com/office/drawing/2014/main" id="{05574001-1AB1-492E-BC88-3EB9F732555E}"/>
                </a:ext>
              </a:extLst>
            </p:cNvPr>
            <p:cNvSpPr/>
            <p:nvPr/>
          </p:nvSpPr>
          <p:spPr>
            <a:xfrm>
              <a:off x="8359990" y="2640643"/>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202192"/>
            </a:solidFill>
            <a:ln w="820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6857DF90-E7DC-4D1F-A8FC-2E3AAB730498}"/>
                </a:ext>
              </a:extLst>
            </p:cNvPr>
            <p:cNvSpPr/>
            <p:nvPr/>
          </p:nvSpPr>
          <p:spPr>
            <a:xfrm>
              <a:off x="8298598" y="2543027"/>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FFFFFF"/>
            </a:solidFill>
            <a:ln w="8202" cap="flat">
              <a:noFill/>
              <a:prstDash val="solid"/>
              <a:miter/>
            </a:ln>
            <a:effectLst>
              <a:outerShdw blurRad="63500" sx="102000" sy="102000" algn="ctr" rotWithShape="0">
                <a:prstClr val="black">
                  <a:alpha val="40000"/>
                </a:prstClr>
              </a:outerShdw>
            </a:effectLst>
          </p:spPr>
          <p:txBody>
            <a:bodyPr rtlCol="0" anchor="ctr"/>
            <a:lstStyle/>
            <a:p>
              <a:endParaRPr lang="en-US"/>
            </a:p>
          </p:txBody>
        </p:sp>
        <p:grpSp>
          <p:nvGrpSpPr>
            <p:cNvPr id="21" name="Graphic 11">
              <a:extLst>
                <a:ext uri="{FF2B5EF4-FFF2-40B4-BE49-F238E27FC236}">
                  <a16:creationId xmlns:a16="http://schemas.microsoft.com/office/drawing/2014/main" id="{9932B3DA-BEF2-4767-B346-A6436FD801E3}"/>
                </a:ext>
              </a:extLst>
            </p:cNvPr>
            <p:cNvGrpSpPr/>
            <p:nvPr/>
          </p:nvGrpSpPr>
          <p:grpSpPr>
            <a:xfrm>
              <a:off x="8386477" y="2846026"/>
              <a:ext cx="952402" cy="699902"/>
              <a:chOff x="8386477" y="2846026"/>
              <a:chExt cx="952402" cy="699902"/>
            </a:xfrm>
          </p:grpSpPr>
          <p:sp>
            <p:nvSpPr>
              <p:cNvPr id="22" name="Freeform: Shape 21">
                <a:extLst>
                  <a:ext uri="{FF2B5EF4-FFF2-40B4-BE49-F238E27FC236}">
                    <a16:creationId xmlns:a16="http://schemas.microsoft.com/office/drawing/2014/main" id="{214A0A8B-635E-494E-95D3-F75C017D7503}"/>
                  </a:ext>
                </a:extLst>
              </p:cNvPr>
              <p:cNvSpPr/>
              <p:nvPr/>
            </p:nvSpPr>
            <p:spPr>
              <a:xfrm>
                <a:off x="8386477" y="3024839"/>
                <a:ext cx="952402" cy="423390"/>
              </a:xfrm>
              <a:custGeom>
                <a:avLst/>
                <a:gdLst>
                  <a:gd name="connsiteX0" fmla="*/ 233026 w 952402"/>
                  <a:gd name="connsiteY0" fmla="*/ 323464 h 423390"/>
                  <a:gd name="connsiteX1" fmla="*/ 162392 w 952402"/>
                  <a:gd name="connsiteY1" fmla="*/ 323464 h 423390"/>
                  <a:gd name="connsiteX2" fmla="*/ 162392 w 952402"/>
                  <a:gd name="connsiteY2" fmla="*/ 301267 h 423390"/>
                  <a:gd name="connsiteX3" fmla="*/ 142011 w 952402"/>
                  <a:gd name="connsiteY3" fmla="*/ 319750 h 423390"/>
                  <a:gd name="connsiteX4" fmla="*/ 100753 w 952402"/>
                  <a:gd name="connsiteY4" fmla="*/ 329900 h 423390"/>
                  <a:gd name="connsiteX5" fmla="*/ 34740 w 952402"/>
                  <a:gd name="connsiteY5" fmla="*/ 304237 h 423390"/>
                  <a:gd name="connsiteX6" fmla="*/ 83 w 952402"/>
                  <a:gd name="connsiteY6" fmla="*/ 223289 h 423390"/>
                  <a:gd name="connsiteX7" fmla="*/ 35648 w 952402"/>
                  <a:gd name="connsiteY7" fmla="*/ 141515 h 423390"/>
                  <a:gd name="connsiteX8" fmla="*/ 100423 w 952402"/>
                  <a:gd name="connsiteY8" fmla="*/ 116761 h 423390"/>
                  <a:gd name="connsiteX9" fmla="*/ 140526 w 952402"/>
                  <a:gd name="connsiteY9" fmla="*/ 125755 h 423390"/>
                  <a:gd name="connsiteX10" fmla="*/ 162640 w 952402"/>
                  <a:gd name="connsiteY10" fmla="*/ 142753 h 423390"/>
                  <a:gd name="connsiteX11" fmla="*/ 162640 w 952402"/>
                  <a:gd name="connsiteY11" fmla="*/ 0 h 423390"/>
                  <a:gd name="connsiteX12" fmla="*/ 233274 w 952402"/>
                  <a:gd name="connsiteY12" fmla="*/ 0 h 423390"/>
                  <a:gd name="connsiteX13" fmla="*/ 164620 w 952402"/>
                  <a:gd name="connsiteY13" fmla="*/ 223537 h 423390"/>
                  <a:gd name="connsiteX14" fmla="*/ 151418 w 952402"/>
                  <a:gd name="connsiteY14" fmla="*/ 191355 h 423390"/>
                  <a:gd name="connsiteX15" fmla="*/ 118906 w 952402"/>
                  <a:gd name="connsiteY15" fmla="*/ 178318 h 423390"/>
                  <a:gd name="connsiteX16" fmla="*/ 84250 w 952402"/>
                  <a:gd name="connsiteY16" fmla="*/ 194243 h 423390"/>
                  <a:gd name="connsiteX17" fmla="*/ 84250 w 952402"/>
                  <a:gd name="connsiteY17" fmla="*/ 253242 h 423390"/>
                  <a:gd name="connsiteX18" fmla="*/ 118906 w 952402"/>
                  <a:gd name="connsiteY18" fmla="*/ 269086 h 423390"/>
                  <a:gd name="connsiteX19" fmla="*/ 151418 w 952402"/>
                  <a:gd name="connsiteY19" fmla="*/ 255800 h 423390"/>
                  <a:gd name="connsiteX20" fmla="*/ 164620 w 952402"/>
                  <a:gd name="connsiteY20" fmla="*/ 223537 h 423390"/>
                  <a:gd name="connsiteX21" fmla="*/ 497986 w 952402"/>
                  <a:gd name="connsiteY21" fmla="*/ 323464 h 423390"/>
                  <a:gd name="connsiteX22" fmla="*/ 427352 w 952402"/>
                  <a:gd name="connsiteY22" fmla="*/ 323464 h 423390"/>
                  <a:gd name="connsiteX23" fmla="*/ 427352 w 952402"/>
                  <a:gd name="connsiteY23" fmla="*/ 301267 h 423390"/>
                  <a:gd name="connsiteX24" fmla="*/ 407218 w 952402"/>
                  <a:gd name="connsiteY24" fmla="*/ 319750 h 423390"/>
                  <a:gd name="connsiteX25" fmla="*/ 365960 w 952402"/>
                  <a:gd name="connsiteY25" fmla="*/ 329900 h 423390"/>
                  <a:gd name="connsiteX26" fmla="*/ 299947 w 952402"/>
                  <a:gd name="connsiteY26" fmla="*/ 304237 h 423390"/>
                  <a:gd name="connsiteX27" fmla="*/ 265290 w 952402"/>
                  <a:gd name="connsiteY27" fmla="*/ 223289 h 423390"/>
                  <a:gd name="connsiteX28" fmla="*/ 299947 w 952402"/>
                  <a:gd name="connsiteY28" fmla="*/ 141515 h 423390"/>
                  <a:gd name="connsiteX29" fmla="*/ 364805 w 952402"/>
                  <a:gd name="connsiteY29" fmla="*/ 116761 h 423390"/>
                  <a:gd name="connsiteX30" fmla="*/ 404825 w 952402"/>
                  <a:gd name="connsiteY30" fmla="*/ 125755 h 423390"/>
                  <a:gd name="connsiteX31" fmla="*/ 427022 w 952402"/>
                  <a:gd name="connsiteY31" fmla="*/ 142753 h 423390"/>
                  <a:gd name="connsiteX32" fmla="*/ 427022 w 952402"/>
                  <a:gd name="connsiteY32" fmla="*/ 123609 h 423390"/>
                  <a:gd name="connsiteX33" fmla="*/ 497986 w 952402"/>
                  <a:gd name="connsiteY33" fmla="*/ 123609 h 423390"/>
                  <a:gd name="connsiteX34" fmla="*/ 429497 w 952402"/>
                  <a:gd name="connsiteY34" fmla="*/ 223537 h 423390"/>
                  <a:gd name="connsiteX35" fmla="*/ 416130 w 952402"/>
                  <a:gd name="connsiteY35" fmla="*/ 191355 h 423390"/>
                  <a:gd name="connsiteX36" fmla="*/ 383866 w 952402"/>
                  <a:gd name="connsiteY36" fmla="*/ 178318 h 423390"/>
                  <a:gd name="connsiteX37" fmla="*/ 349457 w 952402"/>
                  <a:gd name="connsiteY37" fmla="*/ 193996 h 423390"/>
                  <a:gd name="connsiteX38" fmla="*/ 349457 w 952402"/>
                  <a:gd name="connsiteY38" fmla="*/ 252995 h 423390"/>
                  <a:gd name="connsiteX39" fmla="*/ 383866 w 952402"/>
                  <a:gd name="connsiteY39" fmla="*/ 269086 h 423390"/>
                  <a:gd name="connsiteX40" fmla="*/ 416212 w 952402"/>
                  <a:gd name="connsiteY40" fmla="*/ 255965 h 423390"/>
                  <a:gd name="connsiteX41" fmla="*/ 429497 w 952402"/>
                  <a:gd name="connsiteY41" fmla="*/ 223537 h 423390"/>
                  <a:gd name="connsiteX42" fmla="*/ 770867 w 952402"/>
                  <a:gd name="connsiteY42" fmla="*/ 223537 h 423390"/>
                  <a:gd name="connsiteX43" fmla="*/ 735302 w 952402"/>
                  <a:gd name="connsiteY43" fmla="*/ 305393 h 423390"/>
                  <a:gd name="connsiteX44" fmla="*/ 670527 w 952402"/>
                  <a:gd name="connsiteY44" fmla="*/ 330148 h 423390"/>
                  <a:gd name="connsiteX45" fmla="*/ 630424 w 952402"/>
                  <a:gd name="connsiteY45" fmla="*/ 321071 h 423390"/>
                  <a:gd name="connsiteX46" fmla="*/ 608227 w 952402"/>
                  <a:gd name="connsiteY46" fmla="*/ 304072 h 423390"/>
                  <a:gd name="connsiteX47" fmla="*/ 608227 w 952402"/>
                  <a:gd name="connsiteY47" fmla="*/ 423391 h 423390"/>
                  <a:gd name="connsiteX48" fmla="*/ 537676 w 952402"/>
                  <a:gd name="connsiteY48" fmla="*/ 423391 h 423390"/>
                  <a:gd name="connsiteX49" fmla="*/ 537676 w 952402"/>
                  <a:gd name="connsiteY49" fmla="*/ 123609 h 423390"/>
                  <a:gd name="connsiteX50" fmla="*/ 608227 w 952402"/>
                  <a:gd name="connsiteY50" fmla="*/ 123609 h 423390"/>
                  <a:gd name="connsiteX51" fmla="*/ 608227 w 952402"/>
                  <a:gd name="connsiteY51" fmla="*/ 145806 h 423390"/>
                  <a:gd name="connsiteX52" fmla="*/ 628691 w 952402"/>
                  <a:gd name="connsiteY52" fmla="*/ 127240 h 423390"/>
                  <a:gd name="connsiteX53" fmla="*/ 669949 w 952402"/>
                  <a:gd name="connsiteY53" fmla="*/ 117173 h 423390"/>
                  <a:gd name="connsiteX54" fmla="*/ 735962 w 952402"/>
                  <a:gd name="connsiteY54" fmla="*/ 142753 h 423390"/>
                  <a:gd name="connsiteX55" fmla="*/ 770867 w 952402"/>
                  <a:gd name="connsiteY55" fmla="*/ 223702 h 423390"/>
                  <a:gd name="connsiteX56" fmla="*/ 697427 w 952402"/>
                  <a:gd name="connsiteY56" fmla="*/ 223537 h 423390"/>
                  <a:gd name="connsiteX57" fmla="*/ 652045 w 952402"/>
                  <a:gd name="connsiteY57" fmla="*/ 178317 h 423390"/>
                  <a:gd name="connsiteX58" fmla="*/ 651796 w 952402"/>
                  <a:gd name="connsiteY58" fmla="*/ 178318 h 423390"/>
                  <a:gd name="connsiteX59" fmla="*/ 606085 w 952402"/>
                  <a:gd name="connsiteY59" fmla="*/ 222705 h 423390"/>
                  <a:gd name="connsiteX60" fmla="*/ 606082 w 952402"/>
                  <a:gd name="connsiteY60" fmla="*/ 223784 h 423390"/>
                  <a:gd name="connsiteX61" fmla="*/ 619450 w 952402"/>
                  <a:gd name="connsiteY61" fmla="*/ 255965 h 423390"/>
                  <a:gd name="connsiteX62" fmla="*/ 651796 w 952402"/>
                  <a:gd name="connsiteY62" fmla="*/ 269086 h 423390"/>
                  <a:gd name="connsiteX63" fmla="*/ 686453 w 952402"/>
                  <a:gd name="connsiteY63" fmla="*/ 253160 h 423390"/>
                  <a:gd name="connsiteX64" fmla="*/ 697427 w 952402"/>
                  <a:gd name="connsiteY64" fmla="*/ 223537 h 423390"/>
                  <a:gd name="connsiteX65" fmla="*/ 952402 w 952402"/>
                  <a:gd name="connsiteY65" fmla="*/ 188880 h 423390"/>
                  <a:gd name="connsiteX66" fmla="*/ 922284 w 952402"/>
                  <a:gd name="connsiteY66" fmla="*/ 181783 h 423390"/>
                  <a:gd name="connsiteX67" fmla="*/ 877065 w 952402"/>
                  <a:gd name="connsiteY67" fmla="*/ 210169 h 423390"/>
                  <a:gd name="connsiteX68" fmla="*/ 873187 w 952402"/>
                  <a:gd name="connsiteY68" fmla="*/ 237977 h 423390"/>
                  <a:gd name="connsiteX69" fmla="*/ 873187 w 952402"/>
                  <a:gd name="connsiteY69" fmla="*/ 323464 h 423390"/>
                  <a:gd name="connsiteX70" fmla="*/ 802553 w 952402"/>
                  <a:gd name="connsiteY70" fmla="*/ 323464 h 423390"/>
                  <a:gd name="connsiteX71" fmla="*/ 802553 w 952402"/>
                  <a:gd name="connsiteY71" fmla="*/ 123609 h 423390"/>
                  <a:gd name="connsiteX72" fmla="*/ 873187 w 952402"/>
                  <a:gd name="connsiteY72" fmla="*/ 123609 h 423390"/>
                  <a:gd name="connsiteX73" fmla="*/ 873187 w 952402"/>
                  <a:gd name="connsiteY73" fmla="*/ 156616 h 423390"/>
                  <a:gd name="connsiteX74" fmla="*/ 897281 w 952402"/>
                  <a:gd name="connsiteY74" fmla="*/ 131366 h 423390"/>
                  <a:gd name="connsiteX75" fmla="*/ 938540 w 952402"/>
                  <a:gd name="connsiteY75" fmla="*/ 121051 h 423390"/>
                  <a:gd name="connsiteX76" fmla="*/ 952320 w 952402"/>
                  <a:gd name="connsiteY76" fmla="*/ 121711 h 423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52402" h="423390">
                    <a:moveTo>
                      <a:pt x="233026" y="323464"/>
                    </a:moveTo>
                    <a:lnTo>
                      <a:pt x="162392" y="323464"/>
                    </a:lnTo>
                    <a:lnTo>
                      <a:pt x="162392" y="301267"/>
                    </a:lnTo>
                    <a:cubicBezTo>
                      <a:pt x="156857" y="308688"/>
                      <a:pt x="149936" y="314965"/>
                      <a:pt x="142011" y="319750"/>
                    </a:cubicBezTo>
                    <a:cubicBezTo>
                      <a:pt x="129372" y="326655"/>
                      <a:pt x="115153" y="330153"/>
                      <a:pt x="100753" y="329900"/>
                    </a:cubicBezTo>
                    <a:cubicBezTo>
                      <a:pt x="76304" y="329952"/>
                      <a:pt x="52734" y="320789"/>
                      <a:pt x="34740" y="304237"/>
                    </a:cubicBezTo>
                    <a:cubicBezTo>
                      <a:pt x="11613" y="283831"/>
                      <a:pt x="-1112" y="254108"/>
                      <a:pt x="83" y="223289"/>
                    </a:cubicBezTo>
                    <a:cubicBezTo>
                      <a:pt x="-1175" y="192029"/>
                      <a:pt x="11924" y="161909"/>
                      <a:pt x="35648" y="141515"/>
                    </a:cubicBezTo>
                    <a:cubicBezTo>
                      <a:pt x="53403" y="125486"/>
                      <a:pt x="76502" y="116658"/>
                      <a:pt x="100423" y="116761"/>
                    </a:cubicBezTo>
                    <a:cubicBezTo>
                      <a:pt x="114299" y="116676"/>
                      <a:pt x="128014" y="119752"/>
                      <a:pt x="140526" y="125755"/>
                    </a:cubicBezTo>
                    <a:cubicBezTo>
                      <a:pt x="148828" y="130094"/>
                      <a:pt x="156311" y="135846"/>
                      <a:pt x="162640" y="142753"/>
                    </a:cubicBezTo>
                    <a:lnTo>
                      <a:pt x="162640" y="0"/>
                    </a:lnTo>
                    <a:lnTo>
                      <a:pt x="233274" y="0"/>
                    </a:lnTo>
                    <a:close/>
                    <a:moveTo>
                      <a:pt x="164620" y="223537"/>
                    </a:moveTo>
                    <a:cubicBezTo>
                      <a:pt x="164879" y="211441"/>
                      <a:pt x="160096" y="199784"/>
                      <a:pt x="151418" y="191355"/>
                    </a:cubicBezTo>
                    <a:cubicBezTo>
                      <a:pt x="142831" y="182729"/>
                      <a:pt x="131074" y="178014"/>
                      <a:pt x="118906" y="178318"/>
                    </a:cubicBezTo>
                    <a:cubicBezTo>
                      <a:pt x="105526" y="178044"/>
                      <a:pt x="92756" y="183911"/>
                      <a:pt x="84250" y="194243"/>
                    </a:cubicBezTo>
                    <a:cubicBezTo>
                      <a:pt x="69618" y="211188"/>
                      <a:pt x="69618" y="236298"/>
                      <a:pt x="84250" y="253242"/>
                    </a:cubicBezTo>
                    <a:cubicBezTo>
                      <a:pt x="92711" y="263625"/>
                      <a:pt x="105519" y="269480"/>
                      <a:pt x="118906" y="269086"/>
                    </a:cubicBezTo>
                    <a:cubicBezTo>
                      <a:pt x="131110" y="269324"/>
                      <a:pt x="142873" y="264517"/>
                      <a:pt x="151418" y="255800"/>
                    </a:cubicBezTo>
                    <a:cubicBezTo>
                      <a:pt x="160108" y="247346"/>
                      <a:pt x="164891" y="235658"/>
                      <a:pt x="164620" y="223537"/>
                    </a:cubicBezTo>
                    <a:close/>
                    <a:moveTo>
                      <a:pt x="497986" y="323464"/>
                    </a:moveTo>
                    <a:lnTo>
                      <a:pt x="427352" y="323464"/>
                    </a:lnTo>
                    <a:lnTo>
                      <a:pt x="427352" y="301267"/>
                    </a:lnTo>
                    <a:cubicBezTo>
                      <a:pt x="421865" y="308641"/>
                      <a:pt x="415034" y="314913"/>
                      <a:pt x="407218" y="319750"/>
                    </a:cubicBezTo>
                    <a:cubicBezTo>
                      <a:pt x="394587" y="326677"/>
                      <a:pt x="380363" y="330176"/>
                      <a:pt x="365960" y="329900"/>
                    </a:cubicBezTo>
                    <a:cubicBezTo>
                      <a:pt x="341508" y="329969"/>
                      <a:pt x="317932" y="320803"/>
                      <a:pt x="299947" y="304237"/>
                    </a:cubicBezTo>
                    <a:cubicBezTo>
                      <a:pt x="276820" y="283831"/>
                      <a:pt x="264095" y="254108"/>
                      <a:pt x="265290" y="223289"/>
                    </a:cubicBezTo>
                    <a:cubicBezTo>
                      <a:pt x="263806" y="192179"/>
                      <a:pt x="276560" y="162084"/>
                      <a:pt x="299947" y="141515"/>
                    </a:cubicBezTo>
                    <a:cubicBezTo>
                      <a:pt x="317737" y="125487"/>
                      <a:pt x="340859" y="116661"/>
                      <a:pt x="364805" y="116761"/>
                    </a:cubicBezTo>
                    <a:cubicBezTo>
                      <a:pt x="378657" y="116666"/>
                      <a:pt x="392346" y="119743"/>
                      <a:pt x="404825" y="125755"/>
                    </a:cubicBezTo>
                    <a:cubicBezTo>
                      <a:pt x="413154" y="130090"/>
                      <a:pt x="420665" y="135842"/>
                      <a:pt x="427022" y="142753"/>
                    </a:cubicBezTo>
                    <a:lnTo>
                      <a:pt x="427022" y="123609"/>
                    </a:lnTo>
                    <a:lnTo>
                      <a:pt x="497986" y="123609"/>
                    </a:lnTo>
                    <a:close/>
                    <a:moveTo>
                      <a:pt x="429497" y="223537"/>
                    </a:moveTo>
                    <a:cubicBezTo>
                      <a:pt x="429712" y="211417"/>
                      <a:pt x="424868" y="199755"/>
                      <a:pt x="416130" y="191355"/>
                    </a:cubicBezTo>
                    <a:cubicBezTo>
                      <a:pt x="407614" y="182775"/>
                      <a:pt x="395952" y="178063"/>
                      <a:pt x="383866" y="178318"/>
                    </a:cubicBezTo>
                    <a:cubicBezTo>
                      <a:pt x="370605" y="178022"/>
                      <a:pt x="357935" y="183796"/>
                      <a:pt x="349457" y="193996"/>
                    </a:cubicBezTo>
                    <a:cubicBezTo>
                      <a:pt x="334718" y="210901"/>
                      <a:pt x="334718" y="236090"/>
                      <a:pt x="349457" y="252995"/>
                    </a:cubicBezTo>
                    <a:cubicBezTo>
                      <a:pt x="357790" y="263430"/>
                      <a:pt x="370515" y="269380"/>
                      <a:pt x="383866" y="269086"/>
                    </a:cubicBezTo>
                    <a:cubicBezTo>
                      <a:pt x="395992" y="269341"/>
                      <a:pt x="407691" y="264597"/>
                      <a:pt x="416212" y="255965"/>
                    </a:cubicBezTo>
                    <a:cubicBezTo>
                      <a:pt x="424976" y="247486"/>
                      <a:pt x="429793" y="235727"/>
                      <a:pt x="429497" y="223537"/>
                    </a:cubicBezTo>
                    <a:close/>
                    <a:moveTo>
                      <a:pt x="770867" y="223537"/>
                    </a:moveTo>
                    <a:cubicBezTo>
                      <a:pt x="772137" y="254823"/>
                      <a:pt x="759042" y="284973"/>
                      <a:pt x="735302" y="305393"/>
                    </a:cubicBezTo>
                    <a:cubicBezTo>
                      <a:pt x="717538" y="321409"/>
                      <a:pt x="694445" y="330234"/>
                      <a:pt x="670527" y="330148"/>
                    </a:cubicBezTo>
                    <a:cubicBezTo>
                      <a:pt x="656639" y="330253"/>
                      <a:pt x="642914" y="327146"/>
                      <a:pt x="630424" y="321071"/>
                    </a:cubicBezTo>
                    <a:cubicBezTo>
                      <a:pt x="622073" y="316770"/>
                      <a:pt x="614556" y="311014"/>
                      <a:pt x="608227" y="304072"/>
                    </a:cubicBezTo>
                    <a:lnTo>
                      <a:pt x="608227" y="423391"/>
                    </a:lnTo>
                    <a:lnTo>
                      <a:pt x="537676" y="423391"/>
                    </a:lnTo>
                    <a:lnTo>
                      <a:pt x="537676" y="123609"/>
                    </a:lnTo>
                    <a:lnTo>
                      <a:pt x="608227" y="123609"/>
                    </a:lnTo>
                    <a:lnTo>
                      <a:pt x="608227" y="145806"/>
                    </a:lnTo>
                    <a:cubicBezTo>
                      <a:pt x="613699" y="138276"/>
                      <a:pt x="620666" y="131955"/>
                      <a:pt x="628691" y="127240"/>
                    </a:cubicBezTo>
                    <a:cubicBezTo>
                      <a:pt x="641352" y="120399"/>
                      <a:pt x="655561" y="116932"/>
                      <a:pt x="669949" y="117173"/>
                    </a:cubicBezTo>
                    <a:cubicBezTo>
                      <a:pt x="694381" y="117131"/>
                      <a:pt x="717938" y="126260"/>
                      <a:pt x="735962" y="142753"/>
                    </a:cubicBezTo>
                    <a:cubicBezTo>
                      <a:pt x="759182" y="163112"/>
                      <a:pt x="771997" y="192842"/>
                      <a:pt x="770867" y="223702"/>
                    </a:cubicBezTo>
                    <a:close/>
                    <a:moveTo>
                      <a:pt x="697427" y="223537"/>
                    </a:moveTo>
                    <a:cubicBezTo>
                      <a:pt x="697383" y="198518"/>
                      <a:pt x="677064" y="178271"/>
                      <a:pt x="652045" y="178317"/>
                    </a:cubicBezTo>
                    <a:cubicBezTo>
                      <a:pt x="651962" y="178317"/>
                      <a:pt x="651878" y="178317"/>
                      <a:pt x="651796" y="178318"/>
                    </a:cubicBezTo>
                    <a:cubicBezTo>
                      <a:pt x="626916" y="177952"/>
                      <a:pt x="606451" y="197824"/>
                      <a:pt x="606085" y="222705"/>
                    </a:cubicBezTo>
                    <a:cubicBezTo>
                      <a:pt x="606079" y="223065"/>
                      <a:pt x="606079" y="223424"/>
                      <a:pt x="606082" y="223784"/>
                    </a:cubicBezTo>
                    <a:cubicBezTo>
                      <a:pt x="605867" y="235903"/>
                      <a:pt x="610711" y="247565"/>
                      <a:pt x="619450" y="255965"/>
                    </a:cubicBezTo>
                    <a:cubicBezTo>
                      <a:pt x="627982" y="264580"/>
                      <a:pt x="639673" y="269322"/>
                      <a:pt x="651796" y="269086"/>
                    </a:cubicBezTo>
                    <a:cubicBezTo>
                      <a:pt x="665197" y="269459"/>
                      <a:pt x="678008" y="263573"/>
                      <a:pt x="686453" y="253160"/>
                    </a:cubicBezTo>
                    <a:cubicBezTo>
                      <a:pt x="693653" y="244985"/>
                      <a:pt x="697564" y="234430"/>
                      <a:pt x="697427" y="223537"/>
                    </a:cubicBezTo>
                    <a:close/>
                    <a:moveTo>
                      <a:pt x="952402" y="188880"/>
                    </a:moveTo>
                    <a:cubicBezTo>
                      <a:pt x="943037" y="184251"/>
                      <a:pt x="932730" y="181823"/>
                      <a:pt x="922284" y="181783"/>
                    </a:cubicBezTo>
                    <a:cubicBezTo>
                      <a:pt x="899014" y="181783"/>
                      <a:pt x="883914" y="191190"/>
                      <a:pt x="877065" y="210169"/>
                    </a:cubicBezTo>
                    <a:cubicBezTo>
                      <a:pt x="874193" y="219148"/>
                      <a:pt x="872881" y="228554"/>
                      <a:pt x="873187" y="237977"/>
                    </a:cubicBezTo>
                    <a:lnTo>
                      <a:pt x="873187" y="323464"/>
                    </a:lnTo>
                    <a:lnTo>
                      <a:pt x="802553" y="323464"/>
                    </a:lnTo>
                    <a:lnTo>
                      <a:pt x="802553" y="123609"/>
                    </a:lnTo>
                    <a:lnTo>
                      <a:pt x="873187" y="123609"/>
                    </a:lnTo>
                    <a:lnTo>
                      <a:pt x="873187" y="156616"/>
                    </a:lnTo>
                    <a:cubicBezTo>
                      <a:pt x="879194" y="146475"/>
                      <a:pt x="887429" y="137838"/>
                      <a:pt x="897281" y="131366"/>
                    </a:cubicBezTo>
                    <a:cubicBezTo>
                      <a:pt x="909849" y="124270"/>
                      <a:pt x="924107" y="120706"/>
                      <a:pt x="938540" y="121051"/>
                    </a:cubicBezTo>
                    <a:cubicBezTo>
                      <a:pt x="942253" y="121051"/>
                      <a:pt x="946791" y="121051"/>
                      <a:pt x="952320" y="121711"/>
                    </a:cubicBezTo>
                    <a:close/>
                  </a:path>
                </a:pathLst>
              </a:custGeom>
              <a:solidFill>
                <a:srgbClr val="0D2192"/>
              </a:solidFill>
              <a:ln w="8202"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5D74498C-39C7-4489-861D-65EE966403B4}"/>
                  </a:ext>
                </a:extLst>
              </p:cNvPr>
              <p:cNvSpPr/>
              <p:nvPr/>
            </p:nvSpPr>
            <p:spPr>
              <a:xfrm>
                <a:off x="8917469" y="3349705"/>
                <a:ext cx="83341" cy="196223"/>
              </a:xfrm>
              <a:custGeom>
                <a:avLst/>
                <a:gdLst>
                  <a:gd name="connsiteX0" fmla="*/ 6106 w 83341"/>
                  <a:gd name="connsiteY0" fmla="*/ 0 h 196223"/>
                  <a:gd name="connsiteX1" fmla="*/ 77235 w 83341"/>
                  <a:gd name="connsiteY1" fmla="*/ 0 h 196223"/>
                  <a:gd name="connsiteX2" fmla="*/ 83341 w 83341"/>
                  <a:gd name="connsiteY2" fmla="*/ 167013 h 196223"/>
                  <a:gd name="connsiteX3" fmla="*/ 41671 w 83341"/>
                  <a:gd name="connsiteY3" fmla="*/ 196224 h 196223"/>
                  <a:gd name="connsiteX4" fmla="*/ 0 w 83341"/>
                  <a:gd name="connsiteY4" fmla="*/ 167013 h 196223"/>
                  <a:gd name="connsiteX5" fmla="*/ 6106 w 83341"/>
                  <a:gd name="connsiteY5" fmla="*/ 0 h 196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341" h="196223">
                    <a:moveTo>
                      <a:pt x="6106" y="0"/>
                    </a:moveTo>
                    <a:lnTo>
                      <a:pt x="77235" y="0"/>
                    </a:lnTo>
                    <a:lnTo>
                      <a:pt x="83341" y="167013"/>
                    </a:lnTo>
                    <a:lnTo>
                      <a:pt x="41671" y="196224"/>
                    </a:lnTo>
                    <a:lnTo>
                      <a:pt x="0" y="167013"/>
                    </a:lnTo>
                    <a:lnTo>
                      <a:pt x="6106" y="0"/>
                    </a:lnTo>
                    <a:close/>
                  </a:path>
                </a:pathLst>
              </a:custGeom>
              <a:solidFill>
                <a:srgbClr val="0D2192"/>
              </a:solidFill>
              <a:ln w="8202"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5573AB8A-A80C-4F84-8750-AB0A2A9E5EB1}"/>
                  </a:ext>
                </a:extLst>
              </p:cNvPr>
              <p:cNvSpPr/>
              <p:nvPr/>
            </p:nvSpPr>
            <p:spPr>
              <a:xfrm>
                <a:off x="8764071" y="2846026"/>
                <a:ext cx="269827" cy="189869"/>
              </a:xfrm>
              <a:custGeom>
                <a:avLst/>
                <a:gdLst>
                  <a:gd name="connsiteX0" fmla="*/ 264547 w 269827"/>
                  <a:gd name="connsiteY0" fmla="*/ 0 h 189869"/>
                  <a:gd name="connsiteX1" fmla="*/ 269828 w 269827"/>
                  <a:gd name="connsiteY1" fmla="*/ 0 h 189869"/>
                  <a:gd name="connsiteX2" fmla="*/ 269828 w 269827"/>
                  <a:gd name="connsiteY2" fmla="*/ 189870 h 189869"/>
                  <a:gd name="connsiteX3" fmla="*/ 264547 w 269827"/>
                  <a:gd name="connsiteY3" fmla="*/ 189870 h 189869"/>
                  <a:gd name="connsiteX4" fmla="*/ 5281 w 269827"/>
                  <a:gd name="connsiteY4" fmla="*/ 189870 h 189869"/>
                  <a:gd name="connsiteX5" fmla="*/ 0 w 269827"/>
                  <a:gd name="connsiteY5" fmla="*/ 189870 h 189869"/>
                  <a:gd name="connsiteX6" fmla="*/ 0 w 269827"/>
                  <a:gd name="connsiteY6" fmla="*/ 0 h 189869"/>
                  <a:gd name="connsiteX7" fmla="*/ 5281 w 269827"/>
                  <a:gd name="connsiteY7" fmla="*/ 0 h 189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827" h="189869">
                    <a:moveTo>
                      <a:pt x="264547" y="0"/>
                    </a:moveTo>
                    <a:cubicBezTo>
                      <a:pt x="267464" y="0"/>
                      <a:pt x="269828" y="0"/>
                      <a:pt x="269828" y="0"/>
                    </a:cubicBezTo>
                    <a:lnTo>
                      <a:pt x="269828" y="189870"/>
                    </a:lnTo>
                    <a:cubicBezTo>
                      <a:pt x="269828" y="189870"/>
                      <a:pt x="267464" y="189870"/>
                      <a:pt x="264547" y="189870"/>
                    </a:cubicBezTo>
                    <a:lnTo>
                      <a:pt x="5281" y="189870"/>
                    </a:lnTo>
                    <a:cubicBezTo>
                      <a:pt x="2364" y="189870"/>
                      <a:pt x="0" y="189870"/>
                      <a:pt x="0" y="189870"/>
                    </a:cubicBezTo>
                    <a:lnTo>
                      <a:pt x="0" y="0"/>
                    </a:lnTo>
                    <a:cubicBezTo>
                      <a:pt x="0" y="0"/>
                      <a:pt x="2364" y="0"/>
                      <a:pt x="5281" y="0"/>
                    </a:cubicBezTo>
                    <a:close/>
                  </a:path>
                </a:pathLst>
              </a:custGeom>
              <a:solidFill>
                <a:srgbClr val="0D2192"/>
              </a:solidFill>
              <a:ln w="8202"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EB9676D4-1015-4486-A6EE-8D0E793A858C}"/>
                  </a:ext>
                </a:extLst>
              </p:cNvPr>
              <p:cNvSpPr/>
              <p:nvPr/>
            </p:nvSpPr>
            <p:spPr>
              <a:xfrm>
                <a:off x="8764071" y="2846026"/>
                <a:ext cx="99762" cy="189869"/>
              </a:xfrm>
              <a:custGeom>
                <a:avLst/>
                <a:gdLst>
                  <a:gd name="connsiteX0" fmla="*/ 0 w 99762"/>
                  <a:gd name="connsiteY0" fmla="*/ 0 h 189869"/>
                  <a:gd name="connsiteX1" fmla="*/ 99762 w 99762"/>
                  <a:gd name="connsiteY1" fmla="*/ 0 h 189869"/>
                  <a:gd name="connsiteX2" fmla="*/ 99762 w 99762"/>
                  <a:gd name="connsiteY2" fmla="*/ 189870 h 189869"/>
                  <a:gd name="connsiteX3" fmla="*/ 0 w 99762"/>
                  <a:gd name="connsiteY3" fmla="*/ 189870 h 189869"/>
                </a:gdLst>
                <a:ahLst/>
                <a:cxnLst>
                  <a:cxn ang="0">
                    <a:pos x="connsiteX0" y="connsiteY0"/>
                  </a:cxn>
                  <a:cxn ang="0">
                    <a:pos x="connsiteX1" y="connsiteY1"/>
                  </a:cxn>
                  <a:cxn ang="0">
                    <a:pos x="connsiteX2" y="connsiteY2"/>
                  </a:cxn>
                  <a:cxn ang="0">
                    <a:pos x="connsiteX3" y="connsiteY3"/>
                  </a:cxn>
                </a:cxnLst>
                <a:rect l="l" t="t" r="r" b="b"/>
                <a:pathLst>
                  <a:path w="99762" h="189869">
                    <a:moveTo>
                      <a:pt x="0" y="0"/>
                    </a:moveTo>
                    <a:lnTo>
                      <a:pt x="99762" y="0"/>
                    </a:lnTo>
                    <a:lnTo>
                      <a:pt x="99762" y="189870"/>
                    </a:lnTo>
                    <a:lnTo>
                      <a:pt x="0" y="189870"/>
                    </a:lnTo>
                    <a:close/>
                  </a:path>
                </a:pathLst>
              </a:custGeom>
              <a:solidFill>
                <a:srgbClr val="FFFFFF">
                  <a:alpha val="8000"/>
                </a:srgbClr>
              </a:solidFill>
              <a:ln w="8202"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3D565EC5-DD37-459C-8BEF-A9D383441EBA}"/>
                  </a:ext>
                </a:extLst>
              </p:cNvPr>
              <p:cNvSpPr/>
              <p:nvPr/>
            </p:nvSpPr>
            <p:spPr>
              <a:xfrm>
                <a:off x="8678915" y="3023601"/>
                <a:ext cx="436675" cy="45548"/>
              </a:xfrm>
              <a:custGeom>
                <a:avLst/>
                <a:gdLst>
                  <a:gd name="connsiteX0" fmla="*/ 426939 w 436675"/>
                  <a:gd name="connsiteY0" fmla="*/ 0 h 45548"/>
                  <a:gd name="connsiteX1" fmla="*/ 436676 w 436675"/>
                  <a:gd name="connsiteY1" fmla="*/ 0 h 45548"/>
                  <a:gd name="connsiteX2" fmla="*/ 436676 w 436675"/>
                  <a:gd name="connsiteY2" fmla="*/ 45549 h 45548"/>
                  <a:gd name="connsiteX3" fmla="*/ 426939 w 436675"/>
                  <a:gd name="connsiteY3" fmla="*/ 45549 h 45548"/>
                  <a:gd name="connsiteX4" fmla="*/ 9737 w 436675"/>
                  <a:gd name="connsiteY4" fmla="*/ 45549 h 45548"/>
                  <a:gd name="connsiteX5" fmla="*/ 0 w 436675"/>
                  <a:gd name="connsiteY5" fmla="*/ 45549 h 45548"/>
                  <a:gd name="connsiteX6" fmla="*/ 0 w 436675"/>
                  <a:gd name="connsiteY6" fmla="*/ 0 h 45548"/>
                  <a:gd name="connsiteX7" fmla="*/ 9737 w 436675"/>
                  <a:gd name="connsiteY7" fmla="*/ 0 h 45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6675" h="45548">
                    <a:moveTo>
                      <a:pt x="426939" y="0"/>
                    </a:moveTo>
                    <a:cubicBezTo>
                      <a:pt x="432316" y="0"/>
                      <a:pt x="436676" y="0"/>
                      <a:pt x="436676" y="0"/>
                    </a:cubicBezTo>
                    <a:lnTo>
                      <a:pt x="436676" y="45549"/>
                    </a:lnTo>
                    <a:cubicBezTo>
                      <a:pt x="436676" y="45549"/>
                      <a:pt x="432316" y="45549"/>
                      <a:pt x="426939" y="45549"/>
                    </a:cubicBezTo>
                    <a:lnTo>
                      <a:pt x="9737" y="45549"/>
                    </a:lnTo>
                    <a:cubicBezTo>
                      <a:pt x="4359" y="45549"/>
                      <a:pt x="0" y="45549"/>
                      <a:pt x="0" y="45549"/>
                    </a:cubicBezTo>
                    <a:lnTo>
                      <a:pt x="0" y="0"/>
                    </a:lnTo>
                    <a:cubicBezTo>
                      <a:pt x="0" y="0"/>
                      <a:pt x="4359" y="0"/>
                      <a:pt x="9737" y="0"/>
                    </a:cubicBezTo>
                    <a:close/>
                  </a:path>
                </a:pathLst>
              </a:custGeom>
              <a:solidFill>
                <a:srgbClr val="0D2192"/>
              </a:solidFill>
              <a:ln w="8202"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792B1011-B199-4571-9B76-54FB4BF23FD0}"/>
                  </a:ext>
                </a:extLst>
              </p:cNvPr>
              <p:cNvSpPr/>
              <p:nvPr/>
            </p:nvSpPr>
            <p:spPr>
              <a:xfrm>
                <a:off x="8678915" y="3023601"/>
                <a:ext cx="135078" cy="56111"/>
              </a:xfrm>
              <a:custGeom>
                <a:avLst/>
                <a:gdLst>
                  <a:gd name="connsiteX0" fmla="*/ 0 w 135078"/>
                  <a:gd name="connsiteY0" fmla="*/ 0 h 56111"/>
                  <a:gd name="connsiteX1" fmla="*/ 135079 w 135078"/>
                  <a:gd name="connsiteY1" fmla="*/ 0 h 56111"/>
                  <a:gd name="connsiteX2" fmla="*/ 135079 w 135078"/>
                  <a:gd name="connsiteY2" fmla="*/ 56111 h 56111"/>
                  <a:gd name="connsiteX3" fmla="*/ 0 w 135078"/>
                  <a:gd name="connsiteY3" fmla="*/ 56111 h 56111"/>
                </a:gdLst>
                <a:ahLst/>
                <a:cxnLst>
                  <a:cxn ang="0">
                    <a:pos x="connsiteX0" y="connsiteY0"/>
                  </a:cxn>
                  <a:cxn ang="0">
                    <a:pos x="connsiteX1" y="connsiteY1"/>
                  </a:cxn>
                  <a:cxn ang="0">
                    <a:pos x="connsiteX2" y="connsiteY2"/>
                  </a:cxn>
                  <a:cxn ang="0">
                    <a:pos x="connsiteX3" y="connsiteY3"/>
                  </a:cxn>
                </a:cxnLst>
                <a:rect l="l" t="t" r="r" b="b"/>
                <a:pathLst>
                  <a:path w="135078" h="56111">
                    <a:moveTo>
                      <a:pt x="0" y="0"/>
                    </a:moveTo>
                    <a:lnTo>
                      <a:pt x="135079" y="0"/>
                    </a:lnTo>
                    <a:lnTo>
                      <a:pt x="135079" y="56111"/>
                    </a:lnTo>
                    <a:lnTo>
                      <a:pt x="0" y="56111"/>
                    </a:lnTo>
                    <a:close/>
                  </a:path>
                </a:pathLst>
              </a:custGeom>
              <a:solidFill>
                <a:srgbClr val="FFFFFF">
                  <a:alpha val="8000"/>
                </a:srgbClr>
              </a:solidFill>
              <a:ln w="8202" cap="flat">
                <a:noFill/>
                <a:prstDash val="solid"/>
                <a:miter/>
              </a:ln>
            </p:spPr>
            <p:txBody>
              <a:bodyPr rtlCol="0" anchor="ctr"/>
              <a:lstStyle/>
              <a:p>
                <a:endParaRPr lang="en-US"/>
              </a:p>
            </p:txBody>
          </p:sp>
        </p:grpSp>
      </p:grpSp>
      <p:cxnSp>
        <p:nvCxnSpPr>
          <p:cNvPr id="85" name="Straight Arrow Connector 84">
            <a:extLst>
              <a:ext uri="{FF2B5EF4-FFF2-40B4-BE49-F238E27FC236}">
                <a16:creationId xmlns:a16="http://schemas.microsoft.com/office/drawing/2014/main" id="{D2E0CF1E-94E2-4272-9205-BF097CA55470}"/>
              </a:ext>
            </a:extLst>
          </p:cNvPr>
          <p:cNvCxnSpPr>
            <a:cxnSpLocks/>
          </p:cNvCxnSpPr>
          <p:nvPr/>
        </p:nvCxnSpPr>
        <p:spPr>
          <a:xfrm>
            <a:off x="2806419" y="3525254"/>
            <a:ext cx="3203845" cy="0"/>
          </a:xfrm>
          <a:prstGeom prst="straightConnector1">
            <a:avLst/>
          </a:prstGeom>
          <a:ln w="28575">
            <a:solidFill>
              <a:srgbClr val="202192"/>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grpSp>
        <p:nvGrpSpPr>
          <p:cNvPr id="77" name="Group 76">
            <a:extLst>
              <a:ext uri="{FF2B5EF4-FFF2-40B4-BE49-F238E27FC236}">
                <a16:creationId xmlns:a16="http://schemas.microsoft.com/office/drawing/2014/main" id="{523771FB-CA60-4BDB-8488-7C2283533273}"/>
              </a:ext>
            </a:extLst>
          </p:cNvPr>
          <p:cNvGrpSpPr/>
          <p:nvPr/>
        </p:nvGrpSpPr>
        <p:grpSpPr>
          <a:xfrm>
            <a:off x="6010264" y="1018040"/>
            <a:ext cx="826028" cy="5103924"/>
            <a:chOff x="6010264" y="1018040"/>
            <a:chExt cx="826028" cy="5103924"/>
          </a:xfrm>
        </p:grpSpPr>
        <p:cxnSp>
          <p:nvCxnSpPr>
            <p:cNvPr id="52" name="Straight Arrow Connector 51">
              <a:extLst>
                <a:ext uri="{FF2B5EF4-FFF2-40B4-BE49-F238E27FC236}">
                  <a16:creationId xmlns:a16="http://schemas.microsoft.com/office/drawing/2014/main" id="{7CE36914-A941-40C0-A7A9-BF183EEB689E}"/>
                </a:ext>
              </a:extLst>
            </p:cNvPr>
            <p:cNvCxnSpPr>
              <a:cxnSpLocks/>
              <a:endCxn id="58" idx="1"/>
            </p:cNvCxnSpPr>
            <p:nvPr/>
          </p:nvCxnSpPr>
          <p:spPr>
            <a:xfrm>
              <a:off x="6010264" y="2319476"/>
              <a:ext cx="826028" cy="0"/>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6" name="Rectangle 28">
              <a:extLst>
                <a:ext uri="{FF2B5EF4-FFF2-40B4-BE49-F238E27FC236}">
                  <a16:creationId xmlns:a16="http://schemas.microsoft.com/office/drawing/2014/main" id="{DA7CFAC6-FA86-4DA0-958B-7EF1EA314BFA}"/>
                </a:ext>
              </a:extLst>
            </p:cNvPr>
            <p:cNvSpPr/>
            <p:nvPr/>
          </p:nvSpPr>
          <p:spPr bwMode="auto">
            <a:xfrm rot="5400000">
              <a:off x="3993530" y="3169427"/>
              <a:ext cx="4833243" cy="799774"/>
            </a:xfrm>
            <a:custGeom>
              <a:avLst/>
              <a:gdLst>
                <a:gd name="connsiteX0" fmla="*/ 0 w 4891229"/>
                <a:gd name="connsiteY0" fmla="*/ 0 h 2229188"/>
                <a:gd name="connsiteX1" fmla="*/ 4891229 w 4891229"/>
                <a:gd name="connsiteY1" fmla="*/ 0 h 2229188"/>
                <a:gd name="connsiteX2" fmla="*/ 4891229 w 4891229"/>
                <a:gd name="connsiteY2" fmla="*/ 2229188 h 2229188"/>
                <a:gd name="connsiteX3" fmla="*/ 0 w 4891229"/>
                <a:gd name="connsiteY3" fmla="*/ 2229188 h 2229188"/>
                <a:gd name="connsiteX4" fmla="*/ 0 w 4891229"/>
                <a:gd name="connsiteY4" fmla="*/ 0 h 2229188"/>
                <a:gd name="connsiteX0" fmla="*/ 4891229 w 4982669"/>
                <a:gd name="connsiteY0" fmla="*/ 0 h 2229188"/>
                <a:gd name="connsiteX1" fmla="*/ 4891229 w 4982669"/>
                <a:gd name="connsiteY1" fmla="*/ 2229188 h 2229188"/>
                <a:gd name="connsiteX2" fmla="*/ 0 w 4982669"/>
                <a:gd name="connsiteY2" fmla="*/ 2229188 h 2229188"/>
                <a:gd name="connsiteX3" fmla="*/ 0 w 4982669"/>
                <a:gd name="connsiteY3" fmla="*/ 0 h 2229188"/>
                <a:gd name="connsiteX4" fmla="*/ 4982669 w 4982669"/>
                <a:gd name="connsiteY4" fmla="*/ 91440 h 2229188"/>
                <a:gd name="connsiteX0" fmla="*/ 4891229 w 4891229"/>
                <a:gd name="connsiteY0" fmla="*/ 0 h 2229188"/>
                <a:gd name="connsiteX1" fmla="*/ 4891229 w 4891229"/>
                <a:gd name="connsiteY1" fmla="*/ 2229188 h 2229188"/>
                <a:gd name="connsiteX2" fmla="*/ 0 w 4891229"/>
                <a:gd name="connsiteY2" fmla="*/ 2229188 h 2229188"/>
                <a:gd name="connsiteX3" fmla="*/ 0 w 4891229"/>
                <a:gd name="connsiteY3" fmla="*/ 0 h 2229188"/>
              </a:gdLst>
              <a:ahLst/>
              <a:cxnLst>
                <a:cxn ang="0">
                  <a:pos x="connsiteX0" y="connsiteY0"/>
                </a:cxn>
                <a:cxn ang="0">
                  <a:pos x="connsiteX1" y="connsiteY1"/>
                </a:cxn>
                <a:cxn ang="0">
                  <a:pos x="connsiteX2" y="connsiteY2"/>
                </a:cxn>
                <a:cxn ang="0">
                  <a:pos x="connsiteX3" y="connsiteY3"/>
                </a:cxn>
              </a:cxnLst>
              <a:rect l="l" t="t" r="r" b="b"/>
              <a:pathLst>
                <a:path w="4891229" h="2229188">
                  <a:moveTo>
                    <a:pt x="4891229" y="0"/>
                  </a:moveTo>
                  <a:lnTo>
                    <a:pt x="4891229" y="2229188"/>
                  </a:lnTo>
                  <a:lnTo>
                    <a:pt x="0" y="2229188"/>
                  </a:lnTo>
                  <a:lnTo>
                    <a:pt x="0" y="0"/>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cxnSp>
          <p:nvCxnSpPr>
            <p:cNvPr id="79" name="Straight Arrow Connector 78">
              <a:extLst>
                <a:ext uri="{FF2B5EF4-FFF2-40B4-BE49-F238E27FC236}">
                  <a16:creationId xmlns:a16="http://schemas.microsoft.com/office/drawing/2014/main" id="{8250E865-025E-43B2-BEA7-67119F421F12}"/>
                </a:ext>
              </a:extLst>
            </p:cNvPr>
            <p:cNvCxnSpPr>
              <a:cxnSpLocks/>
              <a:endCxn id="64" idx="1"/>
            </p:cNvCxnSpPr>
            <p:nvPr/>
          </p:nvCxnSpPr>
          <p:spPr>
            <a:xfrm>
              <a:off x="6010264" y="3522440"/>
              <a:ext cx="801244" cy="0"/>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2" name="Straight Arrow Connector 81">
              <a:extLst>
                <a:ext uri="{FF2B5EF4-FFF2-40B4-BE49-F238E27FC236}">
                  <a16:creationId xmlns:a16="http://schemas.microsoft.com/office/drawing/2014/main" id="{4CEB1FF9-E552-48EF-9765-0435DE860D97}"/>
                </a:ext>
              </a:extLst>
            </p:cNvPr>
            <p:cNvCxnSpPr>
              <a:cxnSpLocks/>
              <a:endCxn id="61" idx="1"/>
            </p:cNvCxnSpPr>
            <p:nvPr/>
          </p:nvCxnSpPr>
          <p:spPr>
            <a:xfrm>
              <a:off x="6010264" y="4725404"/>
              <a:ext cx="801245" cy="0"/>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204" name="Group 203">
              <a:extLst>
                <a:ext uri="{FF2B5EF4-FFF2-40B4-BE49-F238E27FC236}">
                  <a16:creationId xmlns:a16="http://schemas.microsoft.com/office/drawing/2014/main" id="{F77AB96D-18DF-42AE-9909-86033F615280}"/>
                </a:ext>
              </a:extLst>
            </p:cNvPr>
            <p:cNvGrpSpPr/>
            <p:nvPr/>
          </p:nvGrpSpPr>
          <p:grpSpPr>
            <a:xfrm>
              <a:off x="6315880" y="1018040"/>
              <a:ext cx="248285" cy="269304"/>
              <a:chOff x="6207667" y="1018040"/>
              <a:chExt cx="248285" cy="269304"/>
            </a:xfrm>
          </p:grpSpPr>
          <p:sp>
            <p:nvSpPr>
              <p:cNvPr id="203" name="Rectangle 202">
                <a:extLst>
                  <a:ext uri="{FF2B5EF4-FFF2-40B4-BE49-F238E27FC236}">
                    <a16:creationId xmlns:a16="http://schemas.microsoft.com/office/drawing/2014/main" id="{8769E980-B728-4179-B929-762F59006D87}"/>
                  </a:ext>
                </a:extLst>
              </p:cNvPr>
              <p:cNvSpPr/>
              <p:nvPr/>
            </p:nvSpPr>
            <p:spPr bwMode="auto">
              <a:xfrm>
                <a:off x="6211465" y="1114758"/>
                <a:ext cx="83403" cy="75868"/>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02" name="Freeform: Shape 201">
                <a:extLst>
                  <a:ext uri="{FF2B5EF4-FFF2-40B4-BE49-F238E27FC236}">
                    <a16:creationId xmlns:a16="http://schemas.microsoft.com/office/drawing/2014/main" id="{335F4C10-BB17-4FB0-A0ED-798EAD6A9BA5}"/>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58" name="Oval 157">
                <a:extLst>
                  <a:ext uri="{FF2B5EF4-FFF2-40B4-BE49-F238E27FC236}">
                    <a16:creationId xmlns:a16="http://schemas.microsoft.com/office/drawing/2014/main" id="{DD01DBC5-B5C0-4D0A-9EC8-E08A2CE6EACF}"/>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grpSp>
          <p:nvGrpSpPr>
            <p:cNvPr id="209" name="Group 208">
              <a:extLst>
                <a:ext uri="{FF2B5EF4-FFF2-40B4-BE49-F238E27FC236}">
                  <a16:creationId xmlns:a16="http://schemas.microsoft.com/office/drawing/2014/main" id="{647E9282-981F-44DB-AD76-0A4B11DE09F2}"/>
                </a:ext>
              </a:extLst>
            </p:cNvPr>
            <p:cNvGrpSpPr/>
            <p:nvPr/>
          </p:nvGrpSpPr>
          <p:grpSpPr>
            <a:xfrm>
              <a:off x="6313706" y="2189351"/>
              <a:ext cx="248285" cy="269304"/>
              <a:chOff x="6207667" y="1018040"/>
              <a:chExt cx="248285" cy="269304"/>
            </a:xfrm>
          </p:grpSpPr>
          <p:sp>
            <p:nvSpPr>
              <p:cNvPr id="210" name="Rectangle 209">
                <a:extLst>
                  <a:ext uri="{FF2B5EF4-FFF2-40B4-BE49-F238E27FC236}">
                    <a16:creationId xmlns:a16="http://schemas.microsoft.com/office/drawing/2014/main" id="{90E54F6F-6A32-4A52-B362-9B2B8680635D}"/>
                  </a:ext>
                </a:extLst>
              </p:cNvPr>
              <p:cNvSpPr/>
              <p:nvPr/>
            </p:nvSpPr>
            <p:spPr bwMode="auto">
              <a:xfrm>
                <a:off x="6211465" y="1114758"/>
                <a:ext cx="83403" cy="75868"/>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11" name="Freeform: Shape 210">
                <a:extLst>
                  <a:ext uri="{FF2B5EF4-FFF2-40B4-BE49-F238E27FC236}">
                    <a16:creationId xmlns:a16="http://schemas.microsoft.com/office/drawing/2014/main" id="{1048E32C-4FFE-44B0-AA14-B1EC6E2E919C}"/>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12" name="Oval 211">
                <a:extLst>
                  <a:ext uri="{FF2B5EF4-FFF2-40B4-BE49-F238E27FC236}">
                    <a16:creationId xmlns:a16="http://schemas.microsoft.com/office/drawing/2014/main" id="{967FE836-FE0E-47E8-99EA-E1BB7C3754B6}"/>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grpSp>
          <p:nvGrpSpPr>
            <p:cNvPr id="213" name="Group 212">
              <a:extLst>
                <a:ext uri="{FF2B5EF4-FFF2-40B4-BE49-F238E27FC236}">
                  <a16:creationId xmlns:a16="http://schemas.microsoft.com/office/drawing/2014/main" id="{934F03E1-12C7-446C-A917-760580E3EEE6}"/>
                </a:ext>
              </a:extLst>
            </p:cNvPr>
            <p:cNvGrpSpPr/>
            <p:nvPr/>
          </p:nvGrpSpPr>
          <p:grpSpPr>
            <a:xfrm>
              <a:off x="6311583" y="3387788"/>
              <a:ext cx="248285" cy="269304"/>
              <a:chOff x="6207667" y="1018040"/>
              <a:chExt cx="248285" cy="269304"/>
            </a:xfrm>
          </p:grpSpPr>
          <p:sp>
            <p:nvSpPr>
              <p:cNvPr id="214" name="Rectangle 213">
                <a:extLst>
                  <a:ext uri="{FF2B5EF4-FFF2-40B4-BE49-F238E27FC236}">
                    <a16:creationId xmlns:a16="http://schemas.microsoft.com/office/drawing/2014/main" id="{6677D407-D845-4124-B6F8-91FF479D4523}"/>
                  </a:ext>
                </a:extLst>
              </p:cNvPr>
              <p:cNvSpPr/>
              <p:nvPr/>
            </p:nvSpPr>
            <p:spPr bwMode="auto">
              <a:xfrm>
                <a:off x="6211465" y="1114758"/>
                <a:ext cx="83403" cy="75868"/>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15" name="Freeform: Shape 214">
                <a:extLst>
                  <a:ext uri="{FF2B5EF4-FFF2-40B4-BE49-F238E27FC236}">
                    <a16:creationId xmlns:a16="http://schemas.microsoft.com/office/drawing/2014/main" id="{F6C0F1B9-44B5-4F5D-BB1D-94586B4BC88C}"/>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16" name="Oval 215">
                <a:extLst>
                  <a:ext uri="{FF2B5EF4-FFF2-40B4-BE49-F238E27FC236}">
                    <a16:creationId xmlns:a16="http://schemas.microsoft.com/office/drawing/2014/main" id="{4A1499AC-C2ED-4BC0-A61E-9959BB46B2C2}"/>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grpSp>
          <p:nvGrpSpPr>
            <p:cNvPr id="217" name="Group 216">
              <a:extLst>
                <a:ext uri="{FF2B5EF4-FFF2-40B4-BE49-F238E27FC236}">
                  <a16:creationId xmlns:a16="http://schemas.microsoft.com/office/drawing/2014/main" id="{F029A9A7-B503-4195-A3D0-7B995E1AECAE}"/>
                </a:ext>
              </a:extLst>
            </p:cNvPr>
            <p:cNvGrpSpPr/>
            <p:nvPr/>
          </p:nvGrpSpPr>
          <p:grpSpPr>
            <a:xfrm>
              <a:off x="6310200" y="4589118"/>
              <a:ext cx="248285" cy="269304"/>
              <a:chOff x="6207667" y="1018040"/>
              <a:chExt cx="248285" cy="269304"/>
            </a:xfrm>
          </p:grpSpPr>
          <p:sp>
            <p:nvSpPr>
              <p:cNvPr id="218" name="Rectangle 217">
                <a:extLst>
                  <a:ext uri="{FF2B5EF4-FFF2-40B4-BE49-F238E27FC236}">
                    <a16:creationId xmlns:a16="http://schemas.microsoft.com/office/drawing/2014/main" id="{F834FCDA-F32D-46A6-A7BF-5271B7D1CE65}"/>
                  </a:ext>
                </a:extLst>
              </p:cNvPr>
              <p:cNvSpPr/>
              <p:nvPr/>
            </p:nvSpPr>
            <p:spPr bwMode="auto">
              <a:xfrm>
                <a:off x="6211465" y="1114758"/>
                <a:ext cx="83403" cy="75868"/>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19" name="Freeform: Shape 218">
                <a:extLst>
                  <a:ext uri="{FF2B5EF4-FFF2-40B4-BE49-F238E27FC236}">
                    <a16:creationId xmlns:a16="http://schemas.microsoft.com/office/drawing/2014/main" id="{7470C6AD-6AE8-4A93-A41C-B67194DB3E28}"/>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20" name="Oval 219">
                <a:extLst>
                  <a:ext uri="{FF2B5EF4-FFF2-40B4-BE49-F238E27FC236}">
                    <a16:creationId xmlns:a16="http://schemas.microsoft.com/office/drawing/2014/main" id="{DCE6ADB1-730A-456E-906F-8D35C3D5599E}"/>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grpSp>
          <p:nvGrpSpPr>
            <p:cNvPr id="221" name="Group 220">
              <a:extLst>
                <a:ext uri="{FF2B5EF4-FFF2-40B4-BE49-F238E27FC236}">
                  <a16:creationId xmlns:a16="http://schemas.microsoft.com/office/drawing/2014/main" id="{952F875F-98EA-4A3D-B42A-4EC0AD415F7D}"/>
                </a:ext>
              </a:extLst>
            </p:cNvPr>
            <p:cNvGrpSpPr/>
            <p:nvPr/>
          </p:nvGrpSpPr>
          <p:grpSpPr>
            <a:xfrm>
              <a:off x="6320708" y="5852660"/>
              <a:ext cx="248285" cy="269304"/>
              <a:chOff x="6207667" y="1018040"/>
              <a:chExt cx="248285" cy="269304"/>
            </a:xfrm>
          </p:grpSpPr>
          <p:sp>
            <p:nvSpPr>
              <p:cNvPr id="222" name="Rectangle 221">
                <a:extLst>
                  <a:ext uri="{FF2B5EF4-FFF2-40B4-BE49-F238E27FC236}">
                    <a16:creationId xmlns:a16="http://schemas.microsoft.com/office/drawing/2014/main" id="{E9FB6F86-1CF3-4037-A1E3-E358FAD9BEAC}"/>
                  </a:ext>
                </a:extLst>
              </p:cNvPr>
              <p:cNvSpPr/>
              <p:nvPr/>
            </p:nvSpPr>
            <p:spPr bwMode="auto">
              <a:xfrm>
                <a:off x="6211465" y="1114758"/>
                <a:ext cx="83403" cy="75868"/>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23" name="Freeform: Shape 222">
                <a:extLst>
                  <a:ext uri="{FF2B5EF4-FFF2-40B4-BE49-F238E27FC236}">
                    <a16:creationId xmlns:a16="http://schemas.microsoft.com/office/drawing/2014/main" id="{99C80AA4-1B8A-4BB3-AFA8-654EB5DB17A2}"/>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24" name="Oval 223">
                <a:extLst>
                  <a:ext uri="{FF2B5EF4-FFF2-40B4-BE49-F238E27FC236}">
                    <a16:creationId xmlns:a16="http://schemas.microsoft.com/office/drawing/2014/main" id="{E1D11828-7597-4392-972A-ABCCEEB596E9}"/>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grpSp>
      <p:grpSp>
        <p:nvGrpSpPr>
          <p:cNvPr id="17" name="Group 16">
            <a:extLst>
              <a:ext uri="{FF2B5EF4-FFF2-40B4-BE49-F238E27FC236}">
                <a16:creationId xmlns:a16="http://schemas.microsoft.com/office/drawing/2014/main" id="{E2E19910-A7D7-41E6-ADFF-7C930B737921}"/>
              </a:ext>
            </a:extLst>
          </p:cNvPr>
          <p:cNvGrpSpPr/>
          <p:nvPr/>
        </p:nvGrpSpPr>
        <p:grpSpPr>
          <a:xfrm>
            <a:off x="6836292" y="5498679"/>
            <a:ext cx="5012267" cy="859376"/>
            <a:chOff x="6836292" y="5498679"/>
            <a:chExt cx="5012267" cy="859376"/>
          </a:xfrm>
        </p:grpSpPr>
        <p:sp>
          <p:nvSpPr>
            <p:cNvPr id="67" name="Rounded Rectangle 5">
              <a:extLst>
                <a:ext uri="{FF2B5EF4-FFF2-40B4-BE49-F238E27FC236}">
                  <a16:creationId xmlns:a16="http://schemas.microsoft.com/office/drawing/2014/main" id="{EC9DA43C-712B-4138-9E90-66FBFC5ECA90}"/>
                </a:ext>
              </a:extLst>
            </p:cNvPr>
            <p:cNvSpPr/>
            <p:nvPr/>
          </p:nvSpPr>
          <p:spPr bwMode="auto">
            <a:xfrm>
              <a:off x="6836292" y="5498679"/>
              <a:ext cx="5012267" cy="859376"/>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Semibold"/>
                  <a:ea typeface="+mn-ea"/>
                  <a:cs typeface="+mn-cs"/>
                </a:rPr>
                <a:t>Observability</a:t>
              </a:r>
            </a:p>
          </p:txBody>
        </p:sp>
        <p:grpSp>
          <p:nvGrpSpPr>
            <p:cNvPr id="3" name="Group 2">
              <a:extLst>
                <a:ext uri="{FF2B5EF4-FFF2-40B4-BE49-F238E27FC236}">
                  <a16:creationId xmlns:a16="http://schemas.microsoft.com/office/drawing/2014/main" id="{D9512A98-A5A0-4C0A-A3C7-51119B939946}"/>
                </a:ext>
              </a:extLst>
            </p:cNvPr>
            <p:cNvGrpSpPr/>
            <p:nvPr/>
          </p:nvGrpSpPr>
          <p:grpSpPr>
            <a:xfrm>
              <a:off x="8934676" y="5678454"/>
              <a:ext cx="559449" cy="522229"/>
              <a:chOff x="8868001" y="5656229"/>
              <a:chExt cx="559449" cy="522229"/>
            </a:xfrm>
          </p:grpSpPr>
          <p:pic>
            <p:nvPicPr>
              <p:cNvPr id="99" name="Graphic 98">
                <a:extLst>
                  <a:ext uri="{FF2B5EF4-FFF2-40B4-BE49-F238E27FC236}">
                    <a16:creationId xmlns:a16="http://schemas.microsoft.com/office/drawing/2014/main" id="{FE3735D2-F757-4E79-B429-E4F2AE79D784}"/>
                  </a:ext>
                </a:extLst>
              </p:cNvPr>
              <p:cNvPicPr>
                <a:picLocks noChangeAspect="1"/>
              </p:cNvPicPr>
              <p:nvPr/>
            </p:nvPicPr>
            <p:blipFill>
              <a:blip r:embed="rId5" cstate="print">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955722" y="5656229"/>
                <a:ext cx="384006" cy="380666"/>
              </a:xfrm>
              <a:prstGeom prst="rect">
                <a:avLst/>
              </a:prstGeom>
            </p:spPr>
          </p:pic>
          <p:sp>
            <p:nvSpPr>
              <p:cNvPr id="107" name="TextBox 106">
                <a:extLst>
                  <a:ext uri="{FF2B5EF4-FFF2-40B4-BE49-F238E27FC236}">
                    <a16:creationId xmlns:a16="http://schemas.microsoft.com/office/drawing/2014/main" id="{4438F04C-6FB5-49F2-93C9-562802051BF5}"/>
                  </a:ext>
                </a:extLst>
              </p:cNvPr>
              <p:cNvSpPr txBox="1"/>
              <p:nvPr/>
            </p:nvSpPr>
            <p:spPr>
              <a:xfrm>
                <a:off x="8868001" y="6055347"/>
                <a:ext cx="559449" cy="123111"/>
              </a:xfrm>
              <a:prstGeom prst="rect">
                <a:avLst/>
              </a:prstGeom>
              <a:noFill/>
            </p:spPr>
            <p:txBody>
              <a:bodyPr wrap="none" lIns="0" tIns="0" rIns="0" bIns="0" rtlCol="0">
                <a:spAutoFit/>
              </a:bodyPr>
              <a:lstStyle/>
              <a:p>
                <a:pPr lvl="0" algn="ctr" defTabSz="914367"/>
                <a:r>
                  <a:rPr lang="en-US" sz="800">
                    <a:solidFill>
                      <a:srgbClr val="000000"/>
                    </a:solidFill>
                    <a:latin typeface="+mj-lt"/>
                    <a:ea typeface="Segoe UI" pitchFamily="34" charset="0"/>
                    <a:cs typeface="Segoe UI" pitchFamily="34" charset="0"/>
                  </a:rPr>
                  <a:t>Prometheus</a:t>
                </a:r>
                <a:endParaRPr kumimoji="0" lang="en-US" sz="700" b="0" i="0" u="none" strike="noStrike" kern="1200" cap="none" spc="0" normalizeH="0" baseline="0" noProof="0">
                  <a:ln>
                    <a:noFill/>
                  </a:ln>
                  <a:gradFill>
                    <a:gsLst>
                      <a:gs pos="2917">
                        <a:srgbClr val="000000"/>
                      </a:gs>
                      <a:gs pos="30000">
                        <a:srgbClr val="000000"/>
                      </a:gs>
                    </a:gsLst>
                    <a:lin ang="5400000" scaled="0"/>
                  </a:gradFill>
                  <a:effectLst/>
                  <a:uLnTx/>
                  <a:uFillTx/>
                  <a:latin typeface="+mj-lt"/>
                </a:endParaRPr>
              </a:p>
            </p:txBody>
          </p:sp>
        </p:grpSp>
        <p:grpSp>
          <p:nvGrpSpPr>
            <p:cNvPr id="4" name="Group 3">
              <a:extLst>
                <a:ext uri="{FF2B5EF4-FFF2-40B4-BE49-F238E27FC236}">
                  <a16:creationId xmlns:a16="http://schemas.microsoft.com/office/drawing/2014/main" id="{257AE013-210E-47CC-8316-91FF9FC6E6A0}"/>
                </a:ext>
              </a:extLst>
            </p:cNvPr>
            <p:cNvGrpSpPr/>
            <p:nvPr/>
          </p:nvGrpSpPr>
          <p:grpSpPr>
            <a:xfrm>
              <a:off x="9726255" y="5675078"/>
              <a:ext cx="559448" cy="525820"/>
              <a:chOff x="9768427" y="5652853"/>
              <a:chExt cx="559448" cy="525820"/>
            </a:xfrm>
          </p:grpSpPr>
          <p:pic>
            <p:nvPicPr>
              <p:cNvPr id="101" name="Graphic 100">
                <a:extLst>
                  <a:ext uri="{FF2B5EF4-FFF2-40B4-BE49-F238E27FC236}">
                    <a16:creationId xmlns:a16="http://schemas.microsoft.com/office/drawing/2014/main" id="{1E675E5A-8733-4D51-819C-457358794351}"/>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9856148" y="5652853"/>
                <a:ext cx="384006" cy="384006"/>
              </a:xfrm>
              <a:prstGeom prst="rect">
                <a:avLst/>
              </a:prstGeom>
            </p:spPr>
          </p:pic>
          <p:sp>
            <p:nvSpPr>
              <p:cNvPr id="109" name="TextBox 108">
                <a:extLst>
                  <a:ext uri="{FF2B5EF4-FFF2-40B4-BE49-F238E27FC236}">
                    <a16:creationId xmlns:a16="http://schemas.microsoft.com/office/drawing/2014/main" id="{2CDE56C7-3D71-4448-94FD-65A9639C004F}"/>
                  </a:ext>
                </a:extLst>
              </p:cNvPr>
              <p:cNvSpPr txBox="1"/>
              <p:nvPr/>
            </p:nvSpPr>
            <p:spPr>
              <a:xfrm>
                <a:off x="9768427" y="6055562"/>
                <a:ext cx="559448" cy="123111"/>
              </a:xfrm>
              <a:prstGeom prst="rect">
                <a:avLst/>
              </a:prstGeom>
              <a:noFill/>
            </p:spPr>
            <p:txBody>
              <a:bodyPr wrap="none" lIns="0" tIns="0" rIns="0" bIns="0" rtlCol="0">
                <a:spAutoFit/>
              </a:bodyPr>
              <a:lstStyle/>
              <a:p>
                <a:pPr lvl="0" algn="ctr" defTabSz="914367"/>
                <a:r>
                  <a:rPr lang="en-US" sz="800">
                    <a:solidFill>
                      <a:srgbClr val="000000"/>
                    </a:solidFill>
                    <a:latin typeface="+mj-lt"/>
                    <a:ea typeface="Segoe UI" pitchFamily="34" charset="0"/>
                    <a:cs typeface="Segoe UI" pitchFamily="34" charset="0"/>
                  </a:rPr>
                  <a:t>AppInsights</a:t>
                </a:r>
                <a:endParaRPr kumimoji="0" lang="en-US" sz="700" b="0" i="0" u="none" strike="noStrike" kern="1200" cap="none" spc="0" normalizeH="0" baseline="0" noProof="0">
                  <a:ln>
                    <a:noFill/>
                  </a:ln>
                  <a:gradFill>
                    <a:gsLst>
                      <a:gs pos="2917">
                        <a:srgbClr val="000000"/>
                      </a:gs>
                      <a:gs pos="30000">
                        <a:srgbClr val="000000"/>
                      </a:gs>
                    </a:gsLst>
                    <a:lin ang="5400000" scaled="0"/>
                  </a:gradFill>
                  <a:effectLst/>
                  <a:uLnTx/>
                  <a:uFillTx/>
                  <a:latin typeface="+mj-lt"/>
                </a:endParaRPr>
              </a:p>
            </p:txBody>
          </p:sp>
        </p:grpSp>
        <p:grpSp>
          <p:nvGrpSpPr>
            <p:cNvPr id="7" name="Group 6">
              <a:extLst>
                <a:ext uri="{FF2B5EF4-FFF2-40B4-BE49-F238E27FC236}">
                  <a16:creationId xmlns:a16="http://schemas.microsoft.com/office/drawing/2014/main" id="{BB793990-D708-4A4E-8978-FBDFC3506C84}"/>
                </a:ext>
              </a:extLst>
            </p:cNvPr>
            <p:cNvGrpSpPr/>
            <p:nvPr/>
          </p:nvGrpSpPr>
          <p:grpSpPr>
            <a:xfrm>
              <a:off x="11293692" y="5719432"/>
              <a:ext cx="339654" cy="472853"/>
              <a:chOff x="11227017" y="5697207"/>
              <a:chExt cx="339654" cy="472853"/>
            </a:xfrm>
          </p:grpSpPr>
          <p:pic>
            <p:nvPicPr>
              <p:cNvPr id="105" name="Picture 6" descr="See the source image">
                <a:extLst>
                  <a:ext uri="{FF2B5EF4-FFF2-40B4-BE49-F238E27FC236}">
                    <a16:creationId xmlns:a16="http://schemas.microsoft.com/office/drawing/2014/main" id="{1FF7B1E9-88DC-4AE1-A6A7-E41F4B4AB97D}"/>
                  </a:ext>
                </a:extLst>
              </p:cNvPr>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11227017" y="5697207"/>
                <a:ext cx="339654" cy="339652"/>
              </a:xfrm>
              <a:prstGeom prst="rect">
                <a:avLst/>
              </a:prstGeom>
              <a:noFill/>
              <a:extLst>
                <a:ext uri="{909E8E84-426E-40DD-AFC4-6F175D3DCCD1}">
                  <a14:hiddenFill xmlns:a14="http://schemas.microsoft.com/office/drawing/2010/main">
                    <a:solidFill>
                      <a:srgbClr val="FFFFFF"/>
                    </a:solidFill>
                  </a14:hiddenFill>
                </a:ext>
              </a:extLst>
            </p:spPr>
          </p:pic>
          <p:sp>
            <p:nvSpPr>
              <p:cNvPr id="111" name="TextBox 110">
                <a:extLst>
                  <a:ext uri="{FF2B5EF4-FFF2-40B4-BE49-F238E27FC236}">
                    <a16:creationId xmlns:a16="http://schemas.microsoft.com/office/drawing/2014/main" id="{D93F42EF-E54A-4B6D-962A-CFDC912BB9B3}"/>
                  </a:ext>
                </a:extLst>
              </p:cNvPr>
              <p:cNvSpPr txBox="1"/>
              <p:nvPr/>
            </p:nvSpPr>
            <p:spPr>
              <a:xfrm>
                <a:off x="11245360" y="6046949"/>
                <a:ext cx="302968" cy="123111"/>
              </a:xfrm>
              <a:prstGeom prst="rect">
                <a:avLst/>
              </a:prstGeom>
              <a:noFill/>
            </p:spPr>
            <p:txBody>
              <a:bodyPr wrap="none" lIns="0" tIns="0" rIns="0" bIns="0" rtlCol="0">
                <a:spAutoFit/>
              </a:bodyPr>
              <a:lstStyle/>
              <a:p>
                <a:pPr lvl="0" algn="ctr" defTabSz="914367"/>
                <a:r>
                  <a:rPr lang="en-US" sz="800">
                    <a:solidFill>
                      <a:srgbClr val="000000"/>
                    </a:solidFill>
                    <a:latin typeface="+mj-lt"/>
                    <a:ea typeface="Segoe UI" pitchFamily="34" charset="0"/>
                    <a:cs typeface="Segoe UI" pitchFamily="34" charset="0"/>
                  </a:rPr>
                  <a:t>Jaeger</a:t>
                </a:r>
                <a:endParaRPr kumimoji="0" lang="en-US" sz="700" b="0" i="0" u="none" strike="noStrike" kern="1200" cap="none" spc="0" normalizeH="0" baseline="0" noProof="0">
                  <a:ln>
                    <a:noFill/>
                  </a:ln>
                  <a:gradFill>
                    <a:gsLst>
                      <a:gs pos="2917">
                        <a:srgbClr val="000000"/>
                      </a:gs>
                      <a:gs pos="30000">
                        <a:srgbClr val="000000"/>
                      </a:gs>
                    </a:gsLst>
                    <a:lin ang="5400000" scaled="0"/>
                  </a:gradFill>
                  <a:effectLst/>
                  <a:uLnTx/>
                  <a:uFillTx/>
                  <a:latin typeface="+mj-lt"/>
                </a:endParaRPr>
              </a:p>
            </p:txBody>
          </p:sp>
        </p:grpSp>
        <p:grpSp>
          <p:nvGrpSpPr>
            <p:cNvPr id="5" name="Group 4">
              <a:extLst>
                <a:ext uri="{FF2B5EF4-FFF2-40B4-BE49-F238E27FC236}">
                  <a16:creationId xmlns:a16="http://schemas.microsoft.com/office/drawing/2014/main" id="{0D2D7AFF-5330-43E2-98D7-5E655F144A3E}"/>
                </a:ext>
              </a:extLst>
            </p:cNvPr>
            <p:cNvGrpSpPr/>
            <p:nvPr/>
          </p:nvGrpSpPr>
          <p:grpSpPr>
            <a:xfrm>
              <a:off x="10517833" y="5752900"/>
              <a:ext cx="543730" cy="437360"/>
              <a:chOff x="10458391" y="5730675"/>
              <a:chExt cx="543730" cy="437360"/>
            </a:xfrm>
          </p:grpSpPr>
          <p:pic>
            <p:nvPicPr>
              <p:cNvPr id="103" name="Picture 16" descr="Image result for Zipkin logo">
                <a:extLst>
                  <a:ext uri="{FF2B5EF4-FFF2-40B4-BE49-F238E27FC236}">
                    <a16:creationId xmlns:a16="http://schemas.microsoft.com/office/drawing/2014/main" id="{9430AC35-0DE4-4274-8AA2-407AC6A292A9}"/>
                  </a:ext>
                </a:extLst>
              </p:cNvPr>
              <p:cNvPicPr>
                <a:picLocks noChangeAspect="1" noChangeArrowheads="1"/>
              </p:cNvPicPr>
              <p:nvPr/>
            </p:nvPicPr>
            <p:blipFill rotWithShape="1">
              <a:blip r:embed="rId10" cstate="print">
                <a:extLst>
                  <a:ext uri="{28A0092B-C50C-407E-A947-70E740481C1C}">
                    <a14:useLocalDpi xmlns:a14="http://schemas.microsoft.com/office/drawing/2010/main"/>
                  </a:ext>
                </a:extLst>
              </a:blip>
              <a:srcRect/>
              <a:stretch/>
            </p:blipFill>
            <p:spPr bwMode="auto">
              <a:xfrm>
                <a:off x="10458391" y="5730675"/>
                <a:ext cx="543730" cy="243969"/>
              </a:xfrm>
              <a:prstGeom prst="rect">
                <a:avLst/>
              </a:prstGeom>
              <a:noFill/>
              <a:extLst>
                <a:ext uri="{909E8E84-426E-40DD-AFC4-6F175D3DCCD1}">
                  <a14:hiddenFill xmlns:a14="http://schemas.microsoft.com/office/drawing/2010/main">
                    <a:solidFill>
                      <a:srgbClr val="FFFFFF"/>
                    </a:solidFill>
                  </a14:hiddenFill>
                </a:ext>
              </a:extLst>
            </p:spPr>
          </p:pic>
          <p:sp>
            <p:nvSpPr>
              <p:cNvPr id="110" name="TextBox 109">
                <a:extLst>
                  <a:ext uri="{FF2B5EF4-FFF2-40B4-BE49-F238E27FC236}">
                    <a16:creationId xmlns:a16="http://schemas.microsoft.com/office/drawing/2014/main" id="{7EB3ECD2-723A-4386-8767-8D9ED88D0754}"/>
                  </a:ext>
                </a:extLst>
              </p:cNvPr>
              <p:cNvSpPr txBox="1"/>
              <p:nvPr/>
            </p:nvSpPr>
            <p:spPr>
              <a:xfrm>
                <a:off x="10584383" y="6044924"/>
                <a:ext cx="291747" cy="123111"/>
              </a:xfrm>
              <a:prstGeom prst="rect">
                <a:avLst/>
              </a:prstGeom>
              <a:noFill/>
            </p:spPr>
            <p:txBody>
              <a:bodyPr wrap="none" lIns="0" tIns="0" rIns="0" bIns="0" rtlCol="0">
                <a:spAutoFit/>
              </a:bodyPr>
              <a:lstStyle/>
              <a:p>
                <a:pPr lvl="0" algn="ctr" defTabSz="914367"/>
                <a:r>
                  <a:rPr lang="en-US" sz="800">
                    <a:solidFill>
                      <a:srgbClr val="000000"/>
                    </a:solidFill>
                    <a:latin typeface="+mj-lt"/>
                    <a:ea typeface="Segoe UI" pitchFamily="34" charset="0"/>
                    <a:cs typeface="Segoe UI" pitchFamily="34" charset="0"/>
                  </a:rPr>
                  <a:t>Zipkin</a:t>
                </a:r>
                <a:endParaRPr kumimoji="0" lang="en-US" sz="700" b="0" i="0" u="none" strike="noStrike" kern="1200" cap="none" spc="0" normalizeH="0" baseline="0" noProof="0">
                  <a:ln>
                    <a:noFill/>
                  </a:ln>
                  <a:gradFill>
                    <a:gsLst>
                      <a:gs pos="2917">
                        <a:srgbClr val="000000"/>
                      </a:gs>
                      <a:gs pos="30000">
                        <a:srgbClr val="000000"/>
                      </a:gs>
                    </a:gsLst>
                    <a:lin ang="5400000" scaled="0"/>
                  </a:gradFill>
                  <a:effectLst/>
                  <a:uLnTx/>
                  <a:uFillTx/>
                  <a:latin typeface="+mj-lt"/>
                </a:endParaRPr>
              </a:p>
            </p:txBody>
          </p:sp>
        </p:grpSp>
      </p:grpSp>
      <p:grpSp>
        <p:nvGrpSpPr>
          <p:cNvPr id="74" name="Group 73">
            <a:extLst>
              <a:ext uri="{FF2B5EF4-FFF2-40B4-BE49-F238E27FC236}">
                <a16:creationId xmlns:a16="http://schemas.microsoft.com/office/drawing/2014/main" id="{EA79EEF5-F65F-4EF7-8184-B71DF2F938C8}"/>
              </a:ext>
            </a:extLst>
          </p:cNvPr>
          <p:cNvGrpSpPr/>
          <p:nvPr/>
        </p:nvGrpSpPr>
        <p:grpSpPr>
          <a:xfrm>
            <a:off x="6811508" y="3092752"/>
            <a:ext cx="5012267" cy="859376"/>
            <a:chOff x="6811508" y="3092752"/>
            <a:chExt cx="5012267" cy="859376"/>
          </a:xfrm>
        </p:grpSpPr>
        <p:sp>
          <p:nvSpPr>
            <p:cNvPr id="64" name="Rounded Rectangle 5">
              <a:extLst>
                <a:ext uri="{FF2B5EF4-FFF2-40B4-BE49-F238E27FC236}">
                  <a16:creationId xmlns:a16="http://schemas.microsoft.com/office/drawing/2014/main" id="{70D8D577-D96F-46A7-80CE-77594673C8E2}"/>
                </a:ext>
              </a:extLst>
            </p:cNvPr>
            <p:cNvSpPr/>
            <p:nvPr/>
          </p:nvSpPr>
          <p:spPr bwMode="auto">
            <a:xfrm>
              <a:off x="6811508" y="3092752"/>
              <a:ext cx="5012267" cy="859376"/>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Semibold"/>
                  <a:ea typeface="+mn-ea"/>
                  <a:cs typeface="+mn-cs"/>
                </a:rPr>
                <a:t>Bindings</a:t>
              </a:r>
            </a:p>
            <a:p>
              <a:pPr marL="0" marR="0" lvl="0" indent="0" defTabSz="932472" rtl="0" eaLnBrk="1" fontAlgn="base" latinLnBrk="0" hangingPunct="1">
                <a:lnSpc>
                  <a:spcPct val="100000"/>
                </a:lnSpc>
                <a:spcBef>
                  <a:spcPct val="0"/>
                </a:spcBef>
                <a:spcAft>
                  <a:spcPct val="0"/>
                </a:spcAft>
                <a:buClrTx/>
                <a:buSzTx/>
                <a:buFontTx/>
                <a:buNone/>
                <a:tabLst/>
                <a:defRPr/>
              </a:pPr>
              <a:r>
                <a:rPr lang="en-US" sz="1600">
                  <a:solidFill>
                    <a:srgbClr val="000000"/>
                  </a:solidFill>
                  <a:latin typeface="Segoe UI Semibold"/>
                </a:rPr>
                <a:t>&amp; Triggers</a:t>
              </a:r>
              <a:endParaRPr kumimoji="0" lang="en-US" sz="1600" b="0" i="0" u="none" strike="noStrike" kern="1200" cap="none" spc="0" normalizeH="0" baseline="0" noProof="0">
                <a:ln>
                  <a:noFill/>
                </a:ln>
                <a:solidFill>
                  <a:srgbClr val="000000"/>
                </a:solidFill>
                <a:effectLst/>
                <a:uLnTx/>
                <a:uFillTx/>
                <a:latin typeface="Segoe UI Semibold"/>
                <a:ea typeface="+mn-ea"/>
                <a:cs typeface="+mn-cs"/>
              </a:endParaRPr>
            </a:p>
          </p:txBody>
        </p:sp>
        <p:grpSp>
          <p:nvGrpSpPr>
            <p:cNvPr id="66" name="Group 65">
              <a:extLst>
                <a:ext uri="{FF2B5EF4-FFF2-40B4-BE49-F238E27FC236}">
                  <a16:creationId xmlns:a16="http://schemas.microsoft.com/office/drawing/2014/main" id="{C2345973-8372-47C6-9A8F-EEEBA544F412}"/>
                </a:ext>
              </a:extLst>
            </p:cNvPr>
            <p:cNvGrpSpPr/>
            <p:nvPr/>
          </p:nvGrpSpPr>
          <p:grpSpPr>
            <a:xfrm>
              <a:off x="8620045" y="3226954"/>
              <a:ext cx="2903730" cy="613561"/>
              <a:chOff x="8620045" y="3226954"/>
              <a:chExt cx="2903730" cy="613561"/>
            </a:xfrm>
          </p:grpSpPr>
          <p:grpSp>
            <p:nvGrpSpPr>
              <p:cNvPr id="56" name="Group 55">
                <a:extLst>
                  <a:ext uri="{FF2B5EF4-FFF2-40B4-BE49-F238E27FC236}">
                    <a16:creationId xmlns:a16="http://schemas.microsoft.com/office/drawing/2014/main" id="{0D4A44D5-64CC-41B9-A1BF-3F2B7E9A507A}"/>
                  </a:ext>
                </a:extLst>
              </p:cNvPr>
              <p:cNvGrpSpPr/>
              <p:nvPr/>
            </p:nvGrpSpPr>
            <p:grpSpPr>
              <a:xfrm>
                <a:off x="9951671" y="3226954"/>
                <a:ext cx="362279" cy="613302"/>
                <a:chOff x="11187129" y="3284711"/>
                <a:chExt cx="362279" cy="613302"/>
              </a:xfrm>
            </p:grpSpPr>
            <p:sp>
              <p:nvSpPr>
                <p:cNvPr id="139" name="TextBox 138">
                  <a:extLst>
                    <a:ext uri="{FF2B5EF4-FFF2-40B4-BE49-F238E27FC236}">
                      <a16:creationId xmlns:a16="http://schemas.microsoft.com/office/drawing/2014/main" id="{1CE745F1-EB1D-490E-8078-61FDD75A3066}"/>
                    </a:ext>
                  </a:extLst>
                </p:cNvPr>
                <p:cNvSpPr txBox="1"/>
                <p:nvPr/>
              </p:nvSpPr>
              <p:spPr>
                <a:xfrm>
                  <a:off x="11187129" y="3651792"/>
                  <a:ext cx="362279" cy="24622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mj-lt"/>
                      <a:ea typeface="+mn-ea"/>
                      <a:cs typeface="+mn-cs"/>
                    </a:rPr>
                    <a:t>GCP</a:t>
                  </a: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mj-lt"/>
                      <a:ea typeface="+mn-ea"/>
                      <a:cs typeface="+mn-cs"/>
                    </a:rPr>
                    <a:t>Storage</a:t>
                  </a:r>
                </a:p>
              </p:txBody>
            </p:sp>
            <p:pic>
              <p:nvPicPr>
                <p:cNvPr id="143" name="Picture 142">
                  <a:extLst>
                    <a:ext uri="{FF2B5EF4-FFF2-40B4-BE49-F238E27FC236}">
                      <a16:creationId xmlns:a16="http://schemas.microsoft.com/office/drawing/2014/main" id="{12CF7F76-5FC7-46DE-949C-6798A67F45A0}"/>
                    </a:ext>
                  </a:extLst>
                </p:cNvPr>
                <p:cNvPicPr>
                  <a:picLocks noChangeAspect="1"/>
                </p:cNvPicPr>
                <p:nvPr/>
              </p:nvPicPr>
              <p:blipFill>
                <a:blip r:embed="rId11" cstate="print">
                  <a:extLst>
                    <a:ext uri="{28A0092B-C50C-407E-A947-70E740481C1C}">
                      <a14:useLocalDpi xmlns:a14="http://schemas.microsoft.com/office/drawing/2010/main"/>
                    </a:ext>
                  </a:extLst>
                </a:blip>
                <a:srcRect/>
                <a:stretch/>
              </p:blipFill>
              <p:spPr>
                <a:xfrm>
                  <a:off x="11192077" y="3284711"/>
                  <a:ext cx="352382" cy="352382"/>
                </a:xfrm>
                <a:prstGeom prst="rect">
                  <a:avLst/>
                </a:prstGeom>
              </p:spPr>
            </p:pic>
          </p:grpSp>
          <p:grpSp>
            <p:nvGrpSpPr>
              <p:cNvPr id="54" name="Group 53">
                <a:extLst>
                  <a:ext uri="{FF2B5EF4-FFF2-40B4-BE49-F238E27FC236}">
                    <a16:creationId xmlns:a16="http://schemas.microsoft.com/office/drawing/2014/main" id="{3279A205-5FF7-4075-BEA9-881339A6970C}"/>
                  </a:ext>
                </a:extLst>
              </p:cNvPr>
              <p:cNvGrpSpPr/>
              <p:nvPr/>
            </p:nvGrpSpPr>
            <p:grpSpPr>
              <a:xfrm>
                <a:off x="8620045" y="3239575"/>
                <a:ext cx="332230" cy="600940"/>
                <a:chOff x="10569145" y="3297073"/>
                <a:chExt cx="332230" cy="600940"/>
              </a:xfrm>
            </p:grpSpPr>
            <p:pic>
              <p:nvPicPr>
                <p:cNvPr id="141" name="Picture 140">
                  <a:extLst>
                    <a:ext uri="{FF2B5EF4-FFF2-40B4-BE49-F238E27FC236}">
                      <a16:creationId xmlns:a16="http://schemas.microsoft.com/office/drawing/2014/main" id="{D304FFDA-FB98-40BE-BB79-8EDDA635F765}"/>
                    </a:ext>
                  </a:extLst>
                </p:cNvPr>
                <p:cNvPicPr>
                  <a:picLocks noChangeAspect="1"/>
                </p:cNvPicPr>
                <p:nvPr/>
              </p:nvPicPr>
              <p:blipFill>
                <a:blip r:embed="rId12">
                  <a:extLst>
                    <a:ext uri="{28A0092B-C50C-407E-A947-70E740481C1C}">
                      <a14:useLocalDpi xmlns:a14="http://schemas.microsoft.com/office/drawing/2010/main"/>
                    </a:ext>
                    <a:ext uri="{96DAC541-7B7A-43D3-8B79-37D633B846F1}">
                      <asvg:svgBlip xmlns:asvg="http://schemas.microsoft.com/office/drawing/2016/SVG/main" r:embed="rId13"/>
                    </a:ext>
                  </a:extLst>
                </a:blip>
                <a:srcRect/>
                <a:stretch/>
              </p:blipFill>
              <p:spPr>
                <a:xfrm>
                  <a:off x="10569145" y="3297073"/>
                  <a:ext cx="332230" cy="332230"/>
                </a:xfrm>
                <a:prstGeom prst="rect">
                  <a:avLst/>
                </a:prstGeom>
              </p:spPr>
            </p:pic>
            <p:sp>
              <p:nvSpPr>
                <p:cNvPr id="145" name="TextBox 144">
                  <a:extLst>
                    <a:ext uri="{FF2B5EF4-FFF2-40B4-BE49-F238E27FC236}">
                      <a16:creationId xmlns:a16="http://schemas.microsoft.com/office/drawing/2014/main" id="{24166F4C-4836-4D2B-AD61-C5418D406349}"/>
                    </a:ext>
                  </a:extLst>
                </p:cNvPr>
                <p:cNvSpPr txBox="1"/>
                <p:nvPr/>
              </p:nvSpPr>
              <p:spPr>
                <a:xfrm>
                  <a:off x="10623049" y="3651792"/>
                  <a:ext cx="224420" cy="24622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mj-lt"/>
                      <a:ea typeface="+mn-ea"/>
                      <a:cs typeface="+mn-cs"/>
                    </a:rPr>
                    <a:t>AWS</a:t>
                  </a: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mj-lt"/>
                      <a:ea typeface="+mn-ea"/>
                      <a:cs typeface="+mn-cs"/>
                    </a:rPr>
                    <a:t>S3</a:t>
                  </a:r>
                </a:p>
              </p:txBody>
            </p:sp>
          </p:grpSp>
          <p:grpSp>
            <p:nvGrpSpPr>
              <p:cNvPr id="53" name="Group 52">
                <a:extLst>
                  <a:ext uri="{FF2B5EF4-FFF2-40B4-BE49-F238E27FC236}">
                    <a16:creationId xmlns:a16="http://schemas.microsoft.com/office/drawing/2014/main" id="{193A384D-F456-4DAA-8B07-F2B158195160}"/>
                  </a:ext>
                </a:extLst>
              </p:cNvPr>
              <p:cNvGrpSpPr/>
              <p:nvPr/>
            </p:nvGrpSpPr>
            <p:grpSpPr>
              <a:xfrm>
                <a:off x="11265691" y="3251345"/>
                <a:ext cx="258084" cy="558399"/>
                <a:chOff x="10013624" y="3278059"/>
                <a:chExt cx="258084" cy="558399"/>
              </a:xfrm>
            </p:grpSpPr>
            <p:sp>
              <p:nvSpPr>
                <p:cNvPr id="149" name="TextBox 148">
                  <a:extLst>
                    <a:ext uri="{FF2B5EF4-FFF2-40B4-BE49-F238E27FC236}">
                      <a16:creationId xmlns:a16="http://schemas.microsoft.com/office/drawing/2014/main" id="{C42BEF3E-283A-4302-8483-07EF5F2957EF}"/>
                    </a:ext>
                  </a:extLst>
                </p:cNvPr>
                <p:cNvSpPr txBox="1"/>
                <p:nvPr/>
              </p:nvSpPr>
              <p:spPr>
                <a:xfrm>
                  <a:off x="10013624" y="3713347"/>
                  <a:ext cx="258084" cy="12311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mj-lt"/>
                      <a:ea typeface="+mn-ea"/>
                      <a:cs typeface="+mn-cs"/>
                    </a:rPr>
                    <a:t>Kafka</a:t>
                  </a:r>
                </a:p>
              </p:txBody>
            </p:sp>
            <p:pic>
              <p:nvPicPr>
                <p:cNvPr id="151" name="Picture 150" descr="A close up of a logo&#10;&#10;Description automatically generated">
                  <a:extLst>
                    <a:ext uri="{FF2B5EF4-FFF2-40B4-BE49-F238E27FC236}">
                      <a16:creationId xmlns:a16="http://schemas.microsoft.com/office/drawing/2014/main" id="{85564CD7-D928-462D-9C5A-604A62817917}"/>
                    </a:ext>
                  </a:extLst>
                </p:cNvPr>
                <p:cNvPicPr>
                  <a:picLocks noChangeAspect="1"/>
                </p:cNvPicPr>
                <p:nvPr/>
              </p:nvPicPr>
              <p:blipFill>
                <a:blip r:embed="rId14" cstate="print">
                  <a:duotone>
                    <a:prstClr val="black"/>
                    <a:schemeClr val="accent6">
                      <a:tint val="45000"/>
                      <a:satMod val="400000"/>
                    </a:schemeClr>
                  </a:duotone>
                  <a:extLst>
                    <a:ext uri="{28A0092B-C50C-407E-A947-70E740481C1C}">
                      <a14:useLocalDpi xmlns:a14="http://schemas.microsoft.com/office/drawing/2010/main"/>
                    </a:ext>
                  </a:extLst>
                </a:blip>
                <a:stretch>
                  <a:fillRect/>
                </a:stretch>
              </p:blipFill>
              <p:spPr>
                <a:xfrm>
                  <a:off x="10037286" y="3278059"/>
                  <a:ext cx="210761" cy="342135"/>
                </a:xfrm>
                <a:prstGeom prst="rect">
                  <a:avLst/>
                </a:prstGeom>
              </p:spPr>
            </p:pic>
          </p:grpSp>
          <p:grpSp>
            <p:nvGrpSpPr>
              <p:cNvPr id="51" name="Group 50">
                <a:extLst>
                  <a:ext uri="{FF2B5EF4-FFF2-40B4-BE49-F238E27FC236}">
                    <a16:creationId xmlns:a16="http://schemas.microsoft.com/office/drawing/2014/main" id="{0F016EDF-F003-4DA9-9564-5871D75CEB14}"/>
                  </a:ext>
                </a:extLst>
              </p:cNvPr>
              <p:cNvGrpSpPr/>
              <p:nvPr/>
            </p:nvGrpSpPr>
            <p:grpSpPr>
              <a:xfrm>
                <a:off x="9271327" y="3231132"/>
                <a:ext cx="362279" cy="601615"/>
                <a:chOff x="9403298" y="3296398"/>
                <a:chExt cx="362279" cy="601615"/>
              </a:xfrm>
            </p:grpSpPr>
            <p:sp>
              <p:nvSpPr>
                <p:cNvPr id="147" name="TextBox 146">
                  <a:extLst>
                    <a:ext uri="{FF2B5EF4-FFF2-40B4-BE49-F238E27FC236}">
                      <a16:creationId xmlns:a16="http://schemas.microsoft.com/office/drawing/2014/main" id="{B27D6BAC-7C80-47B0-A143-22DA596F50C7}"/>
                    </a:ext>
                  </a:extLst>
                </p:cNvPr>
                <p:cNvSpPr txBox="1"/>
                <p:nvPr/>
              </p:nvSpPr>
              <p:spPr>
                <a:xfrm>
                  <a:off x="9403298" y="3651792"/>
                  <a:ext cx="362279" cy="24622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mj-lt"/>
                      <a:ea typeface="+mn-ea"/>
                      <a:cs typeface="+mn-cs"/>
                    </a:rPr>
                    <a:t>Azure </a:t>
                  </a: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mj-lt"/>
                      <a:ea typeface="+mn-ea"/>
                      <a:cs typeface="+mn-cs"/>
                    </a:rPr>
                    <a:t>Storage</a:t>
                  </a:r>
                </a:p>
              </p:txBody>
            </p:sp>
            <p:pic>
              <p:nvPicPr>
                <p:cNvPr id="153" name="Graphic 152">
                  <a:extLst>
                    <a:ext uri="{FF2B5EF4-FFF2-40B4-BE49-F238E27FC236}">
                      <a16:creationId xmlns:a16="http://schemas.microsoft.com/office/drawing/2014/main" id="{BDC0189B-CA7B-48FB-9DD9-06FF4160F710}"/>
                    </a:ext>
                  </a:extLst>
                </p:cNvPr>
                <p:cNvPicPr>
                  <a:picLocks noChangeAspect="1"/>
                </p:cNvPicPr>
                <p:nvPr/>
              </p:nvPicPr>
              <p:blipFill>
                <a:blip r:embed="rId15">
                  <a:extLst>
                    <a:ext uri="{28A0092B-C50C-407E-A947-70E740481C1C}">
                      <a14:useLocalDpi xmlns:a14="http://schemas.microsoft.com/office/drawing/2010/main"/>
                    </a:ext>
                    <a:ext uri="{96DAC541-7B7A-43D3-8B79-37D633B846F1}">
                      <asvg:svgBlip xmlns:asvg="http://schemas.microsoft.com/office/drawing/2016/SVG/main" r:embed="rId16"/>
                    </a:ext>
                  </a:extLst>
                </a:blip>
                <a:srcRect/>
                <a:stretch/>
              </p:blipFill>
              <p:spPr>
                <a:xfrm>
                  <a:off x="9418110" y="3296398"/>
                  <a:ext cx="332652" cy="332652"/>
                </a:xfrm>
                <a:prstGeom prst="rect">
                  <a:avLst/>
                </a:prstGeom>
              </p:spPr>
            </p:pic>
          </p:grpSp>
          <p:grpSp>
            <p:nvGrpSpPr>
              <p:cNvPr id="49" name="Group 48">
                <a:extLst>
                  <a:ext uri="{FF2B5EF4-FFF2-40B4-BE49-F238E27FC236}">
                    <a16:creationId xmlns:a16="http://schemas.microsoft.com/office/drawing/2014/main" id="{E22713F9-CDBD-4F70-B1CC-44B7B2FD480E}"/>
                  </a:ext>
                </a:extLst>
              </p:cNvPr>
              <p:cNvGrpSpPr/>
              <p:nvPr/>
            </p:nvGrpSpPr>
            <p:grpSpPr>
              <a:xfrm>
                <a:off x="10568255" y="3256851"/>
                <a:ext cx="442189" cy="538873"/>
                <a:chOff x="8698105" y="3297585"/>
                <a:chExt cx="442189" cy="538873"/>
              </a:xfrm>
            </p:grpSpPr>
            <p:pic>
              <p:nvPicPr>
                <p:cNvPr id="155" name="Picture 6">
                  <a:extLst>
                    <a:ext uri="{FF2B5EF4-FFF2-40B4-BE49-F238E27FC236}">
                      <a16:creationId xmlns:a16="http://schemas.microsoft.com/office/drawing/2014/main" id="{66188ED1-6276-4152-8AD9-44EA82986028}"/>
                    </a:ext>
                  </a:extLst>
                </p:cNvPr>
                <p:cNvPicPr>
                  <a:picLocks noChangeAspect="1" noChangeArrowheads="1"/>
                </p:cNvPicPr>
                <p:nvPr/>
              </p:nvPicPr>
              <p:blipFill>
                <a:blip r:embed="rId17" cstate="print">
                  <a:extLst>
                    <a:ext uri="{28A0092B-C50C-407E-A947-70E740481C1C}">
                      <a14:useLocalDpi xmlns:a14="http://schemas.microsoft.com/office/drawing/2010/main"/>
                    </a:ext>
                  </a:extLst>
                </a:blip>
                <a:srcRect/>
                <a:stretch/>
              </p:blipFill>
              <p:spPr bwMode="auto">
                <a:xfrm>
                  <a:off x="8698105" y="3297585"/>
                  <a:ext cx="442189" cy="331465"/>
                </a:xfrm>
                <a:prstGeom prst="rect">
                  <a:avLst/>
                </a:prstGeom>
                <a:noFill/>
                <a:extLst>
                  <a:ext uri="{909E8E84-426E-40DD-AFC4-6F175D3DCCD1}">
                    <a14:hiddenFill xmlns:a14="http://schemas.microsoft.com/office/drawing/2010/main">
                      <a:solidFill>
                        <a:srgbClr val="FFFFFF"/>
                      </a:solidFill>
                    </a14:hiddenFill>
                  </a:ext>
                </a:extLst>
              </p:spPr>
            </p:pic>
            <p:sp>
              <p:nvSpPr>
                <p:cNvPr id="112" name="TextBox 111">
                  <a:extLst>
                    <a:ext uri="{FF2B5EF4-FFF2-40B4-BE49-F238E27FC236}">
                      <a16:creationId xmlns:a16="http://schemas.microsoft.com/office/drawing/2014/main" id="{14D424BE-DF5D-4031-B2A9-F8F74F704FC9}"/>
                    </a:ext>
                  </a:extLst>
                </p:cNvPr>
                <p:cNvSpPr txBox="1"/>
                <p:nvPr/>
              </p:nvSpPr>
              <p:spPr>
                <a:xfrm>
                  <a:off x="8781341" y="3713347"/>
                  <a:ext cx="275717" cy="12311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mj-lt"/>
                      <a:ea typeface="+mn-ea"/>
                      <a:cs typeface="+mn-cs"/>
                    </a:rPr>
                    <a:t>Twilio</a:t>
                  </a:r>
                </a:p>
              </p:txBody>
            </p:sp>
          </p:grpSp>
        </p:grpSp>
      </p:grpSp>
      <p:sp>
        <p:nvSpPr>
          <p:cNvPr id="32" name="TextBox 31">
            <a:extLst>
              <a:ext uri="{FF2B5EF4-FFF2-40B4-BE49-F238E27FC236}">
                <a16:creationId xmlns:a16="http://schemas.microsoft.com/office/drawing/2014/main" id="{4A5365AC-F178-4D87-B05E-2E9E7872B190}"/>
              </a:ext>
            </a:extLst>
          </p:cNvPr>
          <p:cNvSpPr txBox="1"/>
          <p:nvPr/>
        </p:nvSpPr>
        <p:spPr>
          <a:xfrm>
            <a:off x="613543" y="4265958"/>
            <a:ext cx="5155676" cy="1846659"/>
          </a:xfrm>
          <a:prstGeom prst="rect">
            <a:avLst/>
          </a:prstGeom>
          <a:noFill/>
        </p:spPr>
        <p:txBody>
          <a:bodyPr wrap="square" lIns="0" tIns="0" rIns="0" bIns="0" rtlCol="0" anchor="t">
            <a:spAutoFit/>
          </a:bodyPr>
          <a:lstStyle/>
          <a:p>
            <a:pPr defTabSz="914367"/>
            <a:r>
              <a:rPr lang="en-US" sz="2000" dirty="0">
                <a:gradFill>
                  <a:gsLst>
                    <a:gs pos="2917">
                      <a:srgbClr val="000000"/>
                    </a:gs>
                    <a:gs pos="30000">
                      <a:srgbClr val="000000"/>
                    </a:gs>
                  </a:gsLst>
                  <a:lin ang="5400000" scaled="0"/>
                </a:gradFill>
                <a:latin typeface="Segoe UI" panose="020B0502040204020203" pitchFamily="34" charset="0"/>
                <a:cs typeface="Segoe UI" panose="020B0502040204020203" pitchFamily="34" charset="0"/>
              </a:rPr>
              <a:t>Swappable YAML files with</a:t>
            </a:r>
          </a:p>
          <a:p>
            <a:pPr defTabSz="914367">
              <a:spcAft>
                <a:spcPts val="1200"/>
              </a:spcAft>
            </a:pPr>
            <a:r>
              <a:rPr lang="en-US" sz="2000" dirty="0">
                <a:gradFill>
                  <a:gsLst>
                    <a:gs pos="2917">
                      <a:srgbClr val="000000"/>
                    </a:gs>
                    <a:gs pos="30000">
                      <a:srgbClr val="000000"/>
                    </a:gs>
                  </a:gsLst>
                  <a:lin ang="5400000" scaled="0"/>
                </a:gradFill>
                <a:latin typeface="Segoe UI" panose="020B0502040204020203" pitchFamily="34" charset="0"/>
                <a:cs typeface="Segoe UI" panose="020B0502040204020203" pitchFamily="34" charset="0"/>
              </a:rPr>
              <a:t>resource connection details</a:t>
            </a:r>
          </a:p>
          <a:p>
            <a:pPr defTabSz="914367">
              <a:spcAft>
                <a:spcPts val="1200"/>
              </a:spcAft>
            </a:pPr>
            <a:r>
              <a:rPr lang="en-US" sz="2000" dirty="0">
                <a:gradFill>
                  <a:gsLst>
                    <a:gs pos="2917">
                      <a:srgbClr val="000000"/>
                    </a:gs>
                    <a:gs pos="30000">
                      <a:srgbClr val="000000"/>
                    </a:gs>
                  </a:gsLst>
                  <a:lin ang="5400000" scaled="0"/>
                </a:gradFill>
                <a:latin typeface="Segoe UI" panose="020B0502040204020203" pitchFamily="34" charset="0"/>
                <a:cs typeface="Segoe UI" panose="020B0502040204020203" pitchFamily="34" charset="0"/>
              </a:rPr>
              <a:t>Over 97 components available</a:t>
            </a:r>
          </a:p>
          <a:p>
            <a:pPr defTabSz="914367">
              <a:spcAft>
                <a:spcPts val="1200"/>
              </a:spcAft>
            </a:pPr>
            <a:r>
              <a:rPr lang="en-US" sz="2000" dirty="0">
                <a:gradFill>
                  <a:gsLst>
                    <a:gs pos="2917">
                      <a:srgbClr val="000000"/>
                    </a:gs>
                    <a:gs pos="30000">
                      <a:srgbClr val="000000"/>
                    </a:gs>
                  </a:gsLst>
                  <a:lin ang="5400000" scaled="0"/>
                </a:gradFill>
                <a:latin typeface="Segoe UI" panose="020B0502040204020203" pitchFamily="34" charset="0"/>
                <a:cs typeface="Segoe UI" panose="020B0502040204020203" pitchFamily="34" charset="0"/>
              </a:rPr>
              <a:t>Create components for your resource at: </a:t>
            </a:r>
            <a:r>
              <a:rPr lang="en-US" sz="2000" dirty="0" err="1">
                <a:gradFill>
                  <a:gsLst>
                    <a:gs pos="2917">
                      <a:srgbClr val="000000"/>
                    </a:gs>
                    <a:gs pos="30000">
                      <a:srgbClr val="000000"/>
                    </a:gs>
                  </a:gsLst>
                  <a:lin ang="5400000" scaled="0"/>
                </a:gradFill>
                <a:latin typeface="Segoe UI" panose="020B0502040204020203" pitchFamily="34" charset="0"/>
                <a:cs typeface="Segoe UI" panose="020B0502040204020203" pitchFamily="34" charset="0"/>
              </a:rPr>
              <a:t>github.com</a:t>
            </a:r>
            <a:r>
              <a:rPr lang="en-US" sz="2000" dirty="0">
                <a:gradFill>
                  <a:gsLst>
                    <a:gs pos="2917">
                      <a:srgbClr val="000000"/>
                    </a:gs>
                    <a:gs pos="30000">
                      <a:srgbClr val="000000"/>
                    </a:gs>
                  </a:gsLst>
                  <a:lin ang="5400000" scaled="0"/>
                </a:gradFill>
                <a:latin typeface="Segoe UI" panose="020B0502040204020203" pitchFamily="34" charset="0"/>
                <a:cs typeface="Segoe UI" panose="020B0502040204020203" pitchFamily="34" charset="0"/>
              </a:rPr>
              <a:t>/</a:t>
            </a:r>
            <a:r>
              <a:rPr lang="en-US" sz="2000" dirty="0" err="1">
                <a:gradFill>
                  <a:gsLst>
                    <a:gs pos="2917">
                      <a:srgbClr val="000000"/>
                    </a:gs>
                    <a:gs pos="30000">
                      <a:srgbClr val="000000"/>
                    </a:gs>
                  </a:gsLst>
                  <a:lin ang="5400000" scaled="0"/>
                </a:gradFill>
                <a:latin typeface="Segoe UI" panose="020B0502040204020203" pitchFamily="34" charset="0"/>
                <a:cs typeface="Segoe UI" panose="020B0502040204020203" pitchFamily="34" charset="0"/>
              </a:rPr>
              <a:t>dapr</a:t>
            </a:r>
            <a:r>
              <a:rPr lang="en-US" sz="2000" dirty="0">
                <a:gradFill>
                  <a:gsLst>
                    <a:gs pos="2917">
                      <a:srgbClr val="000000"/>
                    </a:gs>
                    <a:gs pos="30000">
                      <a:srgbClr val="000000"/>
                    </a:gs>
                  </a:gsLst>
                  <a:lin ang="5400000" scaled="0"/>
                </a:gradFill>
                <a:latin typeface="Segoe UI" panose="020B0502040204020203" pitchFamily="34" charset="0"/>
                <a:cs typeface="Segoe UI" panose="020B0502040204020203" pitchFamily="34" charset="0"/>
              </a:rPr>
              <a:t>/components-</a:t>
            </a:r>
            <a:r>
              <a:rPr lang="en-US" sz="2000" dirty="0" err="1">
                <a:gradFill>
                  <a:gsLst>
                    <a:gs pos="2917">
                      <a:srgbClr val="000000"/>
                    </a:gs>
                    <a:gs pos="30000">
                      <a:srgbClr val="000000"/>
                    </a:gs>
                  </a:gsLst>
                  <a:lin ang="5400000" scaled="0"/>
                </a:gradFill>
                <a:latin typeface="Segoe UI" panose="020B0502040204020203" pitchFamily="34" charset="0"/>
                <a:cs typeface="Segoe UI" panose="020B0502040204020203" pitchFamily="34" charset="0"/>
              </a:rPr>
              <a:t>contrib</a:t>
            </a:r>
            <a:endParaRPr lang="en-US" sz="2000" dirty="0">
              <a:gradFill>
                <a:gsLst>
                  <a:gs pos="2917">
                    <a:srgbClr val="000000"/>
                  </a:gs>
                  <a:gs pos="30000">
                    <a:srgbClr val="000000"/>
                  </a:gs>
                </a:gsLst>
                <a:lin ang="5400000" scaled="0"/>
              </a:gradFill>
              <a:latin typeface="Segoe UI" panose="020B0502040204020203" pitchFamily="34" charset="0"/>
              <a:cs typeface="Segoe UI" panose="020B0502040204020203" pitchFamily="34" charset="0"/>
            </a:endParaRPr>
          </a:p>
        </p:txBody>
      </p:sp>
      <p:grpSp>
        <p:nvGrpSpPr>
          <p:cNvPr id="60" name="Group 59">
            <a:extLst>
              <a:ext uri="{FF2B5EF4-FFF2-40B4-BE49-F238E27FC236}">
                <a16:creationId xmlns:a16="http://schemas.microsoft.com/office/drawing/2014/main" id="{4C7CFEA0-F4B2-4369-8F02-5482D762BDA0}"/>
              </a:ext>
            </a:extLst>
          </p:cNvPr>
          <p:cNvGrpSpPr/>
          <p:nvPr/>
        </p:nvGrpSpPr>
        <p:grpSpPr>
          <a:xfrm>
            <a:off x="6836292" y="686824"/>
            <a:ext cx="5012267" cy="859376"/>
            <a:chOff x="6836292" y="686824"/>
            <a:chExt cx="5012267" cy="859376"/>
          </a:xfrm>
        </p:grpSpPr>
        <p:sp>
          <p:nvSpPr>
            <p:cNvPr id="55" name="Rounded Rectangle 5">
              <a:extLst>
                <a:ext uri="{FF2B5EF4-FFF2-40B4-BE49-F238E27FC236}">
                  <a16:creationId xmlns:a16="http://schemas.microsoft.com/office/drawing/2014/main" id="{C15A04B3-F812-4F59-B12D-A6F2BD8C156D}"/>
                </a:ext>
              </a:extLst>
            </p:cNvPr>
            <p:cNvSpPr/>
            <p:nvPr/>
          </p:nvSpPr>
          <p:spPr bwMode="auto">
            <a:xfrm>
              <a:off x="6836292" y="686824"/>
              <a:ext cx="5012267" cy="859376"/>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Semibold"/>
                  <a:ea typeface="+mn-ea"/>
                  <a:cs typeface="+mn-cs"/>
                </a:rPr>
                <a:t>State</a:t>
              </a:r>
            </a:p>
            <a:p>
              <a:pPr marL="0" marR="0" lvl="0" indent="0"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Semibold"/>
                  <a:ea typeface="+mn-ea"/>
                  <a:cs typeface="+mn-cs"/>
                </a:rPr>
                <a:t>Stores</a:t>
              </a:r>
            </a:p>
          </p:txBody>
        </p:sp>
        <p:grpSp>
          <p:nvGrpSpPr>
            <p:cNvPr id="16" name="Group 15">
              <a:extLst>
                <a:ext uri="{FF2B5EF4-FFF2-40B4-BE49-F238E27FC236}">
                  <a16:creationId xmlns:a16="http://schemas.microsoft.com/office/drawing/2014/main" id="{4DBD393E-3B3B-42C8-AC7A-0A7920EC0277}"/>
                </a:ext>
              </a:extLst>
            </p:cNvPr>
            <p:cNvGrpSpPr/>
            <p:nvPr/>
          </p:nvGrpSpPr>
          <p:grpSpPr>
            <a:xfrm>
              <a:off x="9939647" y="826412"/>
              <a:ext cx="386324" cy="539799"/>
              <a:chOff x="11026596" y="891566"/>
              <a:chExt cx="386324" cy="539799"/>
            </a:xfrm>
          </p:grpSpPr>
          <p:pic>
            <p:nvPicPr>
              <p:cNvPr id="125" name="Picture 4">
                <a:extLst>
                  <a:ext uri="{FF2B5EF4-FFF2-40B4-BE49-F238E27FC236}">
                    <a16:creationId xmlns:a16="http://schemas.microsoft.com/office/drawing/2014/main" id="{DD95BE5B-92FA-49E2-9E51-148F55403CA3}"/>
                  </a:ext>
                </a:extLst>
              </p:cNvPr>
              <p:cNvPicPr>
                <a:picLocks noChangeAspect="1" noChangeArrowheads="1"/>
              </p:cNvPicPr>
              <p:nvPr/>
            </p:nvPicPr>
            <p:blipFill rotWithShape="1">
              <a:blip r:embed="rId18" cstate="print">
                <a:extLst>
                  <a:ext uri="{28A0092B-C50C-407E-A947-70E740481C1C}">
                    <a14:useLocalDpi xmlns:a14="http://schemas.microsoft.com/office/drawing/2010/main"/>
                  </a:ext>
                </a:extLst>
              </a:blip>
              <a:srcRect/>
              <a:stretch/>
            </p:blipFill>
            <p:spPr bwMode="auto">
              <a:xfrm>
                <a:off x="11061106" y="891566"/>
                <a:ext cx="317304" cy="361795"/>
              </a:xfrm>
              <a:prstGeom prst="rect">
                <a:avLst/>
              </a:prstGeom>
              <a:noFill/>
              <a:extLst>
                <a:ext uri="{909E8E84-426E-40DD-AFC4-6F175D3DCCD1}">
                  <a14:hiddenFill xmlns:a14="http://schemas.microsoft.com/office/drawing/2010/main">
                    <a:solidFill>
                      <a:srgbClr val="FFFFFF"/>
                    </a:solidFill>
                  </a14:hiddenFill>
                </a:ext>
              </a:extLst>
            </p:spPr>
          </p:pic>
          <p:sp>
            <p:nvSpPr>
              <p:cNvPr id="34" name="TextBox 33">
                <a:extLst>
                  <a:ext uri="{FF2B5EF4-FFF2-40B4-BE49-F238E27FC236}">
                    <a16:creationId xmlns:a16="http://schemas.microsoft.com/office/drawing/2014/main" id="{EF45D9A5-A482-473A-95B4-C15E8290F9C4}"/>
                  </a:ext>
                </a:extLst>
              </p:cNvPr>
              <p:cNvSpPr txBox="1"/>
              <p:nvPr/>
            </p:nvSpPr>
            <p:spPr>
              <a:xfrm>
                <a:off x="11026596" y="1308254"/>
                <a:ext cx="386324" cy="12311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mj-lt"/>
                    <a:ea typeface="+mn-ea"/>
                    <a:cs typeface="+mn-cs"/>
                  </a:rPr>
                  <a:t>Firebase</a:t>
                </a:r>
              </a:p>
            </p:txBody>
          </p:sp>
        </p:grpSp>
        <p:grpSp>
          <p:nvGrpSpPr>
            <p:cNvPr id="14" name="Group 13">
              <a:extLst>
                <a:ext uri="{FF2B5EF4-FFF2-40B4-BE49-F238E27FC236}">
                  <a16:creationId xmlns:a16="http://schemas.microsoft.com/office/drawing/2014/main" id="{1DDE530A-4BC7-4E35-822D-31855BCEBE00}"/>
                </a:ext>
              </a:extLst>
            </p:cNvPr>
            <p:cNvGrpSpPr/>
            <p:nvPr/>
          </p:nvGrpSpPr>
          <p:grpSpPr>
            <a:xfrm>
              <a:off x="11158290" y="896990"/>
              <a:ext cx="472886" cy="474510"/>
              <a:chOff x="10350308" y="956855"/>
              <a:chExt cx="472886" cy="474510"/>
            </a:xfrm>
          </p:grpSpPr>
          <p:pic>
            <p:nvPicPr>
              <p:cNvPr id="123" name="Picture 12" descr="Image result for Cassandra Logo">
                <a:extLst>
                  <a:ext uri="{FF2B5EF4-FFF2-40B4-BE49-F238E27FC236}">
                    <a16:creationId xmlns:a16="http://schemas.microsoft.com/office/drawing/2014/main" id="{0186462B-06CB-4AD4-BE1E-821C81CF6152}"/>
                  </a:ext>
                </a:extLst>
              </p:cNvPr>
              <p:cNvPicPr>
                <a:picLocks noChangeAspect="1" noChangeArrowheads="1"/>
              </p:cNvPicPr>
              <p:nvPr/>
            </p:nvPicPr>
            <p:blipFill rotWithShape="1">
              <a:blip r:embed="rId19" cstate="print">
                <a:extLst>
                  <a:ext uri="{28A0092B-C50C-407E-A947-70E740481C1C}">
                    <a14:useLocalDpi xmlns:a14="http://schemas.microsoft.com/office/drawing/2010/main"/>
                  </a:ext>
                </a:extLst>
              </a:blip>
              <a:srcRect/>
              <a:stretch/>
            </p:blipFill>
            <p:spPr bwMode="auto">
              <a:xfrm>
                <a:off x="10410839" y="956855"/>
                <a:ext cx="351824" cy="247873"/>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4">
                <a:extLst>
                  <a:ext uri="{FF2B5EF4-FFF2-40B4-BE49-F238E27FC236}">
                    <a16:creationId xmlns:a16="http://schemas.microsoft.com/office/drawing/2014/main" id="{03CDD855-79BF-4BBF-83F9-4CED3DECDD1D}"/>
                  </a:ext>
                </a:extLst>
              </p:cNvPr>
              <p:cNvSpPr txBox="1"/>
              <p:nvPr/>
            </p:nvSpPr>
            <p:spPr>
              <a:xfrm>
                <a:off x="10350308" y="1308254"/>
                <a:ext cx="472886" cy="12311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mj-lt"/>
                    <a:ea typeface="+mn-ea"/>
                    <a:cs typeface="+mn-cs"/>
                  </a:rPr>
                  <a:t>Cassandra</a:t>
                </a:r>
              </a:p>
            </p:txBody>
          </p:sp>
        </p:grpSp>
        <p:grpSp>
          <p:nvGrpSpPr>
            <p:cNvPr id="13" name="Group 12">
              <a:extLst>
                <a:ext uri="{FF2B5EF4-FFF2-40B4-BE49-F238E27FC236}">
                  <a16:creationId xmlns:a16="http://schemas.microsoft.com/office/drawing/2014/main" id="{9A103AE1-D2A5-4715-92BA-84F0724DEA48}"/>
                </a:ext>
              </a:extLst>
            </p:cNvPr>
            <p:cNvGrpSpPr/>
            <p:nvPr/>
          </p:nvGrpSpPr>
          <p:grpSpPr>
            <a:xfrm>
              <a:off x="10628977" y="894032"/>
              <a:ext cx="320745" cy="477468"/>
              <a:chOff x="9821876" y="953897"/>
              <a:chExt cx="320745" cy="477468"/>
            </a:xfrm>
          </p:grpSpPr>
          <p:pic>
            <p:nvPicPr>
              <p:cNvPr id="113" name="Picture 112">
                <a:extLst>
                  <a:ext uri="{FF2B5EF4-FFF2-40B4-BE49-F238E27FC236}">
                    <a16:creationId xmlns:a16="http://schemas.microsoft.com/office/drawing/2014/main" id="{0326315F-9783-4E5C-B75A-3B4DAE6DC60F}"/>
                  </a:ext>
                </a:extLst>
              </p:cNvPr>
              <p:cNvPicPr>
                <a:picLocks noChangeAspect="1"/>
              </p:cNvPicPr>
              <p:nvPr/>
            </p:nvPicPr>
            <p:blipFill>
              <a:blip r:embed="rId20" cstate="print">
                <a:extLst>
                  <a:ext uri="{28A0092B-C50C-407E-A947-70E740481C1C}">
                    <a14:useLocalDpi xmlns:a14="http://schemas.microsoft.com/office/drawing/2010/main"/>
                  </a:ext>
                </a:extLst>
              </a:blip>
              <a:srcRect/>
              <a:stretch/>
            </p:blipFill>
            <p:spPr>
              <a:xfrm>
                <a:off x="9821876" y="953897"/>
                <a:ext cx="320745" cy="268531"/>
              </a:xfrm>
              <a:prstGeom prst="rect">
                <a:avLst/>
              </a:prstGeom>
            </p:spPr>
          </p:pic>
          <p:sp>
            <p:nvSpPr>
              <p:cNvPr id="36" name="TextBox 35">
                <a:extLst>
                  <a:ext uri="{FF2B5EF4-FFF2-40B4-BE49-F238E27FC236}">
                    <a16:creationId xmlns:a16="http://schemas.microsoft.com/office/drawing/2014/main" id="{B4F4C6DD-4493-419A-A72B-F81DADA818CD}"/>
                  </a:ext>
                </a:extLst>
              </p:cNvPr>
              <p:cNvSpPr txBox="1"/>
              <p:nvPr/>
            </p:nvSpPr>
            <p:spPr>
              <a:xfrm>
                <a:off x="9855611" y="1308254"/>
                <a:ext cx="253275" cy="12311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mj-lt"/>
                    <a:ea typeface="+mn-ea"/>
                    <a:cs typeface="+mn-cs"/>
                  </a:rPr>
                  <a:t>Redis</a:t>
                </a:r>
              </a:p>
            </p:txBody>
          </p:sp>
        </p:grpSp>
        <p:grpSp>
          <p:nvGrpSpPr>
            <p:cNvPr id="12" name="Group 11">
              <a:extLst>
                <a:ext uri="{FF2B5EF4-FFF2-40B4-BE49-F238E27FC236}">
                  <a16:creationId xmlns:a16="http://schemas.microsoft.com/office/drawing/2014/main" id="{691B26D0-03FF-41C0-867E-40493A1C6F5E}"/>
                </a:ext>
              </a:extLst>
            </p:cNvPr>
            <p:cNvGrpSpPr/>
            <p:nvPr/>
          </p:nvGrpSpPr>
          <p:grpSpPr>
            <a:xfrm>
              <a:off x="9200792" y="832837"/>
              <a:ext cx="503344" cy="595242"/>
              <a:chOff x="9184255" y="897678"/>
              <a:chExt cx="503344" cy="595242"/>
            </a:xfrm>
          </p:grpSpPr>
          <p:pic>
            <p:nvPicPr>
              <p:cNvPr id="121" name="Graphic 120">
                <a:extLst>
                  <a:ext uri="{FF2B5EF4-FFF2-40B4-BE49-F238E27FC236}">
                    <a16:creationId xmlns:a16="http://schemas.microsoft.com/office/drawing/2014/main" id="{393CC312-6026-4739-A4EA-D3E1A9B7280E}"/>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9270832" y="897678"/>
                <a:ext cx="330190" cy="330190"/>
              </a:xfrm>
              <a:prstGeom prst="rect">
                <a:avLst/>
              </a:prstGeom>
            </p:spPr>
          </p:pic>
          <p:sp>
            <p:nvSpPr>
              <p:cNvPr id="37" name="TextBox 36">
                <a:extLst>
                  <a:ext uri="{FF2B5EF4-FFF2-40B4-BE49-F238E27FC236}">
                    <a16:creationId xmlns:a16="http://schemas.microsoft.com/office/drawing/2014/main" id="{63FE216E-29BD-4D8D-88CF-186AE99E7DD6}"/>
                  </a:ext>
                </a:extLst>
              </p:cNvPr>
              <p:cNvSpPr txBox="1"/>
              <p:nvPr/>
            </p:nvSpPr>
            <p:spPr>
              <a:xfrm>
                <a:off x="9184255" y="1246699"/>
                <a:ext cx="503344" cy="24622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mj-lt"/>
                    <a:ea typeface="+mn-ea"/>
                    <a:cs typeface="+mn-cs"/>
                  </a:rPr>
                  <a:t>Azure </a:t>
                </a: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mj-lt"/>
                    <a:ea typeface="+mn-ea"/>
                    <a:cs typeface="+mn-cs"/>
                  </a:rPr>
                  <a:t>CosmosDB</a:t>
                </a:r>
              </a:p>
            </p:txBody>
          </p:sp>
        </p:grpSp>
        <p:grpSp>
          <p:nvGrpSpPr>
            <p:cNvPr id="11" name="Group 10">
              <a:extLst>
                <a:ext uri="{FF2B5EF4-FFF2-40B4-BE49-F238E27FC236}">
                  <a16:creationId xmlns:a16="http://schemas.microsoft.com/office/drawing/2014/main" id="{3FEB3128-2D9D-45E7-B1D6-3EA81265A3CB}"/>
                </a:ext>
              </a:extLst>
            </p:cNvPr>
            <p:cNvGrpSpPr/>
            <p:nvPr/>
          </p:nvGrpSpPr>
          <p:grpSpPr>
            <a:xfrm>
              <a:off x="8522467" y="841797"/>
              <a:ext cx="527388" cy="592591"/>
              <a:chOff x="8506996" y="900329"/>
              <a:chExt cx="527388" cy="592591"/>
            </a:xfrm>
          </p:grpSpPr>
          <p:pic>
            <p:nvPicPr>
              <p:cNvPr id="115" name="Picture 114">
                <a:extLst>
                  <a:ext uri="{FF2B5EF4-FFF2-40B4-BE49-F238E27FC236}">
                    <a16:creationId xmlns:a16="http://schemas.microsoft.com/office/drawing/2014/main" id="{2C018343-3ABC-4B32-9DB7-57245B7DD4F7}"/>
                  </a:ext>
                </a:extLst>
              </p:cNvPr>
              <p:cNvPicPr>
                <a:picLocks noChangeAspect="1"/>
              </p:cNvPicPr>
              <p:nvPr/>
            </p:nvPicPr>
            <p:blipFill>
              <a:blip r:embed="rId23">
                <a:extLst>
                  <a:ext uri="{28A0092B-C50C-407E-A947-70E740481C1C}">
                    <a14:useLocalDpi xmlns:a14="http://schemas.microsoft.com/office/drawing/2010/main"/>
                  </a:ext>
                  <a:ext uri="{96DAC541-7B7A-43D3-8B79-37D633B846F1}">
                    <asvg:svgBlip xmlns:asvg="http://schemas.microsoft.com/office/drawing/2016/SVG/main" r:embed="rId24"/>
                  </a:ext>
                </a:extLst>
              </a:blip>
              <a:srcRect/>
              <a:stretch/>
            </p:blipFill>
            <p:spPr>
              <a:xfrm>
                <a:off x="8604473" y="900329"/>
                <a:ext cx="332433" cy="332433"/>
              </a:xfrm>
              <a:prstGeom prst="rect">
                <a:avLst/>
              </a:prstGeom>
            </p:spPr>
          </p:pic>
          <p:sp>
            <p:nvSpPr>
              <p:cNvPr id="38" name="TextBox 37">
                <a:extLst>
                  <a:ext uri="{FF2B5EF4-FFF2-40B4-BE49-F238E27FC236}">
                    <a16:creationId xmlns:a16="http://schemas.microsoft.com/office/drawing/2014/main" id="{9E17F8C9-66A3-4F02-8B09-E1BEF25C0E54}"/>
                  </a:ext>
                </a:extLst>
              </p:cNvPr>
              <p:cNvSpPr txBox="1"/>
              <p:nvPr/>
            </p:nvSpPr>
            <p:spPr>
              <a:xfrm>
                <a:off x="8506996" y="1246699"/>
                <a:ext cx="527388" cy="24622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mj-lt"/>
                    <a:ea typeface="+mn-ea"/>
                    <a:cs typeface="+mn-cs"/>
                  </a:rPr>
                  <a:t>AWS</a:t>
                </a: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mj-lt"/>
                    <a:ea typeface="+mn-ea"/>
                    <a:cs typeface="+mn-cs"/>
                  </a:rPr>
                  <a:t>DynamoDB</a:t>
                </a:r>
              </a:p>
            </p:txBody>
          </p:sp>
        </p:grpSp>
      </p:grpSp>
      <p:grpSp>
        <p:nvGrpSpPr>
          <p:cNvPr id="75" name="Group 74">
            <a:extLst>
              <a:ext uri="{FF2B5EF4-FFF2-40B4-BE49-F238E27FC236}">
                <a16:creationId xmlns:a16="http://schemas.microsoft.com/office/drawing/2014/main" id="{D91F7E06-D1CD-455C-B8CF-6475941BC921}"/>
              </a:ext>
            </a:extLst>
          </p:cNvPr>
          <p:cNvGrpSpPr/>
          <p:nvPr/>
        </p:nvGrpSpPr>
        <p:grpSpPr>
          <a:xfrm>
            <a:off x="6811509" y="4295716"/>
            <a:ext cx="5012267" cy="859376"/>
            <a:chOff x="6811509" y="4295716"/>
            <a:chExt cx="5012267" cy="859376"/>
          </a:xfrm>
        </p:grpSpPr>
        <p:sp>
          <p:nvSpPr>
            <p:cNvPr id="61" name="Rounded Rectangle 5">
              <a:extLst>
                <a:ext uri="{FF2B5EF4-FFF2-40B4-BE49-F238E27FC236}">
                  <a16:creationId xmlns:a16="http://schemas.microsoft.com/office/drawing/2014/main" id="{91EF0E93-2119-4C36-9A1D-A8D6FC7E83E1}"/>
                </a:ext>
              </a:extLst>
            </p:cNvPr>
            <p:cNvSpPr/>
            <p:nvPr/>
          </p:nvSpPr>
          <p:spPr bwMode="auto">
            <a:xfrm>
              <a:off x="6811509" y="4295716"/>
              <a:ext cx="5012267" cy="859376"/>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Semibold"/>
                  <a:ea typeface="+mn-ea"/>
                  <a:cs typeface="+mn-cs"/>
                </a:rPr>
                <a:t>Secret</a:t>
              </a:r>
            </a:p>
            <a:p>
              <a:pPr marL="0" marR="0" lvl="0" indent="0" defTabSz="932472" rtl="0" eaLnBrk="1" fontAlgn="base" latinLnBrk="0" hangingPunct="1">
                <a:lnSpc>
                  <a:spcPct val="100000"/>
                </a:lnSpc>
                <a:spcBef>
                  <a:spcPct val="0"/>
                </a:spcBef>
                <a:spcAft>
                  <a:spcPct val="0"/>
                </a:spcAft>
                <a:buClrTx/>
                <a:buSzTx/>
                <a:buFontTx/>
                <a:buNone/>
                <a:tabLst/>
                <a:defRPr/>
              </a:pPr>
              <a:r>
                <a:rPr lang="en-US" sz="1600">
                  <a:solidFill>
                    <a:srgbClr val="000000"/>
                  </a:solidFill>
                  <a:latin typeface="Segoe UI Semibold"/>
                </a:rPr>
                <a:t>Stores</a:t>
              </a:r>
              <a:endParaRPr kumimoji="0" lang="en-US" sz="1600" b="0" i="0" u="none" strike="noStrike" kern="1200" cap="none" spc="0" normalizeH="0" baseline="0" noProof="0">
                <a:ln>
                  <a:noFill/>
                </a:ln>
                <a:solidFill>
                  <a:srgbClr val="000000"/>
                </a:solidFill>
                <a:effectLst/>
                <a:uLnTx/>
                <a:uFillTx/>
                <a:latin typeface="Segoe UI Semibold"/>
                <a:ea typeface="+mn-ea"/>
                <a:cs typeface="+mn-cs"/>
              </a:endParaRPr>
            </a:p>
          </p:txBody>
        </p:sp>
        <p:grpSp>
          <p:nvGrpSpPr>
            <p:cNvPr id="28" name="Group 27">
              <a:extLst>
                <a:ext uri="{FF2B5EF4-FFF2-40B4-BE49-F238E27FC236}">
                  <a16:creationId xmlns:a16="http://schemas.microsoft.com/office/drawing/2014/main" id="{70B7984F-5ACE-4CF4-9943-E26347AE7968}"/>
                </a:ext>
              </a:extLst>
            </p:cNvPr>
            <p:cNvGrpSpPr/>
            <p:nvPr/>
          </p:nvGrpSpPr>
          <p:grpSpPr>
            <a:xfrm>
              <a:off x="8397432" y="4433548"/>
              <a:ext cx="777457" cy="634256"/>
              <a:chOff x="8397432" y="4433548"/>
              <a:chExt cx="777457" cy="634256"/>
            </a:xfrm>
          </p:grpSpPr>
          <p:sp>
            <p:nvSpPr>
              <p:cNvPr id="46" name="TextBox 45">
                <a:extLst>
                  <a:ext uri="{FF2B5EF4-FFF2-40B4-BE49-F238E27FC236}">
                    <a16:creationId xmlns:a16="http://schemas.microsoft.com/office/drawing/2014/main" id="{62DE5FA3-6475-49FB-A407-5FB0A7E5286F}"/>
                  </a:ext>
                </a:extLst>
              </p:cNvPr>
              <p:cNvSpPr txBox="1"/>
              <p:nvPr/>
            </p:nvSpPr>
            <p:spPr>
              <a:xfrm>
                <a:off x="8397432" y="4821583"/>
                <a:ext cx="777457" cy="24622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mj-lt"/>
                    <a:ea typeface="+mn-ea"/>
                    <a:cs typeface="+mn-cs"/>
                  </a:rPr>
                  <a:t>AWS</a:t>
                </a: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mj-lt"/>
                    <a:ea typeface="+mn-ea"/>
                    <a:cs typeface="+mn-cs"/>
                  </a:rPr>
                  <a:t>Secrets Manager</a:t>
                </a:r>
              </a:p>
            </p:txBody>
          </p:sp>
          <p:pic>
            <p:nvPicPr>
              <p:cNvPr id="48" name="Graphic 47">
                <a:extLst>
                  <a:ext uri="{FF2B5EF4-FFF2-40B4-BE49-F238E27FC236}">
                    <a16:creationId xmlns:a16="http://schemas.microsoft.com/office/drawing/2014/main" id="{858372BD-C872-4442-A4E5-6C32C5CB63D4}"/>
                  </a:ext>
                </a:extLst>
              </p:cNvPr>
              <p:cNvPicPr>
                <a:picLocks noChangeAspect="1"/>
              </p:cNvPicPr>
              <p:nvPr/>
            </p:nvPicPr>
            <p:blipFill>
              <a:blip r:embed="rId25">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a:off x="8622082" y="4433548"/>
                <a:ext cx="328156" cy="328156"/>
              </a:xfrm>
              <a:prstGeom prst="rect">
                <a:avLst/>
              </a:prstGeom>
            </p:spPr>
          </p:pic>
        </p:grpSp>
        <p:grpSp>
          <p:nvGrpSpPr>
            <p:cNvPr id="30" name="Group 29">
              <a:extLst>
                <a:ext uri="{FF2B5EF4-FFF2-40B4-BE49-F238E27FC236}">
                  <a16:creationId xmlns:a16="http://schemas.microsoft.com/office/drawing/2014/main" id="{D5FD72F7-9125-4B06-8E60-8E0AC5538FB1}"/>
                </a:ext>
              </a:extLst>
            </p:cNvPr>
            <p:cNvGrpSpPr/>
            <p:nvPr/>
          </p:nvGrpSpPr>
          <p:grpSpPr>
            <a:xfrm>
              <a:off x="9246478" y="4430073"/>
              <a:ext cx="411972" cy="637731"/>
              <a:chOff x="9245411" y="4430073"/>
              <a:chExt cx="411972" cy="637731"/>
            </a:xfrm>
          </p:grpSpPr>
          <p:sp>
            <p:nvSpPr>
              <p:cNvPr id="45" name="TextBox 44">
                <a:extLst>
                  <a:ext uri="{FF2B5EF4-FFF2-40B4-BE49-F238E27FC236}">
                    <a16:creationId xmlns:a16="http://schemas.microsoft.com/office/drawing/2014/main" id="{B74C699E-36C8-4797-BDEA-D1A20C6E411B}"/>
                  </a:ext>
                </a:extLst>
              </p:cNvPr>
              <p:cNvSpPr txBox="1"/>
              <p:nvPr/>
            </p:nvSpPr>
            <p:spPr>
              <a:xfrm>
                <a:off x="9245411" y="4821583"/>
                <a:ext cx="411972" cy="24622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mj-lt"/>
                    <a:ea typeface="+mn-ea"/>
                    <a:cs typeface="+mn-cs"/>
                  </a:rPr>
                  <a:t>Azure </a:t>
                </a: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mj-lt"/>
                    <a:ea typeface="+mn-ea"/>
                    <a:cs typeface="+mn-cs"/>
                  </a:rPr>
                  <a:t>KeyVault</a:t>
                </a:r>
              </a:p>
            </p:txBody>
          </p:sp>
          <p:pic>
            <p:nvPicPr>
              <p:cNvPr id="50" name="Graphic 49">
                <a:extLst>
                  <a:ext uri="{FF2B5EF4-FFF2-40B4-BE49-F238E27FC236}">
                    <a16:creationId xmlns:a16="http://schemas.microsoft.com/office/drawing/2014/main" id="{444F91B1-CB88-4F6C-B9E9-4202478A40EB}"/>
                  </a:ext>
                </a:extLst>
              </p:cNvPr>
              <p:cNvPicPr>
                <a:picLocks noChangeAspect="1"/>
              </p:cNvPicPr>
              <p:nvPr/>
            </p:nvPicPr>
            <p:blipFill>
              <a:blip r:embed="rId27">
                <a:extLst>
                  <a:ext uri="{28A0092B-C50C-407E-A947-70E740481C1C}">
                    <a14:useLocalDpi xmlns:a14="http://schemas.microsoft.com/office/drawing/2010/main"/>
                  </a:ext>
                  <a:ext uri="{96DAC541-7B7A-43D3-8B79-37D633B846F1}">
                    <asvg:svgBlip xmlns:asvg="http://schemas.microsoft.com/office/drawing/2016/SVG/main" r:embed="rId28"/>
                  </a:ext>
                </a:extLst>
              </a:blip>
              <a:stretch>
                <a:fillRect/>
              </a:stretch>
            </p:blipFill>
            <p:spPr>
              <a:xfrm>
                <a:off x="9277675" y="4430073"/>
                <a:ext cx="347444" cy="347444"/>
              </a:xfrm>
              <a:prstGeom prst="rect">
                <a:avLst/>
              </a:prstGeom>
            </p:spPr>
          </p:pic>
        </p:grpSp>
        <p:grpSp>
          <p:nvGrpSpPr>
            <p:cNvPr id="31" name="Group 30">
              <a:extLst>
                <a:ext uri="{FF2B5EF4-FFF2-40B4-BE49-F238E27FC236}">
                  <a16:creationId xmlns:a16="http://schemas.microsoft.com/office/drawing/2014/main" id="{13C9F317-4E64-409D-951F-407A74B9D00F}"/>
                </a:ext>
              </a:extLst>
            </p:cNvPr>
            <p:cNvGrpSpPr/>
            <p:nvPr/>
          </p:nvGrpSpPr>
          <p:grpSpPr>
            <a:xfrm>
              <a:off x="9766523" y="4399211"/>
              <a:ext cx="732573" cy="668593"/>
              <a:chOff x="9643345" y="4399211"/>
              <a:chExt cx="732573" cy="668593"/>
            </a:xfrm>
          </p:grpSpPr>
          <p:sp>
            <p:nvSpPr>
              <p:cNvPr id="44" name="TextBox 43">
                <a:extLst>
                  <a:ext uri="{FF2B5EF4-FFF2-40B4-BE49-F238E27FC236}">
                    <a16:creationId xmlns:a16="http://schemas.microsoft.com/office/drawing/2014/main" id="{11D9827C-EF20-4847-926C-934D91CAB5CB}"/>
                  </a:ext>
                </a:extLst>
              </p:cNvPr>
              <p:cNvSpPr txBox="1"/>
              <p:nvPr/>
            </p:nvSpPr>
            <p:spPr>
              <a:xfrm>
                <a:off x="9643345" y="4821583"/>
                <a:ext cx="732573" cy="24622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mj-lt"/>
                    <a:ea typeface="+mn-ea"/>
                    <a:cs typeface="+mn-cs"/>
                  </a:rPr>
                  <a:t>GCP</a:t>
                </a: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mj-lt"/>
                    <a:ea typeface="+mn-ea"/>
                    <a:cs typeface="+mn-cs"/>
                  </a:rPr>
                  <a:t>Secret Manager</a:t>
                </a:r>
              </a:p>
            </p:txBody>
          </p:sp>
          <p:pic>
            <p:nvPicPr>
              <p:cNvPr id="10242" name="Picture 2">
                <a:extLst>
                  <a:ext uri="{FF2B5EF4-FFF2-40B4-BE49-F238E27FC236}">
                    <a16:creationId xmlns:a16="http://schemas.microsoft.com/office/drawing/2014/main" id="{09C89D2A-3923-41FB-9F94-CF0800D95E69}"/>
                  </a:ext>
                </a:extLst>
              </p:cNvPr>
              <p:cNvPicPr>
                <a:picLocks noChangeAspect="1" noChangeArrowheads="1"/>
              </p:cNvPicPr>
              <p:nvPr/>
            </p:nvPicPr>
            <p:blipFill>
              <a:blip r:embed="rId29" cstate="print">
                <a:extLst>
                  <a:ext uri="{28A0092B-C50C-407E-A947-70E740481C1C}">
                    <a14:useLocalDpi xmlns:a14="http://schemas.microsoft.com/office/drawing/2010/main"/>
                  </a:ext>
                </a:extLst>
              </a:blip>
              <a:srcRect/>
              <a:stretch>
                <a:fillRect/>
              </a:stretch>
            </p:blipFill>
            <p:spPr bwMode="auto">
              <a:xfrm>
                <a:off x="9849987" y="4399211"/>
                <a:ext cx="319288" cy="39683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3" name="Group 32">
              <a:extLst>
                <a:ext uri="{FF2B5EF4-FFF2-40B4-BE49-F238E27FC236}">
                  <a16:creationId xmlns:a16="http://schemas.microsoft.com/office/drawing/2014/main" id="{B4FD0CD8-FC12-43E1-8900-8187E1D183DE}"/>
                </a:ext>
              </a:extLst>
            </p:cNvPr>
            <p:cNvGrpSpPr/>
            <p:nvPr/>
          </p:nvGrpSpPr>
          <p:grpSpPr>
            <a:xfrm>
              <a:off x="10546495" y="4475785"/>
              <a:ext cx="485710" cy="592019"/>
              <a:chOff x="10359368" y="4475785"/>
              <a:chExt cx="485710" cy="592019"/>
            </a:xfrm>
          </p:grpSpPr>
          <p:sp>
            <p:nvSpPr>
              <p:cNvPr id="42" name="TextBox 41">
                <a:extLst>
                  <a:ext uri="{FF2B5EF4-FFF2-40B4-BE49-F238E27FC236}">
                    <a16:creationId xmlns:a16="http://schemas.microsoft.com/office/drawing/2014/main" id="{FDE43BD0-C231-4F47-8FA3-E7C5F7F079AF}"/>
                  </a:ext>
                </a:extLst>
              </p:cNvPr>
              <p:cNvSpPr txBox="1"/>
              <p:nvPr/>
            </p:nvSpPr>
            <p:spPr>
              <a:xfrm>
                <a:off x="10359368" y="4821583"/>
                <a:ext cx="485710" cy="24622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err="1">
                    <a:ln>
                      <a:noFill/>
                    </a:ln>
                    <a:gradFill>
                      <a:gsLst>
                        <a:gs pos="2917">
                          <a:srgbClr val="000000"/>
                        </a:gs>
                        <a:gs pos="30000">
                          <a:srgbClr val="000000"/>
                        </a:gs>
                      </a:gsLst>
                      <a:lin ang="5400000" scaled="0"/>
                    </a:gradFill>
                    <a:effectLst/>
                    <a:uLnTx/>
                    <a:uFillTx/>
                    <a:latin typeface="+mj-lt"/>
                    <a:ea typeface="+mn-ea"/>
                    <a:cs typeface="+mn-cs"/>
                  </a:rPr>
                  <a:t>HashiCorp</a:t>
                </a:r>
                <a:endPar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mj-lt"/>
                  <a:ea typeface="+mn-ea"/>
                  <a:cs typeface="+mn-cs"/>
                </a:endParaRPr>
              </a:p>
              <a:p>
                <a:pPr marL="0" marR="0" lvl="0" indent="0" algn="ctr" defTabSz="914367" rtl="0" eaLnBrk="1" fontAlgn="auto" latinLnBrk="0" hangingPunct="1">
                  <a:lnSpc>
                    <a:spcPct val="100000"/>
                  </a:lnSpc>
                  <a:spcBef>
                    <a:spcPts val="0"/>
                  </a:spcBef>
                  <a:spcAft>
                    <a:spcPts val="0"/>
                  </a:spcAft>
                  <a:buClrTx/>
                  <a:buSzTx/>
                  <a:buFontTx/>
                  <a:buNone/>
                  <a:tabLst/>
                  <a:defRPr/>
                </a:pPr>
                <a:r>
                  <a:rPr lang="en-US" sz="800">
                    <a:gradFill>
                      <a:gsLst>
                        <a:gs pos="2917">
                          <a:srgbClr val="000000"/>
                        </a:gs>
                        <a:gs pos="30000">
                          <a:srgbClr val="000000"/>
                        </a:gs>
                      </a:gsLst>
                      <a:lin ang="5400000" scaled="0"/>
                    </a:gradFill>
                    <a:latin typeface="+mj-lt"/>
                  </a:rPr>
                  <a:t>Vault</a:t>
                </a:r>
                <a:endPar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mj-lt"/>
                  <a:ea typeface="+mn-ea"/>
                  <a:cs typeface="+mn-cs"/>
                </a:endParaRPr>
              </a:p>
            </p:txBody>
          </p:sp>
          <p:pic>
            <p:nvPicPr>
              <p:cNvPr id="9" name="Picture 2" descr="See the source image">
                <a:extLst>
                  <a:ext uri="{FF2B5EF4-FFF2-40B4-BE49-F238E27FC236}">
                    <a16:creationId xmlns:a16="http://schemas.microsoft.com/office/drawing/2014/main" id="{F1D86365-AB16-443F-AE76-EA7C67E8EB59}"/>
                  </a:ext>
                </a:extLst>
              </p:cNvPr>
              <p:cNvPicPr>
                <a:picLocks noChangeAspect="1" noChangeArrowheads="1"/>
              </p:cNvPicPr>
              <p:nvPr/>
            </p:nvPicPr>
            <p:blipFill>
              <a:blip r:embed="rId30" cstate="print">
                <a:extLst>
                  <a:ext uri="{28A0092B-C50C-407E-A947-70E740481C1C}">
                    <a14:useLocalDpi xmlns:a14="http://schemas.microsoft.com/office/drawing/2010/main"/>
                  </a:ext>
                </a:extLst>
              </a:blip>
              <a:srcRect/>
              <a:stretch>
                <a:fillRect/>
              </a:stretch>
            </p:blipFill>
            <p:spPr bwMode="auto">
              <a:xfrm>
                <a:off x="10442578" y="4475785"/>
                <a:ext cx="319288" cy="31234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9" name="Group 38">
              <a:extLst>
                <a:ext uri="{FF2B5EF4-FFF2-40B4-BE49-F238E27FC236}">
                  <a16:creationId xmlns:a16="http://schemas.microsoft.com/office/drawing/2014/main" id="{B4E90703-EA39-49B6-9559-6799E4CC3654}"/>
                </a:ext>
              </a:extLst>
            </p:cNvPr>
            <p:cNvGrpSpPr/>
            <p:nvPr/>
          </p:nvGrpSpPr>
          <p:grpSpPr>
            <a:xfrm>
              <a:off x="11131040" y="4441456"/>
              <a:ext cx="527388" cy="626348"/>
              <a:chOff x="10971534" y="4441456"/>
              <a:chExt cx="527388" cy="626348"/>
            </a:xfrm>
          </p:grpSpPr>
          <p:sp>
            <p:nvSpPr>
              <p:cNvPr id="41" name="TextBox 40">
                <a:extLst>
                  <a:ext uri="{FF2B5EF4-FFF2-40B4-BE49-F238E27FC236}">
                    <a16:creationId xmlns:a16="http://schemas.microsoft.com/office/drawing/2014/main" id="{B7E245BD-F420-4CB6-87A9-EEFB06F84660}"/>
                  </a:ext>
                </a:extLst>
              </p:cNvPr>
              <p:cNvSpPr txBox="1"/>
              <p:nvPr/>
            </p:nvSpPr>
            <p:spPr>
              <a:xfrm>
                <a:off x="10971534" y="4821583"/>
                <a:ext cx="527388" cy="24622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mj-lt"/>
                    <a:ea typeface="+mn-ea"/>
                    <a:cs typeface="+mn-cs"/>
                  </a:rPr>
                  <a:t>Kubernetes</a:t>
                </a:r>
              </a:p>
              <a:p>
                <a:pPr marL="0" marR="0" lvl="0" indent="0" algn="ctr" defTabSz="914367" rtl="0" eaLnBrk="1" fontAlgn="auto" latinLnBrk="0" hangingPunct="1">
                  <a:lnSpc>
                    <a:spcPct val="100000"/>
                  </a:lnSpc>
                  <a:spcBef>
                    <a:spcPts val="0"/>
                  </a:spcBef>
                  <a:spcAft>
                    <a:spcPts val="0"/>
                  </a:spcAft>
                  <a:buClrTx/>
                  <a:buSzTx/>
                  <a:buFontTx/>
                  <a:buNone/>
                  <a:tabLst/>
                  <a:defRPr/>
                </a:pPr>
                <a:r>
                  <a:rPr lang="en-US" sz="800">
                    <a:gradFill>
                      <a:gsLst>
                        <a:gs pos="2917">
                          <a:srgbClr val="000000"/>
                        </a:gs>
                        <a:gs pos="30000">
                          <a:srgbClr val="000000"/>
                        </a:gs>
                      </a:gsLst>
                      <a:lin ang="5400000" scaled="0"/>
                    </a:gradFill>
                    <a:latin typeface="+mj-lt"/>
                  </a:rPr>
                  <a:t>Secret</a:t>
                </a:r>
                <a:endPar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mj-lt"/>
                  <a:ea typeface="+mn-ea"/>
                  <a:cs typeface="+mn-cs"/>
                </a:endParaRPr>
              </a:p>
            </p:txBody>
          </p:sp>
          <p:pic>
            <p:nvPicPr>
              <p:cNvPr id="10" name="Graphic 9">
                <a:extLst>
                  <a:ext uri="{FF2B5EF4-FFF2-40B4-BE49-F238E27FC236}">
                    <a16:creationId xmlns:a16="http://schemas.microsoft.com/office/drawing/2014/main" id="{E36A805E-C4A0-4DB6-8D0B-7485EFB479A9}"/>
                  </a:ext>
                </a:extLst>
              </p:cNvPr>
              <p:cNvPicPr>
                <a:picLocks noChangeAspect="1"/>
              </p:cNvPicPr>
              <p:nvPr/>
            </p:nvPicPr>
            <p:blipFill rotWithShape="1">
              <a:blip r:embed="rId31" cstate="print">
                <a:extLst>
                  <a:ext uri="{28A0092B-C50C-407E-A947-70E740481C1C}">
                    <a14:useLocalDpi xmlns:a14="http://schemas.microsoft.com/office/drawing/2010/main"/>
                  </a:ext>
                  <a:ext uri="{96DAC541-7B7A-43D3-8B79-37D633B846F1}">
                    <asvg:svgBlip xmlns:asvg="http://schemas.microsoft.com/office/drawing/2016/SVG/main" r:embed="rId32"/>
                  </a:ext>
                </a:extLst>
              </a:blip>
              <a:srcRect r="81683"/>
              <a:stretch/>
            </p:blipFill>
            <p:spPr>
              <a:xfrm>
                <a:off x="11051503" y="4441456"/>
                <a:ext cx="367449" cy="354585"/>
              </a:xfrm>
              <a:prstGeom prst="rect">
                <a:avLst/>
              </a:prstGeom>
            </p:spPr>
          </p:pic>
        </p:grpSp>
      </p:grpSp>
      <p:grpSp>
        <p:nvGrpSpPr>
          <p:cNvPr id="63" name="Group 62">
            <a:extLst>
              <a:ext uri="{FF2B5EF4-FFF2-40B4-BE49-F238E27FC236}">
                <a16:creationId xmlns:a16="http://schemas.microsoft.com/office/drawing/2014/main" id="{C3B54C7B-E08B-4E3B-8D10-D33900A04F55}"/>
              </a:ext>
            </a:extLst>
          </p:cNvPr>
          <p:cNvGrpSpPr/>
          <p:nvPr/>
        </p:nvGrpSpPr>
        <p:grpSpPr>
          <a:xfrm>
            <a:off x="6836292" y="1889788"/>
            <a:ext cx="5012267" cy="859376"/>
            <a:chOff x="6836292" y="1889788"/>
            <a:chExt cx="5012267" cy="859376"/>
          </a:xfrm>
        </p:grpSpPr>
        <p:sp>
          <p:nvSpPr>
            <p:cNvPr id="58" name="Rounded Rectangle 5">
              <a:extLst>
                <a:ext uri="{FF2B5EF4-FFF2-40B4-BE49-F238E27FC236}">
                  <a16:creationId xmlns:a16="http://schemas.microsoft.com/office/drawing/2014/main" id="{04E70FEC-A907-4FF4-AFD6-56E08E75428C}"/>
                </a:ext>
              </a:extLst>
            </p:cNvPr>
            <p:cNvSpPr/>
            <p:nvPr/>
          </p:nvSpPr>
          <p:spPr bwMode="auto">
            <a:xfrm>
              <a:off x="6836292" y="1889788"/>
              <a:ext cx="5012267" cy="859376"/>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err="1">
                  <a:ln>
                    <a:noFill/>
                  </a:ln>
                  <a:solidFill>
                    <a:srgbClr val="000000"/>
                  </a:solidFill>
                  <a:effectLst/>
                  <a:uLnTx/>
                  <a:uFillTx/>
                  <a:latin typeface="Segoe UI Semibold"/>
                  <a:ea typeface="+mn-ea"/>
                  <a:cs typeface="+mn-cs"/>
                </a:rPr>
                <a:t>PubSub</a:t>
              </a:r>
              <a:endParaRPr kumimoji="0" lang="en-US" sz="1600" b="0" i="0" u="none" strike="noStrike" kern="1200" cap="none" spc="0" normalizeH="0" baseline="0" noProof="0">
                <a:ln>
                  <a:noFill/>
                </a:ln>
                <a:solidFill>
                  <a:srgbClr val="000000"/>
                </a:solidFill>
                <a:effectLst/>
                <a:uLnTx/>
                <a:uFillTx/>
                <a:latin typeface="Segoe UI Semibold"/>
                <a:ea typeface="+mn-ea"/>
                <a:cs typeface="+mn-cs"/>
              </a:endParaRPr>
            </a:p>
            <a:p>
              <a:pPr marL="0" marR="0" lvl="0" indent="0" defTabSz="932472" rtl="0" eaLnBrk="1" fontAlgn="base" latinLnBrk="0" hangingPunct="1">
                <a:lnSpc>
                  <a:spcPct val="100000"/>
                </a:lnSpc>
                <a:spcBef>
                  <a:spcPct val="0"/>
                </a:spcBef>
                <a:spcAft>
                  <a:spcPct val="0"/>
                </a:spcAft>
                <a:buClrTx/>
                <a:buSzTx/>
                <a:buFontTx/>
                <a:buNone/>
                <a:tabLst/>
                <a:defRPr/>
              </a:pPr>
              <a:r>
                <a:rPr lang="en-US" sz="1600">
                  <a:solidFill>
                    <a:srgbClr val="000000"/>
                  </a:solidFill>
                  <a:latin typeface="Segoe UI Semibold"/>
                </a:rPr>
                <a:t>Brokers</a:t>
              </a:r>
              <a:endParaRPr kumimoji="0" lang="en-US" sz="1600" b="0" i="0" u="none" strike="noStrike" kern="1200" cap="none" spc="0" normalizeH="0" baseline="0" noProof="0">
                <a:ln>
                  <a:noFill/>
                </a:ln>
                <a:solidFill>
                  <a:srgbClr val="000000"/>
                </a:solidFill>
                <a:effectLst/>
                <a:uLnTx/>
                <a:uFillTx/>
                <a:latin typeface="Segoe UI Semibold"/>
                <a:ea typeface="+mn-ea"/>
                <a:cs typeface="+mn-cs"/>
              </a:endParaRPr>
            </a:p>
          </p:txBody>
        </p:sp>
        <p:grpSp>
          <p:nvGrpSpPr>
            <p:cNvPr id="138" name="Group 137">
              <a:extLst>
                <a:ext uri="{FF2B5EF4-FFF2-40B4-BE49-F238E27FC236}">
                  <a16:creationId xmlns:a16="http://schemas.microsoft.com/office/drawing/2014/main" id="{21371B33-5A80-4FD2-9C29-073B25B01481}"/>
                </a:ext>
              </a:extLst>
            </p:cNvPr>
            <p:cNvGrpSpPr/>
            <p:nvPr/>
          </p:nvGrpSpPr>
          <p:grpSpPr>
            <a:xfrm>
              <a:off x="10628977" y="2085619"/>
              <a:ext cx="320745" cy="477468"/>
              <a:chOff x="9821876" y="953897"/>
              <a:chExt cx="320745" cy="477468"/>
            </a:xfrm>
          </p:grpSpPr>
          <p:pic>
            <p:nvPicPr>
              <p:cNvPr id="140" name="Picture 139">
                <a:extLst>
                  <a:ext uri="{FF2B5EF4-FFF2-40B4-BE49-F238E27FC236}">
                    <a16:creationId xmlns:a16="http://schemas.microsoft.com/office/drawing/2014/main" id="{ABB6D18A-5E38-4D65-B101-A18A2085D361}"/>
                  </a:ext>
                </a:extLst>
              </p:cNvPr>
              <p:cNvPicPr>
                <a:picLocks noChangeAspect="1"/>
              </p:cNvPicPr>
              <p:nvPr/>
            </p:nvPicPr>
            <p:blipFill>
              <a:blip r:embed="rId20" cstate="print">
                <a:extLst>
                  <a:ext uri="{28A0092B-C50C-407E-A947-70E740481C1C}">
                    <a14:useLocalDpi xmlns:a14="http://schemas.microsoft.com/office/drawing/2010/main"/>
                  </a:ext>
                </a:extLst>
              </a:blip>
              <a:srcRect/>
              <a:stretch/>
            </p:blipFill>
            <p:spPr>
              <a:xfrm>
                <a:off x="9821876" y="953897"/>
                <a:ext cx="320745" cy="268531"/>
              </a:xfrm>
              <a:prstGeom prst="rect">
                <a:avLst/>
              </a:prstGeom>
            </p:spPr>
          </p:pic>
          <p:sp>
            <p:nvSpPr>
              <p:cNvPr id="142" name="TextBox 141">
                <a:extLst>
                  <a:ext uri="{FF2B5EF4-FFF2-40B4-BE49-F238E27FC236}">
                    <a16:creationId xmlns:a16="http://schemas.microsoft.com/office/drawing/2014/main" id="{F20A0966-46ED-4D3A-86C7-51BC2015CE39}"/>
                  </a:ext>
                </a:extLst>
              </p:cNvPr>
              <p:cNvSpPr txBox="1"/>
              <p:nvPr/>
            </p:nvSpPr>
            <p:spPr>
              <a:xfrm>
                <a:off x="9855611" y="1308254"/>
                <a:ext cx="253275" cy="12311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mj-lt"/>
                    <a:ea typeface="+mn-ea"/>
                    <a:cs typeface="+mn-cs"/>
                  </a:rPr>
                  <a:t>Redis</a:t>
                </a:r>
              </a:p>
            </p:txBody>
          </p:sp>
        </p:grpSp>
        <p:grpSp>
          <p:nvGrpSpPr>
            <p:cNvPr id="150" name="Group 149">
              <a:extLst>
                <a:ext uri="{FF2B5EF4-FFF2-40B4-BE49-F238E27FC236}">
                  <a16:creationId xmlns:a16="http://schemas.microsoft.com/office/drawing/2014/main" id="{B3412C62-1E44-4D6C-9A20-FE34C93DF9B4}"/>
                </a:ext>
              </a:extLst>
            </p:cNvPr>
            <p:cNvGrpSpPr/>
            <p:nvPr/>
          </p:nvGrpSpPr>
          <p:grpSpPr>
            <a:xfrm>
              <a:off x="8619944" y="2036350"/>
              <a:ext cx="332433" cy="592591"/>
              <a:chOff x="8604473" y="900329"/>
              <a:chExt cx="332433" cy="592591"/>
            </a:xfrm>
          </p:grpSpPr>
          <p:pic>
            <p:nvPicPr>
              <p:cNvPr id="152" name="Picture 114">
                <a:extLst>
                  <a:ext uri="{FF2B5EF4-FFF2-40B4-BE49-F238E27FC236}">
                    <a16:creationId xmlns:a16="http://schemas.microsoft.com/office/drawing/2014/main" id="{72971B67-60C0-4132-969F-4CB1DC68FB68}"/>
                  </a:ext>
                </a:extLst>
              </p:cNvPr>
              <p:cNvPicPr>
                <a:picLocks noChangeAspect="1"/>
              </p:cNvPicPr>
              <p:nvPr/>
            </p:nvPicPr>
            <p:blipFill>
              <a:blip r:embed="rId33">
                <a:extLst>
                  <a:ext uri="{28A0092B-C50C-407E-A947-70E740481C1C}">
                    <a14:useLocalDpi xmlns:a14="http://schemas.microsoft.com/office/drawing/2010/main"/>
                  </a:ext>
                  <a:ext uri="{96DAC541-7B7A-43D3-8B79-37D633B846F1}">
                    <asvg:svgBlip xmlns:asvg="http://schemas.microsoft.com/office/drawing/2016/SVG/main" r:embed="rId34"/>
                  </a:ext>
                </a:extLst>
              </a:blip>
              <a:srcRect/>
              <a:stretch/>
            </p:blipFill>
            <p:spPr>
              <a:xfrm>
                <a:off x="8604473" y="900329"/>
                <a:ext cx="332433" cy="332433"/>
              </a:xfrm>
              <a:prstGeom prst="rect">
                <a:avLst/>
              </a:prstGeom>
            </p:spPr>
          </p:pic>
          <p:sp>
            <p:nvSpPr>
              <p:cNvPr id="154" name="TextBox 153">
                <a:extLst>
                  <a:ext uri="{FF2B5EF4-FFF2-40B4-BE49-F238E27FC236}">
                    <a16:creationId xmlns:a16="http://schemas.microsoft.com/office/drawing/2014/main" id="{BA4016CD-EFFD-4DD7-8B38-7E9EB32AA6AE}"/>
                  </a:ext>
                </a:extLst>
              </p:cNvPr>
              <p:cNvSpPr txBox="1"/>
              <p:nvPr/>
            </p:nvSpPr>
            <p:spPr>
              <a:xfrm>
                <a:off x="8658479" y="1246699"/>
                <a:ext cx="224420" cy="24622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mj-lt"/>
                    <a:ea typeface="+mn-ea"/>
                    <a:cs typeface="+mn-cs"/>
                  </a:rPr>
                  <a:t>AWS</a:t>
                </a: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mj-lt"/>
                    <a:ea typeface="+mn-ea"/>
                    <a:cs typeface="+mn-cs"/>
                  </a:rPr>
                  <a:t>SQS</a:t>
                </a:r>
              </a:p>
            </p:txBody>
          </p:sp>
        </p:grpSp>
        <p:grpSp>
          <p:nvGrpSpPr>
            <p:cNvPr id="156" name="Group 155">
              <a:extLst>
                <a:ext uri="{FF2B5EF4-FFF2-40B4-BE49-F238E27FC236}">
                  <a16:creationId xmlns:a16="http://schemas.microsoft.com/office/drawing/2014/main" id="{492E7688-1A71-4898-BDDF-DF3384CE66E3}"/>
                </a:ext>
              </a:extLst>
            </p:cNvPr>
            <p:cNvGrpSpPr/>
            <p:nvPr/>
          </p:nvGrpSpPr>
          <p:grpSpPr>
            <a:xfrm>
              <a:off x="9189572" y="2028943"/>
              <a:ext cx="525785" cy="595242"/>
              <a:chOff x="9173036" y="897678"/>
              <a:chExt cx="525785" cy="595242"/>
            </a:xfrm>
          </p:grpSpPr>
          <p:pic>
            <p:nvPicPr>
              <p:cNvPr id="157" name="Graphic 156">
                <a:extLst>
                  <a:ext uri="{FF2B5EF4-FFF2-40B4-BE49-F238E27FC236}">
                    <a16:creationId xmlns:a16="http://schemas.microsoft.com/office/drawing/2014/main" id="{DC2310D4-28C6-4E56-B518-5DD249764216}"/>
                  </a:ext>
                </a:extLst>
              </p:cNvPr>
              <p:cNvPicPr>
                <a:picLocks noChangeAspect="1"/>
              </p:cNvPicPr>
              <p:nvPr/>
            </p:nvPicPr>
            <p:blipFill>
              <a:blip r:embed="rId35">
                <a:extLst>
                  <a:ext uri="{28A0092B-C50C-407E-A947-70E740481C1C}">
                    <a14:useLocalDpi xmlns:a14="http://schemas.microsoft.com/office/drawing/2010/main"/>
                  </a:ext>
                  <a:ext uri="{96DAC541-7B7A-43D3-8B79-37D633B846F1}">
                    <asvg:svgBlip xmlns:asvg="http://schemas.microsoft.com/office/drawing/2016/SVG/main" r:embed="rId36"/>
                  </a:ext>
                </a:extLst>
              </a:blip>
              <a:srcRect/>
              <a:stretch/>
            </p:blipFill>
            <p:spPr>
              <a:xfrm>
                <a:off x="9270832" y="897678"/>
                <a:ext cx="330190" cy="330190"/>
              </a:xfrm>
              <a:prstGeom prst="rect">
                <a:avLst/>
              </a:prstGeom>
            </p:spPr>
          </p:pic>
          <p:sp>
            <p:nvSpPr>
              <p:cNvPr id="159" name="TextBox 158">
                <a:extLst>
                  <a:ext uri="{FF2B5EF4-FFF2-40B4-BE49-F238E27FC236}">
                    <a16:creationId xmlns:a16="http://schemas.microsoft.com/office/drawing/2014/main" id="{11C82B10-ACF7-4671-8A3A-3EE9E53B913B}"/>
                  </a:ext>
                </a:extLst>
              </p:cNvPr>
              <p:cNvSpPr txBox="1"/>
              <p:nvPr/>
            </p:nvSpPr>
            <p:spPr>
              <a:xfrm>
                <a:off x="9173036" y="1246699"/>
                <a:ext cx="525785" cy="24622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mj-lt"/>
                    <a:ea typeface="+mn-ea"/>
                    <a:cs typeface="+mn-cs"/>
                  </a:rPr>
                  <a:t>Azure </a:t>
                </a: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mj-lt"/>
                    <a:ea typeface="+mn-ea"/>
                    <a:cs typeface="+mn-cs"/>
                  </a:rPr>
                  <a:t>Service Bus</a:t>
                </a:r>
              </a:p>
            </p:txBody>
          </p:sp>
        </p:grpSp>
        <p:grpSp>
          <p:nvGrpSpPr>
            <p:cNvPr id="160" name="Group 159">
              <a:extLst>
                <a:ext uri="{FF2B5EF4-FFF2-40B4-BE49-F238E27FC236}">
                  <a16:creationId xmlns:a16="http://schemas.microsoft.com/office/drawing/2014/main" id="{E1ACC027-8FEA-4708-8D5F-36DD03DB68B9}"/>
                </a:ext>
              </a:extLst>
            </p:cNvPr>
            <p:cNvGrpSpPr/>
            <p:nvPr/>
          </p:nvGrpSpPr>
          <p:grpSpPr>
            <a:xfrm>
              <a:off x="11155885" y="2090063"/>
              <a:ext cx="477696" cy="477468"/>
              <a:chOff x="9743401" y="953897"/>
              <a:chExt cx="477696" cy="477468"/>
            </a:xfrm>
          </p:grpSpPr>
          <p:pic>
            <p:nvPicPr>
              <p:cNvPr id="161" name="Picture 160">
                <a:extLst>
                  <a:ext uri="{FF2B5EF4-FFF2-40B4-BE49-F238E27FC236}">
                    <a16:creationId xmlns:a16="http://schemas.microsoft.com/office/drawing/2014/main" id="{CD375737-2BC0-4934-9805-C63C047E07D7}"/>
                  </a:ext>
                </a:extLst>
              </p:cNvPr>
              <p:cNvPicPr>
                <a:picLocks noChangeAspect="1"/>
              </p:cNvPicPr>
              <p:nvPr/>
            </p:nvPicPr>
            <p:blipFill>
              <a:blip r:embed="rId37">
                <a:extLst>
                  <a:ext uri="{28A0092B-C50C-407E-A947-70E740481C1C}">
                    <a14:useLocalDpi xmlns:a14="http://schemas.microsoft.com/office/drawing/2010/main"/>
                  </a:ext>
                </a:extLst>
              </a:blip>
              <a:srcRect/>
              <a:stretch/>
            </p:blipFill>
            <p:spPr>
              <a:xfrm>
                <a:off x="9845586" y="953897"/>
                <a:ext cx="273325" cy="268531"/>
              </a:xfrm>
              <a:prstGeom prst="rect">
                <a:avLst/>
              </a:prstGeom>
            </p:spPr>
          </p:pic>
          <p:sp>
            <p:nvSpPr>
              <p:cNvPr id="162" name="TextBox 161">
                <a:extLst>
                  <a:ext uri="{FF2B5EF4-FFF2-40B4-BE49-F238E27FC236}">
                    <a16:creationId xmlns:a16="http://schemas.microsoft.com/office/drawing/2014/main" id="{4C6145B9-35BC-499A-8310-241E6DAF58D9}"/>
                  </a:ext>
                </a:extLst>
              </p:cNvPr>
              <p:cNvSpPr txBox="1"/>
              <p:nvPr/>
            </p:nvSpPr>
            <p:spPr>
              <a:xfrm>
                <a:off x="9743401" y="1308254"/>
                <a:ext cx="477696" cy="12311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mj-lt"/>
                    <a:ea typeface="+mn-ea"/>
                    <a:cs typeface="+mn-cs"/>
                  </a:rPr>
                  <a:t>RabbitMQ</a:t>
                </a:r>
              </a:p>
            </p:txBody>
          </p:sp>
        </p:grpSp>
        <p:grpSp>
          <p:nvGrpSpPr>
            <p:cNvPr id="163" name="Group 162">
              <a:extLst>
                <a:ext uri="{FF2B5EF4-FFF2-40B4-BE49-F238E27FC236}">
                  <a16:creationId xmlns:a16="http://schemas.microsoft.com/office/drawing/2014/main" id="{345C7A61-9CBD-4777-81E7-D6B6198664D8}"/>
                </a:ext>
              </a:extLst>
            </p:cNvPr>
            <p:cNvGrpSpPr/>
            <p:nvPr/>
          </p:nvGrpSpPr>
          <p:grpSpPr>
            <a:xfrm>
              <a:off x="9911570" y="1970590"/>
              <a:ext cx="442479" cy="658351"/>
              <a:chOff x="11147028" y="3239662"/>
              <a:chExt cx="442479" cy="658351"/>
            </a:xfrm>
          </p:grpSpPr>
          <p:sp>
            <p:nvSpPr>
              <p:cNvPr id="164" name="TextBox 163">
                <a:extLst>
                  <a:ext uri="{FF2B5EF4-FFF2-40B4-BE49-F238E27FC236}">
                    <a16:creationId xmlns:a16="http://schemas.microsoft.com/office/drawing/2014/main" id="{E77F4400-2081-4D40-9A0B-3AB6D8FE20E5}"/>
                  </a:ext>
                </a:extLst>
              </p:cNvPr>
              <p:cNvSpPr txBox="1"/>
              <p:nvPr/>
            </p:nvSpPr>
            <p:spPr>
              <a:xfrm>
                <a:off x="11167891" y="3651792"/>
                <a:ext cx="400751" cy="246221"/>
              </a:xfrm>
              <a:prstGeom prst="rect">
                <a:avLst/>
              </a:prstGeom>
              <a:noFill/>
            </p:spPr>
            <p:txBody>
              <a:bodyPr wrap="none" lIns="0" tIns="0" rIns="0" bIns="0" rtlCol="0" anchor="ctr">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mj-lt"/>
                    <a:ea typeface="+mn-ea"/>
                    <a:cs typeface="+mn-cs"/>
                  </a:rPr>
                  <a:t>GCP</a:t>
                </a: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gradFill>
                      <a:gsLst>
                        <a:gs pos="2917">
                          <a:srgbClr val="000000"/>
                        </a:gs>
                        <a:gs pos="30000">
                          <a:srgbClr val="000000"/>
                        </a:gs>
                      </a:gsLst>
                      <a:lin ang="5400000" scaled="0"/>
                    </a:gradFill>
                    <a:effectLst/>
                    <a:uLnTx/>
                    <a:uFillTx/>
                    <a:latin typeface="+mj-lt"/>
                    <a:ea typeface="+mn-ea"/>
                    <a:cs typeface="+mn-cs"/>
                  </a:rPr>
                  <a:t>Pub/Sub</a:t>
                </a:r>
              </a:p>
            </p:txBody>
          </p:sp>
          <p:pic>
            <p:nvPicPr>
              <p:cNvPr id="165" name="Picture 164">
                <a:extLst>
                  <a:ext uri="{FF2B5EF4-FFF2-40B4-BE49-F238E27FC236}">
                    <a16:creationId xmlns:a16="http://schemas.microsoft.com/office/drawing/2014/main" id="{8D95EC9C-2F40-4F86-86C9-5ACF3B45B818}"/>
                  </a:ext>
                </a:extLst>
              </p:cNvPr>
              <p:cNvPicPr>
                <a:picLocks noChangeAspect="1"/>
              </p:cNvPicPr>
              <p:nvPr/>
            </p:nvPicPr>
            <p:blipFill>
              <a:blip r:embed="rId38" cstate="print">
                <a:extLst>
                  <a:ext uri="{28A0092B-C50C-407E-A947-70E740481C1C}">
                    <a14:useLocalDpi xmlns:a14="http://schemas.microsoft.com/office/drawing/2010/main"/>
                  </a:ext>
                </a:extLst>
              </a:blip>
              <a:stretch>
                <a:fillRect/>
              </a:stretch>
            </p:blipFill>
            <p:spPr>
              <a:xfrm>
                <a:off x="11147028" y="3239662"/>
                <a:ext cx="442479" cy="442479"/>
              </a:xfrm>
              <a:prstGeom prst="rect">
                <a:avLst/>
              </a:prstGeom>
            </p:spPr>
          </p:pic>
        </p:grpSp>
      </p:grpSp>
      <p:pic>
        <p:nvPicPr>
          <p:cNvPr id="78" name="Graphic 77">
            <a:extLst>
              <a:ext uri="{FF2B5EF4-FFF2-40B4-BE49-F238E27FC236}">
                <a16:creationId xmlns:a16="http://schemas.microsoft.com/office/drawing/2014/main" id="{634828F1-293E-4122-94C0-13268452F17E}"/>
              </a:ext>
            </a:extLst>
          </p:cNvPr>
          <p:cNvPicPr>
            <a:picLocks noChangeAspect="1"/>
          </p:cNvPicPr>
          <p:nvPr/>
        </p:nvPicPr>
        <p:blipFill>
          <a:blip r:embed="rId39" cstate="print">
            <a:extLst>
              <a:ext uri="{28A0092B-C50C-407E-A947-70E740481C1C}">
                <a14:useLocalDpi xmlns:a14="http://schemas.microsoft.com/office/drawing/2010/main"/>
              </a:ext>
              <a:ext uri="{96DAC541-7B7A-43D3-8B79-37D633B846F1}">
                <asvg:svgBlip xmlns:asvg="http://schemas.microsoft.com/office/drawing/2016/SVG/main" r:embed="rId40"/>
              </a:ext>
            </a:extLst>
          </a:blip>
          <a:stretch>
            <a:fillRect/>
          </a:stretch>
        </p:blipFill>
        <p:spPr>
          <a:xfrm>
            <a:off x="7014506" y="875198"/>
            <a:ext cx="298842" cy="489176"/>
          </a:xfrm>
          <a:prstGeom prst="rect">
            <a:avLst/>
          </a:prstGeom>
        </p:spPr>
      </p:pic>
      <p:pic>
        <p:nvPicPr>
          <p:cNvPr id="80" name="Graphic 79">
            <a:extLst>
              <a:ext uri="{FF2B5EF4-FFF2-40B4-BE49-F238E27FC236}">
                <a16:creationId xmlns:a16="http://schemas.microsoft.com/office/drawing/2014/main" id="{5171816B-E34B-4E84-8866-CF9B17A52277}"/>
              </a:ext>
            </a:extLst>
          </p:cNvPr>
          <p:cNvPicPr>
            <a:picLocks noChangeAspect="1"/>
          </p:cNvPicPr>
          <p:nvPr/>
        </p:nvPicPr>
        <p:blipFill>
          <a:blip r:embed="rId41" cstate="print">
            <a:extLst>
              <a:ext uri="{28A0092B-C50C-407E-A947-70E740481C1C}">
                <a14:useLocalDpi xmlns:a14="http://schemas.microsoft.com/office/drawing/2010/main"/>
              </a:ext>
              <a:ext uri="{96DAC541-7B7A-43D3-8B79-37D633B846F1}">
                <asvg:svgBlip xmlns:asvg="http://schemas.microsoft.com/office/drawing/2016/SVG/main" r:embed="rId42"/>
              </a:ext>
            </a:extLst>
          </a:blip>
          <a:srcRect/>
          <a:stretch/>
        </p:blipFill>
        <p:spPr>
          <a:xfrm>
            <a:off x="6948716" y="2221394"/>
            <a:ext cx="430421" cy="218797"/>
          </a:xfrm>
          <a:prstGeom prst="rect">
            <a:avLst/>
          </a:prstGeom>
        </p:spPr>
      </p:pic>
      <p:pic>
        <p:nvPicPr>
          <p:cNvPr id="81" name="Graphic 80">
            <a:extLst>
              <a:ext uri="{FF2B5EF4-FFF2-40B4-BE49-F238E27FC236}">
                <a16:creationId xmlns:a16="http://schemas.microsoft.com/office/drawing/2014/main" id="{5FF8B189-ABC0-443B-8973-EF02F12AF791}"/>
              </a:ext>
            </a:extLst>
          </p:cNvPr>
          <p:cNvPicPr>
            <a:picLocks noChangeAspect="1"/>
          </p:cNvPicPr>
          <p:nvPr/>
        </p:nvPicPr>
        <p:blipFill>
          <a:blip r:embed="rId43" cstate="print">
            <a:extLst>
              <a:ext uri="{28A0092B-C50C-407E-A947-70E740481C1C}">
                <a14:useLocalDpi xmlns:a14="http://schemas.microsoft.com/office/drawing/2010/main"/>
              </a:ext>
              <a:ext uri="{96DAC541-7B7A-43D3-8B79-37D633B846F1}">
                <asvg:svgBlip xmlns:asvg="http://schemas.microsoft.com/office/drawing/2016/SVG/main" r:embed="rId44"/>
              </a:ext>
            </a:extLst>
          </a:blip>
          <a:srcRect/>
          <a:stretch/>
        </p:blipFill>
        <p:spPr>
          <a:xfrm>
            <a:off x="6899147" y="3342014"/>
            <a:ext cx="479990" cy="383486"/>
          </a:xfrm>
          <a:prstGeom prst="rect">
            <a:avLst/>
          </a:prstGeom>
        </p:spPr>
      </p:pic>
      <p:pic>
        <p:nvPicPr>
          <p:cNvPr id="83" name="Graphic 82">
            <a:extLst>
              <a:ext uri="{FF2B5EF4-FFF2-40B4-BE49-F238E27FC236}">
                <a16:creationId xmlns:a16="http://schemas.microsoft.com/office/drawing/2014/main" id="{3A3C5632-44A1-4C47-ADAF-22A0891C73CE}"/>
              </a:ext>
            </a:extLst>
          </p:cNvPr>
          <p:cNvPicPr>
            <a:picLocks noChangeAspect="1"/>
          </p:cNvPicPr>
          <p:nvPr/>
        </p:nvPicPr>
        <p:blipFill>
          <a:blip r:embed="rId45" cstate="print">
            <a:extLst>
              <a:ext uri="{28A0092B-C50C-407E-A947-70E740481C1C}">
                <a14:useLocalDpi xmlns:a14="http://schemas.microsoft.com/office/drawing/2010/main"/>
              </a:ext>
              <a:ext uri="{96DAC541-7B7A-43D3-8B79-37D633B846F1}">
                <asvg:svgBlip xmlns:asvg="http://schemas.microsoft.com/office/drawing/2016/SVG/main" r:embed="rId46"/>
              </a:ext>
            </a:extLst>
          </a:blip>
          <a:srcRect/>
          <a:stretch/>
        </p:blipFill>
        <p:spPr>
          <a:xfrm>
            <a:off x="6964938" y="4515945"/>
            <a:ext cx="348410" cy="441552"/>
          </a:xfrm>
          <a:prstGeom prst="rect">
            <a:avLst/>
          </a:prstGeom>
        </p:spPr>
      </p:pic>
      <p:pic>
        <p:nvPicPr>
          <p:cNvPr id="84" name="Graphic 83">
            <a:extLst>
              <a:ext uri="{FF2B5EF4-FFF2-40B4-BE49-F238E27FC236}">
                <a16:creationId xmlns:a16="http://schemas.microsoft.com/office/drawing/2014/main" id="{65B9C00B-3571-44EA-AB41-875C9E0B72A2}"/>
              </a:ext>
            </a:extLst>
          </p:cNvPr>
          <p:cNvPicPr>
            <a:picLocks noChangeAspect="1"/>
          </p:cNvPicPr>
          <p:nvPr/>
        </p:nvPicPr>
        <p:blipFill>
          <a:blip r:embed="rId47" cstate="print">
            <a:extLst>
              <a:ext uri="{28A0092B-C50C-407E-A947-70E740481C1C}">
                <a14:useLocalDpi xmlns:a14="http://schemas.microsoft.com/office/drawing/2010/main"/>
              </a:ext>
              <a:ext uri="{96DAC541-7B7A-43D3-8B79-37D633B846F1}">
                <asvg:svgBlip xmlns:asvg="http://schemas.microsoft.com/office/drawing/2016/SVG/main" r:embed="rId48"/>
              </a:ext>
            </a:extLst>
          </a:blip>
          <a:srcRect/>
          <a:stretch/>
        </p:blipFill>
        <p:spPr>
          <a:xfrm>
            <a:off x="6920598" y="5731217"/>
            <a:ext cx="486656" cy="416934"/>
          </a:xfrm>
          <a:prstGeom prst="rect">
            <a:avLst/>
          </a:prstGeom>
        </p:spPr>
      </p:pic>
    </p:spTree>
    <p:extLst>
      <p:ext uri="{BB962C8B-B14F-4D97-AF65-F5344CB8AC3E}">
        <p14:creationId xmlns:p14="http://schemas.microsoft.com/office/powerpoint/2010/main" val="14432008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ipe(left)">
                                      <p:cBhvr>
                                        <p:cTn id="7" dur="500"/>
                                        <p:tgtEl>
                                          <p:spTgt spid="60"/>
                                        </p:tgtEl>
                                      </p:cBhvr>
                                    </p:animEffect>
                                  </p:childTnLst>
                                </p:cTn>
                              </p:par>
                              <p:par>
                                <p:cTn id="8" presetID="42" presetClass="path" presetSubtype="0" decel="100000" fill="hold" nodeType="withEffect">
                                  <p:stCondLst>
                                    <p:cond delay="0"/>
                                  </p:stCondLst>
                                  <p:childTnLst>
                                    <p:animMotion origin="layout" path="M 2.70833E-6 -3.7037E-7 L 2.70833E-6 0.02569 " pathEditMode="relative" rAng="0" ptsTypes="AA">
                                      <p:cBhvr>
                                        <p:cTn id="9" dur="500" spd="-100000" fill="hold"/>
                                        <p:tgtEl>
                                          <p:spTgt spid="60"/>
                                        </p:tgtEl>
                                        <p:attrNameLst>
                                          <p:attrName>ppt_x</p:attrName>
                                          <p:attrName>ppt_y</p:attrName>
                                        </p:attrNameLst>
                                      </p:cBhvr>
                                      <p:rCtr x="0" y="1273"/>
                                    </p:animMotion>
                                  </p:childTnLst>
                                </p:cTn>
                              </p:par>
                              <p:par>
                                <p:cTn id="10" presetID="22" presetClass="entr" presetSubtype="8" fill="hold" nodeType="withEffect">
                                  <p:stCondLst>
                                    <p:cond delay="0"/>
                                  </p:stCondLst>
                                  <p:childTnLst>
                                    <p:set>
                                      <p:cBhvr>
                                        <p:cTn id="11" dur="1" fill="hold">
                                          <p:stCondLst>
                                            <p:cond delay="0"/>
                                          </p:stCondLst>
                                        </p:cTn>
                                        <p:tgtEl>
                                          <p:spTgt spid="63"/>
                                        </p:tgtEl>
                                        <p:attrNameLst>
                                          <p:attrName>style.visibility</p:attrName>
                                        </p:attrNameLst>
                                      </p:cBhvr>
                                      <p:to>
                                        <p:strVal val="visible"/>
                                      </p:to>
                                    </p:set>
                                    <p:animEffect transition="in" filter="wipe(left)">
                                      <p:cBhvr>
                                        <p:cTn id="12" dur="500"/>
                                        <p:tgtEl>
                                          <p:spTgt spid="63"/>
                                        </p:tgtEl>
                                      </p:cBhvr>
                                    </p:animEffect>
                                  </p:childTnLst>
                                </p:cTn>
                              </p:par>
                              <p:par>
                                <p:cTn id="13" presetID="42" presetClass="path" presetSubtype="0" decel="100000" fill="hold" nodeType="withEffect">
                                  <p:stCondLst>
                                    <p:cond delay="0"/>
                                  </p:stCondLst>
                                  <p:childTnLst>
                                    <p:animMotion origin="layout" path="M 2.70833E-6 -3.7037E-7 L 2.70833E-6 0.02569 " pathEditMode="relative" rAng="0" ptsTypes="AA">
                                      <p:cBhvr>
                                        <p:cTn id="14" dur="500" spd="-100000" fill="hold"/>
                                        <p:tgtEl>
                                          <p:spTgt spid="63"/>
                                        </p:tgtEl>
                                        <p:attrNameLst>
                                          <p:attrName>ppt_x</p:attrName>
                                          <p:attrName>ppt_y</p:attrName>
                                        </p:attrNameLst>
                                      </p:cBhvr>
                                      <p:rCtr x="0" y="1273"/>
                                    </p:animMotion>
                                  </p:childTnLst>
                                </p:cTn>
                              </p:par>
                              <p:par>
                                <p:cTn id="15" presetID="22" presetClass="entr" presetSubtype="8" fill="hold" nodeType="withEffect">
                                  <p:stCondLst>
                                    <p:cond delay="0"/>
                                  </p:stCondLst>
                                  <p:childTnLst>
                                    <p:set>
                                      <p:cBhvr>
                                        <p:cTn id="16" dur="1" fill="hold">
                                          <p:stCondLst>
                                            <p:cond delay="0"/>
                                          </p:stCondLst>
                                        </p:cTn>
                                        <p:tgtEl>
                                          <p:spTgt spid="74"/>
                                        </p:tgtEl>
                                        <p:attrNameLst>
                                          <p:attrName>style.visibility</p:attrName>
                                        </p:attrNameLst>
                                      </p:cBhvr>
                                      <p:to>
                                        <p:strVal val="visible"/>
                                      </p:to>
                                    </p:set>
                                    <p:animEffect transition="in" filter="wipe(left)">
                                      <p:cBhvr>
                                        <p:cTn id="17" dur="500"/>
                                        <p:tgtEl>
                                          <p:spTgt spid="74"/>
                                        </p:tgtEl>
                                      </p:cBhvr>
                                    </p:animEffect>
                                  </p:childTnLst>
                                </p:cTn>
                              </p:par>
                              <p:par>
                                <p:cTn id="18" presetID="42" presetClass="path" presetSubtype="0" decel="100000" fill="hold" nodeType="withEffect">
                                  <p:stCondLst>
                                    <p:cond delay="0"/>
                                  </p:stCondLst>
                                  <p:childTnLst>
                                    <p:animMotion origin="layout" path="M 2.70833E-6 -3.7037E-7 L 2.70833E-6 0.02569 " pathEditMode="relative" rAng="0" ptsTypes="AA">
                                      <p:cBhvr>
                                        <p:cTn id="19" dur="500" spd="-100000" fill="hold"/>
                                        <p:tgtEl>
                                          <p:spTgt spid="74"/>
                                        </p:tgtEl>
                                        <p:attrNameLst>
                                          <p:attrName>ppt_x</p:attrName>
                                          <p:attrName>ppt_y</p:attrName>
                                        </p:attrNameLst>
                                      </p:cBhvr>
                                      <p:rCtr x="0" y="1273"/>
                                    </p:animMotion>
                                  </p:childTnLst>
                                </p:cTn>
                              </p:par>
                              <p:par>
                                <p:cTn id="20" presetID="22" presetClass="entr" presetSubtype="8" fill="hold" nodeType="withEffect">
                                  <p:stCondLst>
                                    <p:cond delay="0"/>
                                  </p:stCondLst>
                                  <p:childTnLst>
                                    <p:set>
                                      <p:cBhvr>
                                        <p:cTn id="21" dur="1" fill="hold">
                                          <p:stCondLst>
                                            <p:cond delay="0"/>
                                          </p:stCondLst>
                                        </p:cTn>
                                        <p:tgtEl>
                                          <p:spTgt spid="75"/>
                                        </p:tgtEl>
                                        <p:attrNameLst>
                                          <p:attrName>style.visibility</p:attrName>
                                        </p:attrNameLst>
                                      </p:cBhvr>
                                      <p:to>
                                        <p:strVal val="visible"/>
                                      </p:to>
                                    </p:set>
                                    <p:animEffect transition="in" filter="wipe(left)">
                                      <p:cBhvr>
                                        <p:cTn id="22" dur="500"/>
                                        <p:tgtEl>
                                          <p:spTgt spid="75"/>
                                        </p:tgtEl>
                                      </p:cBhvr>
                                    </p:animEffect>
                                  </p:childTnLst>
                                </p:cTn>
                              </p:par>
                              <p:par>
                                <p:cTn id="23" presetID="42" presetClass="path" presetSubtype="0" decel="100000" fill="hold" nodeType="withEffect">
                                  <p:stCondLst>
                                    <p:cond delay="0"/>
                                  </p:stCondLst>
                                  <p:childTnLst>
                                    <p:animMotion origin="layout" path="M 2.70833E-6 -3.7037E-7 L 2.70833E-6 0.02569 " pathEditMode="relative" rAng="0" ptsTypes="AA">
                                      <p:cBhvr>
                                        <p:cTn id="24" dur="500" spd="-100000" fill="hold"/>
                                        <p:tgtEl>
                                          <p:spTgt spid="75"/>
                                        </p:tgtEl>
                                        <p:attrNameLst>
                                          <p:attrName>ppt_x</p:attrName>
                                          <p:attrName>ppt_y</p:attrName>
                                        </p:attrNameLst>
                                      </p:cBhvr>
                                      <p:rCtr x="0" y="1273"/>
                                    </p:animMotion>
                                  </p:childTnLst>
                                </p:cTn>
                              </p:par>
                              <p:par>
                                <p:cTn id="25" presetID="22" presetClass="entr" presetSubtype="8"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500"/>
                                        <p:tgtEl>
                                          <p:spTgt spid="17"/>
                                        </p:tgtEl>
                                      </p:cBhvr>
                                    </p:animEffect>
                                  </p:childTnLst>
                                </p:cTn>
                              </p:par>
                              <p:par>
                                <p:cTn id="28" presetID="42" presetClass="path" presetSubtype="0" decel="100000" fill="hold" nodeType="withEffect">
                                  <p:stCondLst>
                                    <p:cond delay="0"/>
                                  </p:stCondLst>
                                  <p:childTnLst>
                                    <p:animMotion origin="layout" path="M 2.70833E-6 -3.7037E-7 L 2.70833E-6 0.02569 " pathEditMode="relative" rAng="0" ptsTypes="AA">
                                      <p:cBhvr>
                                        <p:cTn id="29" dur="500" spd="-100000" fill="hold"/>
                                        <p:tgtEl>
                                          <p:spTgt spid="17"/>
                                        </p:tgtEl>
                                        <p:attrNameLst>
                                          <p:attrName>ppt_x</p:attrName>
                                          <p:attrName>ppt_y</p:attrName>
                                        </p:attrNameLst>
                                      </p:cBhvr>
                                      <p:rCtr x="0" y="1273"/>
                                    </p:animMotion>
                                  </p:childTnLst>
                                </p:cTn>
                              </p:par>
                            </p:childTnLst>
                          </p:cTn>
                        </p:par>
                        <p:par>
                          <p:cTn id="30" fill="hold">
                            <p:stCondLst>
                              <p:cond delay="500"/>
                            </p:stCondLst>
                            <p:childTnLst>
                              <p:par>
                                <p:cTn id="31" presetID="22" presetClass="entr" presetSubtype="8" fill="hold" nodeType="afterEffect">
                                  <p:stCondLst>
                                    <p:cond delay="0"/>
                                  </p:stCondLst>
                                  <p:childTnLst>
                                    <p:set>
                                      <p:cBhvr>
                                        <p:cTn id="32" dur="1" fill="hold">
                                          <p:stCondLst>
                                            <p:cond delay="0"/>
                                          </p:stCondLst>
                                        </p:cTn>
                                        <p:tgtEl>
                                          <p:spTgt spid="85"/>
                                        </p:tgtEl>
                                        <p:attrNameLst>
                                          <p:attrName>style.visibility</p:attrName>
                                        </p:attrNameLst>
                                      </p:cBhvr>
                                      <p:to>
                                        <p:strVal val="visible"/>
                                      </p:to>
                                    </p:set>
                                    <p:animEffect transition="in" filter="wipe(left)">
                                      <p:cBhvr>
                                        <p:cTn id="33" dur="500"/>
                                        <p:tgtEl>
                                          <p:spTgt spid="85"/>
                                        </p:tgtEl>
                                      </p:cBhvr>
                                    </p:animEffect>
                                  </p:childTnLst>
                                </p:cTn>
                              </p:par>
                            </p:childTnLst>
                          </p:cTn>
                        </p:par>
                        <p:par>
                          <p:cTn id="34" fill="hold">
                            <p:stCondLst>
                              <p:cond delay="1000"/>
                            </p:stCondLst>
                            <p:childTnLst>
                              <p:par>
                                <p:cTn id="35" presetID="22" presetClass="entr" presetSubtype="8" fill="hold" nodeType="afterEffect">
                                  <p:stCondLst>
                                    <p:cond delay="0"/>
                                  </p:stCondLst>
                                  <p:childTnLst>
                                    <p:set>
                                      <p:cBhvr>
                                        <p:cTn id="36" dur="1" fill="hold">
                                          <p:stCondLst>
                                            <p:cond delay="0"/>
                                          </p:stCondLst>
                                        </p:cTn>
                                        <p:tgtEl>
                                          <p:spTgt spid="77"/>
                                        </p:tgtEl>
                                        <p:attrNameLst>
                                          <p:attrName>style.visibility</p:attrName>
                                        </p:attrNameLst>
                                      </p:cBhvr>
                                      <p:to>
                                        <p:strVal val="visible"/>
                                      </p:to>
                                    </p:set>
                                    <p:animEffect transition="in" filter="wipe(left)">
                                      <p:cBhvr>
                                        <p:cTn id="37" dur="500"/>
                                        <p:tgtEl>
                                          <p:spTgt spid="77"/>
                                        </p:tgtEl>
                                      </p:cBhvr>
                                    </p:animEffect>
                                  </p:childTnLst>
                                </p:cTn>
                              </p:par>
                            </p:childTnLst>
                          </p:cTn>
                        </p:par>
                        <p:par>
                          <p:cTn id="38" fill="hold">
                            <p:stCondLst>
                              <p:cond delay="1500"/>
                            </p:stCondLst>
                            <p:childTnLst>
                              <p:par>
                                <p:cTn id="39" presetID="10" presetClass="entr" presetSubtype="0"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3B97034-D640-4FAB-B1EA-6878C1C5AB77}"/>
              </a:ext>
            </a:extLst>
          </p:cNvPr>
          <p:cNvSpPr/>
          <p:nvPr/>
        </p:nvSpPr>
        <p:spPr bwMode="auto">
          <a:xfrm>
            <a:off x="5405233" y="5110957"/>
            <a:ext cx="5044158" cy="813816"/>
          </a:xfrm>
          <a:prstGeom prst="rect">
            <a:avLst/>
          </a:prstGeom>
          <a:solidFill>
            <a:schemeClr val="bg1"/>
          </a:solidFill>
          <a:ln w="10795" cap="flat" cmpd="sng" algn="ctr">
            <a:noFill/>
            <a:prstDash val="solid"/>
          </a:ln>
          <a:effectLst>
            <a:outerShdw blurRad="152400" sx="101000" sy="101000" algn="ctr"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91440" rIns="91440" bIns="9144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Segoe UI Semibold" panose="020B0702040204020203" pitchFamily="34" charset="0"/>
                <a:ea typeface="+mn-ea"/>
                <a:cs typeface="Segoe UI Semibold" panose="020B0702040204020203" pitchFamily="34" charset="0"/>
              </a:rPr>
              <a:t>State stores</a:t>
            </a:r>
          </a:p>
        </p:txBody>
      </p:sp>
      <p:sp>
        <p:nvSpPr>
          <p:cNvPr id="4" name="Rectangle 3">
            <a:extLst>
              <a:ext uri="{FF2B5EF4-FFF2-40B4-BE49-F238E27FC236}">
                <a16:creationId xmlns:a16="http://schemas.microsoft.com/office/drawing/2014/main" id="{83E15EB4-749F-4A43-BE66-E974A67966F3}"/>
              </a:ext>
            </a:extLst>
          </p:cNvPr>
          <p:cNvSpPr/>
          <p:nvPr/>
        </p:nvSpPr>
        <p:spPr bwMode="auto">
          <a:xfrm>
            <a:off x="5405233" y="6044184"/>
            <a:ext cx="5044158" cy="813816"/>
          </a:xfrm>
          <a:prstGeom prst="rect">
            <a:avLst/>
          </a:prstGeom>
          <a:solidFill>
            <a:schemeClr val="bg1"/>
          </a:solidFill>
          <a:ln w="10795" cap="flat" cmpd="sng" algn="ctr">
            <a:noFill/>
            <a:prstDash val="solid"/>
          </a:ln>
          <a:effectLst>
            <a:outerShdw blurRad="152400" sx="101000" sy="101000" algn="ctr"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91440" rIns="91440" bIns="9144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Publish &amp; subscribe</a:t>
            </a:r>
          </a:p>
        </p:txBody>
      </p:sp>
      <p:sp>
        <p:nvSpPr>
          <p:cNvPr id="5" name="Rectangle 4">
            <a:extLst>
              <a:ext uri="{FF2B5EF4-FFF2-40B4-BE49-F238E27FC236}">
                <a16:creationId xmlns:a16="http://schemas.microsoft.com/office/drawing/2014/main" id="{8E1984B2-FBB5-4ED3-94F3-26D42FBA1336}"/>
              </a:ext>
            </a:extLst>
          </p:cNvPr>
          <p:cNvSpPr/>
          <p:nvPr/>
        </p:nvSpPr>
        <p:spPr bwMode="auto">
          <a:xfrm>
            <a:off x="5405233" y="1163461"/>
            <a:ext cx="5047266" cy="817554"/>
          </a:xfrm>
          <a:prstGeom prst="rect">
            <a:avLst/>
          </a:prstGeom>
          <a:solidFill>
            <a:schemeClr val="bg1"/>
          </a:solidFill>
          <a:ln w="10795" cap="flat" cmpd="sng" algn="ctr">
            <a:noFill/>
            <a:prstDash val="solid"/>
          </a:ln>
          <a:effectLst>
            <a:outerShdw blurRad="152400" sx="101000" sy="101000" algn="ctr"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0" rIns="91440" bIns="9144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lang="en-US" sz="1400" dirty="0">
                <a:solidFill>
                  <a:srgbClr val="000000"/>
                </a:solidFill>
                <a:latin typeface="Segoe UI Semibold" panose="020B0702040204020203" pitchFamily="34" charset="0"/>
                <a:cs typeface="Segoe UI Semibold" panose="020B0702040204020203" pitchFamily="34" charset="0"/>
              </a:rPr>
              <a:t>B</a:t>
            </a:r>
            <a:r>
              <a:rPr kumimoji="0" lang="en-US" sz="1400" b="0" i="0" u="none" strike="noStrike" kern="1200" cap="none" spc="0" normalizeH="0" baseline="0" noProof="0" dirty="0" err="1">
                <a:ln>
                  <a:noFill/>
                </a:ln>
                <a:solidFill>
                  <a:srgbClr val="000000"/>
                </a:solidFill>
                <a:effectLst/>
                <a:uLnTx/>
                <a:uFillTx/>
                <a:latin typeface="Segoe UI Semibold" panose="020B0702040204020203" pitchFamily="34" charset="0"/>
                <a:ea typeface="+mn-ea"/>
                <a:cs typeface="Segoe UI Semibold" panose="020B0702040204020203" pitchFamily="34" charset="0"/>
              </a:rPr>
              <a:t>indings</a:t>
            </a:r>
            <a:endParaRPr kumimoji="0" lang="en-US" sz="1400" b="0" i="0" u="none" strike="noStrike" kern="1200" cap="none" spc="0" normalizeH="0" baseline="0" noProof="0" dirty="0">
              <a:ln>
                <a:noFill/>
              </a:ln>
              <a:solidFill>
                <a:srgbClr val="000000"/>
              </a:solidFill>
              <a:effectLst/>
              <a:uLnTx/>
              <a:uFillTx/>
              <a:latin typeface="Segoe UI Semibold" panose="020B0702040204020203" pitchFamily="34" charset="0"/>
              <a:ea typeface="+mn-ea"/>
              <a:cs typeface="Segoe UI Semibold" panose="020B0702040204020203" pitchFamily="34" charset="0"/>
            </a:endParaRPr>
          </a:p>
        </p:txBody>
      </p:sp>
      <p:pic>
        <p:nvPicPr>
          <p:cNvPr id="6" name="Picture 5">
            <a:extLst>
              <a:ext uri="{FF2B5EF4-FFF2-40B4-BE49-F238E27FC236}">
                <a16:creationId xmlns:a16="http://schemas.microsoft.com/office/drawing/2014/main" id="{77FD437C-195D-4E6B-8F21-9C12848BFF48}"/>
              </a:ext>
            </a:extLst>
          </p:cNvPr>
          <p:cNvPicPr>
            <a:picLocks noChangeAspect="1"/>
          </p:cNvPicPr>
          <p:nvPr/>
        </p:nvPicPr>
        <p:blipFill>
          <a:blip r:embed="rId2"/>
          <a:stretch>
            <a:fillRect/>
          </a:stretch>
        </p:blipFill>
        <p:spPr>
          <a:xfrm>
            <a:off x="9148059" y="6245010"/>
            <a:ext cx="486480" cy="412165"/>
          </a:xfrm>
          <a:prstGeom prst="rect">
            <a:avLst/>
          </a:prstGeom>
        </p:spPr>
      </p:pic>
      <p:pic>
        <p:nvPicPr>
          <p:cNvPr id="7" name="Picture 6">
            <a:extLst>
              <a:ext uri="{FF2B5EF4-FFF2-40B4-BE49-F238E27FC236}">
                <a16:creationId xmlns:a16="http://schemas.microsoft.com/office/drawing/2014/main" id="{BA4FE5B3-170F-4B74-B386-94B37B25D7A9}"/>
              </a:ext>
            </a:extLst>
          </p:cNvPr>
          <p:cNvPicPr>
            <a:picLocks noChangeAspect="1"/>
          </p:cNvPicPr>
          <p:nvPr/>
        </p:nvPicPr>
        <p:blipFill>
          <a:blip r:embed="rId2"/>
          <a:stretch>
            <a:fillRect/>
          </a:stretch>
        </p:blipFill>
        <p:spPr>
          <a:xfrm>
            <a:off x="7817700" y="5327245"/>
            <a:ext cx="486480" cy="412165"/>
          </a:xfrm>
          <a:prstGeom prst="rect">
            <a:avLst/>
          </a:prstGeom>
        </p:spPr>
      </p:pic>
      <p:pic>
        <p:nvPicPr>
          <p:cNvPr id="8" name="Picture 7">
            <a:extLst>
              <a:ext uri="{FF2B5EF4-FFF2-40B4-BE49-F238E27FC236}">
                <a16:creationId xmlns:a16="http://schemas.microsoft.com/office/drawing/2014/main" id="{382AE4C4-B8EF-458B-B27F-00152EC17745}"/>
              </a:ext>
            </a:extLst>
          </p:cNvPr>
          <p:cNvPicPr>
            <a:picLocks noChangeAspect="1"/>
          </p:cNvPicPr>
          <p:nvPr/>
        </p:nvPicPr>
        <p:blipFill>
          <a:blip r:embed="rId3"/>
          <a:stretch>
            <a:fillRect/>
          </a:stretch>
        </p:blipFill>
        <p:spPr>
          <a:xfrm>
            <a:off x="6605972" y="5323241"/>
            <a:ext cx="367514" cy="332433"/>
          </a:xfrm>
          <a:prstGeom prst="rect">
            <a:avLst/>
          </a:prstGeom>
        </p:spPr>
      </p:pic>
      <p:sp>
        <p:nvSpPr>
          <p:cNvPr id="9" name="Rectangle 8">
            <a:extLst>
              <a:ext uri="{FF2B5EF4-FFF2-40B4-BE49-F238E27FC236}">
                <a16:creationId xmlns:a16="http://schemas.microsoft.com/office/drawing/2014/main" id="{A3E4DB44-92F0-4572-956F-75A48E0DA962}"/>
              </a:ext>
            </a:extLst>
          </p:cNvPr>
          <p:cNvSpPr/>
          <p:nvPr/>
        </p:nvSpPr>
        <p:spPr>
          <a:xfrm>
            <a:off x="4634571" y="1635202"/>
            <a:ext cx="739857" cy="304699"/>
          </a:xfrm>
          <a:prstGeom prst="rect">
            <a:avLst/>
          </a:prstGeom>
          <a:noFill/>
        </p:spPr>
        <p:txBody>
          <a:bodyPr wrap="square" lIns="0" tIns="0" rIns="0" bIns="0">
            <a:spAutoFit/>
          </a:bodyPr>
          <a:lstStyle/>
          <a:p>
            <a:pPr marL="0" marR="0" lvl="0" indent="0" defTabSz="914367" rtl="0" eaLnBrk="1" fontAlgn="auto" latinLnBrk="0" hangingPunct="1">
              <a:lnSpc>
                <a:spcPct val="9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78D4"/>
                </a:solidFill>
                <a:effectLst/>
                <a:uLnTx/>
                <a:uFillTx/>
                <a:latin typeface="Segoe UI"/>
                <a:ea typeface="+mn-ea"/>
                <a:cs typeface="Segoe UI" pitchFamily="34" charset="0"/>
              </a:rPr>
              <a:t>Scanning for events</a:t>
            </a:r>
          </a:p>
        </p:txBody>
      </p:sp>
      <p:grpSp>
        <p:nvGrpSpPr>
          <p:cNvPr id="83" name="Group 82">
            <a:extLst>
              <a:ext uri="{FF2B5EF4-FFF2-40B4-BE49-F238E27FC236}">
                <a16:creationId xmlns:a16="http://schemas.microsoft.com/office/drawing/2014/main" id="{D9033EB9-728D-41E7-B4E1-D8A462B4A80C}"/>
              </a:ext>
            </a:extLst>
          </p:cNvPr>
          <p:cNvGrpSpPr/>
          <p:nvPr/>
        </p:nvGrpSpPr>
        <p:grpSpPr>
          <a:xfrm>
            <a:off x="4391467" y="1493303"/>
            <a:ext cx="6975385" cy="1523506"/>
            <a:chOff x="4117266" y="1495233"/>
            <a:chExt cx="6953000" cy="1140410"/>
          </a:xfrm>
        </p:grpSpPr>
        <p:grpSp>
          <p:nvGrpSpPr>
            <p:cNvPr id="16" name="Group 15">
              <a:extLst>
                <a:ext uri="{FF2B5EF4-FFF2-40B4-BE49-F238E27FC236}">
                  <a16:creationId xmlns:a16="http://schemas.microsoft.com/office/drawing/2014/main" id="{CE4475D9-9AC1-4AA2-AC9C-93133CF7FFF9}"/>
                </a:ext>
              </a:extLst>
            </p:cNvPr>
            <p:cNvGrpSpPr/>
            <p:nvPr/>
          </p:nvGrpSpPr>
          <p:grpSpPr>
            <a:xfrm flipV="1">
              <a:off x="4117266" y="1504718"/>
              <a:ext cx="1054811" cy="1130925"/>
              <a:chOff x="9678185" y="3641556"/>
              <a:chExt cx="942226" cy="1077888"/>
            </a:xfrm>
          </p:grpSpPr>
          <p:cxnSp>
            <p:nvCxnSpPr>
              <p:cNvPr id="20" name="Straight Arrow Connector 19">
                <a:extLst>
                  <a:ext uri="{FF2B5EF4-FFF2-40B4-BE49-F238E27FC236}">
                    <a16:creationId xmlns:a16="http://schemas.microsoft.com/office/drawing/2014/main" id="{25850D2E-A9E6-4BE2-B2A8-F28FC61292BB}"/>
                  </a:ext>
                </a:extLst>
              </p:cNvPr>
              <p:cNvCxnSpPr>
                <a:cxnSpLocks/>
              </p:cNvCxnSpPr>
              <p:nvPr/>
            </p:nvCxnSpPr>
            <p:spPr>
              <a:xfrm flipH="1">
                <a:off x="9678185" y="3641556"/>
                <a:ext cx="1" cy="1077888"/>
              </a:xfrm>
              <a:prstGeom prst="straightConnector1">
                <a:avLst/>
              </a:prstGeom>
              <a:ln w="19050">
                <a:solidFill>
                  <a:srgbClr val="202192"/>
                </a:solidFill>
                <a:prstDash val="dash"/>
                <a:headEnd type="arrow"/>
                <a:tailEnd type="non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92F430D0-8366-4B81-866A-10F5EE3B9F07}"/>
                  </a:ext>
                </a:extLst>
              </p:cNvPr>
              <p:cNvCxnSpPr>
                <a:cxnSpLocks/>
              </p:cNvCxnSpPr>
              <p:nvPr/>
            </p:nvCxnSpPr>
            <p:spPr>
              <a:xfrm flipV="1">
                <a:off x="9686945" y="4708633"/>
                <a:ext cx="933466" cy="0"/>
              </a:xfrm>
              <a:prstGeom prst="straightConnector1">
                <a:avLst/>
              </a:prstGeom>
              <a:ln w="31750">
                <a:solidFill>
                  <a:srgbClr val="202192"/>
                </a:solidFill>
                <a:prstDash val="dash"/>
                <a:headEnd type="none"/>
                <a:tailEnd type="arrow"/>
              </a:ln>
            </p:spPr>
            <p:style>
              <a:lnRef idx="1">
                <a:schemeClr val="accent1"/>
              </a:lnRef>
              <a:fillRef idx="0">
                <a:schemeClr val="accent1"/>
              </a:fillRef>
              <a:effectRef idx="0">
                <a:schemeClr val="accent1"/>
              </a:effectRef>
              <a:fontRef idx="minor">
                <a:schemeClr val="tx1"/>
              </a:fontRef>
            </p:style>
          </p:cxnSp>
        </p:grpSp>
        <p:grpSp>
          <p:nvGrpSpPr>
            <p:cNvPr id="17" name="Group 16">
              <a:extLst>
                <a:ext uri="{FF2B5EF4-FFF2-40B4-BE49-F238E27FC236}">
                  <a16:creationId xmlns:a16="http://schemas.microsoft.com/office/drawing/2014/main" id="{2B9E6F1E-2FA1-4BFD-8353-B5D62A404AD9}"/>
                </a:ext>
              </a:extLst>
            </p:cNvPr>
            <p:cNvGrpSpPr/>
            <p:nvPr/>
          </p:nvGrpSpPr>
          <p:grpSpPr>
            <a:xfrm flipH="1" flipV="1">
              <a:off x="10182000" y="1495233"/>
              <a:ext cx="888266" cy="1135918"/>
              <a:chOff x="9680659" y="3645837"/>
              <a:chExt cx="943941" cy="1082647"/>
            </a:xfrm>
          </p:grpSpPr>
          <p:cxnSp>
            <p:nvCxnSpPr>
              <p:cNvPr id="18" name="Straight Arrow Connector 17">
                <a:extLst>
                  <a:ext uri="{FF2B5EF4-FFF2-40B4-BE49-F238E27FC236}">
                    <a16:creationId xmlns:a16="http://schemas.microsoft.com/office/drawing/2014/main" id="{8D05325F-9294-4D86-93F0-087F13419503}"/>
                  </a:ext>
                </a:extLst>
              </p:cNvPr>
              <p:cNvCxnSpPr>
                <a:cxnSpLocks/>
              </p:cNvCxnSpPr>
              <p:nvPr/>
            </p:nvCxnSpPr>
            <p:spPr>
              <a:xfrm>
                <a:off x="9680659" y="3645837"/>
                <a:ext cx="2033" cy="1082647"/>
              </a:xfrm>
              <a:prstGeom prst="straightConnector1">
                <a:avLst/>
              </a:prstGeom>
              <a:ln w="19050">
                <a:solidFill>
                  <a:srgbClr val="202192"/>
                </a:solidFill>
                <a:prstDash val="dash"/>
                <a:headEnd type="arrow"/>
                <a:tailEnd type="non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3BC3C4BC-392B-42A0-9456-8241C75B6A04}"/>
                  </a:ext>
                </a:extLst>
              </p:cNvPr>
              <p:cNvCxnSpPr>
                <a:cxnSpLocks/>
              </p:cNvCxnSpPr>
              <p:nvPr/>
            </p:nvCxnSpPr>
            <p:spPr>
              <a:xfrm>
                <a:off x="9804482" y="4708633"/>
                <a:ext cx="820118" cy="0"/>
              </a:xfrm>
              <a:prstGeom prst="straightConnector1">
                <a:avLst/>
              </a:prstGeom>
              <a:ln w="31750">
                <a:solidFill>
                  <a:srgbClr val="202192"/>
                </a:solidFill>
                <a:prstDash val="dash"/>
                <a:headEnd type="none"/>
                <a:tailEnd type="arrow"/>
              </a:ln>
            </p:spPr>
            <p:style>
              <a:lnRef idx="1">
                <a:schemeClr val="accent1"/>
              </a:lnRef>
              <a:fillRef idx="0">
                <a:schemeClr val="accent1"/>
              </a:fillRef>
              <a:effectRef idx="0">
                <a:schemeClr val="accent1"/>
              </a:effectRef>
              <a:fontRef idx="minor">
                <a:schemeClr val="tx1"/>
              </a:fontRef>
            </p:style>
          </p:cxnSp>
        </p:grpSp>
      </p:grpSp>
      <p:sp>
        <p:nvSpPr>
          <p:cNvPr id="29" name="Rectangle 28">
            <a:extLst>
              <a:ext uri="{FF2B5EF4-FFF2-40B4-BE49-F238E27FC236}">
                <a16:creationId xmlns:a16="http://schemas.microsoft.com/office/drawing/2014/main" id="{CF455244-9E24-426C-8E86-01747361C9E3}"/>
              </a:ext>
            </a:extLst>
          </p:cNvPr>
          <p:cNvSpPr/>
          <p:nvPr/>
        </p:nvSpPr>
        <p:spPr>
          <a:xfrm>
            <a:off x="4526880" y="6172973"/>
            <a:ext cx="887938" cy="109062"/>
          </a:xfrm>
          <a:prstGeom prst="rect">
            <a:avLst/>
          </a:prstGeom>
          <a:noFill/>
        </p:spPr>
        <p:txBody>
          <a:bodyPr wrap="square" lIns="0" tIns="0" rIns="0" bIns="0">
            <a:noAutofit/>
          </a:bodyPr>
          <a:lstStyle/>
          <a:p>
            <a:pPr marR="0" lvl="0" indent="0" algn="ctr" fontAlgn="auto">
              <a:lnSpc>
                <a:spcPct val="100000"/>
              </a:lnSpc>
              <a:spcBef>
                <a:spcPts val="0"/>
              </a:spcBef>
              <a:spcAft>
                <a:spcPts val="0"/>
              </a:spcAft>
              <a:buClrTx/>
              <a:buSzTx/>
              <a:buFontTx/>
              <a:buNone/>
              <a:tabLst/>
              <a:defRPr/>
            </a:pPr>
            <a:r>
              <a:rPr lang="en-US" sz="1400" b="1" dirty="0">
                <a:latin typeface="Segoe UI Semibold" panose="020B0702040204020203" pitchFamily="34" charset="0"/>
                <a:cs typeface="Segoe UI Semibold" panose="020B0702040204020203" pitchFamily="34" charset="0"/>
              </a:rPr>
              <a:t>Messaging</a:t>
            </a:r>
          </a:p>
        </p:txBody>
      </p:sp>
      <p:sp>
        <p:nvSpPr>
          <p:cNvPr id="30" name="Rectangle 29">
            <a:extLst>
              <a:ext uri="{FF2B5EF4-FFF2-40B4-BE49-F238E27FC236}">
                <a16:creationId xmlns:a16="http://schemas.microsoft.com/office/drawing/2014/main" id="{8C8F9B22-4CEA-4CAE-A225-02E78CDB02EF}"/>
              </a:ext>
            </a:extLst>
          </p:cNvPr>
          <p:cNvSpPr/>
          <p:nvPr/>
        </p:nvSpPr>
        <p:spPr>
          <a:xfrm>
            <a:off x="4566811" y="5127811"/>
            <a:ext cx="864011" cy="117596"/>
          </a:xfrm>
          <a:prstGeom prst="rect">
            <a:avLst/>
          </a:prstGeom>
          <a:noFill/>
        </p:spPr>
        <p:txBody>
          <a:bodyPr wrap="square" lIns="0" tIns="0" rIns="0" bIns="0">
            <a:noAutofit/>
          </a:bodyPr>
          <a:lstStyle/>
          <a:p>
            <a:pPr marL="0" marR="0" lvl="0" indent="0" algn="l" defTabSz="914367" rtl="0" eaLnBrk="1" fontAlgn="auto" latinLnBrk="0" hangingPunct="1">
              <a:lnSpc>
                <a:spcPct val="90000"/>
              </a:lnSpc>
              <a:spcBef>
                <a:spcPts val="0"/>
              </a:spcBef>
              <a:spcAft>
                <a:spcPts val="0"/>
              </a:spcAft>
              <a:buClrTx/>
              <a:buSzTx/>
              <a:buFontTx/>
              <a:buNone/>
              <a:tabLst/>
              <a:defRPr/>
            </a:pPr>
            <a:r>
              <a:rPr lang="en-US" sz="1400" b="1" dirty="0">
                <a:latin typeface="Segoe UI Semibold" panose="020B0702040204020203" pitchFamily="34" charset="0"/>
                <a:cs typeface="Segoe UI Semibold" panose="020B0702040204020203" pitchFamily="34" charset="0"/>
              </a:rPr>
              <a:t>Load and save state</a:t>
            </a:r>
          </a:p>
        </p:txBody>
      </p:sp>
      <p:sp>
        <p:nvSpPr>
          <p:cNvPr id="31" name="TextBox 30">
            <a:extLst>
              <a:ext uri="{FF2B5EF4-FFF2-40B4-BE49-F238E27FC236}">
                <a16:creationId xmlns:a16="http://schemas.microsoft.com/office/drawing/2014/main" id="{02AF344B-E170-4F7F-A4BC-3B93221CABCF}"/>
              </a:ext>
            </a:extLst>
          </p:cNvPr>
          <p:cNvSpPr txBox="1"/>
          <p:nvPr/>
        </p:nvSpPr>
        <p:spPr>
          <a:xfrm>
            <a:off x="9009479" y="1733691"/>
            <a:ext cx="525785" cy="107722"/>
          </a:xfrm>
          <a:prstGeom prst="rect">
            <a:avLst/>
          </a:prstGeom>
          <a:noFill/>
        </p:spPr>
        <p:txBody>
          <a:bodyPr wrap="non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mn-cs"/>
              </a:rPr>
              <a:t>GCP pub/sub</a:t>
            </a:r>
          </a:p>
        </p:txBody>
      </p:sp>
      <p:sp>
        <p:nvSpPr>
          <p:cNvPr id="32" name="TextBox 31">
            <a:extLst>
              <a:ext uri="{FF2B5EF4-FFF2-40B4-BE49-F238E27FC236}">
                <a16:creationId xmlns:a16="http://schemas.microsoft.com/office/drawing/2014/main" id="{E48C2F38-E526-4E2E-9AD4-647107184385}"/>
              </a:ext>
            </a:extLst>
          </p:cNvPr>
          <p:cNvSpPr txBox="1"/>
          <p:nvPr/>
        </p:nvSpPr>
        <p:spPr>
          <a:xfrm>
            <a:off x="9707628" y="6358759"/>
            <a:ext cx="541238" cy="184666"/>
          </a:xfrm>
          <a:prstGeom prst="rect">
            <a:avLst/>
          </a:prstGeom>
          <a:noFill/>
        </p:spPr>
        <p:txBody>
          <a:bodyPr wrap="none" lIns="0" tIns="0" rIns="0" bIns="0" rtlCol="0">
            <a:spAutoFit/>
          </a:bodyPr>
          <a:lstStyle/>
          <a:p>
            <a:pPr marL="0" marR="0" lvl="0" indent="0" algn="r"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mn-cs"/>
              </a:rPr>
              <a:t>…others</a:t>
            </a:r>
          </a:p>
        </p:txBody>
      </p:sp>
      <p:sp>
        <p:nvSpPr>
          <p:cNvPr id="33" name="TextBox 32">
            <a:extLst>
              <a:ext uri="{FF2B5EF4-FFF2-40B4-BE49-F238E27FC236}">
                <a16:creationId xmlns:a16="http://schemas.microsoft.com/office/drawing/2014/main" id="{00AE318D-3A42-4D24-96CD-57734B5112F0}"/>
              </a:ext>
            </a:extLst>
          </p:cNvPr>
          <p:cNvSpPr txBox="1"/>
          <p:nvPr/>
        </p:nvSpPr>
        <p:spPr>
          <a:xfrm>
            <a:off x="9707628" y="5447221"/>
            <a:ext cx="541238" cy="184666"/>
          </a:xfrm>
          <a:prstGeom prst="rect">
            <a:avLst/>
          </a:prstGeom>
          <a:noFill/>
        </p:spPr>
        <p:txBody>
          <a:bodyPr wrap="none" lIns="0" tIns="0" rIns="0" bIns="0" rtlCol="0">
            <a:spAutoFit/>
          </a:bodyPr>
          <a:lstStyle/>
          <a:p>
            <a:pPr marL="0" marR="0" lvl="0" indent="0" algn="r"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mn-cs"/>
              </a:rPr>
              <a:t>…others</a:t>
            </a:r>
          </a:p>
        </p:txBody>
      </p:sp>
      <p:pic>
        <p:nvPicPr>
          <p:cNvPr id="34" name="Picture 33" descr="A close up of a box&#10;&#10;Description automatically generated">
            <a:extLst>
              <a:ext uri="{FF2B5EF4-FFF2-40B4-BE49-F238E27FC236}">
                <a16:creationId xmlns:a16="http://schemas.microsoft.com/office/drawing/2014/main" id="{4B4E5243-5AEC-4CD3-8333-7AE18FCF631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29407" y="1269841"/>
            <a:ext cx="419916" cy="454911"/>
          </a:xfrm>
          <a:prstGeom prst="rect">
            <a:avLst/>
          </a:prstGeom>
        </p:spPr>
      </p:pic>
      <p:pic>
        <p:nvPicPr>
          <p:cNvPr id="35" name="Picture 34">
            <a:extLst>
              <a:ext uri="{FF2B5EF4-FFF2-40B4-BE49-F238E27FC236}">
                <a16:creationId xmlns:a16="http://schemas.microsoft.com/office/drawing/2014/main" id="{6A2C2DC4-2DC3-4573-8D9E-E8CE27ED207E}"/>
              </a:ext>
            </a:extLst>
          </p:cNvPr>
          <p:cNvPicPr>
            <a:picLocks noChangeAspect="1"/>
          </p:cNvPicPr>
          <p:nvPr/>
        </p:nvPicPr>
        <p:blipFill>
          <a:blip r:embed="rId5"/>
          <a:stretch>
            <a:fillRect/>
          </a:stretch>
        </p:blipFill>
        <p:spPr>
          <a:xfrm>
            <a:off x="9051132" y="1303111"/>
            <a:ext cx="442479" cy="442479"/>
          </a:xfrm>
          <a:prstGeom prst="rect">
            <a:avLst/>
          </a:prstGeom>
        </p:spPr>
      </p:pic>
      <p:sp>
        <p:nvSpPr>
          <p:cNvPr id="36" name="TextBox 35">
            <a:extLst>
              <a:ext uri="{FF2B5EF4-FFF2-40B4-BE49-F238E27FC236}">
                <a16:creationId xmlns:a16="http://schemas.microsoft.com/office/drawing/2014/main" id="{25483B7D-5DCF-4C02-9552-CA6438D28242}"/>
              </a:ext>
            </a:extLst>
          </p:cNvPr>
          <p:cNvSpPr txBox="1"/>
          <p:nvPr/>
        </p:nvSpPr>
        <p:spPr>
          <a:xfrm>
            <a:off x="8451012" y="1733691"/>
            <a:ext cx="376706" cy="107722"/>
          </a:xfrm>
          <a:prstGeom prst="rect">
            <a:avLst/>
          </a:prstGeom>
          <a:noFill/>
        </p:spPr>
        <p:txBody>
          <a:bodyPr wrap="non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mn-cs"/>
              </a:rPr>
              <a:t>AWS SQS</a:t>
            </a:r>
          </a:p>
        </p:txBody>
      </p:sp>
      <p:sp>
        <p:nvSpPr>
          <p:cNvPr id="37" name="TextBox 36">
            <a:extLst>
              <a:ext uri="{FF2B5EF4-FFF2-40B4-BE49-F238E27FC236}">
                <a16:creationId xmlns:a16="http://schemas.microsoft.com/office/drawing/2014/main" id="{8F4B0569-BCEB-456B-B251-76B20348C308}"/>
              </a:ext>
            </a:extLst>
          </p:cNvPr>
          <p:cNvSpPr txBox="1"/>
          <p:nvPr/>
        </p:nvSpPr>
        <p:spPr>
          <a:xfrm>
            <a:off x="7159124" y="1733691"/>
            <a:ext cx="658835" cy="107722"/>
          </a:xfrm>
          <a:prstGeom prst="rect">
            <a:avLst/>
          </a:prstGeom>
          <a:noFill/>
        </p:spPr>
        <p:txBody>
          <a:bodyPr wrap="non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 Azure EventHub</a:t>
            </a:r>
          </a:p>
        </p:txBody>
      </p:sp>
      <p:sp>
        <p:nvSpPr>
          <p:cNvPr id="38" name="TextBox 37">
            <a:extLst>
              <a:ext uri="{FF2B5EF4-FFF2-40B4-BE49-F238E27FC236}">
                <a16:creationId xmlns:a16="http://schemas.microsoft.com/office/drawing/2014/main" id="{A02A3434-C371-4436-A24D-15BD1C30441C}"/>
              </a:ext>
            </a:extLst>
          </p:cNvPr>
          <p:cNvSpPr txBox="1"/>
          <p:nvPr/>
        </p:nvSpPr>
        <p:spPr>
          <a:xfrm>
            <a:off x="7939370" y="1733691"/>
            <a:ext cx="214802" cy="107722"/>
          </a:xfrm>
          <a:prstGeom prst="rect">
            <a:avLst/>
          </a:prstGeom>
          <a:noFill/>
        </p:spPr>
        <p:txBody>
          <a:bodyPr wrap="non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mn-cs"/>
              </a:rPr>
              <a:t>Kafka</a:t>
            </a:r>
          </a:p>
        </p:txBody>
      </p:sp>
      <p:pic>
        <p:nvPicPr>
          <p:cNvPr id="39" name="Picture 38" descr="A close up of a logo&#10;&#10;Description automatically generated">
            <a:extLst>
              <a:ext uri="{FF2B5EF4-FFF2-40B4-BE49-F238E27FC236}">
                <a16:creationId xmlns:a16="http://schemas.microsoft.com/office/drawing/2014/main" id="{EADAE8C5-DB57-476A-BA24-AEE3A85885E2}"/>
              </a:ext>
            </a:extLst>
          </p:cNvPr>
          <p:cNvPicPr>
            <a:picLocks noChangeAspect="1"/>
          </p:cNvPicPr>
          <p:nvPr/>
        </p:nvPicPr>
        <p:blipFill>
          <a:blip r:embed="rId6">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7941391" y="1341508"/>
            <a:ext cx="210761" cy="342135"/>
          </a:xfrm>
          <a:prstGeom prst="rect">
            <a:avLst/>
          </a:prstGeom>
        </p:spPr>
      </p:pic>
      <p:sp>
        <p:nvSpPr>
          <p:cNvPr id="40" name="TextBox 39">
            <a:extLst>
              <a:ext uri="{FF2B5EF4-FFF2-40B4-BE49-F238E27FC236}">
                <a16:creationId xmlns:a16="http://schemas.microsoft.com/office/drawing/2014/main" id="{EE80FEF5-B59D-4C6A-8A88-86B716280E6E}"/>
              </a:ext>
            </a:extLst>
          </p:cNvPr>
          <p:cNvSpPr txBox="1"/>
          <p:nvPr/>
        </p:nvSpPr>
        <p:spPr>
          <a:xfrm>
            <a:off x="9709464" y="1460263"/>
            <a:ext cx="541238" cy="184666"/>
          </a:xfrm>
          <a:prstGeom prst="rect">
            <a:avLst/>
          </a:prstGeom>
          <a:noFill/>
        </p:spPr>
        <p:txBody>
          <a:bodyPr wrap="non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mn-cs"/>
              </a:rPr>
              <a:t>…others</a:t>
            </a:r>
          </a:p>
        </p:txBody>
      </p:sp>
      <p:sp>
        <p:nvSpPr>
          <p:cNvPr id="41" name="TextBox 40">
            <a:extLst>
              <a:ext uri="{FF2B5EF4-FFF2-40B4-BE49-F238E27FC236}">
                <a16:creationId xmlns:a16="http://schemas.microsoft.com/office/drawing/2014/main" id="{C8A9C9E3-E4AC-4BB3-A049-5E19A1B05370}"/>
              </a:ext>
            </a:extLst>
          </p:cNvPr>
          <p:cNvSpPr txBox="1"/>
          <p:nvPr/>
        </p:nvSpPr>
        <p:spPr>
          <a:xfrm>
            <a:off x="7199746" y="5667363"/>
            <a:ext cx="577588" cy="215444"/>
          </a:xfrm>
          <a:prstGeom prst="rect">
            <a:avLst/>
          </a:prstGeom>
          <a:noFill/>
        </p:spPr>
        <p:txBody>
          <a:bodyPr wrap="squar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Azure</a:t>
            </a: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err="1">
                <a:ln>
                  <a:noFill/>
                </a:ln>
                <a:gradFill>
                  <a:gsLst>
                    <a:gs pos="2917">
                      <a:srgbClr val="000000"/>
                    </a:gs>
                    <a:gs pos="30000">
                      <a:srgbClr val="000000"/>
                    </a:gs>
                  </a:gsLst>
                  <a:lin ang="5400000" scaled="0"/>
                </a:gradFill>
                <a:effectLst/>
                <a:uLnTx/>
                <a:uFillTx/>
                <a:latin typeface="Segoe UI"/>
                <a:ea typeface="+mn-ea"/>
                <a:cs typeface="+mn-cs"/>
              </a:rPr>
              <a:t>CosmosDB</a:t>
            </a:r>
            <a:endParaRPr kumimoji="0" lang="en-US" sz="7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endParaRPr>
          </a:p>
        </p:txBody>
      </p:sp>
      <p:sp>
        <p:nvSpPr>
          <p:cNvPr id="42" name="TextBox 41">
            <a:extLst>
              <a:ext uri="{FF2B5EF4-FFF2-40B4-BE49-F238E27FC236}">
                <a16:creationId xmlns:a16="http://schemas.microsoft.com/office/drawing/2014/main" id="{CC46EF9F-ECB1-4DFC-B8A5-888D9A80DD03}"/>
              </a:ext>
            </a:extLst>
          </p:cNvPr>
          <p:cNvSpPr txBox="1"/>
          <p:nvPr/>
        </p:nvSpPr>
        <p:spPr>
          <a:xfrm>
            <a:off x="6410344" y="5667363"/>
            <a:ext cx="758770" cy="107722"/>
          </a:xfrm>
          <a:prstGeom prst="rect">
            <a:avLst/>
          </a:prstGeom>
          <a:noFill/>
        </p:spPr>
        <p:txBody>
          <a:bodyPr wrap="square" lIns="0" tIns="0" rIns="0" bIns="0" rtlCol="0">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AWS DynamoDB</a:t>
            </a:r>
          </a:p>
        </p:txBody>
      </p:sp>
      <p:pic>
        <p:nvPicPr>
          <p:cNvPr id="49" name="Graphic 48">
            <a:extLst>
              <a:ext uri="{FF2B5EF4-FFF2-40B4-BE49-F238E27FC236}">
                <a16:creationId xmlns:a16="http://schemas.microsoft.com/office/drawing/2014/main" id="{F1728CA2-D2F5-428A-82FE-859EAFEAAD5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315169" y="1359847"/>
            <a:ext cx="332652" cy="332652"/>
          </a:xfrm>
          <a:prstGeom prst="rect">
            <a:avLst/>
          </a:prstGeom>
        </p:spPr>
      </p:pic>
      <p:pic>
        <p:nvPicPr>
          <p:cNvPr id="53" name="Graphic 52">
            <a:extLst>
              <a:ext uri="{FF2B5EF4-FFF2-40B4-BE49-F238E27FC236}">
                <a16:creationId xmlns:a16="http://schemas.microsoft.com/office/drawing/2014/main" id="{8CF102F8-C4B8-4333-9725-F52F4665B7E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274660" y="5320590"/>
            <a:ext cx="330190" cy="330190"/>
          </a:xfrm>
          <a:prstGeom prst="rect">
            <a:avLst/>
          </a:prstGeom>
        </p:spPr>
      </p:pic>
      <p:sp>
        <p:nvSpPr>
          <p:cNvPr id="66" name="Rectangle 65">
            <a:extLst>
              <a:ext uri="{FF2B5EF4-FFF2-40B4-BE49-F238E27FC236}">
                <a16:creationId xmlns:a16="http://schemas.microsoft.com/office/drawing/2014/main" id="{9C320685-B7C8-4DD0-AA16-0D3F1ACCDE2E}"/>
              </a:ext>
            </a:extLst>
          </p:cNvPr>
          <p:cNvSpPr/>
          <p:nvPr/>
        </p:nvSpPr>
        <p:spPr>
          <a:xfrm>
            <a:off x="5598654" y="1636735"/>
            <a:ext cx="682879" cy="127784"/>
          </a:xfrm>
          <a:prstGeom prst="rect">
            <a:avLst/>
          </a:prstGeom>
        </p:spPr>
        <p:txBody>
          <a:bodyPr wrap="none" lIns="0" tIns="0" rIns="0" bIns="0">
            <a:sp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9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Input/output</a:t>
            </a:r>
          </a:p>
        </p:txBody>
      </p:sp>
      <p:pic>
        <p:nvPicPr>
          <p:cNvPr id="69" name="Picture 2" descr="Image result for rabbitmq logo">
            <a:extLst>
              <a:ext uri="{FF2B5EF4-FFF2-40B4-BE49-F238E27FC236}">
                <a16:creationId xmlns:a16="http://schemas.microsoft.com/office/drawing/2014/main" id="{8A387AE3-6E15-4DBA-82DC-B9D1C4855F14}"/>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754387" y="6369654"/>
            <a:ext cx="847130" cy="173771"/>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4" descr="See the source image">
            <a:extLst>
              <a:ext uri="{FF2B5EF4-FFF2-40B4-BE49-F238E27FC236}">
                <a16:creationId xmlns:a16="http://schemas.microsoft.com/office/drawing/2014/main" id="{C53CFE0F-0975-4EEF-8454-A2ABE14CF678}"/>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278549" y="6302349"/>
            <a:ext cx="345707" cy="345707"/>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6" descr="Image result for Service Bus Logo">
            <a:extLst>
              <a:ext uri="{FF2B5EF4-FFF2-40B4-BE49-F238E27FC236}">
                <a16:creationId xmlns:a16="http://schemas.microsoft.com/office/drawing/2014/main" id="{6D62A17A-AD4D-48B5-811B-41661D1D825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708776" y="6282035"/>
            <a:ext cx="292273" cy="297255"/>
          </a:xfrm>
          <a:prstGeom prst="rect">
            <a:avLst/>
          </a:prstGeom>
          <a:noFill/>
          <a:extLst>
            <a:ext uri="{909E8E84-426E-40DD-AFC4-6F175D3DCCD1}">
              <a14:hiddenFill xmlns:a14="http://schemas.microsoft.com/office/drawing/2010/main">
                <a:solidFill>
                  <a:srgbClr val="FFFFFF"/>
                </a:solidFill>
              </a14:hiddenFill>
            </a:ext>
          </a:extLst>
        </p:spPr>
      </p:pic>
      <p:sp>
        <p:nvSpPr>
          <p:cNvPr id="72" name="TextBox 71">
            <a:extLst>
              <a:ext uri="{FF2B5EF4-FFF2-40B4-BE49-F238E27FC236}">
                <a16:creationId xmlns:a16="http://schemas.microsoft.com/office/drawing/2014/main" id="{615DB39A-98EF-476E-9A62-D3D5DDFF71C6}"/>
              </a:ext>
            </a:extLst>
          </p:cNvPr>
          <p:cNvSpPr txBox="1"/>
          <p:nvPr/>
        </p:nvSpPr>
        <p:spPr>
          <a:xfrm>
            <a:off x="8663476" y="6586412"/>
            <a:ext cx="444031" cy="107722"/>
          </a:xfrm>
          <a:prstGeom prst="rect">
            <a:avLst/>
          </a:prstGeom>
          <a:noFill/>
        </p:spPr>
        <p:txBody>
          <a:bodyPr wrap="non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Service Bus</a:t>
            </a:r>
          </a:p>
        </p:txBody>
      </p:sp>
      <p:pic>
        <p:nvPicPr>
          <p:cNvPr id="73" name="Picture 12" descr="Image result for Cassandra Logo">
            <a:extLst>
              <a:ext uri="{FF2B5EF4-FFF2-40B4-BE49-F238E27FC236}">
                <a16:creationId xmlns:a16="http://schemas.microsoft.com/office/drawing/2014/main" id="{9D9E7975-8A4E-4631-93B9-5C90FDF62825}"/>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415472" y="5365665"/>
            <a:ext cx="351824" cy="322421"/>
          </a:xfrm>
          <a:prstGeom prst="rect">
            <a:avLst/>
          </a:prstGeom>
          <a:noFill/>
          <a:extLst>
            <a:ext uri="{909E8E84-426E-40DD-AFC4-6F175D3DCCD1}">
              <a14:hiddenFill xmlns:a14="http://schemas.microsoft.com/office/drawing/2010/main">
                <a:solidFill>
                  <a:srgbClr val="FFFFFF"/>
                </a:solidFill>
              </a14:hiddenFill>
            </a:ext>
          </a:extLst>
        </p:spPr>
      </p:pic>
      <p:sp>
        <p:nvSpPr>
          <p:cNvPr id="89" name="Freeform: Shape 88">
            <a:extLst>
              <a:ext uri="{FF2B5EF4-FFF2-40B4-BE49-F238E27FC236}">
                <a16:creationId xmlns:a16="http://schemas.microsoft.com/office/drawing/2014/main" id="{252D4B5A-CCA7-4C6D-8C41-2C4BB3543677}"/>
              </a:ext>
            </a:extLst>
          </p:cNvPr>
          <p:cNvSpPr/>
          <p:nvPr/>
        </p:nvSpPr>
        <p:spPr>
          <a:xfrm>
            <a:off x="203201" y="434510"/>
            <a:ext cx="8226208" cy="1074140"/>
          </a:xfrm>
          <a:custGeom>
            <a:avLst/>
            <a:gdLst>
              <a:gd name="connsiteX0" fmla="*/ 0 w 4732020"/>
              <a:gd name="connsiteY0" fmla="*/ 0 h 1164569"/>
              <a:gd name="connsiteX1" fmla="*/ 4732020 w 4732020"/>
              <a:gd name="connsiteY1" fmla="*/ 0 h 1164569"/>
              <a:gd name="connsiteX2" fmla="*/ 4732020 w 4732020"/>
              <a:gd name="connsiteY2" fmla="*/ 1164569 h 1164569"/>
              <a:gd name="connsiteX3" fmla="*/ 0 w 4732020"/>
              <a:gd name="connsiteY3" fmla="*/ 1164569 h 1164569"/>
              <a:gd name="connsiteX4" fmla="*/ 0 w 4732020"/>
              <a:gd name="connsiteY4" fmla="*/ 0 h 11645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2020" h="1164569">
                <a:moveTo>
                  <a:pt x="0" y="0"/>
                </a:moveTo>
                <a:lnTo>
                  <a:pt x="4732020" y="0"/>
                </a:lnTo>
                <a:lnTo>
                  <a:pt x="4732020" y="1164569"/>
                </a:lnTo>
                <a:lnTo>
                  <a:pt x="0" y="116456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spAutoFit/>
          </a:bodyPr>
          <a:lstStyle/>
          <a:p>
            <a:pPr marL="0" marR="0" lvl="0" indent="0" algn="l" defTabSz="1422400" rtl="0" eaLnBrk="1" fontAlgn="auto" latinLnBrk="0" hangingPunct="1">
              <a:lnSpc>
                <a:spcPct val="90000"/>
              </a:lnSpc>
              <a:spcBef>
                <a:spcPct val="0"/>
              </a:spcBef>
              <a:spcAft>
                <a:spcPts val="600"/>
              </a:spcAft>
              <a:buClrTx/>
              <a:buSzTx/>
              <a:buFontTx/>
              <a:buNone/>
              <a:tabLst/>
              <a:defRPr/>
            </a:pPr>
            <a:r>
              <a:rPr kumimoji="0" lang="en-US" sz="3600" b="0" i="0" u="none" strike="noStrike" kern="1200" cap="none" spc="0" normalizeH="0" baseline="0" noProof="0" dirty="0" err="1">
                <a:ln>
                  <a:noFill/>
                </a:ln>
                <a:solidFill>
                  <a:srgbClr val="000000"/>
                </a:solidFill>
                <a:effectLst/>
                <a:uLnTx/>
                <a:uFillTx/>
                <a:latin typeface="Segoe UI Semibold"/>
                <a:ea typeface="+mn-ea"/>
                <a:cs typeface="+mn-cs"/>
              </a:rPr>
              <a:t>Dapr</a:t>
            </a:r>
            <a:r>
              <a:rPr lang="en-US" sz="3600" baseline="0" dirty="0">
                <a:solidFill>
                  <a:srgbClr val="000000"/>
                </a:solidFill>
                <a:latin typeface="Segoe UI Semibold"/>
              </a:rPr>
              <a:t> </a:t>
            </a:r>
            <a:r>
              <a:rPr lang="en-US" sz="3600" dirty="0">
                <a:solidFill>
                  <a:srgbClr val="000000"/>
                </a:solidFill>
                <a:latin typeface="Segoe UI Semibold"/>
              </a:rPr>
              <a:t>components</a:t>
            </a:r>
          </a:p>
          <a:p>
            <a:pPr marL="0" marR="0" lvl="0" indent="0" algn="l" defTabSz="1422400" rtl="0" eaLnBrk="1" fontAlgn="auto" latinLnBrk="0" hangingPunct="1">
              <a:lnSpc>
                <a:spcPct val="90000"/>
              </a:lnSpc>
              <a:spcBef>
                <a:spcPct val="0"/>
              </a:spcBef>
              <a:spcAft>
                <a:spcPts val="600"/>
              </a:spcAft>
              <a:buClrTx/>
              <a:buSzTx/>
              <a:buFontTx/>
              <a:buNone/>
              <a:tabLst/>
              <a:defRPr/>
            </a:pPr>
            <a:r>
              <a:rPr kumimoji="0" lang="en-US" sz="3600" b="0" i="0" u="none" strike="noStrike" kern="1200" cap="none" spc="0" normalizeH="0" baseline="0" noProof="0" dirty="0">
                <a:ln>
                  <a:noFill/>
                </a:ln>
                <a:solidFill>
                  <a:srgbClr val="000000"/>
                </a:solidFill>
                <a:effectLst/>
                <a:uLnTx/>
                <a:uFillTx/>
                <a:latin typeface="Segoe UI Semibold"/>
                <a:ea typeface="+mn-ea"/>
                <a:cs typeface="+mn-cs"/>
              </a:rPr>
              <a:t>(alternative)</a:t>
            </a:r>
          </a:p>
        </p:txBody>
      </p:sp>
      <p:sp>
        <p:nvSpPr>
          <p:cNvPr id="10" name="Rectangle 9">
            <a:extLst>
              <a:ext uri="{FF2B5EF4-FFF2-40B4-BE49-F238E27FC236}">
                <a16:creationId xmlns:a16="http://schemas.microsoft.com/office/drawing/2014/main" id="{D4C08D80-F694-4A7B-9FE4-42A957F6D60C}"/>
              </a:ext>
            </a:extLst>
          </p:cNvPr>
          <p:cNvSpPr/>
          <p:nvPr/>
        </p:nvSpPr>
        <p:spPr bwMode="auto">
          <a:xfrm>
            <a:off x="834572" y="2137629"/>
            <a:ext cx="11022583" cy="2816560"/>
          </a:xfrm>
          <a:prstGeom prst="rect">
            <a:avLst/>
          </a:prstGeom>
          <a:solidFill>
            <a:schemeClr val="bg1"/>
          </a:solidFill>
          <a:ln>
            <a:noFill/>
            <a:headEnd type="none" w="med" len="med"/>
            <a:tailEnd type="none" w="med" len="med"/>
          </a:ln>
          <a:effectLst>
            <a:outerShdw blurRad="152400" sx="102000" sy="102000" algn="ctr"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Segoe UI Semibold"/>
              <a:ea typeface="+mn-ea"/>
              <a:cs typeface="Segoe UI" pitchFamily="34" charset="0"/>
            </a:endParaRPr>
          </a:p>
        </p:txBody>
      </p:sp>
      <p:sp>
        <p:nvSpPr>
          <p:cNvPr id="11" name="Rectangle 10">
            <a:extLst>
              <a:ext uri="{FF2B5EF4-FFF2-40B4-BE49-F238E27FC236}">
                <a16:creationId xmlns:a16="http://schemas.microsoft.com/office/drawing/2014/main" id="{6BFF64D8-AF49-40CC-828D-ED480B0832BB}"/>
              </a:ext>
            </a:extLst>
          </p:cNvPr>
          <p:cNvSpPr/>
          <p:nvPr/>
        </p:nvSpPr>
        <p:spPr>
          <a:xfrm>
            <a:off x="8738483" y="3488487"/>
            <a:ext cx="1043502" cy="307777"/>
          </a:xfrm>
          <a:prstGeom prst="rect">
            <a:avLst/>
          </a:prstGeom>
        </p:spPr>
        <p:txBody>
          <a:bodyPr wrap="square">
            <a:spAutoFit/>
          </a:bodyPr>
          <a:lstStyle/>
          <a:p>
            <a:pPr algn="ctr">
              <a:defRPr/>
            </a:pPr>
            <a:r>
              <a:rPr lang="en-US" sz="1400" b="1" dirty="0" err="1">
                <a:latin typeface="Segoe UI Semibold" panose="020B0702040204020203" pitchFamily="34" charset="0"/>
                <a:cs typeface="Segoe UI Semibold" panose="020B0702040204020203" pitchFamily="34" charset="0"/>
              </a:rPr>
              <a:t>Dapr</a:t>
            </a:r>
            <a:r>
              <a:rPr lang="en-US" sz="1400" b="1" dirty="0">
                <a:latin typeface="Segoe UI Semibold" panose="020B0702040204020203" pitchFamily="34" charset="0"/>
                <a:cs typeface="Segoe UI Semibold" panose="020B0702040204020203" pitchFamily="34" charset="0"/>
              </a:rPr>
              <a:t> API</a:t>
            </a:r>
          </a:p>
        </p:txBody>
      </p:sp>
      <p:cxnSp>
        <p:nvCxnSpPr>
          <p:cNvPr id="12" name="Straight Arrow Connector 11">
            <a:extLst>
              <a:ext uri="{FF2B5EF4-FFF2-40B4-BE49-F238E27FC236}">
                <a16:creationId xmlns:a16="http://schemas.microsoft.com/office/drawing/2014/main" id="{D36D6F26-C0BE-454B-96D9-206E5C4ECBB1}"/>
              </a:ext>
            </a:extLst>
          </p:cNvPr>
          <p:cNvCxnSpPr>
            <a:cxnSpLocks/>
          </p:cNvCxnSpPr>
          <p:nvPr/>
        </p:nvCxnSpPr>
        <p:spPr>
          <a:xfrm flipV="1">
            <a:off x="8479036" y="3888710"/>
            <a:ext cx="1401390" cy="2924"/>
          </a:xfrm>
          <a:prstGeom prst="straightConnector1">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5D53227B-BA9B-4273-BCD8-613D8D62AE3E}"/>
              </a:ext>
            </a:extLst>
          </p:cNvPr>
          <p:cNvSpPr/>
          <p:nvPr/>
        </p:nvSpPr>
        <p:spPr>
          <a:xfrm>
            <a:off x="3040813" y="3373620"/>
            <a:ext cx="1043502" cy="307777"/>
          </a:xfrm>
          <a:prstGeom prst="rect">
            <a:avLst/>
          </a:prstGeom>
        </p:spPr>
        <p:txBody>
          <a:bodyPr wrap="square">
            <a:spAutoFit/>
          </a:bodyPr>
          <a:lstStyle/>
          <a:p>
            <a:pPr marR="0" lvl="0" indent="0" algn="ctr" fontAlgn="auto">
              <a:lnSpc>
                <a:spcPct val="100000"/>
              </a:lnSpc>
              <a:spcBef>
                <a:spcPts val="0"/>
              </a:spcBef>
              <a:spcAft>
                <a:spcPts val="0"/>
              </a:spcAft>
              <a:buClrTx/>
              <a:buSzTx/>
              <a:buFontTx/>
              <a:buNone/>
              <a:tabLst/>
              <a:defRPr/>
            </a:pPr>
            <a:r>
              <a:rPr lang="en-US" sz="1400" b="1" dirty="0">
                <a:latin typeface="Segoe UI Semibold" panose="020B0702040204020203" pitchFamily="34" charset="0"/>
                <a:cs typeface="Segoe UI Semibold" panose="020B0702040204020203" pitchFamily="34" charset="0"/>
              </a:rPr>
              <a:t>Dapr API</a:t>
            </a:r>
          </a:p>
        </p:txBody>
      </p:sp>
      <p:sp>
        <p:nvSpPr>
          <p:cNvPr id="2" name="Rectangle 1">
            <a:extLst>
              <a:ext uri="{FF2B5EF4-FFF2-40B4-BE49-F238E27FC236}">
                <a16:creationId xmlns:a16="http://schemas.microsoft.com/office/drawing/2014/main" id="{6A9DB971-463C-4429-B293-E5B4861032B4}"/>
              </a:ext>
            </a:extLst>
          </p:cNvPr>
          <p:cNvSpPr/>
          <p:nvPr/>
        </p:nvSpPr>
        <p:spPr>
          <a:xfrm>
            <a:off x="1057707" y="2532547"/>
            <a:ext cx="1386918" cy="369332"/>
          </a:xfrm>
          <a:prstGeom prst="rect">
            <a:avLst/>
          </a:prstGeom>
        </p:spPr>
        <p:txBody>
          <a:bodyPr wrap="none">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765" b="0" i="0" u="none" strike="noStrike" kern="1200" cap="none" spc="0" normalizeH="0" baseline="0" noProof="0" dirty="0">
                <a:ln>
                  <a:noFill/>
                </a:ln>
                <a:solidFill>
                  <a:srgbClr val="000000"/>
                </a:solidFill>
                <a:effectLst/>
                <a:uLnTx/>
                <a:uFillTx/>
                <a:latin typeface="Segoe UI Semibold"/>
                <a:ea typeface="+mn-ea"/>
                <a:cs typeface="Segoe UI" pitchFamily="34" charset="0"/>
              </a:rPr>
              <a:t>Application</a:t>
            </a:r>
          </a:p>
        </p:txBody>
      </p:sp>
      <p:cxnSp>
        <p:nvCxnSpPr>
          <p:cNvPr id="67" name="Straight Arrow Connector 66">
            <a:extLst>
              <a:ext uri="{FF2B5EF4-FFF2-40B4-BE49-F238E27FC236}">
                <a16:creationId xmlns:a16="http://schemas.microsoft.com/office/drawing/2014/main" id="{C41A410F-72FD-4290-B8DE-636B31274D76}"/>
              </a:ext>
            </a:extLst>
          </p:cNvPr>
          <p:cNvCxnSpPr>
            <a:cxnSpLocks/>
          </p:cNvCxnSpPr>
          <p:nvPr/>
        </p:nvCxnSpPr>
        <p:spPr>
          <a:xfrm flipV="1">
            <a:off x="10668431" y="2746262"/>
            <a:ext cx="0" cy="343267"/>
          </a:xfrm>
          <a:prstGeom prst="straightConnector1">
            <a:avLst/>
          </a:prstGeom>
          <a:ln w="28575">
            <a:solidFill>
              <a:srgbClr val="202192"/>
            </a:solidFill>
            <a:prstDash val="solid"/>
            <a:headEnd type="arrow"/>
            <a:tailEnd type="none"/>
          </a:ln>
        </p:spPr>
        <p:style>
          <a:lnRef idx="1">
            <a:schemeClr val="accent1"/>
          </a:lnRef>
          <a:fillRef idx="0">
            <a:schemeClr val="accent1"/>
          </a:fillRef>
          <a:effectRef idx="0">
            <a:schemeClr val="accent1"/>
          </a:effectRef>
          <a:fontRef idx="minor">
            <a:schemeClr val="tx1"/>
          </a:fontRef>
        </p:style>
      </p:cxnSp>
      <p:cxnSp>
        <p:nvCxnSpPr>
          <p:cNvPr id="74" name="Straight Arrow Connector 73">
            <a:extLst>
              <a:ext uri="{FF2B5EF4-FFF2-40B4-BE49-F238E27FC236}">
                <a16:creationId xmlns:a16="http://schemas.microsoft.com/office/drawing/2014/main" id="{D8E576A5-3586-449E-8858-DBC0B1CB5DAD}"/>
              </a:ext>
            </a:extLst>
          </p:cNvPr>
          <p:cNvCxnSpPr>
            <a:cxnSpLocks/>
          </p:cNvCxnSpPr>
          <p:nvPr/>
        </p:nvCxnSpPr>
        <p:spPr>
          <a:xfrm>
            <a:off x="5111693" y="2723199"/>
            <a:ext cx="5556738" cy="23063"/>
          </a:xfrm>
          <a:prstGeom prst="straightConnector1">
            <a:avLst/>
          </a:prstGeom>
          <a:ln w="28575">
            <a:solidFill>
              <a:srgbClr val="202192"/>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85" name="Straight Arrow Connector 84">
            <a:extLst>
              <a:ext uri="{FF2B5EF4-FFF2-40B4-BE49-F238E27FC236}">
                <a16:creationId xmlns:a16="http://schemas.microsoft.com/office/drawing/2014/main" id="{D19F92F4-F3FE-433F-8C55-178C4B7D67ED}"/>
              </a:ext>
            </a:extLst>
          </p:cNvPr>
          <p:cNvCxnSpPr>
            <a:cxnSpLocks/>
          </p:cNvCxnSpPr>
          <p:nvPr/>
        </p:nvCxnSpPr>
        <p:spPr>
          <a:xfrm flipV="1">
            <a:off x="5111693" y="2717213"/>
            <a:ext cx="0" cy="346270"/>
          </a:xfrm>
          <a:prstGeom prst="straightConnector1">
            <a:avLst/>
          </a:prstGeom>
          <a:ln w="28575">
            <a:solidFill>
              <a:srgbClr val="202192"/>
            </a:solidFill>
            <a:prstDash val="solid"/>
            <a:headEnd type="arrow"/>
            <a:tailEnd type="none"/>
          </a:ln>
        </p:spPr>
        <p:style>
          <a:lnRef idx="1">
            <a:schemeClr val="accent1"/>
          </a:lnRef>
          <a:fillRef idx="0">
            <a:schemeClr val="accent1"/>
          </a:fillRef>
          <a:effectRef idx="0">
            <a:schemeClr val="accent1"/>
          </a:effectRef>
          <a:fontRef idx="minor">
            <a:schemeClr val="tx1"/>
          </a:fontRef>
        </p:style>
      </p:cxnSp>
      <p:sp>
        <p:nvSpPr>
          <p:cNvPr id="88" name="Rectangle 87">
            <a:extLst>
              <a:ext uri="{FF2B5EF4-FFF2-40B4-BE49-F238E27FC236}">
                <a16:creationId xmlns:a16="http://schemas.microsoft.com/office/drawing/2014/main" id="{3524887B-3B85-40BA-BD54-756DE487477D}"/>
              </a:ext>
            </a:extLst>
          </p:cNvPr>
          <p:cNvSpPr/>
          <p:nvPr/>
        </p:nvSpPr>
        <p:spPr>
          <a:xfrm>
            <a:off x="6146718" y="2490256"/>
            <a:ext cx="3001341" cy="193899"/>
          </a:xfrm>
          <a:prstGeom prst="rect">
            <a:avLst/>
          </a:prstGeom>
          <a:noFill/>
        </p:spPr>
        <p:txBody>
          <a:bodyPr wrap="square" lIns="0" tIns="0" rIns="0" bIns="0">
            <a:spAutoFit/>
          </a:bodyPr>
          <a:lstStyle/>
          <a:p>
            <a:pPr lvl="0" algn="r">
              <a:lnSpc>
                <a:spcPct val="90000"/>
              </a:lnSpc>
              <a:defRPr/>
            </a:pPr>
            <a:r>
              <a:rPr lang="en-US" sz="1400" dirty="0">
                <a:solidFill>
                  <a:srgbClr val="000000"/>
                </a:solidFill>
                <a:latin typeface="Segoe UI Semibold" panose="020B0702040204020203" pitchFamily="34" charset="0"/>
                <a:cs typeface="Segoe UI Semibold" panose="020B0702040204020203" pitchFamily="34" charset="0"/>
              </a:rPr>
              <a:t>Secure communication with </a:t>
            </a:r>
            <a:r>
              <a:rPr lang="en-US" sz="1400" dirty="0" err="1">
                <a:solidFill>
                  <a:srgbClr val="000000"/>
                </a:solidFill>
                <a:latin typeface="Segoe UI Semibold" panose="020B0702040204020203" pitchFamily="34" charset="0"/>
                <a:cs typeface="Segoe UI Semibold" panose="020B0702040204020203" pitchFamily="34" charset="0"/>
              </a:rPr>
              <a:t>mTLS</a:t>
            </a:r>
            <a:endParaRPr lang="en-US" sz="1400" dirty="0">
              <a:solidFill>
                <a:srgbClr val="000000"/>
              </a:solidFill>
              <a:latin typeface="Segoe UI Semibold" panose="020B0702040204020203" pitchFamily="34" charset="0"/>
              <a:cs typeface="Segoe UI Semibold" panose="020B0702040204020203" pitchFamily="34" charset="0"/>
            </a:endParaRPr>
          </a:p>
        </p:txBody>
      </p:sp>
      <p:sp>
        <p:nvSpPr>
          <p:cNvPr id="15" name="Rectangle 14">
            <a:extLst>
              <a:ext uri="{FF2B5EF4-FFF2-40B4-BE49-F238E27FC236}">
                <a16:creationId xmlns:a16="http://schemas.microsoft.com/office/drawing/2014/main" id="{56675244-4685-43DF-8B29-64CB052D1614}"/>
              </a:ext>
            </a:extLst>
          </p:cNvPr>
          <p:cNvSpPr/>
          <p:nvPr/>
        </p:nvSpPr>
        <p:spPr>
          <a:xfrm>
            <a:off x="2976471" y="3960929"/>
            <a:ext cx="1202380" cy="307777"/>
          </a:xfrm>
          <a:prstGeom prst="rect">
            <a:avLst/>
          </a:prstGeom>
          <a:noFill/>
        </p:spPr>
        <p:txBody>
          <a:bodyPr wrap="square" lIns="0" tIns="0" rIns="0" bIns="0" rtlCol="0">
            <a:spAutoFit/>
          </a:bodyPr>
          <a:lstStyle/>
          <a:p>
            <a:pPr algn="ctr"/>
            <a:r>
              <a:rPr lang="en-US" sz="1000" b="1" dirty="0">
                <a:latin typeface="Segoe UI Semibold" panose="020B0702040204020203" pitchFamily="34" charset="0"/>
                <a:cs typeface="Segoe UI Semibold" panose="020B0702040204020203" pitchFamily="34" charset="0"/>
              </a:rPr>
              <a:t>Tracing, logs</a:t>
            </a:r>
          </a:p>
          <a:p>
            <a:pPr algn="ctr"/>
            <a:r>
              <a:rPr lang="en-US" sz="1000" b="1" dirty="0">
                <a:latin typeface="Segoe UI Semibold" panose="020B0702040204020203" pitchFamily="34" charset="0"/>
                <a:cs typeface="Segoe UI Semibold" panose="020B0702040204020203" pitchFamily="34" charset="0"/>
              </a:rPr>
              <a:t> and metrics</a:t>
            </a:r>
          </a:p>
        </p:txBody>
      </p:sp>
      <p:pic>
        <p:nvPicPr>
          <p:cNvPr id="1028" name="Picture 4" descr="Image result for GCP firebase logo">
            <a:extLst>
              <a:ext uri="{FF2B5EF4-FFF2-40B4-BE49-F238E27FC236}">
                <a16:creationId xmlns:a16="http://schemas.microsoft.com/office/drawing/2014/main" id="{EACC36A8-9005-4F6F-BFAE-21C26F532A84}"/>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8886849" y="5388214"/>
            <a:ext cx="774844" cy="29022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twilio logo">
            <a:extLst>
              <a:ext uri="{FF2B5EF4-FFF2-40B4-BE49-F238E27FC236}">
                <a16:creationId xmlns:a16="http://schemas.microsoft.com/office/drawing/2014/main" id="{B988DDEC-09A2-4F9D-9FFF-997E659EF9A8}"/>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397934" y="1204889"/>
            <a:ext cx="792903" cy="753694"/>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21">
            <a:extLst>
              <a:ext uri="{FF2B5EF4-FFF2-40B4-BE49-F238E27FC236}">
                <a16:creationId xmlns:a16="http://schemas.microsoft.com/office/drawing/2014/main" id="{1097976D-440D-4AE2-A23E-728FD290636F}"/>
              </a:ext>
            </a:extLst>
          </p:cNvPr>
          <p:cNvSpPr/>
          <p:nvPr/>
        </p:nvSpPr>
        <p:spPr bwMode="auto">
          <a:xfrm>
            <a:off x="6441518" y="176397"/>
            <a:ext cx="2706541" cy="848435"/>
          </a:xfrm>
          <a:prstGeom prst="rect">
            <a:avLst/>
          </a:prstGeom>
          <a:solidFill>
            <a:schemeClr val="bg1"/>
          </a:solidFill>
          <a:ln w="10795" cap="flat" cmpd="sng" algn="ctr">
            <a:noFill/>
            <a:prstDash val="solid"/>
          </a:ln>
          <a:effectLst>
            <a:outerShdw blurRad="152400" sx="101000" sy="101000" algn="ctr"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91440" rIns="1097280" bIns="9144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Segoe UI Semibold" panose="020B0702040204020203" pitchFamily="34" charset="0"/>
                <a:ea typeface="+mn-ea"/>
                <a:cs typeface="Segoe UI Semibold" panose="020B0702040204020203" pitchFamily="34" charset="0"/>
              </a:rPr>
              <a:t>Observability</a:t>
            </a:r>
          </a:p>
          <a:p>
            <a:pPr marL="0" marR="0" lvl="0" indent="0" algn="l" defTabSz="932472" rtl="0" eaLnBrk="1" fontAlgn="base" latinLnBrk="0" hangingPunct="1">
              <a:lnSpc>
                <a:spcPct val="100000"/>
              </a:lnSpc>
              <a:spcBef>
                <a:spcPct val="0"/>
              </a:spcBef>
              <a:spcAft>
                <a:spcPct val="0"/>
              </a:spcAft>
              <a:buClrTx/>
              <a:buSzTx/>
              <a:buFontTx/>
              <a:buNone/>
              <a:tabLst/>
              <a:defRPr/>
            </a:pPr>
            <a:endParaRPr lang="en-US" sz="1200" dirty="0">
              <a:solidFill>
                <a:srgbClr val="000000"/>
              </a:solidFill>
              <a:latin typeface="Segoe UI Semibold" panose="020B0702040204020203" pitchFamily="34" charset="0"/>
              <a:cs typeface="Segoe UI Semibold" panose="020B0702040204020203" pitchFamily="34" charset="0"/>
            </a:endParaRPr>
          </a:p>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Segoe UI Semibold" panose="020B0702040204020203" pitchFamily="34" charset="0"/>
              <a:ea typeface="+mn-ea"/>
              <a:cs typeface="Segoe UI Semibold" panose="020B0702040204020203" pitchFamily="34" charset="0"/>
            </a:endParaRPr>
          </a:p>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Segoe UI Semibold" panose="020B0702040204020203" pitchFamily="34" charset="0"/>
              <a:ea typeface="+mn-ea"/>
              <a:cs typeface="Segoe UI Semibold" panose="020B0702040204020203" pitchFamily="34" charset="0"/>
            </a:endParaRPr>
          </a:p>
        </p:txBody>
      </p:sp>
      <p:pic>
        <p:nvPicPr>
          <p:cNvPr id="43" name="Graphic 42">
            <a:extLst>
              <a:ext uri="{FF2B5EF4-FFF2-40B4-BE49-F238E27FC236}">
                <a16:creationId xmlns:a16="http://schemas.microsoft.com/office/drawing/2014/main" id="{8D6FC6DD-13F6-4FC3-8647-99F7B7707151}"/>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6595782" y="472924"/>
            <a:ext cx="384006" cy="380666"/>
          </a:xfrm>
          <a:prstGeom prst="rect">
            <a:avLst/>
          </a:prstGeom>
        </p:spPr>
      </p:pic>
      <p:pic>
        <p:nvPicPr>
          <p:cNvPr id="46" name="Picture 16" descr="Image result for Zipkin logo">
            <a:extLst>
              <a:ext uri="{FF2B5EF4-FFF2-40B4-BE49-F238E27FC236}">
                <a16:creationId xmlns:a16="http://schemas.microsoft.com/office/drawing/2014/main" id="{9E3A20E6-2679-498E-81F7-9B6CB2E3B2A5}"/>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794788" y="493020"/>
            <a:ext cx="543730" cy="320726"/>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6" descr="See the source image">
            <a:extLst>
              <a:ext uri="{FF2B5EF4-FFF2-40B4-BE49-F238E27FC236}">
                <a16:creationId xmlns:a16="http://schemas.microsoft.com/office/drawing/2014/main" id="{9D187ADA-DF26-451E-A61C-EDF5235F8FA8}"/>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8508132" y="389687"/>
            <a:ext cx="489648" cy="489646"/>
          </a:xfrm>
          <a:prstGeom prst="rect">
            <a:avLst/>
          </a:prstGeom>
          <a:noFill/>
          <a:extLst>
            <a:ext uri="{909E8E84-426E-40DD-AFC4-6F175D3DCCD1}">
              <a14:hiddenFill xmlns:a14="http://schemas.microsoft.com/office/drawing/2010/main">
                <a:solidFill>
                  <a:srgbClr val="FFFFFF"/>
                </a:solidFill>
              </a14:hiddenFill>
            </a:ext>
          </a:extLst>
        </p:spPr>
      </p:pic>
      <p:sp>
        <p:nvSpPr>
          <p:cNvPr id="57" name="TextBox 56">
            <a:extLst>
              <a:ext uri="{FF2B5EF4-FFF2-40B4-BE49-F238E27FC236}">
                <a16:creationId xmlns:a16="http://schemas.microsoft.com/office/drawing/2014/main" id="{5FCF44BD-6534-4D07-BF4D-AF39401C1A93}"/>
              </a:ext>
            </a:extLst>
          </p:cNvPr>
          <p:cNvSpPr txBox="1"/>
          <p:nvPr/>
        </p:nvSpPr>
        <p:spPr>
          <a:xfrm>
            <a:off x="6507921" y="883933"/>
            <a:ext cx="541815" cy="123111"/>
          </a:xfrm>
          <a:prstGeom prst="rect">
            <a:avLst/>
          </a:prstGeom>
          <a:noFill/>
        </p:spPr>
        <p:txBody>
          <a:bodyPr wrap="none" lIns="0" tIns="0" rIns="0" bIns="0" rtlCol="0">
            <a:spAutoFit/>
          </a:bodyPr>
          <a:lstStyle/>
          <a:p>
            <a:pPr lvl="0" algn="ctr" defTabSz="914367"/>
            <a:r>
              <a:rPr lang="en-US" sz="800">
                <a:solidFill>
                  <a:srgbClr val="000000"/>
                </a:solidFill>
                <a:ea typeface="Segoe UI" pitchFamily="34" charset="0"/>
                <a:cs typeface="Segoe UI" pitchFamily="34" charset="0"/>
              </a:rPr>
              <a:t>Prometheus</a:t>
            </a:r>
            <a:endParaRPr kumimoji="0" lang="en-US" sz="700" b="0"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mn-cs"/>
            </a:endParaRPr>
          </a:p>
        </p:txBody>
      </p:sp>
      <p:sp>
        <p:nvSpPr>
          <p:cNvPr id="59" name="TextBox 58">
            <a:extLst>
              <a:ext uri="{FF2B5EF4-FFF2-40B4-BE49-F238E27FC236}">
                <a16:creationId xmlns:a16="http://schemas.microsoft.com/office/drawing/2014/main" id="{0FF13817-8F04-452B-836A-11D484C32A93}"/>
              </a:ext>
            </a:extLst>
          </p:cNvPr>
          <p:cNvSpPr txBox="1"/>
          <p:nvPr/>
        </p:nvSpPr>
        <p:spPr>
          <a:xfrm>
            <a:off x="8599202" y="871256"/>
            <a:ext cx="291747" cy="123111"/>
          </a:xfrm>
          <a:prstGeom prst="rect">
            <a:avLst/>
          </a:prstGeom>
          <a:noFill/>
        </p:spPr>
        <p:txBody>
          <a:bodyPr wrap="none" lIns="0" tIns="0" rIns="0" bIns="0" rtlCol="0">
            <a:spAutoFit/>
          </a:bodyPr>
          <a:lstStyle/>
          <a:p>
            <a:pPr lvl="0" algn="ctr" defTabSz="914367"/>
            <a:r>
              <a:rPr lang="en-US" sz="800">
                <a:solidFill>
                  <a:srgbClr val="000000"/>
                </a:solidFill>
                <a:ea typeface="Segoe UI" pitchFamily="34" charset="0"/>
                <a:cs typeface="Segoe UI" pitchFamily="34" charset="0"/>
              </a:rPr>
              <a:t>Jaeger</a:t>
            </a:r>
            <a:endParaRPr kumimoji="0" lang="en-US" sz="700" b="0"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mn-cs"/>
            </a:endParaRPr>
          </a:p>
        </p:txBody>
      </p:sp>
      <p:grpSp>
        <p:nvGrpSpPr>
          <p:cNvPr id="60" name="Group 59">
            <a:extLst>
              <a:ext uri="{FF2B5EF4-FFF2-40B4-BE49-F238E27FC236}">
                <a16:creationId xmlns:a16="http://schemas.microsoft.com/office/drawing/2014/main" id="{8698CBFF-231B-4602-AD01-9F90B44E2B96}"/>
              </a:ext>
            </a:extLst>
          </p:cNvPr>
          <p:cNvGrpSpPr/>
          <p:nvPr/>
        </p:nvGrpSpPr>
        <p:grpSpPr>
          <a:xfrm>
            <a:off x="4385603" y="587266"/>
            <a:ext cx="6992671" cy="2828387"/>
            <a:chOff x="3085099" y="1502897"/>
            <a:chExt cx="7875309" cy="1321760"/>
          </a:xfrm>
        </p:grpSpPr>
        <p:grpSp>
          <p:nvGrpSpPr>
            <p:cNvPr id="93" name="Group 92">
              <a:extLst>
                <a:ext uri="{FF2B5EF4-FFF2-40B4-BE49-F238E27FC236}">
                  <a16:creationId xmlns:a16="http://schemas.microsoft.com/office/drawing/2014/main" id="{5FA03A56-C2B1-448B-BF3F-77A0F0CF7C1F}"/>
                </a:ext>
              </a:extLst>
            </p:cNvPr>
            <p:cNvGrpSpPr/>
            <p:nvPr/>
          </p:nvGrpSpPr>
          <p:grpSpPr>
            <a:xfrm flipV="1">
              <a:off x="3085099" y="1502897"/>
              <a:ext cx="2321086" cy="1321759"/>
              <a:chOff x="9802449" y="3461406"/>
              <a:chExt cx="2321086" cy="1259772"/>
            </a:xfrm>
          </p:grpSpPr>
          <p:cxnSp>
            <p:nvCxnSpPr>
              <p:cNvPr id="97" name="Straight Arrow Connector 96">
                <a:extLst>
                  <a:ext uri="{FF2B5EF4-FFF2-40B4-BE49-F238E27FC236}">
                    <a16:creationId xmlns:a16="http://schemas.microsoft.com/office/drawing/2014/main" id="{C51F7B35-A8D2-406D-8AC0-A20D9CB339DD}"/>
                  </a:ext>
                </a:extLst>
              </p:cNvPr>
              <p:cNvCxnSpPr>
                <a:cxnSpLocks/>
              </p:cNvCxnSpPr>
              <p:nvPr/>
            </p:nvCxnSpPr>
            <p:spPr>
              <a:xfrm flipH="1">
                <a:off x="9802449" y="3461406"/>
                <a:ext cx="7723" cy="1253278"/>
              </a:xfrm>
              <a:prstGeom prst="straightConnector1">
                <a:avLst/>
              </a:prstGeom>
              <a:ln w="31750">
                <a:solidFill>
                  <a:srgbClr val="202192"/>
                </a:solidFill>
                <a:prstDash val="dash"/>
                <a:headEnd type="arrow"/>
                <a:tailEnd type="none"/>
              </a:ln>
            </p:spPr>
            <p:style>
              <a:lnRef idx="1">
                <a:schemeClr val="accent1"/>
              </a:lnRef>
              <a:fillRef idx="0">
                <a:schemeClr val="accent1"/>
              </a:fillRef>
              <a:effectRef idx="0">
                <a:schemeClr val="accent1"/>
              </a:effectRef>
              <a:fontRef idx="minor">
                <a:schemeClr val="tx1"/>
              </a:fontRef>
            </p:style>
          </p:cxnSp>
          <p:cxnSp>
            <p:nvCxnSpPr>
              <p:cNvPr id="98" name="Straight Arrow Connector 97">
                <a:extLst>
                  <a:ext uri="{FF2B5EF4-FFF2-40B4-BE49-F238E27FC236}">
                    <a16:creationId xmlns:a16="http://schemas.microsoft.com/office/drawing/2014/main" id="{AF9B9331-B1A4-4228-B303-EFB7C8CCA08C}"/>
                  </a:ext>
                </a:extLst>
              </p:cNvPr>
              <p:cNvCxnSpPr>
                <a:cxnSpLocks/>
                <a:endCxn id="22" idx="1"/>
              </p:cNvCxnSpPr>
              <p:nvPr/>
            </p:nvCxnSpPr>
            <p:spPr>
              <a:xfrm flipV="1">
                <a:off x="9810172" y="4721178"/>
                <a:ext cx="2313363" cy="0"/>
              </a:xfrm>
              <a:prstGeom prst="straightConnector1">
                <a:avLst/>
              </a:prstGeom>
              <a:ln w="31750">
                <a:solidFill>
                  <a:srgbClr val="202192"/>
                </a:solidFill>
                <a:prstDash val="dash"/>
                <a:headEnd type="none"/>
                <a:tailEnd type="arrow"/>
              </a:ln>
            </p:spPr>
            <p:style>
              <a:lnRef idx="1">
                <a:schemeClr val="accent1"/>
              </a:lnRef>
              <a:fillRef idx="0">
                <a:schemeClr val="accent1"/>
              </a:fillRef>
              <a:effectRef idx="0">
                <a:schemeClr val="accent1"/>
              </a:effectRef>
              <a:fontRef idx="minor">
                <a:schemeClr val="tx1"/>
              </a:fontRef>
            </p:style>
          </p:cxnSp>
        </p:grpSp>
        <p:grpSp>
          <p:nvGrpSpPr>
            <p:cNvPr id="94" name="Group 93">
              <a:extLst>
                <a:ext uri="{FF2B5EF4-FFF2-40B4-BE49-F238E27FC236}">
                  <a16:creationId xmlns:a16="http://schemas.microsoft.com/office/drawing/2014/main" id="{A5DED158-D70D-4CE8-A554-6070C544393F}"/>
                </a:ext>
              </a:extLst>
            </p:cNvPr>
            <p:cNvGrpSpPr/>
            <p:nvPr/>
          </p:nvGrpSpPr>
          <p:grpSpPr>
            <a:xfrm flipH="1" flipV="1">
              <a:off x="8453515" y="1502898"/>
              <a:ext cx="2506893" cy="1321759"/>
              <a:chOff x="9797686" y="3461407"/>
              <a:chExt cx="2664098" cy="1259773"/>
            </a:xfrm>
          </p:grpSpPr>
          <p:cxnSp>
            <p:nvCxnSpPr>
              <p:cNvPr id="95" name="Straight Arrow Connector 94">
                <a:extLst>
                  <a:ext uri="{FF2B5EF4-FFF2-40B4-BE49-F238E27FC236}">
                    <a16:creationId xmlns:a16="http://schemas.microsoft.com/office/drawing/2014/main" id="{6048A0D6-C6C0-44E5-862B-74CC8BF62BB9}"/>
                  </a:ext>
                </a:extLst>
              </p:cNvPr>
              <p:cNvCxnSpPr>
                <a:cxnSpLocks/>
              </p:cNvCxnSpPr>
              <p:nvPr/>
            </p:nvCxnSpPr>
            <p:spPr>
              <a:xfrm flipH="1">
                <a:off x="9797686" y="3461407"/>
                <a:ext cx="20874" cy="1247225"/>
              </a:xfrm>
              <a:prstGeom prst="straightConnector1">
                <a:avLst/>
              </a:prstGeom>
              <a:ln w="31750">
                <a:solidFill>
                  <a:srgbClr val="202192"/>
                </a:solidFill>
                <a:prstDash val="dash"/>
                <a:headEnd type="arrow"/>
                <a:tailEnd type="none"/>
              </a:ln>
            </p:spPr>
            <p:style>
              <a:lnRef idx="1">
                <a:schemeClr val="accent1"/>
              </a:lnRef>
              <a:fillRef idx="0">
                <a:schemeClr val="accent1"/>
              </a:fillRef>
              <a:effectRef idx="0">
                <a:schemeClr val="accent1"/>
              </a:effectRef>
              <a:fontRef idx="minor">
                <a:schemeClr val="tx1"/>
              </a:fontRef>
            </p:style>
          </p:cxnSp>
          <p:cxnSp>
            <p:nvCxnSpPr>
              <p:cNvPr id="96" name="Straight Arrow Connector 95">
                <a:extLst>
                  <a:ext uri="{FF2B5EF4-FFF2-40B4-BE49-F238E27FC236}">
                    <a16:creationId xmlns:a16="http://schemas.microsoft.com/office/drawing/2014/main" id="{9BCE47E2-498F-4CD7-9956-80E9B5DA0FF2}"/>
                  </a:ext>
                </a:extLst>
              </p:cNvPr>
              <p:cNvCxnSpPr>
                <a:cxnSpLocks/>
                <a:endCxn id="22" idx="3"/>
              </p:cNvCxnSpPr>
              <p:nvPr/>
            </p:nvCxnSpPr>
            <p:spPr>
              <a:xfrm>
                <a:off x="9817399" y="4721180"/>
                <a:ext cx="2644385" cy="0"/>
              </a:xfrm>
              <a:prstGeom prst="straightConnector1">
                <a:avLst/>
              </a:prstGeom>
              <a:ln w="31750">
                <a:solidFill>
                  <a:srgbClr val="202192"/>
                </a:solidFill>
                <a:prstDash val="dash"/>
                <a:headEnd type="none"/>
                <a:tailEnd type="arrow"/>
              </a:ln>
            </p:spPr>
            <p:style>
              <a:lnRef idx="1">
                <a:schemeClr val="accent1"/>
              </a:lnRef>
              <a:fillRef idx="0">
                <a:schemeClr val="accent1"/>
              </a:fillRef>
              <a:effectRef idx="0">
                <a:schemeClr val="accent1"/>
              </a:effectRef>
              <a:fontRef idx="minor">
                <a:schemeClr val="tx1"/>
              </a:fontRef>
            </p:style>
          </p:cxnSp>
        </p:grpSp>
      </p:grpSp>
      <p:sp>
        <p:nvSpPr>
          <p:cNvPr id="100" name="Rectangle 99">
            <a:extLst>
              <a:ext uri="{FF2B5EF4-FFF2-40B4-BE49-F238E27FC236}">
                <a16:creationId xmlns:a16="http://schemas.microsoft.com/office/drawing/2014/main" id="{53ACA6EA-6291-4CF0-992B-76951664C6E3}"/>
              </a:ext>
            </a:extLst>
          </p:cNvPr>
          <p:cNvSpPr/>
          <p:nvPr/>
        </p:nvSpPr>
        <p:spPr>
          <a:xfrm>
            <a:off x="4596427" y="653383"/>
            <a:ext cx="1465046" cy="457048"/>
          </a:xfrm>
          <a:prstGeom prst="rect">
            <a:avLst/>
          </a:prstGeom>
          <a:noFill/>
        </p:spPr>
        <p:txBody>
          <a:bodyPr wrap="square" lIns="0" tIns="0" rIns="0" bIns="0">
            <a:spAutoFit/>
          </a:bodyPr>
          <a:lstStyle/>
          <a:p>
            <a:pPr marL="0" marR="0" lvl="0" indent="0" defTabSz="914367" rtl="0" eaLnBrk="1" fontAlgn="auto" latinLnBrk="0" hangingPunct="1">
              <a:lnSpc>
                <a:spcPct val="9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78D4"/>
                </a:solidFill>
                <a:effectLst/>
                <a:uLnTx/>
                <a:uFillTx/>
                <a:latin typeface="Segoe UI"/>
                <a:ea typeface="+mn-ea"/>
                <a:cs typeface="Segoe UI" pitchFamily="34" charset="0"/>
              </a:rPr>
              <a:t>Capturing</a:t>
            </a:r>
            <a:r>
              <a:rPr lang="en-US" sz="1100" dirty="0">
                <a:solidFill>
                  <a:srgbClr val="0078D4"/>
                </a:solidFill>
                <a:latin typeface="Segoe UI"/>
                <a:cs typeface="Segoe UI" pitchFamily="34" charset="0"/>
              </a:rPr>
              <a:t>, querying </a:t>
            </a:r>
          </a:p>
          <a:p>
            <a:pPr marL="0" marR="0" lvl="0" indent="0" algn="r" defTabSz="914367" rtl="0" eaLnBrk="1" fontAlgn="auto" latinLnBrk="0" hangingPunct="1">
              <a:lnSpc>
                <a:spcPct val="90000"/>
              </a:lnSpc>
              <a:spcBef>
                <a:spcPts val="0"/>
              </a:spcBef>
              <a:spcAft>
                <a:spcPts val="0"/>
              </a:spcAft>
              <a:buClrTx/>
              <a:buSzTx/>
              <a:buFontTx/>
              <a:buNone/>
              <a:tabLst/>
              <a:defRPr/>
            </a:pPr>
            <a:r>
              <a:rPr lang="en-US" sz="1100" dirty="0">
                <a:solidFill>
                  <a:srgbClr val="0078D4"/>
                </a:solidFill>
                <a:latin typeface="Segoe UI"/>
                <a:cs typeface="Segoe UI" pitchFamily="34" charset="0"/>
              </a:rPr>
              <a:t>traces, logs and metrics</a:t>
            </a:r>
          </a:p>
          <a:p>
            <a:pPr marL="0" marR="0" lvl="0" indent="0" algn="r" defTabSz="914367" rtl="0" eaLnBrk="1" fontAlgn="auto" latinLnBrk="0" hangingPunct="1">
              <a:lnSpc>
                <a:spcPct val="90000"/>
              </a:lnSpc>
              <a:spcBef>
                <a:spcPts val="0"/>
              </a:spcBef>
              <a:spcAft>
                <a:spcPts val="0"/>
              </a:spcAft>
              <a:buClrTx/>
              <a:buSzTx/>
              <a:buFontTx/>
              <a:buNone/>
              <a:tabLst/>
              <a:defRPr/>
            </a:pPr>
            <a:endParaRPr kumimoji="0" lang="en-US" sz="1100" b="0" i="0" u="none" strike="noStrike" kern="1200" cap="none" spc="0" normalizeH="0" baseline="0" noProof="0" dirty="0">
              <a:ln>
                <a:noFill/>
              </a:ln>
              <a:solidFill>
                <a:srgbClr val="0078D4"/>
              </a:solidFill>
              <a:effectLst/>
              <a:uLnTx/>
              <a:uFillTx/>
              <a:latin typeface="Segoe UI"/>
              <a:ea typeface="+mn-ea"/>
              <a:cs typeface="Segoe UI" pitchFamily="34" charset="0"/>
            </a:endParaRPr>
          </a:p>
        </p:txBody>
      </p:sp>
      <p:grpSp>
        <p:nvGrpSpPr>
          <p:cNvPr id="104" name="Group 103">
            <a:extLst>
              <a:ext uri="{FF2B5EF4-FFF2-40B4-BE49-F238E27FC236}">
                <a16:creationId xmlns:a16="http://schemas.microsoft.com/office/drawing/2014/main" id="{ED0A6E65-2086-40DC-AE7A-565D36859C39}"/>
              </a:ext>
            </a:extLst>
          </p:cNvPr>
          <p:cNvGrpSpPr/>
          <p:nvPr/>
        </p:nvGrpSpPr>
        <p:grpSpPr>
          <a:xfrm>
            <a:off x="1089817" y="2943434"/>
            <a:ext cx="1665509" cy="1943094"/>
            <a:chOff x="9719122" y="324261"/>
            <a:chExt cx="1665509" cy="1943094"/>
          </a:xfrm>
        </p:grpSpPr>
        <p:pic>
          <p:nvPicPr>
            <p:cNvPr id="115" name="Graphic 114">
              <a:extLst>
                <a:ext uri="{FF2B5EF4-FFF2-40B4-BE49-F238E27FC236}">
                  <a16:creationId xmlns:a16="http://schemas.microsoft.com/office/drawing/2014/main" id="{2D381834-7B16-44F6-8A45-CF1C9F2D9FD3}"/>
                </a:ext>
              </a:extLst>
            </p:cNvPr>
            <p:cNvPicPr>
              <a:picLocks noChangeAspect="1"/>
            </p:cNvPicPr>
            <p:nvPr/>
          </p:nvPicPr>
          <p:blipFill>
            <a:blip r:embed="rId21">
              <a:extLst>
                <a:ext uri="{28A0092B-C50C-407E-A947-70E740481C1C}">
                  <a14:useLocalDpi xmlns:a14="http://schemas.microsoft.com/office/drawing/2010/main"/>
                </a:ext>
                <a:ext uri="{96DAC541-7B7A-43D3-8B79-37D633B846F1}">
                  <asvg:svgBlip xmlns:asvg="http://schemas.microsoft.com/office/drawing/2016/SVG/main" r:embed="rId22"/>
                </a:ext>
              </a:extLst>
            </a:blip>
            <a:stretch>
              <a:fillRect/>
            </a:stretch>
          </p:blipFill>
          <p:spPr>
            <a:xfrm>
              <a:off x="9719122" y="324261"/>
              <a:ext cx="1665509" cy="1943094"/>
            </a:xfrm>
            <a:prstGeom prst="rect">
              <a:avLst/>
            </a:prstGeom>
          </p:spPr>
        </p:pic>
        <p:sp>
          <p:nvSpPr>
            <p:cNvPr id="116" name="TextBox 115">
              <a:extLst>
                <a:ext uri="{FF2B5EF4-FFF2-40B4-BE49-F238E27FC236}">
                  <a16:creationId xmlns:a16="http://schemas.microsoft.com/office/drawing/2014/main" id="{6561DDEA-50D7-4ED2-BA9B-6D8644EDBB22}"/>
                </a:ext>
              </a:extLst>
            </p:cNvPr>
            <p:cNvSpPr txBox="1"/>
            <p:nvPr/>
          </p:nvSpPr>
          <p:spPr>
            <a:xfrm>
              <a:off x="10031562" y="1114730"/>
              <a:ext cx="1007327" cy="307777"/>
            </a:xfrm>
            <a:prstGeom prst="rect">
              <a:avLst/>
            </a:prstGeom>
            <a:noFill/>
          </p:spPr>
          <p:txBody>
            <a:bodyPr wrap="none" lIns="0" tIns="0" rIns="0" bIns="0" rtlCol="0">
              <a:spAutoFit/>
            </a:bodyPr>
            <a:lstStyle/>
            <a:p>
              <a:pPr algn="ctr"/>
              <a:r>
                <a:rPr lang="en-US" sz="2000" dirty="0">
                  <a:solidFill>
                    <a:srgbClr val="202192"/>
                  </a:solidFill>
                  <a:latin typeface="+mj-lt"/>
                </a:rPr>
                <a:t>Service 1</a:t>
              </a:r>
            </a:p>
          </p:txBody>
        </p:sp>
      </p:grpSp>
      <p:grpSp>
        <p:nvGrpSpPr>
          <p:cNvPr id="117" name="Group 116">
            <a:extLst>
              <a:ext uri="{FF2B5EF4-FFF2-40B4-BE49-F238E27FC236}">
                <a16:creationId xmlns:a16="http://schemas.microsoft.com/office/drawing/2014/main" id="{F752AC95-CBCA-4774-9BDD-EA160B04AD5C}"/>
              </a:ext>
            </a:extLst>
          </p:cNvPr>
          <p:cNvGrpSpPr/>
          <p:nvPr/>
        </p:nvGrpSpPr>
        <p:grpSpPr>
          <a:xfrm>
            <a:off x="6738870" y="2920088"/>
            <a:ext cx="1665509" cy="1943093"/>
            <a:chOff x="9936928" y="239338"/>
            <a:chExt cx="1665509" cy="1943093"/>
          </a:xfrm>
        </p:grpSpPr>
        <p:pic>
          <p:nvPicPr>
            <p:cNvPr id="118" name="Graphic 117">
              <a:extLst>
                <a:ext uri="{FF2B5EF4-FFF2-40B4-BE49-F238E27FC236}">
                  <a16:creationId xmlns:a16="http://schemas.microsoft.com/office/drawing/2014/main" id="{9C83B491-B0E2-45A7-A3DA-40E599B7504A}"/>
                </a:ext>
              </a:extLst>
            </p:cNvPr>
            <p:cNvPicPr>
              <a:picLocks noChangeAspect="1"/>
            </p:cNvPicPr>
            <p:nvPr/>
          </p:nvPicPr>
          <p:blipFill>
            <a:blip r:embed="rId23">
              <a:extLst>
                <a:ext uri="{28A0092B-C50C-407E-A947-70E740481C1C}">
                  <a14:useLocalDpi xmlns:a14="http://schemas.microsoft.com/office/drawing/2010/main"/>
                </a:ext>
                <a:ext uri="{96DAC541-7B7A-43D3-8B79-37D633B846F1}">
                  <asvg:svgBlip xmlns:asvg="http://schemas.microsoft.com/office/drawing/2016/SVG/main" r:embed="rId24"/>
                </a:ext>
              </a:extLst>
            </a:blip>
            <a:srcRect/>
            <a:stretch/>
          </p:blipFill>
          <p:spPr>
            <a:xfrm>
              <a:off x="9936928" y="239338"/>
              <a:ext cx="1665509" cy="1943093"/>
            </a:xfrm>
            <a:prstGeom prst="rect">
              <a:avLst/>
            </a:prstGeom>
          </p:spPr>
        </p:pic>
        <p:sp>
          <p:nvSpPr>
            <p:cNvPr id="119" name="TextBox 118">
              <a:extLst>
                <a:ext uri="{FF2B5EF4-FFF2-40B4-BE49-F238E27FC236}">
                  <a16:creationId xmlns:a16="http://schemas.microsoft.com/office/drawing/2014/main" id="{B640C126-1BEA-48E4-A3A5-3F695675B571}"/>
                </a:ext>
              </a:extLst>
            </p:cNvPr>
            <p:cNvSpPr txBox="1"/>
            <p:nvPr/>
          </p:nvSpPr>
          <p:spPr>
            <a:xfrm>
              <a:off x="10218625" y="1047298"/>
              <a:ext cx="1047403" cy="307777"/>
            </a:xfrm>
            <a:prstGeom prst="rect">
              <a:avLst/>
            </a:prstGeom>
            <a:noFill/>
          </p:spPr>
          <p:txBody>
            <a:bodyPr wrap="none" lIns="0" tIns="0" rIns="0" bIns="0" rtlCol="0">
              <a:spAutoFit/>
            </a:bodyPr>
            <a:lstStyle/>
            <a:p>
              <a:pPr algn="ctr"/>
              <a:r>
                <a:rPr lang="en-US" sz="2000" dirty="0">
                  <a:solidFill>
                    <a:srgbClr val="202192"/>
                  </a:solidFill>
                  <a:latin typeface="+mj-lt"/>
                </a:rPr>
                <a:t>Service 2</a:t>
              </a:r>
            </a:p>
          </p:txBody>
        </p:sp>
      </p:grpSp>
      <p:grpSp>
        <p:nvGrpSpPr>
          <p:cNvPr id="90" name="!!Sidecar">
            <a:extLst>
              <a:ext uri="{FF2B5EF4-FFF2-40B4-BE49-F238E27FC236}">
                <a16:creationId xmlns:a16="http://schemas.microsoft.com/office/drawing/2014/main" id="{71A34DBE-E3C8-4FB7-B19C-A65356054244}"/>
              </a:ext>
            </a:extLst>
          </p:cNvPr>
          <p:cNvGrpSpPr/>
          <p:nvPr/>
        </p:nvGrpSpPr>
        <p:grpSpPr>
          <a:xfrm>
            <a:off x="4427318" y="3088297"/>
            <a:ext cx="1401844" cy="1692575"/>
            <a:chOff x="8298598" y="2543027"/>
            <a:chExt cx="1186830" cy="1389573"/>
          </a:xfrm>
        </p:grpSpPr>
        <p:sp>
          <p:nvSpPr>
            <p:cNvPr id="91" name="Freeform: Shape 90">
              <a:extLst>
                <a:ext uri="{FF2B5EF4-FFF2-40B4-BE49-F238E27FC236}">
                  <a16:creationId xmlns:a16="http://schemas.microsoft.com/office/drawing/2014/main" id="{5EB410D2-A8F0-4151-90CA-15666A8D016D}"/>
                </a:ext>
              </a:extLst>
            </p:cNvPr>
            <p:cNvSpPr/>
            <p:nvPr/>
          </p:nvSpPr>
          <p:spPr>
            <a:xfrm>
              <a:off x="8359990" y="2640643"/>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202192"/>
            </a:solidFill>
            <a:ln w="8202" cap="flat">
              <a:noFill/>
              <a:prstDash val="solid"/>
              <a:miter/>
            </a:ln>
          </p:spPr>
          <p:txBody>
            <a:bodyPr rtlCol="0" anchor="ctr"/>
            <a:lstStyle/>
            <a:p>
              <a:endParaRPr lang="en-US"/>
            </a:p>
          </p:txBody>
        </p:sp>
        <p:sp>
          <p:nvSpPr>
            <p:cNvPr id="92" name="Freeform: Shape 91">
              <a:extLst>
                <a:ext uri="{FF2B5EF4-FFF2-40B4-BE49-F238E27FC236}">
                  <a16:creationId xmlns:a16="http://schemas.microsoft.com/office/drawing/2014/main" id="{BCDB51CF-E676-4F62-9BA0-97B93978F77C}"/>
                </a:ext>
              </a:extLst>
            </p:cNvPr>
            <p:cNvSpPr/>
            <p:nvPr/>
          </p:nvSpPr>
          <p:spPr>
            <a:xfrm>
              <a:off x="8298598" y="2543027"/>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FFFFFF"/>
            </a:solidFill>
            <a:ln w="8202" cap="flat">
              <a:noFill/>
              <a:prstDash val="solid"/>
              <a:miter/>
            </a:ln>
            <a:effectLst>
              <a:outerShdw blurRad="63500" sx="102000" sy="102000" algn="ctr" rotWithShape="0">
                <a:prstClr val="black">
                  <a:alpha val="40000"/>
                </a:prstClr>
              </a:outerShdw>
            </a:effectLst>
          </p:spPr>
          <p:txBody>
            <a:bodyPr rtlCol="0" anchor="ctr"/>
            <a:lstStyle/>
            <a:p>
              <a:endParaRPr lang="en-US"/>
            </a:p>
          </p:txBody>
        </p:sp>
        <p:grpSp>
          <p:nvGrpSpPr>
            <p:cNvPr id="99" name="Graphic 11">
              <a:extLst>
                <a:ext uri="{FF2B5EF4-FFF2-40B4-BE49-F238E27FC236}">
                  <a16:creationId xmlns:a16="http://schemas.microsoft.com/office/drawing/2014/main" id="{30681D59-F027-4333-8AC2-0329F947978D}"/>
                </a:ext>
              </a:extLst>
            </p:cNvPr>
            <p:cNvGrpSpPr/>
            <p:nvPr/>
          </p:nvGrpSpPr>
          <p:grpSpPr>
            <a:xfrm>
              <a:off x="8386477" y="2846026"/>
              <a:ext cx="952402" cy="699902"/>
              <a:chOff x="8386477" y="2846026"/>
              <a:chExt cx="952402" cy="699902"/>
            </a:xfrm>
          </p:grpSpPr>
          <p:sp>
            <p:nvSpPr>
              <p:cNvPr id="101" name="Freeform: Shape 100">
                <a:extLst>
                  <a:ext uri="{FF2B5EF4-FFF2-40B4-BE49-F238E27FC236}">
                    <a16:creationId xmlns:a16="http://schemas.microsoft.com/office/drawing/2014/main" id="{66EF75E3-178B-456D-8FA2-F7BD38714DF3}"/>
                  </a:ext>
                </a:extLst>
              </p:cNvPr>
              <p:cNvSpPr/>
              <p:nvPr/>
            </p:nvSpPr>
            <p:spPr>
              <a:xfrm>
                <a:off x="8386477" y="3024839"/>
                <a:ext cx="952402" cy="423390"/>
              </a:xfrm>
              <a:custGeom>
                <a:avLst/>
                <a:gdLst>
                  <a:gd name="connsiteX0" fmla="*/ 233026 w 952402"/>
                  <a:gd name="connsiteY0" fmla="*/ 323464 h 423390"/>
                  <a:gd name="connsiteX1" fmla="*/ 162392 w 952402"/>
                  <a:gd name="connsiteY1" fmla="*/ 323464 h 423390"/>
                  <a:gd name="connsiteX2" fmla="*/ 162392 w 952402"/>
                  <a:gd name="connsiteY2" fmla="*/ 301267 h 423390"/>
                  <a:gd name="connsiteX3" fmla="*/ 142011 w 952402"/>
                  <a:gd name="connsiteY3" fmla="*/ 319750 h 423390"/>
                  <a:gd name="connsiteX4" fmla="*/ 100753 w 952402"/>
                  <a:gd name="connsiteY4" fmla="*/ 329900 h 423390"/>
                  <a:gd name="connsiteX5" fmla="*/ 34740 w 952402"/>
                  <a:gd name="connsiteY5" fmla="*/ 304237 h 423390"/>
                  <a:gd name="connsiteX6" fmla="*/ 83 w 952402"/>
                  <a:gd name="connsiteY6" fmla="*/ 223289 h 423390"/>
                  <a:gd name="connsiteX7" fmla="*/ 35648 w 952402"/>
                  <a:gd name="connsiteY7" fmla="*/ 141515 h 423390"/>
                  <a:gd name="connsiteX8" fmla="*/ 100423 w 952402"/>
                  <a:gd name="connsiteY8" fmla="*/ 116761 h 423390"/>
                  <a:gd name="connsiteX9" fmla="*/ 140526 w 952402"/>
                  <a:gd name="connsiteY9" fmla="*/ 125755 h 423390"/>
                  <a:gd name="connsiteX10" fmla="*/ 162640 w 952402"/>
                  <a:gd name="connsiteY10" fmla="*/ 142753 h 423390"/>
                  <a:gd name="connsiteX11" fmla="*/ 162640 w 952402"/>
                  <a:gd name="connsiteY11" fmla="*/ 0 h 423390"/>
                  <a:gd name="connsiteX12" fmla="*/ 233274 w 952402"/>
                  <a:gd name="connsiteY12" fmla="*/ 0 h 423390"/>
                  <a:gd name="connsiteX13" fmla="*/ 164620 w 952402"/>
                  <a:gd name="connsiteY13" fmla="*/ 223537 h 423390"/>
                  <a:gd name="connsiteX14" fmla="*/ 151418 w 952402"/>
                  <a:gd name="connsiteY14" fmla="*/ 191355 h 423390"/>
                  <a:gd name="connsiteX15" fmla="*/ 118906 w 952402"/>
                  <a:gd name="connsiteY15" fmla="*/ 178318 h 423390"/>
                  <a:gd name="connsiteX16" fmla="*/ 84250 w 952402"/>
                  <a:gd name="connsiteY16" fmla="*/ 194243 h 423390"/>
                  <a:gd name="connsiteX17" fmla="*/ 84250 w 952402"/>
                  <a:gd name="connsiteY17" fmla="*/ 253242 h 423390"/>
                  <a:gd name="connsiteX18" fmla="*/ 118906 w 952402"/>
                  <a:gd name="connsiteY18" fmla="*/ 269086 h 423390"/>
                  <a:gd name="connsiteX19" fmla="*/ 151418 w 952402"/>
                  <a:gd name="connsiteY19" fmla="*/ 255800 h 423390"/>
                  <a:gd name="connsiteX20" fmla="*/ 164620 w 952402"/>
                  <a:gd name="connsiteY20" fmla="*/ 223537 h 423390"/>
                  <a:gd name="connsiteX21" fmla="*/ 497986 w 952402"/>
                  <a:gd name="connsiteY21" fmla="*/ 323464 h 423390"/>
                  <a:gd name="connsiteX22" fmla="*/ 427352 w 952402"/>
                  <a:gd name="connsiteY22" fmla="*/ 323464 h 423390"/>
                  <a:gd name="connsiteX23" fmla="*/ 427352 w 952402"/>
                  <a:gd name="connsiteY23" fmla="*/ 301267 h 423390"/>
                  <a:gd name="connsiteX24" fmla="*/ 407218 w 952402"/>
                  <a:gd name="connsiteY24" fmla="*/ 319750 h 423390"/>
                  <a:gd name="connsiteX25" fmla="*/ 365960 w 952402"/>
                  <a:gd name="connsiteY25" fmla="*/ 329900 h 423390"/>
                  <a:gd name="connsiteX26" fmla="*/ 299947 w 952402"/>
                  <a:gd name="connsiteY26" fmla="*/ 304237 h 423390"/>
                  <a:gd name="connsiteX27" fmla="*/ 265290 w 952402"/>
                  <a:gd name="connsiteY27" fmla="*/ 223289 h 423390"/>
                  <a:gd name="connsiteX28" fmla="*/ 299947 w 952402"/>
                  <a:gd name="connsiteY28" fmla="*/ 141515 h 423390"/>
                  <a:gd name="connsiteX29" fmla="*/ 364805 w 952402"/>
                  <a:gd name="connsiteY29" fmla="*/ 116761 h 423390"/>
                  <a:gd name="connsiteX30" fmla="*/ 404825 w 952402"/>
                  <a:gd name="connsiteY30" fmla="*/ 125755 h 423390"/>
                  <a:gd name="connsiteX31" fmla="*/ 427022 w 952402"/>
                  <a:gd name="connsiteY31" fmla="*/ 142753 h 423390"/>
                  <a:gd name="connsiteX32" fmla="*/ 427022 w 952402"/>
                  <a:gd name="connsiteY32" fmla="*/ 123609 h 423390"/>
                  <a:gd name="connsiteX33" fmla="*/ 497986 w 952402"/>
                  <a:gd name="connsiteY33" fmla="*/ 123609 h 423390"/>
                  <a:gd name="connsiteX34" fmla="*/ 429497 w 952402"/>
                  <a:gd name="connsiteY34" fmla="*/ 223537 h 423390"/>
                  <a:gd name="connsiteX35" fmla="*/ 416130 w 952402"/>
                  <a:gd name="connsiteY35" fmla="*/ 191355 h 423390"/>
                  <a:gd name="connsiteX36" fmla="*/ 383866 w 952402"/>
                  <a:gd name="connsiteY36" fmla="*/ 178318 h 423390"/>
                  <a:gd name="connsiteX37" fmla="*/ 349457 w 952402"/>
                  <a:gd name="connsiteY37" fmla="*/ 193996 h 423390"/>
                  <a:gd name="connsiteX38" fmla="*/ 349457 w 952402"/>
                  <a:gd name="connsiteY38" fmla="*/ 252995 h 423390"/>
                  <a:gd name="connsiteX39" fmla="*/ 383866 w 952402"/>
                  <a:gd name="connsiteY39" fmla="*/ 269086 h 423390"/>
                  <a:gd name="connsiteX40" fmla="*/ 416212 w 952402"/>
                  <a:gd name="connsiteY40" fmla="*/ 255965 h 423390"/>
                  <a:gd name="connsiteX41" fmla="*/ 429497 w 952402"/>
                  <a:gd name="connsiteY41" fmla="*/ 223537 h 423390"/>
                  <a:gd name="connsiteX42" fmla="*/ 770867 w 952402"/>
                  <a:gd name="connsiteY42" fmla="*/ 223537 h 423390"/>
                  <a:gd name="connsiteX43" fmla="*/ 735302 w 952402"/>
                  <a:gd name="connsiteY43" fmla="*/ 305393 h 423390"/>
                  <a:gd name="connsiteX44" fmla="*/ 670527 w 952402"/>
                  <a:gd name="connsiteY44" fmla="*/ 330148 h 423390"/>
                  <a:gd name="connsiteX45" fmla="*/ 630424 w 952402"/>
                  <a:gd name="connsiteY45" fmla="*/ 321071 h 423390"/>
                  <a:gd name="connsiteX46" fmla="*/ 608227 w 952402"/>
                  <a:gd name="connsiteY46" fmla="*/ 304072 h 423390"/>
                  <a:gd name="connsiteX47" fmla="*/ 608227 w 952402"/>
                  <a:gd name="connsiteY47" fmla="*/ 423391 h 423390"/>
                  <a:gd name="connsiteX48" fmla="*/ 537676 w 952402"/>
                  <a:gd name="connsiteY48" fmla="*/ 423391 h 423390"/>
                  <a:gd name="connsiteX49" fmla="*/ 537676 w 952402"/>
                  <a:gd name="connsiteY49" fmla="*/ 123609 h 423390"/>
                  <a:gd name="connsiteX50" fmla="*/ 608227 w 952402"/>
                  <a:gd name="connsiteY50" fmla="*/ 123609 h 423390"/>
                  <a:gd name="connsiteX51" fmla="*/ 608227 w 952402"/>
                  <a:gd name="connsiteY51" fmla="*/ 145806 h 423390"/>
                  <a:gd name="connsiteX52" fmla="*/ 628691 w 952402"/>
                  <a:gd name="connsiteY52" fmla="*/ 127240 h 423390"/>
                  <a:gd name="connsiteX53" fmla="*/ 669949 w 952402"/>
                  <a:gd name="connsiteY53" fmla="*/ 117173 h 423390"/>
                  <a:gd name="connsiteX54" fmla="*/ 735962 w 952402"/>
                  <a:gd name="connsiteY54" fmla="*/ 142753 h 423390"/>
                  <a:gd name="connsiteX55" fmla="*/ 770867 w 952402"/>
                  <a:gd name="connsiteY55" fmla="*/ 223702 h 423390"/>
                  <a:gd name="connsiteX56" fmla="*/ 697427 w 952402"/>
                  <a:gd name="connsiteY56" fmla="*/ 223537 h 423390"/>
                  <a:gd name="connsiteX57" fmla="*/ 652045 w 952402"/>
                  <a:gd name="connsiteY57" fmla="*/ 178317 h 423390"/>
                  <a:gd name="connsiteX58" fmla="*/ 651796 w 952402"/>
                  <a:gd name="connsiteY58" fmla="*/ 178318 h 423390"/>
                  <a:gd name="connsiteX59" fmla="*/ 606085 w 952402"/>
                  <a:gd name="connsiteY59" fmla="*/ 222705 h 423390"/>
                  <a:gd name="connsiteX60" fmla="*/ 606082 w 952402"/>
                  <a:gd name="connsiteY60" fmla="*/ 223784 h 423390"/>
                  <a:gd name="connsiteX61" fmla="*/ 619450 w 952402"/>
                  <a:gd name="connsiteY61" fmla="*/ 255965 h 423390"/>
                  <a:gd name="connsiteX62" fmla="*/ 651796 w 952402"/>
                  <a:gd name="connsiteY62" fmla="*/ 269086 h 423390"/>
                  <a:gd name="connsiteX63" fmla="*/ 686453 w 952402"/>
                  <a:gd name="connsiteY63" fmla="*/ 253160 h 423390"/>
                  <a:gd name="connsiteX64" fmla="*/ 697427 w 952402"/>
                  <a:gd name="connsiteY64" fmla="*/ 223537 h 423390"/>
                  <a:gd name="connsiteX65" fmla="*/ 952402 w 952402"/>
                  <a:gd name="connsiteY65" fmla="*/ 188880 h 423390"/>
                  <a:gd name="connsiteX66" fmla="*/ 922284 w 952402"/>
                  <a:gd name="connsiteY66" fmla="*/ 181783 h 423390"/>
                  <a:gd name="connsiteX67" fmla="*/ 877065 w 952402"/>
                  <a:gd name="connsiteY67" fmla="*/ 210169 h 423390"/>
                  <a:gd name="connsiteX68" fmla="*/ 873187 w 952402"/>
                  <a:gd name="connsiteY68" fmla="*/ 237977 h 423390"/>
                  <a:gd name="connsiteX69" fmla="*/ 873187 w 952402"/>
                  <a:gd name="connsiteY69" fmla="*/ 323464 h 423390"/>
                  <a:gd name="connsiteX70" fmla="*/ 802553 w 952402"/>
                  <a:gd name="connsiteY70" fmla="*/ 323464 h 423390"/>
                  <a:gd name="connsiteX71" fmla="*/ 802553 w 952402"/>
                  <a:gd name="connsiteY71" fmla="*/ 123609 h 423390"/>
                  <a:gd name="connsiteX72" fmla="*/ 873187 w 952402"/>
                  <a:gd name="connsiteY72" fmla="*/ 123609 h 423390"/>
                  <a:gd name="connsiteX73" fmla="*/ 873187 w 952402"/>
                  <a:gd name="connsiteY73" fmla="*/ 156616 h 423390"/>
                  <a:gd name="connsiteX74" fmla="*/ 897281 w 952402"/>
                  <a:gd name="connsiteY74" fmla="*/ 131366 h 423390"/>
                  <a:gd name="connsiteX75" fmla="*/ 938540 w 952402"/>
                  <a:gd name="connsiteY75" fmla="*/ 121051 h 423390"/>
                  <a:gd name="connsiteX76" fmla="*/ 952320 w 952402"/>
                  <a:gd name="connsiteY76" fmla="*/ 121711 h 423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52402" h="423390">
                    <a:moveTo>
                      <a:pt x="233026" y="323464"/>
                    </a:moveTo>
                    <a:lnTo>
                      <a:pt x="162392" y="323464"/>
                    </a:lnTo>
                    <a:lnTo>
                      <a:pt x="162392" y="301267"/>
                    </a:lnTo>
                    <a:cubicBezTo>
                      <a:pt x="156857" y="308688"/>
                      <a:pt x="149936" y="314965"/>
                      <a:pt x="142011" y="319750"/>
                    </a:cubicBezTo>
                    <a:cubicBezTo>
                      <a:pt x="129372" y="326655"/>
                      <a:pt x="115153" y="330153"/>
                      <a:pt x="100753" y="329900"/>
                    </a:cubicBezTo>
                    <a:cubicBezTo>
                      <a:pt x="76304" y="329952"/>
                      <a:pt x="52734" y="320789"/>
                      <a:pt x="34740" y="304237"/>
                    </a:cubicBezTo>
                    <a:cubicBezTo>
                      <a:pt x="11613" y="283831"/>
                      <a:pt x="-1112" y="254108"/>
                      <a:pt x="83" y="223289"/>
                    </a:cubicBezTo>
                    <a:cubicBezTo>
                      <a:pt x="-1175" y="192029"/>
                      <a:pt x="11924" y="161909"/>
                      <a:pt x="35648" y="141515"/>
                    </a:cubicBezTo>
                    <a:cubicBezTo>
                      <a:pt x="53403" y="125486"/>
                      <a:pt x="76502" y="116658"/>
                      <a:pt x="100423" y="116761"/>
                    </a:cubicBezTo>
                    <a:cubicBezTo>
                      <a:pt x="114299" y="116676"/>
                      <a:pt x="128014" y="119752"/>
                      <a:pt x="140526" y="125755"/>
                    </a:cubicBezTo>
                    <a:cubicBezTo>
                      <a:pt x="148828" y="130094"/>
                      <a:pt x="156311" y="135846"/>
                      <a:pt x="162640" y="142753"/>
                    </a:cubicBezTo>
                    <a:lnTo>
                      <a:pt x="162640" y="0"/>
                    </a:lnTo>
                    <a:lnTo>
                      <a:pt x="233274" y="0"/>
                    </a:lnTo>
                    <a:close/>
                    <a:moveTo>
                      <a:pt x="164620" y="223537"/>
                    </a:moveTo>
                    <a:cubicBezTo>
                      <a:pt x="164879" y="211441"/>
                      <a:pt x="160096" y="199784"/>
                      <a:pt x="151418" y="191355"/>
                    </a:cubicBezTo>
                    <a:cubicBezTo>
                      <a:pt x="142831" y="182729"/>
                      <a:pt x="131074" y="178014"/>
                      <a:pt x="118906" y="178318"/>
                    </a:cubicBezTo>
                    <a:cubicBezTo>
                      <a:pt x="105526" y="178044"/>
                      <a:pt x="92756" y="183911"/>
                      <a:pt x="84250" y="194243"/>
                    </a:cubicBezTo>
                    <a:cubicBezTo>
                      <a:pt x="69618" y="211188"/>
                      <a:pt x="69618" y="236298"/>
                      <a:pt x="84250" y="253242"/>
                    </a:cubicBezTo>
                    <a:cubicBezTo>
                      <a:pt x="92711" y="263625"/>
                      <a:pt x="105519" y="269480"/>
                      <a:pt x="118906" y="269086"/>
                    </a:cubicBezTo>
                    <a:cubicBezTo>
                      <a:pt x="131110" y="269324"/>
                      <a:pt x="142873" y="264517"/>
                      <a:pt x="151418" y="255800"/>
                    </a:cubicBezTo>
                    <a:cubicBezTo>
                      <a:pt x="160108" y="247346"/>
                      <a:pt x="164891" y="235658"/>
                      <a:pt x="164620" y="223537"/>
                    </a:cubicBezTo>
                    <a:close/>
                    <a:moveTo>
                      <a:pt x="497986" y="323464"/>
                    </a:moveTo>
                    <a:lnTo>
                      <a:pt x="427352" y="323464"/>
                    </a:lnTo>
                    <a:lnTo>
                      <a:pt x="427352" y="301267"/>
                    </a:lnTo>
                    <a:cubicBezTo>
                      <a:pt x="421865" y="308641"/>
                      <a:pt x="415034" y="314913"/>
                      <a:pt x="407218" y="319750"/>
                    </a:cubicBezTo>
                    <a:cubicBezTo>
                      <a:pt x="394587" y="326677"/>
                      <a:pt x="380363" y="330176"/>
                      <a:pt x="365960" y="329900"/>
                    </a:cubicBezTo>
                    <a:cubicBezTo>
                      <a:pt x="341508" y="329969"/>
                      <a:pt x="317932" y="320803"/>
                      <a:pt x="299947" y="304237"/>
                    </a:cubicBezTo>
                    <a:cubicBezTo>
                      <a:pt x="276820" y="283831"/>
                      <a:pt x="264095" y="254108"/>
                      <a:pt x="265290" y="223289"/>
                    </a:cubicBezTo>
                    <a:cubicBezTo>
                      <a:pt x="263806" y="192179"/>
                      <a:pt x="276560" y="162084"/>
                      <a:pt x="299947" y="141515"/>
                    </a:cubicBezTo>
                    <a:cubicBezTo>
                      <a:pt x="317737" y="125487"/>
                      <a:pt x="340859" y="116661"/>
                      <a:pt x="364805" y="116761"/>
                    </a:cubicBezTo>
                    <a:cubicBezTo>
                      <a:pt x="378657" y="116666"/>
                      <a:pt x="392346" y="119743"/>
                      <a:pt x="404825" y="125755"/>
                    </a:cubicBezTo>
                    <a:cubicBezTo>
                      <a:pt x="413154" y="130090"/>
                      <a:pt x="420665" y="135842"/>
                      <a:pt x="427022" y="142753"/>
                    </a:cubicBezTo>
                    <a:lnTo>
                      <a:pt x="427022" y="123609"/>
                    </a:lnTo>
                    <a:lnTo>
                      <a:pt x="497986" y="123609"/>
                    </a:lnTo>
                    <a:close/>
                    <a:moveTo>
                      <a:pt x="429497" y="223537"/>
                    </a:moveTo>
                    <a:cubicBezTo>
                      <a:pt x="429712" y="211417"/>
                      <a:pt x="424868" y="199755"/>
                      <a:pt x="416130" y="191355"/>
                    </a:cubicBezTo>
                    <a:cubicBezTo>
                      <a:pt x="407614" y="182775"/>
                      <a:pt x="395952" y="178063"/>
                      <a:pt x="383866" y="178318"/>
                    </a:cubicBezTo>
                    <a:cubicBezTo>
                      <a:pt x="370605" y="178022"/>
                      <a:pt x="357935" y="183796"/>
                      <a:pt x="349457" y="193996"/>
                    </a:cubicBezTo>
                    <a:cubicBezTo>
                      <a:pt x="334718" y="210901"/>
                      <a:pt x="334718" y="236090"/>
                      <a:pt x="349457" y="252995"/>
                    </a:cubicBezTo>
                    <a:cubicBezTo>
                      <a:pt x="357790" y="263430"/>
                      <a:pt x="370515" y="269380"/>
                      <a:pt x="383866" y="269086"/>
                    </a:cubicBezTo>
                    <a:cubicBezTo>
                      <a:pt x="395992" y="269341"/>
                      <a:pt x="407691" y="264597"/>
                      <a:pt x="416212" y="255965"/>
                    </a:cubicBezTo>
                    <a:cubicBezTo>
                      <a:pt x="424976" y="247486"/>
                      <a:pt x="429793" y="235727"/>
                      <a:pt x="429497" y="223537"/>
                    </a:cubicBezTo>
                    <a:close/>
                    <a:moveTo>
                      <a:pt x="770867" y="223537"/>
                    </a:moveTo>
                    <a:cubicBezTo>
                      <a:pt x="772137" y="254823"/>
                      <a:pt x="759042" y="284973"/>
                      <a:pt x="735302" y="305393"/>
                    </a:cubicBezTo>
                    <a:cubicBezTo>
                      <a:pt x="717538" y="321409"/>
                      <a:pt x="694445" y="330234"/>
                      <a:pt x="670527" y="330148"/>
                    </a:cubicBezTo>
                    <a:cubicBezTo>
                      <a:pt x="656639" y="330253"/>
                      <a:pt x="642914" y="327146"/>
                      <a:pt x="630424" y="321071"/>
                    </a:cubicBezTo>
                    <a:cubicBezTo>
                      <a:pt x="622073" y="316770"/>
                      <a:pt x="614556" y="311014"/>
                      <a:pt x="608227" y="304072"/>
                    </a:cubicBezTo>
                    <a:lnTo>
                      <a:pt x="608227" y="423391"/>
                    </a:lnTo>
                    <a:lnTo>
                      <a:pt x="537676" y="423391"/>
                    </a:lnTo>
                    <a:lnTo>
                      <a:pt x="537676" y="123609"/>
                    </a:lnTo>
                    <a:lnTo>
                      <a:pt x="608227" y="123609"/>
                    </a:lnTo>
                    <a:lnTo>
                      <a:pt x="608227" y="145806"/>
                    </a:lnTo>
                    <a:cubicBezTo>
                      <a:pt x="613699" y="138276"/>
                      <a:pt x="620666" y="131955"/>
                      <a:pt x="628691" y="127240"/>
                    </a:cubicBezTo>
                    <a:cubicBezTo>
                      <a:pt x="641352" y="120399"/>
                      <a:pt x="655561" y="116932"/>
                      <a:pt x="669949" y="117173"/>
                    </a:cubicBezTo>
                    <a:cubicBezTo>
                      <a:pt x="694381" y="117131"/>
                      <a:pt x="717938" y="126260"/>
                      <a:pt x="735962" y="142753"/>
                    </a:cubicBezTo>
                    <a:cubicBezTo>
                      <a:pt x="759182" y="163112"/>
                      <a:pt x="771997" y="192842"/>
                      <a:pt x="770867" y="223702"/>
                    </a:cubicBezTo>
                    <a:close/>
                    <a:moveTo>
                      <a:pt x="697427" y="223537"/>
                    </a:moveTo>
                    <a:cubicBezTo>
                      <a:pt x="697383" y="198518"/>
                      <a:pt x="677064" y="178271"/>
                      <a:pt x="652045" y="178317"/>
                    </a:cubicBezTo>
                    <a:cubicBezTo>
                      <a:pt x="651962" y="178317"/>
                      <a:pt x="651878" y="178317"/>
                      <a:pt x="651796" y="178318"/>
                    </a:cubicBezTo>
                    <a:cubicBezTo>
                      <a:pt x="626916" y="177952"/>
                      <a:pt x="606451" y="197824"/>
                      <a:pt x="606085" y="222705"/>
                    </a:cubicBezTo>
                    <a:cubicBezTo>
                      <a:pt x="606079" y="223065"/>
                      <a:pt x="606079" y="223424"/>
                      <a:pt x="606082" y="223784"/>
                    </a:cubicBezTo>
                    <a:cubicBezTo>
                      <a:pt x="605867" y="235903"/>
                      <a:pt x="610711" y="247565"/>
                      <a:pt x="619450" y="255965"/>
                    </a:cubicBezTo>
                    <a:cubicBezTo>
                      <a:pt x="627982" y="264580"/>
                      <a:pt x="639673" y="269322"/>
                      <a:pt x="651796" y="269086"/>
                    </a:cubicBezTo>
                    <a:cubicBezTo>
                      <a:pt x="665197" y="269459"/>
                      <a:pt x="678008" y="263573"/>
                      <a:pt x="686453" y="253160"/>
                    </a:cubicBezTo>
                    <a:cubicBezTo>
                      <a:pt x="693653" y="244985"/>
                      <a:pt x="697564" y="234430"/>
                      <a:pt x="697427" y="223537"/>
                    </a:cubicBezTo>
                    <a:close/>
                    <a:moveTo>
                      <a:pt x="952402" y="188880"/>
                    </a:moveTo>
                    <a:cubicBezTo>
                      <a:pt x="943037" y="184251"/>
                      <a:pt x="932730" y="181823"/>
                      <a:pt x="922284" y="181783"/>
                    </a:cubicBezTo>
                    <a:cubicBezTo>
                      <a:pt x="899014" y="181783"/>
                      <a:pt x="883914" y="191190"/>
                      <a:pt x="877065" y="210169"/>
                    </a:cubicBezTo>
                    <a:cubicBezTo>
                      <a:pt x="874193" y="219148"/>
                      <a:pt x="872881" y="228554"/>
                      <a:pt x="873187" y="237977"/>
                    </a:cubicBezTo>
                    <a:lnTo>
                      <a:pt x="873187" y="323464"/>
                    </a:lnTo>
                    <a:lnTo>
                      <a:pt x="802553" y="323464"/>
                    </a:lnTo>
                    <a:lnTo>
                      <a:pt x="802553" y="123609"/>
                    </a:lnTo>
                    <a:lnTo>
                      <a:pt x="873187" y="123609"/>
                    </a:lnTo>
                    <a:lnTo>
                      <a:pt x="873187" y="156616"/>
                    </a:lnTo>
                    <a:cubicBezTo>
                      <a:pt x="879194" y="146475"/>
                      <a:pt x="887429" y="137838"/>
                      <a:pt x="897281" y="131366"/>
                    </a:cubicBezTo>
                    <a:cubicBezTo>
                      <a:pt x="909849" y="124270"/>
                      <a:pt x="924107" y="120706"/>
                      <a:pt x="938540" y="121051"/>
                    </a:cubicBezTo>
                    <a:cubicBezTo>
                      <a:pt x="942253" y="121051"/>
                      <a:pt x="946791" y="121051"/>
                      <a:pt x="952320" y="121711"/>
                    </a:cubicBezTo>
                    <a:close/>
                  </a:path>
                </a:pathLst>
              </a:custGeom>
              <a:solidFill>
                <a:srgbClr val="0D2192"/>
              </a:solidFill>
              <a:ln w="8202" cap="flat">
                <a:noFill/>
                <a:prstDash val="solid"/>
                <a:miter/>
              </a:ln>
            </p:spPr>
            <p:txBody>
              <a:bodyPr rtlCol="0" anchor="ctr"/>
              <a:lstStyle/>
              <a:p>
                <a:endParaRPr lang="en-US"/>
              </a:p>
            </p:txBody>
          </p:sp>
          <p:sp>
            <p:nvSpPr>
              <p:cNvPr id="102" name="Freeform: Shape 101">
                <a:extLst>
                  <a:ext uri="{FF2B5EF4-FFF2-40B4-BE49-F238E27FC236}">
                    <a16:creationId xmlns:a16="http://schemas.microsoft.com/office/drawing/2014/main" id="{14827471-BBF7-4AFE-B7E0-899565FCD54D}"/>
                  </a:ext>
                </a:extLst>
              </p:cNvPr>
              <p:cNvSpPr/>
              <p:nvPr/>
            </p:nvSpPr>
            <p:spPr>
              <a:xfrm>
                <a:off x="8917469" y="3349705"/>
                <a:ext cx="83341" cy="196223"/>
              </a:xfrm>
              <a:custGeom>
                <a:avLst/>
                <a:gdLst>
                  <a:gd name="connsiteX0" fmla="*/ 6106 w 83341"/>
                  <a:gd name="connsiteY0" fmla="*/ 0 h 196223"/>
                  <a:gd name="connsiteX1" fmla="*/ 77235 w 83341"/>
                  <a:gd name="connsiteY1" fmla="*/ 0 h 196223"/>
                  <a:gd name="connsiteX2" fmla="*/ 83341 w 83341"/>
                  <a:gd name="connsiteY2" fmla="*/ 167013 h 196223"/>
                  <a:gd name="connsiteX3" fmla="*/ 41671 w 83341"/>
                  <a:gd name="connsiteY3" fmla="*/ 196224 h 196223"/>
                  <a:gd name="connsiteX4" fmla="*/ 0 w 83341"/>
                  <a:gd name="connsiteY4" fmla="*/ 167013 h 196223"/>
                  <a:gd name="connsiteX5" fmla="*/ 6106 w 83341"/>
                  <a:gd name="connsiteY5" fmla="*/ 0 h 196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341" h="196223">
                    <a:moveTo>
                      <a:pt x="6106" y="0"/>
                    </a:moveTo>
                    <a:lnTo>
                      <a:pt x="77235" y="0"/>
                    </a:lnTo>
                    <a:lnTo>
                      <a:pt x="83341" y="167013"/>
                    </a:lnTo>
                    <a:lnTo>
                      <a:pt x="41671" y="196224"/>
                    </a:lnTo>
                    <a:lnTo>
                      <a:pt x="0" y="167013"/>
                    </a:lnTo>
                    <a:lnTo>
                      <a:pt x="6106" y="0"/>
                    </a:lnTo>
                    <a:close/>
                  </a:path>
                </a:pathLst>
              </a:custGeom>
              <a:solidFill>
                <a:srgbClr val="0D2192"/>
              </a:solidFill>
              <a:ln w="8202" cap="flat">
                <a:noFill/>
                <a:prstDash val="solid"/>
                <a:miter/>
              </a:ln>
            </p:spPr>
            <p:txBody>
              <a:bodyPr rtlCol="0" anchor="ctr"/>
              <a:lstStyle/>
              <a:p>
                <a:endParaRPr lang="en-US"/>
              </a:p>
            </p:txBody>
          </p:sp>
          <p:sp>
            <p:nvSpPr>
              <p:cNvPr id="103" name="Freeform: Shape 102">
                <a:extLst>
                  <a:ext uri="{FF2B5EF4-FFF2-40B4-BE49-F238E27FC236}">
                    <a16:creationId xmlns:a16="http://schemas.microsoft.com/office/drawing/2014/main" id="{65F56AFB-6F76-4BE8-9923-8E5D4C1B3C83}"/>
                  </a:ext>
                </a:extLst>
              </p:cNvPr>
              <p:cNvSpPr/>
              <p:nvPr/>
            </p:nvSpPr>
            <p:spPr>
              <a:xfrm>
                <a:off x="8764071" y="2846026"/>
                <a:ext cx="269827" cy="189869"/>
              </a:xfrm>
              <a:custGeom>
                <a:avLst/>
                <a:gdLst>
                  <a:gd name="connsiteX0" fmla="*/ 264547 w 269827"/>
                  <a:gd name="connsiteY0" fmla="*/ 0 h 189869"/>
                  <a:gd name="connsiteX1" fmla="*/ 269828 w 269827"/>
                  <a:gd name="connsiteY1" fmla="*/ 0 h 189869"/>
                  <a:gd name="connsiteX2" fmla="*/ 269828 w 269827"/>
                  <a:gd name="connsiteY2" fmla="*/ 189870 h 189869"/>
                  <a:gd name="connsiteX3" fmla="*/ 264547 w 269827"/>
                  <a:gd name="connsiteY3" fmla="*/ 189870 h 189869"/>
                  <a:gd name="connsiteX4" fmla="*/ 5281 w 269827"/>
                  <a:gd name="connsiteY4" fmla="*/ 189870 h 189869"/>
                  <a:gd name="connsiteX5" fmla="*/ 0 w 269827"/>
                  <a:gd name="connsiteY5" fmla="*/ 189870 h 189869"/>
                  <a:gd name="connsiteX6" fmla="*/ 0 w 269827"/>
                  <a:gd name="connsiteY6" fmla="*/ 0 h 189869"/>
                  <a:gd name="connsiteX7" fmla="*/ 5281 w 269827"/>
                  <a:gd name="connsiteY7" fmla="*/ 0 h 189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827" h="189869">
                    <a:moveTo>
                      <a:pt x="264547" y="0"/>
                    </a:moveTo>
                    <a:cubicBezTo>
                      <a:pt x="267464" y="0"/>
                      <a:pt x="269828" y="0"/>
                      <a:pt x="269828" y="0"/>
                    </a:cubicBezTo>
                    <a:lnTo>
                      <a:pt x="269828" y="189870"/>
                    </a:lnTo>
                    <a:cubicBezTo>
                      <a:pt x="269828" y="189870"/>
                      <a:pt x="267464" y="189870"/>
                      <a:pt x="264547" y="189870"/>
                    </a:cubicBezTo>
                    <a:lnTo>
                      <a:pt x="5281" y="189870"/>
                    </a:lnTo>
                    <a:cubicBezTo>
                      <a:pt x="2364" y="189870"/>
                      <a:pt x="0" y="189870"/>
                      <a:pt x="0" y="189870"/>
                    </a:cubicBezTo>
                    <a:lnTo>
                      <a:pt x="0" y="0"/>
                    </a:lnTo>
                    <a:cubicBezTo>
                      <a:pt x="0" y="0"/>
                      <a:pt x="2364" y="0"/>
                      <a:pt x="5281" y="0"/>
                    </a:cubicBezTo>
                    <a:close/>
                  </a:path>
                </a:pathLst>
              </a:custGeom>
              <a:solidFill>
                <a:srgbClr val="0D2192"/>
              </a:solidFill>
              <a:ln w="8202" cap="flat">
                <a:noFill/>
                <a:prstDash val="solid"/>
                <a:miter/>
              </a:ln>
            </p:spPr>
            <p:txBody>
              <a:bodyPr rtlCol="0" anchor="ctr"/>
              <a:lstStyle/>
              <a:p>
                <a:endParaRPr lang="en-US"/>
              </a:p>
            </p:txBody>
          </p:sp>
          <p:sp>
            <p:nvSpPr>
              <p:cNvPr id="105" name="Freeform: Shape 104">
                <a:extLst>
                  <a:ext uri="{FF2B5EF4-FFF2-40B4-BE49-F238E27FC236}">
                    <a16:creationId xmlns:a16="http://schemas.microsoft.com/office/drawing/2014/main" id="{139F6195-8D8B-4BCE-B929-83A99A681EED}"/>
                  </a:ext>
                </a:extLst>
              </p:cNvPr>
              <p:cNvSpPr/>
              <p:nvPr/>
            </p:nvSpPr>
            <p:spPr>
              <a:xfrm>
                <a:off x="8764071" y="2846026"/>
                <a:ext cx="99762" cy="189869"/>
              </a:xfrm>
              <a:custGeom>
                <a:avLst/>
                <a:gdLst>
                  <a:gd name="connsiteX0" fmla="*/ 0 w 99762"/>
                  <a:gd name="connsiteY0" fmla="*/ 0 h 189869"/>
                  <a:gd name="connsiteX1" fmla="*/ 99762 w 99762"/>
                  <a:gd name="connsiteY1" fmla="*/ 0 h 189869"/>
                  <a:gd name="connsiteX2" fmla="*/ 99762 w 99762"/>
                  <a:gd name="connsiteY2" fmla="*/ 189870 h 189869"/>
                  <a:gd name="connsiteX3" fmla="*/ 0 w 99762"/>
                  <a:gd name="connsiteY3" fmla="*/ 189870 h 189869"/>
                </a:gdLst>
                <a:ahLst/>
                <a:cxnLst>
                  <a:cxn ang="0">
                    <a:pos x="connsiteX0" y="connsiteY0"/>
                  </a:cxn>
                  <a:cxn ang="0">
                    <a:pos x="connsiteX1" y="connsiteY1"/>
                  </a:cxn>
                  <a:cxn ang="0">
                    <a:pos x="connsiteX2" y="connsiteY2"/>
                  </a:cxn>
                  <a:cxn ang="0">
                    <a:pos x="connsiteX3" y="connsiteY3"/>
                  </a:cxn>
                </a:cxnLst>
                <a:rect l="l" t="t" r="r" b="b"/>
                <a:pathLst>
                  <a:path w="99762" h="189869">
                    <a:moveTo>
                      <a:pt x="0" y="0"/>
                    </a:moveTo>
                    <a:lnTo>
                      <a:pt x="99762" y="0"/>
                    </a:lnTo>
                    <a:lnTo>
                      <a:pt x="99762" y="189870"/>
                    </a:lnTo>
                    <a:lnTo>
                      <a:pt x="0" y="189870"/>
                    </a:lnTo>
                    <a:close/>
                  </a:path>
                </a:pathLst>
              </a:custGeom>
              <a:solidFill>
                <a:srgbClr val="FFFFFF">
                  <a:alpha val="8000"/>
                </a:srgbClr>
              </a:solidFill>
              <a:ln w="8202" cap="flat">
                <a:noFill/>
                <a:prstDash val="solid"/>
                <a:miter/>
              </a:ln>
            </p:spPr>
            <p:txBody>
              <a:bodyPr rtlCol="0" anchor="ctr"/>
              <a:lstStyle/>
              <a:p>
                <a:endParaRPr lang="en-US"/>
              </a:p>
            </p:txBody>
          </p:sp>
          <p:sp>
            <p:nvSpPr>
              <p:cNvPr id="106" name="Freeform: Shape 105">
                <a:extLst>
                  <a:ext uri="{FF2B5EF4-FFF2-40B4-BE49-F238E27FC236}">
                    <a16:creationId xmlns:a16="http://schemas.microsoft.com/office/drawing/2014/main" id="{E60075B4-ADC9-4FEA-83D7-DC461DF07FD3}"/>
                  </a:ext>
                </a:extLst>
              </p:cNvPr>
              <p:cNvSpPr/>
              <p:nvPr/>
            </p:nvSpPr>
            <p:spPr>
              <a:xfrm>
                <a:off x="8678915" y="3023601"/>
                <a:ext cx="436675" cy="45548"/>
              </a:xfrm>
              <a:custGeom>
                <a:avLst/>
                <a:gdLst>
                  <a:gd name="connsiteX0" fmla="*/ 426939 w 436675"/>
                  <a:gd name="connsiteY0" fmla="*/ 0 h 45548"/>
                  <a:gd name="connsiteX1" fmla="*/ 436676 w 436675"/>
                  <a:gd name="connsiteY1" fmla="*/ 0 h 45548"/>
                  <a:gd name="connsiteX2" fmla="*/ 436676 w 436675"/>
                  <a:gd name="connsiteY2" fmla="*/ 45549 h 45548"/>
                  <a:gd name="connsiteX3" fmla="*/ 426939 w 436675"/>
                  <a:gd name="connsiteY3" fmla="*/ 45549 h 45548"/>
                  <a:gd name="connsiteX4" fmla="*/ 9737 w 436675"/>
                  <a:gd name="connsiteY4" fmla="*/ 45549 h 45548"/>
                  <a:gd name="connsiteX5" fmla="*/ 0 w 436675"/>
                  <a:gd name="connsiteY5" fmla="*/ 45549 h 45548"/>
                  <a:gd name="connsiteX6" fmla="*/ 0 w 436675"/>
                  <a:gd name="connsiteY6" fmla="*/ 0 h 45548"/>
                  <a:gd name="connsiteX7" fmla="*/ 9737 w 436675"/>
                  <a:gd name="connsiteY7" fmla="*/ 0 h 45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6675" h="45548">
                    <a:moveTo>
                      <a:pt x="426939" y="0"/>
                    </a:moveTo>
                    <a:cubicBezTo>
                      <a:pt x="432316" y="0"/>
                      <a:pt x="436676" y="0"/>
                      <a:pt x="436676" y="0"/>
                    </a:cubicBezTo>
                    <a:lnTo>
                      <a:pt x="436676" y="45549"/>
                    </a:lnTo>
                    <a:cubicBezTo>
                      <a:pt x="436676" y="45549"/>
                      <a:pt x="432316" y="45549"/>
                      <a:pt x="426939" y="45549"/>
                    </a:cubicBezTo>
                    <a:lnTo>
                      <a:pt x="9737" y="45549"/>
                    </a:lnTo>
                    <a:cubicBezTo>
                      <a:pt x="4359" y="45549"/>
                      <a:pt x="0" y="45549"/>
                      <a:pt x="0" y="45549"/>
                    </a:cubicBezTo>
                    <a:lnTo>
                      <a:pt x="0" y="0"/>
                    </a:lnTo>
                    <a:cubicBezTo>
                      <a:pt x="0" y="0"/>
                      <a:pt x="4359" y="0"/>
                      <a:pt x="9737" y="0"/>
                    </a:cubicBezTo>
                    <a:close/>
                  </a:path>
                </a:pathLst>
              </a:custGeom>
              <a:solidFill>
                <a:srgbClr val="0D2192"/>
              </a:solidFill>
              <a:ln w="8202" cap="flat">
                <a:noFill/>
                <a:prstDash val="solid"/>
                <a:miter/>
              </a:ln>
            </p:spPr>
            <p:txBody>
              <a:bodyPr rtlCol="0" anchor="ctr"/>
              <a:lstStyle/>
              <a:p>
                <a:endParaRPr lang="en-US"/>
              </a:p>
            </p:txBody>
          </p:sp>
          <p:sp>
            <p:nvSpPr>
              <p:cNvPr id="107" name="Freeform: Shape 106">
                <a:extLst>
                  <a:ext uri="{FF2B5EF4-FFF2-40B4-BE49-F238E27FC236}">
                    <a16:creationId xmlns:a16="http://schemas.microsoft.com/office/drawing/2014/main" id="{81B3B28A-6F6D-4CF8-9111-87D726B376C2}"/>
                  </a:ext>
                </a:extLst>
              </p:cNvPr>
              <p:cNvSpPr/>
              <p:nvPr/>
            </p:nvSpPr>
            <p:spPr>
              <a:xfrm>
                <a:off x="8678915" y="3023601"/>
                <a:ext cx="135078" cy="56111"/>
              </a:xfrm>
              <a:custGeom>
                <a:avLst/>
                <a:gdLst>
                  <a:gd name="connsiteX0" fmla="*/ 0 w 135078"/>
                  <a:gd name="connsiteY0" fmla="*/ 0 h 56111"/>
                  <a:gd name="connsiteX1" fmla="*/ 135079 w 135078"/>
                  <a:gd name="connsiteY1" fmla="*/ 0 h 56111"/>
                  <a:gd name="connsiteX2" fmla="*/ 135079 w 135078"/>
                  <a:gd name="connsiteY2" fmla="*/ 56111 h 56111"/>
                  <a:gd name="connsiteX3" fmla="*/ 0 w 135078"/>
                  <a:gd name="connsiteY3" fmla="*/ 56111 h 56111"/>
                </a:gdLst>
                <a:ahLst/>
                <a:cxnLst>
                  <a:cxn ang="0">
                    <a:pos x="connsiteX0" y="connsiteY0"/>
                  </a:cxn>
                  <a:cxn ang="0">
                    <a:pos x="connsiteX1" y="connsiteY1"/>
                  </a:cxn>
                  <a:cxn ang="0">
                    <a:pos x="connsiteX2" y="connsiteY2"/>
                  </a:cxn>
                  <a:cxn ang="0">
                    <a:pos x="connsiteX3" y="connsiteY3"/>
                  </a:cxn>
                </a:cxnLst>
                <a:rect l="l" t="t" r="r" b="b"/>
                <a:pathLst>
                  <a:path w="135078" h="56111">
                    <a:moveTo>
                      <a:pt x="0" y="0"/>
                    </a:moveTo>
                    <a:lnTo>
                      <a:pt x="135079" y="0"/>
                    </a:lnTo>
                    <a:lnTo>
                      <a:pt x="135079" y="56111"/>
                    </a:lnTo>
                    <a:lnTo>
                      <a:pt x="0" y="56111"/>
                    </a:lnTo>
                    <a:close/>
                  </a:path>
                </a:pathLst>
              </a:custGeom>
              <a:solidFill>
                <a:srgbClr val="FFFFFF">
                  <a:alpha val="8000"/>
                </a:srgbClr>
              </a:solidFill>
              <a:ln w="8202" cap="flat">
                <a:noFill/>
                <a:prstDash val="solid"/>
                <a:miter/>
              </a:ln>
            </p:spPr>
            <p:txBody>
              <a:bodyPr rtlCol="0" anchor="ctr"/>
              <a:lstStyle/>
              <a:p>
                <a:endParaRPr lang="en-US"/>
              </a:p>
            </p:txBody>
          </p:sp>
        </p:grpSp>
      </p:grpSp>
      <p:grpSp>
        <p:nvGrpSpPr>
          <p:cNvPr id="108" name="!!Sidecar">
            <a:extLst>
              <a:ext uri="{FF2B5EF4-FFF2-40B4-BE49-F238E27FC236}">
                <a16:creationId xmlns:a16="http://schemas.microsoft.com/office/drawing/2014/main" id="{91623491-EF0D-4233-B551-2D7CCA9C17D3}"/>
              </a:ext>
            </a:extLst>
          </p:cNvPr>
          <p:cNvGrpSpPr/>
          <p:nvPr/>
        </p:nvGrpSpPr>
        <p:grpSpPr>
          <a:xfrm>
            <a:off x="9978865" y="3123206"/>
            <a:ext cx="1443277" cy="1665053"/>
            <a:chOff x="8298598" y="2543027"/>
            <a:chExt cx="1186830" cy="1389573"/>
          </a:xfrm>
        </p:grpSpPr>
        <p:sp>
          <p:nvSpPr>
            <p:cNvPr id="109" name="Freeform: Shape 108">
              <a:extLst>
                <a:ext uri="{FF2B5EF4-FFF2-40B4-BE49-F238E27FC236}">
                  <a16:creationId xmlns:a16="http://schemas.microsoft.com/office/drawing/2014/main" id="{E96D7AB0-74C5-4890-91A0-7B8CD2204A34}"/>
                </a:ext>
              </a:extLst>
            </p:cNvPr>
            <p:cNvSpPr/>
            <p:nvPr/>
          </p:nvSpPr>
          <p:spPr>
            <a:xfrm>
              <a:off x="8359990" y="2640643"/>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202192"/>
            </a:solidFill>
            <a:ln w="8202" cap="flat">
              <a:noFill/>
              <a:prstDash val="solid"/>
              <a:miter/>
            </a:ln>
          </p:spPr>
          <p:txBody>
            <a:bodyPr rtlCol="0" anchor="ctr"/>
            <a:lstStyle/>
            <a:p>
              <a:endParaRPr lang="en-US"/>
            </a:p>
          </p:txBody>
        </p:sp>
        <p:sp>
          <p:nvSpPr>
            <p:cNvPr id="110" name="Freeform: Shape 109">
              <a:extLst>
                <a:ext uri="{FF2B5EF4-FFF2-40B4-BE49-F238E27FC236}">
                  <a16:creationId xmlns:a16="http://schemas.microsoft.com/office/drawing/2014/main" id="{0020574B-4A47-4E0C-BA52-3CD6A1F03F45}"/>
                </a:ext>
              </a:extLst>
            </p:cNvPr>
            <p:cNvSpPr/>
            <p:nvPr/>
          </p:nvSpPr>
          <p:spPr>
            <a:xfrm>
              <a:off x="8298598" y="2543027"/>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FFFFFF"/>
            </a:solidFill>
            <a:ln w="8202" cap="flat">
              <a:noFill/>
              <a:prstDash val="solid"/>
              <a:miter/>
            </a:ln>
            <a:effectLst>
              <a:outerShdw blurRad="63500" sx="102000" sy="102000" algn="ctr" rotWithShape="0">
                <a:prstClr val="black">
                  <a:alpha val="40000"/>
                </a:prstClr>
              </a:outerShdw>
            </a:effectLst>
          </p:spPr>
          <p:txBody>
            <a:bodyPr rtlCol="0" anchor="ctr"/>
            <a:lstStyle/>
            <a:p>
              <a:endParaRPr lang="en-US"/>
            </a:p>
          </p:txBody>
        </p:sp>
        <p:grpSp>
          <p:nvGrpSpPr>
            <p:cNvPr id="111" name="Graphic 11">
              <a:extLst>
                <a:ext uri="{FF2B5EF4-FFF2-40B4-BE49-F238E27FC236}">
                  <a16:creationId xmlns:a16="http://schemas.microsoft.com/office/drawing/2014/main" id="{29F20B00-11FD-4BAB-AFF9-D16621C520B8}"/>
                </a:ext>
              </a:extLst>
            </p:cNvPr>
            <p:cNvGrpSpPr/>
            <p:nvPr/>
          </p:nvGrpSpPr>
          <p:grpSpPr>
            <a:xfrm>
              <a:off x="8386477" y="2846026"/>
              <a:ext cx="952402" cy="699902"/>
              <a:chOff x="8386477" y="2846026"/>
              <a:chExt cx="952402" cy="699902"/>
            </a:xfrm>
          </p:grpSpPr>
          <p:sp>
            <p:nvSpPr>
              <p:cNvPr id="112" name="Freeform: Shape 111">
                <a:extLst>
                  <a:ext uri="{FF2B5EF4-FFF2-40B4-BE49-F238E27FC236}">
                    <a16:creationId xmlns:a16="http://schemas.microsoft.com/office/drawing/2014/main" id="{255A7EEA-79B6-4172-8F50-7C2577CF2467}"/>
                  </a:ext>
                </a:extLst>
              </p:cNvPr>
              <p:cNvSpPr/>
              <p:nvPr/>
            </p:nvSpPr>
            <p:spPr>
              <a:xfrm>
                <a:off x="8386477" y="3024839"/>
                <a:ext cx="952402" cy="423390"/>
              </a:xfrm>
              <a:custGeom>
                <a:avLst/>
                <a:gdLst>
                  <a:gd name="connsiteX0" fmla="*/ 233026 w 952402"/>
                  <a:gd name="connsiteY0" fmla="*/ 323464 h 423390"/>
                  <a:gd name="connsiteX1" fmla="*/ 162392 w 952402"/>
                  <a:gd name="connsiteY1" fmla="*/ 323464 h 423390"/>
                  <a:gd name="connsiteX2" fmla="*/ 162392 w 952402"/>
                  <a:gd name="connsiteY2" fmla="*/ 301267 h 423390"/>
                  <a:gd name="connsiteX3" fmla="*/ 142011 w 952402"/>
                  <a:gd name="connsiteY3" fmla="*/ 319750 h 423390"/>
                  <a:gd name="connsiteX4" fmla="*/ 100753 w 952402"/>
                  <a:gd name="connsiteY4" fmla="*/ 329900 h 423390"/>
                  <a:gd name="connsiteX5" fmla="*/ 34740 w 952402"/>
                  <a:gd name="connsiteY5" fmla="*/ 304237 h 423390"/>
                  <a:gd name="connsiteX6" fmla="*/ 83 w 952402"/>
                  <a:gd name="connsiteY6" fmla="*/ 223289 h 423390"/>
                  <a:gd name="connsiteX7" fmla="*/ 35648 w 952402"/>
                  <a:gd name="connsiteY7" fmla="*/ 141515 h 423390"/>
                  <a:gd name="connsiteX8" fmla="*/ 100423 w 952402"/>
                  <a:gd name="connsiteY8" fmla="*/ 116761 h 423390"/>
                  <a:gd name="connsiteX9" fmla="*/ 140526 w 952402"/>
                  <a:gd name="connsiteY9" fmla="*/ 125755 h 423390"/>
                  <a:gd name="connsiteX10" fmla="*/ 162640 w 952402"/>
                  <a:gd name="connsiteY10" fmla="*/ 142753 h 423390"/>
                  <a:gd name="connsiteX11" fmla="*/ 162640 w 952402"/>
                  <a:gd name="connsiteY11" fmla="*/ 0 h 423390"/>
                  <a:gd name="connsiteX12" fmla="*/ 233274 w 952402"/>
                  <a:gd name="connsiteY12" fmla="*/ 0 h 423390"/>
                  <a:gd name="connsiteX13" fmla="*/ 164620 w 952402"/>
                  <a:gd name="connsiteY13" fmla="*/ 223537 h 423390"/>
                  <a:gd name="connsiteX14" fmla="*/ 151418 w 952402"/>
                  <a:gd name="connsiteY14" fmla="*/ 191355 h 423390"/>
                  <a:gd name="connsiteX15" fmla="*/ 118906 w 952402"/>
                  <a:gd name="connsiteY15" fmla="*/ 178318 h 423390"/>
                  <a:gd name="connsiteX16" fmla="*/ 84250 w 952402"/>
                  <a:gd name="connsiteY16" fmla="*/ 194243 h 423390"/>
                  <a:gd name="connsiteX17" fmla="*/ 84250 w 952402"/>
                  <a:gd name="connsiteY17" fmla="*/ 253242 h 423390"/>
                  <a:gd name="connsiteX18" fmla="*/ 118906 w 952402"/>
                  <a:gd name="connsiteY18" fmla="*/ 269086 h 423390"/>
                  <a:gd name="connsiteX19" fmla="*/ 151418 w 952402"/>
                  <a:gd name="connsiteY19" fmla="*/ 255800 h 423390"/>
                  <a:gd name="connsiteX20" fmla="*/ 164620 w 952402"/>
                  <a:gd name="connsiteY20" fmla="*/ 223537 h 423390"/>
                  <a:gd name="connsiteX21" fmla="*/ 497986 w 952402"/>
                  <a:gd name="connsiteY21" fmla="*/ 323464 h 423390"/>
                  <a:gd name="connsiteX22" fmla="*/ 427352 w 952402"/>
                  <a:gd name="connsiteY22" fmla="*/ 323464 h 423390"/>
                  <a:gd name="connsiteX23" fmla="*/ 427352 w 952402"/>
                  <a:gd name="connsiteY23" fmla="*/ 301267 h 423390"/>
                  <a:gd name="connsiteX24" fmla="*/ 407218 w 952402"/>
                  <a:gd name="connsiteY24" fmla="*/ 319750 h 423390"/>
                  <a:gd name="connsiteX25" fmla="*/ 365960 w 952402"/>
                  <a:gd name="connsiteY25" fmla="*/ 329900 h 423390"/>
                  <a:gd name="connsiteX26" fmla="*/ 299947 w 952402"/>
                  <a:gd name="connsiteY26" fmla="*/ 304237 h 423390"/>
                  <a:gd name="connsiteX27" fmla="*/ 265290 w 952402"/>
                  <a:gd name="connsiteY27" fmla="*/ 223289 h 423390"/>
                  <a:gd name="connsiteX28" fmla="*/ 299947 w 952402"/>
                  <a:gd name="connsiteY28" fmla="*/ 141515 h 423390"/>
                  <a:gd name="connsiteX29" fmla="*/ 364805 w 952402"/>
                  <a:gd name="connsiteY29" fmla="*/ 116761 h 423390"/>
                  <a:gd name="connsiteX30" fmla="*/ 404825 w 952402"/>
                  <a:gd name="connsiteY30" fmla="*/ 125755 h 423390"/>
                  <a:gd name="connsiteX31" fmla="*/ 427022 w 952402"/>
                  <a:gd name="connsiteY31" fmla="*/ 142753 h 423390"/>
                  <a:gd name="connsiteX32" fmla="*/ 427022 w 952402"/>
                  <a:gd name="connsiteY32" fmla="*/ 123609 h 423390"/>
                  <a:gd name="connsiteX33" fmla="*/ 497986 w 952402"/>
                  <a:gd name="connsiteY33" fmla="*/ 123609 h 423390"/>
                  <a:gd name="connsiteX34" fmla="*/ 429497 w 952402"/>
                  <a:gd name="connsiteY34" fmla="*/ 223537 h 423390"/>
                  <a:gd name="connsiteX35" fmla="*/ 416130 w 952402"/>
                  <a:gd name="connsiteY35" fmla="*/ 191355 h 423390"/>
                  <a:gd name="connsiteX36" fmla="*/ 383866 w 952402"/>
                  <a:gd name="connsiteY36" fmla="*/ 178318 h 423390"/>
                  <a:gd name="connsiteX37" fmla="*/ 349457 w 952402"/>
                  <a:gd name="connsiteY37" fmla="*/ 193996 h 423390"/>
                  <a:gd name="connsiteX38" fmla="*/ 349457 w 952402"/>
                  <a:gd name="connsiteY38" fmla="*/ 252995 h 423390"/>
                  <a:gd name="connsiteX39" fmla="*/ 383866 w 952402"/>
                  <a:gd name="connsiteY39" fmla="*/ 269086 h 423390"/>
                  <a:gd name="connsiteX40" fmla="*/ 416212 w 952402"/>
                  <a:gd name="connsiteY40" fmla="*/ 255965 h 423390"/>
                  <a:gd name="connsiteX41" fmla="*/ 429497 w 952402"/>
                  <a:gd name="connsiteY41" fmla="*/ 223537 h 423390"/>
                  <a:gd name="connsiteX42" fmla="*/ 770867 w 952402"/>
                  <a:gd name="connsiteY42" fmla="*/ 223537 h 423390"/>
                  <a:gd name="connsiteX43" fmla="*/ 735302 w 952402"/>
                  <a:gd name="connsiteY43" fmla="*/ 305393 h 423390"/>
                  <a:gd name="connsiteX44" fmla="*/ 670527 w 952402"/>
                  <a:gd name="connsiteY44" fmla="*/ 330148 h 423390"/>
                  <a:gd name="connsiteX45" fmla="*/ 630424 w 952402"/>
                  <a:gd name="connsiteY45" fmla="*/ 321071 h 423390"/>
                  <a:gd name="connsiteX46" fmla="*/ 608227 w 952402"/>
                  <a:gd name="connsiteY46" fmla="*/ 304072 h 423390"/>
                  <a:gd name="connsiteX47" fmla="*/ 608227 w 952402"/>
                  <a:gd name="connsiteY47" fmla="*/ 423391 h 423390"/>
                  <a:gd name="connsiteX48" fmla="*/ 537676 w 952402"/>
                  <a:gd name="connsiteY48" fmla="*/ 423391 h 423390"/>
                  <a:gd name="connsiteX49" fmla="*/ 537676 w 952402"/>
                  <a:gd name="connsiteY49" fmla="*/ 123609 h 423390"/>
                  <a:gd name="connsiteX50" fmla="*/ 608227 w 952402"/>
                  <a:gd name="connsiteY50" fmla="*/ 123609 h 423390"/>
                  <a:gd name="connsiteX51" fmla="*/ 608227 w 952402"/>
                  <a:gd name="connsiteY51" fmla="*/ 145806 h 423390"/>
                  <a:gd name="connsiteX52" fmla="*/ 628691 w 952402"/>
                  <a:gd name="connsiteY52" fmla="*/ 127240 h 423390"/>
                  <a:gd name="connsiteX53" fmla="*/ 669949 w 952402"/>
                  <a:gd name="connsiteY53" fmla="*/ 117173 h 423390"/>
                  <a:gd name="connsiteX54" fmla="*/ 735962 w 952402"/>
                  <a:gd name="connsiteY54" fmla="*/ 142753 h 423390"/>
                  <a:gd name="connsiteX55" fmla="*/ 770867 w 952402"/>
                  <a:gd name="connsiteY55" fmla="*/ 223702 h 423390"/>
                  <a:gd name="connsiteX56" fmla="*/ 697427 w 952402"/>
                  <a:gd name="connsiteY56" fmla="*/ 223537 h 423390"/>
                  <a:gd name="connsiteX57" fmla="*/ 652045 w 952402"/>
                  <a:gd name="connsiteY57" fmla="*/ 178317 h 423390"/>
                  <a:gd name="connsiteX58" fmla="*/ 651796 w 952402"/>
                  <a:gd name="connsiteY58" fmla="*/ 178318 h 423390"/>
                  <a:gd name="connsiteX59" fmla="*/ 606085 w 952402"/>
                  <a:gd name="connsiteY59" fmla="*/ 222705 h 423390"/>
                  <a:gd name="connsiteX60" fmla="*/ 606082 w 952402"/>
                  <a:gd name="connsiteY60" fmla="*/ 223784 h 423390"/>
                  <a:gd name="connsiteX61" fmla="*/ 619450 w 952402"/>
                  <a:gd name="connsiteY61" fmla="*/ 255965 h 423390"/>
                  <a:gd name="connsiteX62" fmla="*/ 651796 w 952402"/>
                  <a:gd name="connsiteY62" fmla="*/ 269086 h 423390"/>
                  <a:gd name="connsiteX63" fmla="*/ 686453 w 952402"/>
                  <a:gd name="connsiteY63" fmla="*/ 253160 h 423390"/>
                  <a:gd name="connsiteX64" fmla="*/ 697427 w 952402"/>
                  <a:gd name="connsiteY64" fmla="*/ 223537 h 423390"/>
                  <a:gd name="connsiteX65" fmla="*/ 952402 w 952402"/>
                  <a:gd name="connsiteY65" fmla="*/ 188880 h 423390"/>
                  <a:gd name="connsiteX66" fmla="*/ 922284 w 952402"/>
                  <a:gd name="connsiteY66" fmla="*/ 181783 h 423390"/>
                  <a:gd name="connsiteX67" fmla="*/ 877065 w 952402"/>
                  <a:gd name="connsiteY67" fmla="*/ 210169 h 423390"/>
                  <a:gd name="connsiteX68" fmla="*/ 873187 w 952402"/>
                  <a:gd name="connsiteY68" fmla="*/ 237977 h 423390"/>
                  <a:gd name="connsiteX69" fmla="*/ 873187 w 952402"/>
                  <a:gd name="connsiteY69" fmla="*/ 323464 h 423390"/>
                  <a:gd name="connsiteX70" fmla="*/ 802553 w 952402"/>
                  <a:gd name="connsiteY70" fmla="*/ 323464 h 423390"/>
                  <a:gd name="connsiteX71" fmla="*/ 802553 w 952402"/>
                  <a:gd name="connsiteY71" fmla="*/ 123609 h 423390"/>
                  <a:gd name="connsiteX72" fmla="*/ 873187 w 952402"/>
                  <a:gd name="connsiteY72" fmla="*/ 123609 h 423390"/>
                  <a:gd name="connsiteX73" fmla="*/ 873187 w 952402"/>
                  <a:gd name="connsiteY73" fmla="*/ 156616 h 423390"/>
                  <a:gd name="connsiteX74" fmla="*/ 897281 w 952402"/>
                  <a:gd name="connsiteY74" fmla="*/ 131366 h 423390"/>
                  <a:gd name="connsiteX75" fmla="*/ 938540 w 952402"/>
                  <a:gd name="connsiteY75" fmla="*/ 121051 h 423390"/>
                  <a:gd name="connsiteX76" fmla="*/ 952320 w 952402"/>
                  <a:gd name="connsiteY76" fmla="*/ 121711 h 423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52402" h="423390">
                    <a:moveTo>
                      <a:pt x="233026" y="323464"/>
                    </a:moveTo>
                    <a:lnTo>
                      <a:pt x="162392" y="323464"/>
                    </a:lnTo>
                    <a:lnTo>
                      <a:pt x="162392" y="301267"/>
                    </a:lnTo>
                    <a:cubicBezTo>
                      <a:pt x="156857" y="308688"/>
                      <a:pt x="149936" y="314965"/>
                      <a:pt x="142011" y="319750"/>
                    </a:cubicBezTo>
                    <a:cubicBezTo>
                      <a:pt x="129372" y="326655"/>
                      <a:pt x="115153" y="330153"/>
                      <a:pt x="100753" y="329900"/>
                    </a:cubicBezTo>
                    <a:cubicBezTo>
                      <a:pt x="76304" y="329952"/>
                      <a:pt x="52734" y="320789"/>
                      <a:pt x="34740" y="304237"/>
                    </a:cubicBezTo>
                    <a:cubicBezTo>
                      <a:pt x="11613" y="283831"/>
                      <a:pt x="-1112" y="254108"/>
                      <a:pt x="83" y="223289"/>
                    </a:cubicBezTo>
                    <a:cubicBezTo>
                      <a:pt x="-1175" y="192029"/>
                      <a:pt x="11924" y="161909"/>
                      <a:pt x="35648" y="141515"/>
                    </a:cubicBezTo>
                    <a:cubicBezTo>
                      <a:pt x="53403" y="125486"/>
                      <a:pt x="76502" y="116658"/>
                      <a:pt x="100423" y="116761"/>
                    </a:cubicBezTo>
                    <a:cubicBezTo>
                      <a:pt x="114299" y="116676"/>
                      <a:pt x="128014" y="119752"/>
                      <a:pt x="140526" y="125755"/>
                    </a:cubicBezTo>
                    <a:cubicBezTo>
                      <a:pt x="148828" y="130094"/>
                      <a:pt x="156311" y="135846"/>
                      <a:pt x="162640" y="142753"/>
                    </a:cubicBezTo>
                    <a:lnTo>
                      <a:pt x="162640" y="0"/>
                    </a:lnTo>
                    <a:lnTo>
                      <a:pt x="233274" y="0"/>
                    </a:lnTo>
                    <a:close/>
                    <a:moveTo>
                      <a:pt x="164620" y="223537"/>
                    </a:moveTo>
                    <a:cubicBezTo>
                      <a:pt x="164879" y="211441"/>
                      <a:pt x="160096" y="199784"/>
                      <a:pt x="151418" y="191355"/>
                    </a:cubicBezTo>
                    <a:cubicBezTo>
                      <a:pt x="142831" y="182729"/>
                      <a:pt x="131074" y="178014"/>
                      <a:pt x="118906" y="178318"/>
                    </a:cubicBezTo>
                    <a:cubicBezTo>
                      <a:pt x="105526" y="178044"/>
                      <a:pt x="92756" y="183911"/>
                      <a:pt x="84250" y="194243"/>
                    </a:cubicBezTo>
                    <a:cubicBezTo>
                      <a:pt x="69618" y="211188"/>
                      <a:pt x="69618" y="236298"/>
                      <a:pt x="84250" y="253242"/>
                    </a:cubicBezTo>
                    <a:cubicBezTo>
                      <a:pt x="92711" y="263625"/>
                      <a:pt x="105519" y="269480"/>
                      <a:pt x="118906" y="269086"/>
                    </a:cubicBezTo>
                    <a:cubicBezTo>
                      <a:pt x="131110" y="269324"/>
                      <a:pt x="142873" y="264517"/>
                      <a:pt x="151418" y="255800"/>
                    </a:cubicBezTo>
                    <a:cubicBezTo>
                      <a:pt x="160108" y="247346"/>
                      <a:pt x="164891" y="235658"/>
                      <a:pt x="164620" y="223537"/>
                    </a:cubicBezTo>
                    <a:close/>
                    <a:moveTo>
                      <a:pt x="497986" y="323464"/>
                    </a:moveTo>
                    <a:lnTo>
                      <a:pt x="427352" y="323464"/>
                    </a:lnTo>
                    <a:lnTo>
                      <a:pt x="427352" y="301267"/>
                    </a:lnTo>
                    <a:cubicBezTo>
                      <a:pt x="421865" y="308641"/>
                      <a:pt x="415034" y="314913"/>
                      <a:pt x="407218" y="319750"/>
                    </a:cubicBezTo>
                    <a:cubicBezTo>
                      <a:pt x="394587" y="326677"/>
                      <a:pt x="380363" y="330176"/>
                      <a:pt x="365960" y="329900"/>
                    </a:cubicBezTo>
                    <a:cubicBezTo>
                      <a:pt x="341508" y="329969"/>
                      <a:pt x="317932" y="320803"/>
                      <a:pt x="299947" y="304237"/>
                    </a:cubicBezTo>
                    <a:cubicBezTo>
                      <a:pt x="276820" y="283831"/>
                      <a:pt x="264095" y="254108"/>
                      <a:pt x="265290" y="223289"/>
                    </a:cubicBezTo>
                    <a:cubicBezTo>
                      <a:pt x="263806" y="192179"/>
                      <a:pt x="276560" y="162084"/>
                      <a:pt x="299947" y="141515"/>
                    </a:cubicBezTo>
                    <a:cubicBezTo>
                      <a:pt x="317737" y="125487"/>
                      <a:pt x="340859" y="116661"/>
                      <a:pt x="364805" y="116761"/>
                    </a:cubicBezTo>
                    <a:cubicBezTo>
                      <a:pt x="378657" y="116666"/>
                      <a:pt x="392346" y="119743"/>
                      <a:pt x="404825" y="125755"/>
                    </a:cubicBezTo>
                    <a:cubicBezTo>
                      <a:pt x="413154" y="130090"/>
                      <a:pt x="420665" y="135842"/>
                      <a:pt x="427022" y="142753"/>
                    </a:cubicBezTo>
                    <a:lnTo>
                      <a:pt x="427022" y="123609"/>
                    </a:lnTo>
                    <a:lnTo>
                      <a:pt x="497986" y="123609"/>
                    </a:lnTo>
                    <a:close/>
                    <a:moveTo>
                      <a:pt x="429497" y="223537"/>
                    </a:moveTo>
                    <a:cubicBezTo>
                      <a:pt x="429712" y="211417"/>
                      <a:pt x="424868" y="199755"/>
                      <a:pt x="416130" y="191355"/>
                    </a:cubicBezTo>
                    <a:cubicBezTo>
                      <a:pt x="407614" y="182775"/>
                      <a:pt x="395952" y="178063"/>
                      <a:pt x="383866" y="178318"/>
                    </a:cubicBezTo>
                    <a:cubicBezTo>
                      <a:pt x="370605" y="178022"/>
                      <a:pt x="357935" y="183796"/>
                      <a:pt x="349457" y="193996"/>
                    </a:cubicBezTo>
                    <a:cubicBezTo>
                      <a:pt x="334718" y="210901"/>
                      <a:pt x="334718" y="236090"/>
                      <a:pt x="349457" y="252995"/>
                    </a:cubicBezTo>
                    <a:cubicBezTo>
                      <a:pt x="357790" y="263430"/>
                      <a:pt x="370515" y="269380"/>
                      <a:pt x="383866" y="269086"/>
                    </a:cubicBezTo>
                    <a:cubicBezTo>
                      <a:pt x="395992" y="269341"/>
                      <a:pt x="407691" y="264597"/>
                      <a:pt x="416212" y="255965"/>
                    </a:cubicBezTo>
                    <a:cubicBezTo>
                      <a:pt x="424976" y="247486"/>
                      <a:pt x="429793" y="235727"/>
                      <a:pt x="429497" y="223537"/>
                    </a:cubicBezTo>
                    <a:close/>
                    <a:moveTo>
                      <a:pt x="770867" y="223537"/>
                    </a:moveTo>
                    <a:cubicBezTo>
                      <a:pt x="772137" y="254823"/>
                      <a:pt x="759042" y="284973"/>
                      <a:pt x="735302" y="305393"/>
                    </a:cubicBezTo>
                    <a:cubicBezTo>
                      <a:pt x="717538" y="321409"/>
                      <a:pt x="694445" y="330234"/>
                      <a:pt x="670527" y="330148"/>
                    </a:cubicBezTo>
                    <a:cubicBezTo>
                      <a:pt x="656639" y="330253"/>
                      <a:pt x="642914" y="327146"/>
                      <a:pt x="630424" y="321071"/>
                    </a:cubicBezTo>
                    <a:cubicBezTo>
                      <a:pt x="622073" y="316770"/>
                      <a:pt x="614556" y="311014"/>
                      <a:pt x="608227" y="304072"/>
                    </a:cubicBezTo>
                    <a:lnTo>
                      <a:pt x="608227" y="423391"/>
                    </a:lnTo>
                    <a:lnTo>
                      <a:pt x="537676" y="423391"/>
                    </a:lnTo>
                    <a:lnTo>
                      <a:pt x="537676" y="123609"/>
                    </a:lnTo>
                    <a:lnTo>
                      <a:pt x="608227" y="123609"/>
                    </a:lnTo>
                    <a:lnTo>
                      <a:pt x="608227" y="145806"/>
                    </a:lnTo>
                    <a:cubicBezTo>
                      <a:pt x="613699" y="138276"/>
                      <a:pt x="620666" y="131955"/>
                      <a:pt x="628691" y="127240"/>
                    </a:cubicBezTo>
                    <a:cubicBezTo>
                      <a:pt x="641352" y="120399"/>
                      <a:pt x="655561" y="116932"/>
                      <a:pt x="669949" y="117173"/>
                    </a:cubicBezTo>
                    <a:cubicBezTo>
                      <a:pt x="694381" y="117131"/>
                      <a:pt x="717938" y="126260"/>
                      <a:pt x="735962" y="142753"/>
                    </a:cubicBezTo>
                    <a:cubicBezTo>
                      <a:pt x="759182" y="163112"/>
                      <a:pt x="771997" y="192842"/>
                      <a:pt x="770867" y="223702"/>
                    </a:cubicBezTo>
                    <a:close/>
                    <a:moveTo>
                      <a:pt x="697427" y="223537"/>
                    </a:moveTo>
                    <a:cubicBezTo>
                      <a:pt x="697383" y="198518"/>
                      <a:pt x="677064" y="178271"/>
                      <a:pt x="652045" y="178317"/>
                    </a:cubicBezTo>
                    <a:cubicBezTo>
                      <a:pt x="651962" y="178317"/>
                      <a:pt x="651878" y="178317"/>
                      <a:pt x="651796" y="178318"/>
                    </a:cubicBezTo>
                    <a:cubicBezTo>
                      <a:pt x="626916" y="177952"/>
                      <a:pt x="606451" y="197824"/>
                      <a:pt x="606085" y="222705"/>
                    </a:cubicBezTo>
                    <a:cubicBezTo>
                      <a:pt x="606079" y="223065"/>
                      <a:pt x="606079" y="223424"/>
                      <a:pt x="606082" y="223784"/>
                    </a:cubicBezTo>
                    <a:cubicBezTo>
                      <a:pt x="605867" y="235903"/>
                      <a:pt x="610711" y="247565"/>
                      <a:pt x="619450" y="255965"/>
                    </a:cubicBezTo>
                    <a:cubicBezTo>
                      <a:pt x="627982" y="264580"/>
                      <a:pt x="639673" y="269322"/>
                      <a:pt x="651796" y="269086"/>
                    </a:cubicBezTo>
                    <a:cubicBezTo>
                      <a:pt x="665197" y="269459"/>
                      <a:pt x="678008" y="263573"/>
                      <a:pt x="686453" y="253160"/>
                    </a:cubicBezTo>
                    <a:cubicBezTo>
                      <a:pt x="693653" y="244985"/>
                      <a:pt x="697564" y="234430"/>
                      <a:pt x="697427" y="223537"/>
                    </a:cubicBezTo>
                    <a:close/>
                    <a:moveTo>
                      <a:pt x="952402" y="188880"/>
                    </a:moveTo>
                    <a:cubicBezTo>
                      <a:pt x="943037" y="184251"/>
                      <a:pt x="932730" y="181823"/>
                      <a:pt x="922284" y="181783"/>
                    </a:cubicBezTo>
                    <a:cubicBezTo>
                      <a:pt x="899014" y="181783"/>
                      <a:pt x="883914" y="191190"/>
                      <a:pt x="877065" y="210169"/>
                    </a:cubicBezTo>
                    <a:cubicBezTo>
                      <a:pt x="874193" y="219148"/>
                      <a:pt x="872881" y="228554"/>
                      <a:pt x="873187" y="237977"/>
                    </a:cubicBezTo>
                    <a:lnTo>
                      <a:pt x="873187" y="323464"/>
                    </a:lnTo>
                    <a:lnTo>
                      <a:pt x="802553" y="323464"/>
                    </a:lnTo>
                    <a:lnTo>
                      <a:pt x="802553" y="123609"/>
                    </a:lnTo>
                    <a:lnTo>
                      <a:pt x="873187" y="123609"/>
                    </a:lnTo>
                    <a:lnTo>
                      <a:pt x="873187" y="156616"/>
                    </a:lnTo>
                    <a:cubicBezTo>
                      <a:pt x="879194" y="146475"/>
                      <a:pt x="887429" y="137838"/>
                      <a:pt x="897281" y="131366"/>
                    </a:cubicBezTo>
                    <a:cubicBezTo>
                      <a:pt x="909849" y="124270"/>
                      <a:pt x="924107" y="120706"/>
                      <a:pt x="938540" y="121051"/>
                    </a:cubicBezTo>
                    <a:cubicBezTo>
                      <a:pt x="942253" y="121051"/>
                      <a:pt x="946791" y="121051"/>
                      <a:pt x="952320" y="121711"/>
                    </a:cubicBezTo>
                    <a:close/>
                  </a:path>
                </a:pathLst>
              </a:custGeom>
              <a:solidFill>
                <a:srgbClr val="0D2192"/>
              </a:solidFill>
              <a:ln w="8202" cap="flat">
                <a:noFill/>
                <a:prstDash val="solid"/>
                <a:miter/>
              </a:ln>
            </p:spPr>
            <p:txBody>
              <a:bodyPr rtlCol="0" anchor="ctr"/>
              <a:lstStyle/>
              <a:p>
                <a:endParaRPr lang="en-US"/>
              </a:p>
            </p:txBody>
          </p:sp>
          <p:sp>
            <p:nvSpPr>
              <p:cNvPr id="113" name="Freeform: Shape 112">
                <a:extLst>
                  <a:ext uri="{FF2B5EF4-FFF2-40B4-BE49-F238E27FC236}">
                    <a16:creationId xmlns:a16="http://schemas.microsoft.com/office/drawing/2014/main" id="{6636CBBA-FB2F-4590-B11E-1BA13CD52A64}"/>
                  </a:ext>
                </a:extLst>
              </p:cNvPr>
              <p:cNvSpPr/>
              <p:nvPr/>
            </p:nvSpPr>
            <p:spPr>
              <a:xfrm>
                <a:off x="8917469" y="3349705"/>
                <a:ext cx="83341" cy="196223"/>
              </a:xfrm>
              <a:custGeom>
                <a:avLst/>
                <a:gdLst>
                  <a:gd name="connsiteX0" fmla="*/ 6106 w 83341"/>
                  <a:gd name="connsiteY0" fmla="*/ 0 h 196223"/>
                  <a:gd name="connsiteX1" fmla="*/ 77235 w 83341"/>
                  <a:gd name="connsiteY1" fmla="*/ 0 h 196223"/>
                  <a:gd name="connsiteX2" fmla="*/ 83341 w 83341"/>
                  <a:gd name="connsiteY2" fmla="*/ 167013 h 196223"/>
                  <a:gd name="connsiteX3" fmla="*/ 41671 w 83341"/>
                  <a:gd name="connsiteY3" fmla="*/ 196224 h 196223"/>
                  <a:gd name="connsiteX4" fmla="*/ 0 w 83341"/>
                  <a:gd name="connsiteY4" fmla="*/ 167013 h 196223"/>
                  <a:gd name="connsiteX5" fmla="*/ 6106 w 83341"/>
                  <a:gd name="connsiteY5" fmla="*/ 0 h 196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341" h="196223">
                    <a:moveTo>
                      <a:pt x="6106" y="0"/>
                    </a:moveTo>
                    <a:lnTo>
                      <a:pt x="77235" y="0"/>
                    </a:lnTo>
                    <a:lnTo>
                      <a:pt x="83341" y="167013"/>
                    </a:lnTo>
                    <a:lnTo>
                      <a:pt x="41671" y="196224"/>
                    </a:lnTo>
                    <a:lnTo>
                      <a:pt x="0" y="167013"/>
                    </a:lnTo>
                    <a:lnTo>
                      <a:pt x="6106" y="0"/>
                    </a:lnTo>
                    <a:close/>
                  </a:path>
                </a:pathLst>
              </a:custGeom>
              <a:solidFill>
                <a:srgbClr val="0D2192"/>
              </a:solidFill>
              <a:ln w="8202" cap="flat">
                <a:noFill/>
                <a:prstDash val="solid"/>
                <a:miter/>
              </a:ln>
            </p:spPr>
            <p:txBody>
              <a:bodyPr rtlCol="0" anchor="ctr"/>
              <a:lstStyle/>
              <a:p>
                <a:endParaRPr lang="en-US"/>
              </a:p>
            </p:txBody>
          </p:sp>
          <p:sp>
            <p:nvSpPr>
              <p:cNvPr id="114" name="Freeform: Shape 113">
                <a:extLst>
                  <a:ext uri="{FF2B5EF4-FFF2-40B4-BE49-F238E27FC236}">
                    <a16:creationId xmlns:a16="http://schemas.microsoft.com/office/drawing/2014/main" id="{A9271EA6-3925-4042-9F3E-39287EBB9C82}"/>
                  </a:ext>
                </a:extLst>
              </p:cNvPr>
              <p:cNvSpPr/>
              <p:nvPr/>
            </p:nvSpPr>
            <p:spPr>
              <a:xfrm>
                <a:off x="8764071" y="2846026"/>
                <a:ext cx="269827" cy="189869"/>
              </a:xfrm>
              <a:custGeom>
                <a:avLst/>
                <a:gdLst>
                  <a:gd name="connsiteX0" fmla="*/ 264547 w 269827"/>
                  <a:gd name="connsiteY0" fmla="*/ 0 h 189869"/>
                  <a:gd name="connsiteX1" fmla="*/ 269828 w 269827"/>
                  <a:gd name="connsiteY1" fmla="*/ 0 h 189869"/>
                  <a:gd name="connsiteX2" fmla="*/ 269828 w 269827"/>
                  <a:gd name="connsiteY2" fmla="*/ 189870 h 189869"/>
                  <a:gd name="connsiteX3" fmla="*/ 264547 w 269827"/>
                  <a:gd name="connsiteY3" fmla="*/ 189870 h 189869"/>
                  <a:gd name="connsiteX4" fmla="*/ 5281 w 269827"/>
                  <a:gd name="connsiteY4" fmla="*/ 189870 h 189869"/>
                  <a:gd name="connsiteX5" fmla="*/ 0 w 269827"/>
                  <a:gd name="connsiteY5" fmla="*/ 189870 h 189869"/>
                  <a:gd name="connsiteX6" fmla="*/ 0 w 269827"/>
                  <a:gd name="connsiteY6" fmla="*/ 0 h 189869"/>
                  <a:gd name="connsiteX7" fmla="*/ 5281 w 269827"/>
                  <a:gd name="connsiteY7" fmla="*/ 0 h 189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827" h="189869">
                    <a:moveTo>
                      <a:pt x="264547" y="0"/>
                    </a:moveTo>
                    <a:cubicBezTo>
                      <a:pt x="267464" y="0"/>
                      <a:pt x="269828" y="0"/>
                      <a:pt x="269828" y="0"/>
                    </a:cubicBezTo>
                    <a:lnTo>
                      <a:pt x="269828" y="189870"/>
                    </a:lnTo>
                    <a:cubicBezTo>
                      <a:pt x="269828" y="189870"/>
                      <a:pt x="267464" y="189870"/>
                      <a:pt x="264547" y="189870"/>
                    </a:cubicBezTo>
                    <a:lnTo>
                      <a:pt x="5281" y="189870"/>
                    </a:lnTo>
                    <a:cubicBezTo>
                      <a:pt x="2364" y="189870"/>
                      <a:pt x="0" y="189870"/>
                      <a:pt x="0" y="189870"/>
                    </a:cubicBezTo>
                    <a:lnTo>
                      <a:pt x="0" y="0"/>
                    </a:lnTo>
                    <a:cubicBezTo>
                      <a:pt x="0" y="0"/>
                      <a:pt x="2364" y="0"/>
                      <a:pt x="5281" y="0"/>
                    </a:cubicBezTo>
                    <a:close/>
                  </a:path>
                </a:pathLst>
              </a:custGeom>
              <a:solidFill>
                <a:srgbClr val="0D2192"/>
              </a:solidFill>
              <a:ln w="8202" cap="flat">
                <a:noFill/>
                <a:prstDash val="solid"/>
                <a:miter/>
              </a:ln>
            </p:spPr>
            <p:txBody>
              <a:bodyPr rtlCol="0" anchor="ctr"/>
              <a:lstStyle/>
              <a:p>
                <a:endParaRPr lang="en-US"/>
              </a:p>
            </p:txBody>
          </p:sp>
          <p:sp>
            <p:nvSpPr>
              <p:cNvPr id="120" name="Freeform: Shape 119">
                <a:extLst>
                  <a:ext uri="{FF2B5EF4-FFF2-40B4-BE49-F238E27FC236}">
                    <a16:creationId xmlns:a16="http://schemas.microsoft.com/office/drawing/2014/main" id="{FC0FBFCA-A53F-4908-BB65-8A7E5B6D1B94}"/>
                  </a:ext>
                </a:extLst>
              </p:cNvPr>
              <p:cNvSpPr/>
              <p:nvPr/>
            </p:nvSpPr>
            <p:spPr>
              <a:xfrm>
                <a:off x="8764071" y="2846026"/>
                <a:ext cx="99762" cy="189869"/>
              </a:xfrm>
              <a:custGeom>
                <a:avLst/>
                <a:gdLst>
                  <a:gd name="connsiteX0" fmla="*/ 0 w 99762"/>
                  <a:gd name="connsiteY0" fmla="*/ 0 h 189869"/>
                  <a:gd name="connsiteX1" fmla="*/ 99762 w 99762"/>
                  <a:gd name="connsiteY1" fmla="*/ 0 h 189869"/>
                  <a:gd name="connsiteX2" fmla="*/ 99762 w 99762"/>
                  <a:gd name="connsiteY2" fmla="*/ 189870 h 189869"/>
                  <a:gd name="connsiteX3" fmla="*/ 0 w 99762"/>
                  <a:gd name="connsiteY3" fmla="*/ 189870 h 189869"/>
                </a:gdLst>
                <a:ahLst/>
                <a:cxnLst>
                  <a:cxn ang="0">
                    <a:pos x="connsiteX0" y="connsiteY0"/>
                  </a:cxn>
                  <a:cxn ang="0">
                    <a:pos x="connsiteX1" y="connsiteY1"/>
                  </a:cxn>
                  <a:cxn ang="0">
                    <a:pos x="connsiteX2" y="connsiteY2"/>
                  </a:cxn>
                  <a:cxn ang="0">
                    <a:pos x="connsiteX3" y="connsiteY3"/>
                  </a:cxn>
                </a:cxnLst>
                <a:rect l="l" t="t" r="r" b="b"/>
                <a:pathLst>
                  <a:path w="99762" h="189869">
                    <a:moveTo>
                      <a:pt x="0" y="0"/>
                    </a:moveTo>
                    <a:lnTo>
                      <a:pt x="99762" y="0"/>
                    </a:lnTo>
                    <a:lnTo>
                      <a:pt x="99762" y="189870"/>
                    </a:lnTo>
                    <a:lnTo>
                      <a:pt x="0" y="189870"/>
                    </a:lnTo>
                    <a:close/>
                  </a:path>
                </a:pathLst>
              </a:custGeom>
              <a:solidFill>
                <a:srgbClr val="FFFFFF">
                  <a:alpha val="8000"/>
                </a:srgbClr>
              </a:solidFill>
              <a:ln w="8202" cap="flat">
                <a:noFill/>
                <a:prstDash val="solid"/>
                <a:miter/>
              </a:ln>
            </p:spPr>
            <p:txBody>
              <a:bodyPr rtlCol="0" anchor="ctr"/>
              <a:lstStyle/>
              <a:p>
                <a:endParaRPr lang="en-US"/>
              </a:p>
            </p:txBody>
          </p:sp>
          <p:sp>
            <p:nvSpPr>
              <p:cNvPr id="121" name="Freeform: Shape 120">
                <a:extLst>
                  <a:ext uri="{FF2B5EF4-FFF2-40B4-BE49-F238E27FC236}">
                    <a16:creationId xmlns:a16="http://schemas.microsoft.com/office/drawing/2014/main" id="{CA5E49EC-4F81-412E-9DE6-CB8F3F098168}"/>
                  </a:ext>
                </a:extLst>
              </p:cNvPr>
              <p:cNvSpPr/>
              <p:nvPr/>
            </p:nvSpPr>
            <p:spPr>
              <a:xfrm>
                <a:off x="8678915" y="3023601"/>
                <a:ext cx="436675" cy="45548"/>
              </a:xfrm>
              <a:custGeom>
                <a:avLst/>
                <a:gdLst>
                  <a:gd name="connsiteX0" fmla="*/ 426939 w 436675"/>
                  <a:gd name="connsiteY0" fmla="*/ 0 h 45548"/>
                  <a:gd name="connsiteX1" fmla="*/ 436676 w 436675"/>
                  <a:gd name="connsiteY1" fmla="*/ 0 h 45548"/>
                  <a:gd name="connsiteX2" fmla="*/ 436676 w 436675"/>
                  <a:gd name="connsiteY2" fmla="*/ 45549 h 45548"/>
                  <a:gd name="connsiteX3" fmla="*/ 426939 w 436675"/>
                  <a:gd name="connsiteY3" fmla="*/ 45549 h 45548"/>
                  <a:gd name="connsiteX4" fmla="*/ 9737 w 436675"/>
                  <a:gd name="connsiteY4" fmla="*/ 45549 h 45548"/>
                  <a:gd name="connsiteX5" fmla="*/ 0 w 436675"/>
                  <a:gd name="connsiteY5" fmla="*/ 45549 h 45548"/>
                  <a:gd name="connsiteX6" fmla="*/ 0 w 436675"/>
                  <a:gd name="connsiteY6" fmla="*/ 0 h 45548"/>
                  <a:gd name="connsiteX7" fmla="*/ 9737 w 436675"/>
                  <a:gd name="connsiteY7" fmla="*/ 0 h 45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6675" h="45548">
                    <a:moveTo>
                      <a:pt x="426939" y="0"/>
                    </a:moveTo>
                    <a:cubicBezTo>
                      <a:pt x="432316" y="0"/>
                      <a:pt x="436676" y="0"/>
                      <a:pt x="436676" y="0"/>
                    </a:cubicBezTo>
                    <a:lnTo>
                      <a:pt x="436676" y="45549"/>
                    </a:lnTo>
                    <a:cubicBezTo>
                      <a:pt x="436676" y="45549"/>
                      <a:pt x="432316" y="45549"/>
                      <a:pt x="426939" y="45549"/>
                    </a:cubicBezTo>
                    <a:lnTo>
                      <a:pt x="9737" y="45549"/>
                    </a:lnTo>
                    <a:cubicBezTo>
                      <a:pt x="4359" y="45549"/>
                      <a:pt x="0" y="45549"/>
                      <a:pt x="0" y="45549"/>
                    </a:cubicBezTo>
                    <a:lnTo>
                      <a:pt x="0" y="0"/>
                    </a:lnTo>
                    <a:cubicBezTo>
                      <a:pt x="0" y="0"/>
                      <a:pt x="4359" y="0"/>
                      <a:pt x="9737" y="0"/>
                    </a:cubicBezTo>
                    <a:close/>
                  </a:path>
                </a:pathLst>
              </a:custGeom>
              <a:solidFill>
                <a:srgbClr val="0D2192"/>
              </a:solidFill>
              <a:ln w="8202" cap="flat">
                <a:noFill/>
                <a:prstDash val="solid"/>
                <a:miter/>
              </a:ln>
            </p:spPr>
            <p:txBody>
              <a:bodyPr rtlCol="0" anchor="ctr"/>
              <a:lstStyle/>
              <a:p>
                <a:endParaRPr lang="en-US"/>
              </a:p>
            </p:txBody>
          </p:sp>
          <p:sp>
            <p:nvSpPr>
              <p:cNvPr id="122" name="Freeform: Shape 121">
                <a:extLst>
                  <a:ext uri="{FF2B5EF4-FFF2-40B4-BE49-F238E27FC236}">
                    <a16:creationId xmlns:a16="http://schemas.microsoft.com/office/drawing/2014/main" id="{02B4CB54-DA47-4325-BE40-84529A532AF9}"/>
                  </a:ext>
                </a:extLst>
              </p:cNvPr>
              <p:cNvSpPr/>
              <p:nvPr/>
            </p:nvSpPr>
            <p:spPr>
              <a:xfrm>
                <a:off x="8678915" y="3023601"/>
                <a:ext cx="135078" cy="56111"/>
              </a:xfrm>
              <a:custGeom>
                <a:avLst/>
                <a:gdLst>
                  <a:gd name="connsiteX0" fmla="*/ 0 w 135078"/>
                  <a:gd name="connsiteY0" fmla="*/ 0 h 56111"/>
                  <a:gd name="connsiteX1" fmla="*/ 135079 w 135078"/>
                  <a:gd name="connsiteY1" fmla="*/ 0 h 56111"/>
                  <a:gd name="connsiteX2" fmla="*/ 135079 w 135078"/>
                  <a:gd name="connsiteY2" fmla="*/ 56111 h 56111"/>
                  <a:gd name="connsiteX3" fmla="*/ 0 w 135078"/>
                  <a:gd name="connsiteY3" fmla="*/ 56111 h 56111"/>
                </a:gdLst>
                <a:ahLst/>
                <a:cxnLst>
                  <a:cxn ang="0">
                    <a:pos x="connsiteX0" y="connsiteY0"/>
                  </a:cxn>
                  <a:cxn ang="0">
                    <a:pos x="connsiteX1" y="connsiteY1"/>
                  </a:cxn>
                  <a:cxn ang="0">
                    <a:pos x="connsiteX2" y="connsiteY2"/>
                  </a:cxn>
                  <a:cxn ang="0">
                    <a:pos x="connsiteX3" y="connsiteY3"/>
                  </a:cxn>
                </a:cxnLst>
                <a:rect l="l" t="t" r="r" b="b"/>
                <a:pathLst>
                  <a:path w="135078" h="56111">
                    <a:moveTo>
                      <a:pt x="0" y="0"/>
                    </a:moveTo>
                    <a:lnTo>
                      <a:pt x="135079" y="0"/>
                    </a:lnTo>
                    <a:lnTo>
                      <a:pt x="135079" y="56111"/>
                    </a:lnTo>
                    <a:lnTo>
                      <a:pt x="0" y="56111"/>
                    </a:lnTo>
                    <a:close/>
                  </a:path>
                </a:pathLst>
              </a:custGeom>
              <a:solidFill>
                <a:srgbClr val="FFFFFF">
                  <a:alpha val="8000"/>
                </a:srgbClr>
              </a:solidFill>
              <a:ln w="8202" cap="flat">
                <a:noFill/>
                <a:prstDash val="solid"/>
                <a:miter/>
              </a:ln>
            </p:spPr>
            <p:txBody>
              <a:bodyPr rtlCol="0" anchor="ctr"/>
              <a:lstStyle/>
              <a:p>
                <a:endParaRPr lang="en-US"/>
              </a:p>
            </p:txBody>
          </p:sp>
        </p:grpSp>
      </p:grpSp>
      <p:grpSp>
        <p:nvGrpSpPr>
          <p:cNvPr id="82" name="Group 81">
            <a:extLst>
              <a:ext uri="{FF2B5EF4-FFF2-40B4-BE49-F238E27FC236}">
                <a16:creationId xmlns:a16="http://schemas.microsoft.com/office/drawing/2014/main" id="{FFE8B5D5-D244-48E3-8CC8-8619A0877464}"/>
              </a:ext>
            </a:extLst>
          </p:cNvPr>
          <p:cNvGrpSpPr/>
          <p:nvPr/>
        </p:nvGrpSpPr>
        <p:grpSpPr>
          <a:xfrm>
            <a:off x="4496647" y="4530119"/>
            <a:ext cx="6698781" cy="1950627"/>
            <a:chOff x="4246275" y="4107273"/>
            <a:chExt cx="6698781" cy="1950627"/>
          </a:xfrm>
        </p:grpSpPr>
        <p:cxnSp>
          <p:nvCxnSpPr>
            <p:cNvPr id="24" name="Straight Arrow Connector 23">
              <a:extLst>
                <a:ext uri="{FF2B5EF4-FFF2-40B4-BE49-F238E27FC236}">
                  <a16:creationId xmlns:a16="http://schemas.microsoft.com/office/drawing/2014/main" id="{89F58D9C-7B85-4EA1-9E49-90C4E898634A}"/>
                </a:ext>
              </a:extLst>
            </p:cNvPr>
            <p:cNvCxnSpPr>
              <a:cxnSpLocks/>
            </p:cNvCxnSpPr>
            <p:nvPr/>
          </p:nvCxnSpPr>
          <p:spPr>
            <a:xfrm>
              <a:off x="4246275" y="6053774"/>
              <a:ext cx="918171" cy="0"/>
            </a:xfrm>
            <a:prstGeom prst="straightConnector1">
              <a:avLst/>
            </a:prstGeom>
            <a:ln w="25400">
              <a:solidFill>
                <a:srgbClr val="202192"/>
              </a:solidFill>
              <a:prstDash val="solid"/>
              <a:headEnd type="none"/>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875D27C8-896E-4D67-8614-3A2EB1D099F5}"/>
                </a:ext>
              </a:extLst>
            </p:cNvPr>
            <p:cNvCxnSpPr>
              <a:cxnSpLocks/>
            </p:cNvCxnSpPr>
            <p:nvPr/>
          </p:nvCxnSpPr>
          <p:spPr>
            <a:xfrm>
              <a:off x="4246275" y="5157283"/>
              <a:ext cx="918171" cy="0"/>
            </a:xfrm>
            <a:prstGeom prst="straightConnector1">
              <a:avLst/>
            </a:prstGeom>
            <a:ln w="25400">
              <a:solidFill>
                <a:srgbClr val="202192"/>
              </a:solidFill>
              <a:prstDash val="solid"/>
              <a:headEnd type="none"/>
              <a:tailEnd type="arrow"/>
            </a:ln>
          </p:spPr>
          <p:style>
            <a:lnRef idx="1">
              <a:schemeClr val="accent1"/>
            </a:lnRef>
            <a:fillRef idx="0">
              <a:schemeClr val="accent1"/>
            </a:fillRef>
            <a:effectRef idx="0">
              <a:schemeClr val="accent1"/>
            </a:effectRef>
            <a:fontRef idx="minor">
              <a:schemeClr val="tx1"/>
            </a:fontRef>
          </p:style>
        </p:cxnSp>
        <p:grpSp>
          <p:nvGrpSpPr>
            <p:cNvPr id="81" name="Group 80">
              <a:extLst>
                <a:ext uri="{FF2B5EF4-FFF2-40B4-BE49-F238E27FC236}">
                  <a16:creationId xmlns:a16="http://schemas.microsoft.com/office/drawing/2014/main" id="{48F81205-E2EC-4100-A7AA-CD2B14B31790}"/>
                </a:ext>
              </a:extLst>
            </p:cNvPr>
            <p:cNvGrpSpPr/>
            <p:nvPr/>
          </p:nvGrpSpPr>
          <p:grpSpPr>
            <a:xfrm>
              <a:off x="10209877" y="4170094"/>
              <a:ext cx="735179" cy="1875442"/>
              <a:chOff x="10209877" y="4170094"/>
              <a:chExt cx="918171" cy="1875442"/>
            </a:xfrm>
          </p:grpSpPr>
          <p:cxnSp>
            <p:nvCxnSpPr>
              <p:cNvPr id="25" name="Straight Arrow Connector 24">
                <a:extLst>
                  <a:ext uri="{FF2B5EF4-FFF2-40B4-BE49-F238E27FC236}">
                    <a16:creationId xmlns:a16="http://schemas.microsoft.com/office/drawing/2014/main" id="{D3E1A663-47E9-4AEB-85B2-47D991007D1A}"/>
                  </a:ext>
                </a:extLst>
              </p:cNvPr>
              <p:cNvCxnSpPr>
                <a:cxnSpLocks/>
              </p:cNvCxnSpPr>
              <p:nvPr/>
            </p:nvCxnSpPr>
            <p:spPr>
              <a:xfrm flipH="1">
                <a:off x="11127281" y="4170094"/>
                <a:ext cx="1" cy="1875442"/>
              </a:xfrm>
              <a:prstGeom prst="straightConnector1">
                <a:avLst/>
              </a:prstGeom>
              <a:ln w="25400">
                <a:solidFill>
                  <a:srgbClr val="202192"/>
                </a:solidFill>
                <a:prstDash val="solid"/>
                <a:headEnd type="arrow"/>
                <a:tailEnd type="non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D401912A-5E0E-4B9B-BCD4-DCE04E030389}"/>
                  </a:ext>
                </a:extLst>
              </p:cNvPr>
              <p:cNvCxnSpPr>
                <a:cxnSpLocks/>
              </p:cNvCxnSpPr>
              <p:nvPr/>
            </p:nvCxnSpPr>
            <p:spPr>
              <a:xfrm flipH="1">
                <a:off x="10209877" y="6045536"/>
                <a:ext cx="918171" cy="0"/>
              </a:xfrm>
              <a:prstGeom prst="straightConnector1">
                <a:avLst/>
              </a:prstGeom>
              <a:ln w="25400">
                <a:solidFill>
                  <a:srgbClr val="202192"/>
                </a:solidFill>
                <a:prstDash val="solid"/>
                <a:headEnd type="none"/>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96700521-F2FA-4521-B2BF-62D98C918336}"/>
                  </a:ext>
                </a:extLst>
              </p:cNvPr>
              <p:cNvCxnSpPr>
                <a:cxnSpLocks/>
              </p:cNvCxnSpPr>
              <p:nvPr/>
            </p:nvCxnSpPr>
            <p:spPr>
              <a:xfrm flipH="1">
                <a:off x="10209877" y="5157283"/>
                <a:ext cx="918171" cy="0"/>
              </a:xfrm>
              <a:prstGeom prst="straightConnector1">
                <a:avLst/>
              </a:prstGeom>
              <a:ln w="25400">
                <a:solidFill>
                  <a:srgbClr val="202192"/>
                </a:solidFill>
                <a:prstDash val="solid"/>
                <a:headEnd type="none"/>
                <a:tailEnd type="arrow"/>
              </a:ln>
            </p:spPr>
            <p:style>
              <a:lnRef idx="1">
                <a:schemeClr val="accent1"/>
              </a:lnRef>
              <a:fillRef idx="0">
                <a:schemeClr val="accent1"/>
              </a:fillRef>
              <a:effectRef idx="0">
                <a:schemeClr val="accent1"/>
              </a:effectRef>
              <a:fontRef idx="minor">
                <a:schemeClr val="tx1"/>
              </a:fontRef>
            </p:style>
          </p:cxnSp>
        </p:grpSp>
        <p:cxnSp>
          <p:nvCxnSpPr>
            <p:cNvPr id="23" name="Straight Arrow Connector 22">
              <a:extLst>
                <a:ext uri="{FF2B5EF4-FFF2-40B4-BE49-F238E27FC236}">
                  <a16:creationId xmlns:a16="http://schemas.microsoft.com/office/drawing/2014/main" id="{CD95313A-8D5F-4AFB-8436-728A50E305BA}"/>
                </a:ext>
              </a:extLst>
            </p:cNvPr>
            <p:cNvCxnSpPr>
              <a:cxnSpLocks/>
            </p:cNvCxnSpPr>
            <p:nvPr/>
          </p:nvCxnSpPr>
          <p:spPr>
            <a:xfrm>
              <a:off x="4246275" y="4107273"/>
              <a:ext cx="11228" cy="1950627"/>
            </a:xfrm>
            <a:prstGeom prst="straightConnector1">
              <a:avLst/>
            </a:prstGeom>
            <a:ln w="25400">
              <a:solidFill>
                <a:srgbClr val="202192"/>
              </a:solidFill>
              <a:prstDash val="solid"/>
              <a:headEnd type="arrow"/>
              <a:tailEnd type="none"/>
            </a:ln>
          </p:spPr>
          <p:style>
            <a:lnRef idx="1">
              <a:schemeClr val="accent1"/>
            </a:lnRef>
            <a:fillRef idx="0">
              <a:schemeClr val="accent1"/>
            </a:fillRef>
            <a:effectRef idx="0">
              <a:schemeClr val="accent1"/>
            </a:effectRef>
            <a:fontRef idx="minor">
              <a:schemeClr val="tx1"/>
            </a:fontRef>
          </p:style>
        </p:cxnSp>
      </p:grpSp>
      <p:pic>
        <p:nvPicPr>
          <p:cNvPr id="3074" name="Picture 2" descr="Media Assets | New Relic">
            <a:extLst>
              <a:ext uri="{FF2B5EF4-FFF2-40B4-BE49-F238E27FC236}">
                <a16:creationId xmlns:a16="http://schemas.microsoft.com/office/drawing/2014/main" id="{573D3217-ABBD-276C-EBB2-98DC54205CC2}"/>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7153276" y="462907"/>
            <a:ext cx="537338" cy="434169"/>
          </a:xfrm>
          <a:prstGeom prst="rect">
            <a:avLst/>
          </a:prstGeom>
          <a:noFill/>
          <a:extLst>
            <a:ext uri="{909E8E84-426E-40DD-AFC4-6F175D3DCCD1}">
              <a14:hiddenFill xmlns:a14="http://schemas.microsoft.com/office/drawing/2010/main">
                <a:solidFill>
                  <a:srgbClr val="FFFFFF"/>
                </a:solidFill>
              </a14:hiddenFill>
            </a:ext>
          </a:extLst>
        </p:spPr>
      </p:pic>
      <p:cxnSp>
        <p:nvCxnSpPr>
          <p:cNvPr id="123" name="Straight Arrow Connector 122">
            <a:extLst>
              <a:ext uri="{FF2B5EF4-FFF2-40B4-BE49-F238E27FC236}">
                <a16:creationId xmlns:a16="http://schemas.microsoft.com/office/drawing/2014/main" id="{998D4F94-60FF-9A6A-9526-719C1D1AD85D}"/>
              </a:ext>
            </a:extLst>
          </p:cNvPr>
          <p:cNvCxnSpPr>
            <a:cxnSpLocks/>
          </p:cNvCxnSpPr>
          <p:nvPr/>
        </p:nvCxnSpPr>
        <p:spPr>
          <a:xfrm>
            <a:off x="2903387" y="3819821"/>
            <a:ext cx="1415352" cy="0"/>
          </a:xfrm>
          <a:prstGeom prst="straightConnector1">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sp>
        <p:nvSpPr>
          <p:cNvPr id="125" name="Rectangle 124">
            <a:extLst>
              <a:ext uri="{FF2B5EF4-FFF2-40B4-BE49-F238E27FC236}">
                <a16:creationId xmlns:a16="http://schemas.microsoft.com/office/drawing/2014/main" id="{1A73C9A6-E371-A8F9-AB6C-1FC5757A96BF}"/>
              </a:ext>
            </a:extLst>
          </p:cNvPr>
          <p:cNvSpPr/>
          <p:nvPr/>
        </p:nvSpPr>
        <p:spPr>
          <a:xfrm>
            <a:off x="8672927" y="3968673"/>
            <a:ext cx="1202380" cy="307777"/>
          </a:xfrm>
          <a:prstGeom prst="rect">
            <a:avLst/>
          </a:prstGeom>
          <a:noFill/>
        </p:spPr>
        <p:txBody>
          <a:bodyPr wrap="square" lIns="0" tIns="0" rIns="0" bIns="0" rtlCol="0">
            <a:spAutoFit/>
          </a:bodyPr>
          <a:lstStyle/>
          <a:p>
            <a:pPr algn="ctr"/>
            <a:r>
              <a:rPr lang="en-US" sz="1000" b="1" dirty="0">
                <a:latin typeface="Segoe UI Semibold" panose="020B0702040204020203" pitchFamily="34" charset="0"/>
                <a:cs typeface="Segoe UI Semibold" panose="020B0702040204020203" pitchFamily="34" charset="0"/>
              </a:rPr>
              <a:t>Tracing, logs</a:t>
            </a:r>
          </a:p>
          <a:p>
            <a:pPr algn="ctr"/>
            <a:r>
              <a:rPr lang="en-US" sz="1000" b="1" dirty="0">
                <a:latin typeface="Segoe UI Semibold" panose="020B0702040204020203" pitchFamily="34" charset="0"/>
                <a:cs typeface="Segoe UI Semibold" panose="020B0702040204020203" pitchFamily="34" charset="0"/>
              </a:rPr>
              <a:t> and metrics</a:t>
            </a:r>
          </a:p>
        </p:txBody>
      </p:sp>
    </p:spTree>
    <p:extLst>
      <p:ext uri="{BB962C8B-B14F-4D97-AF65-F5344CB8AC3E}">
        <p14:creationId xmlns:p14="http://schemas.microsoft.com/office/powerpoint/2010/main" val="14789193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123"/>
                                        </p:tgtEl>
                                        <p:attrNameLst>
                                          <p:attrName>style.visibility</p:attrName>
                                        </p:attrNameLst>
                                      </p:cBhvr>
                                      <p:to>
                                        <p:strVal val="visible"/>
                                      </p:to>
                                    </p:set>
                                    <p:animEffect transition="in" filter="barn(outVertical)">
                                      <p:cBhvr>
                                        <p:cTn id="7" dur="5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3BE0EAA3-B66E-2FA8-F7CA-976EE193B5E3}"/>
              </a:ext>
            </a:extLst>
          </p:cNvPr>
          <p:cNvPicPr>
            <a:picLocks noChangeAspect="1"/>
          </p:cNvPicPr>
          <p:nvPr/>
        </p:nvPicPr>
        <p:blipFill>
          <a:blip r:embed="rId3"/>
          <a:stretch>
            <a:fillRect/>
          </a:stretch>
        </p:blipFill>
        <p:spPr>
          <a:xfrm>
            <a:off x="0" y="88898"/>
            <a:ext cx="12192000" cy="6858000"/>
          </a:xfrm>
          <a:prstGeom prst="rect">
            <a:avLst/>
          </a:prstGeom>
        </p:spPr>
      </p:pic>
      <p:sp>
        <p:nvSpPr>
          <p:cNvPr id="17" name="Freeform: Shape 88">
            <a:extLst>
              <a:ext uri="{FF2B5EF4-FFF2-40B4-BE49-F238E27FC236}">
                <a16:creationId xmlns:a16="http://schemas.microsoft.com/office/drawing/2014/main" id="{C3A02604-E3E5-D679-A78D-C308FB5252E3}"/>
              </a:ext>
            </a:extLst>
          </p:cNvPr>
          <p:cNvSpPr/>
          <p:nvPr/>
        </p:nvSpPr>
        <p:spPr>
          <a:xfrm>
            <a:off x="269663" y="434510"/>
            <a:ext cx="8159745" cy="498598"/>
          </a:xfrm>
          <a:custGeom>
            <a:avLst/>
            <a:gdLst>
              <a:gd name="connsiteX0" fmla="*/ 0 w 4732020"/>
              <a:gd name="connsiteY0" fmla="*/ 0 h 1164569"/>
              <a:gd name="connsiteX1" fmla="*/ 4732020 w 4732020"/>
              <a:gd name="connsiteY1" fmla="*/ 0 h 1164569"/>
              <a:gd name="connsiteX2" fmla="*/ 4732020 w 4732020"/>
              <a:gd name="connsiteY2" fmla="*/ 1164569 h 1164569"/>
              <a:gd name="connsiteX3" fmla="*/ 0 w 4732020"/>
              <a:gd name="connsiteY3" fmla="*/ 1164569 h 1164569"/>
              <a:gd name="connsiteX4" fmla="*/ 0 w 4732020"/>
              <a:gd name="connsiteY4" fmla="*/ 0 h 11645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2020" h="1164569">
                <a:moveTo>
                  <a:pt x="0" y="0"/>
                </a:moveTo>
                <a:lnTo>
                  <a:pt x="4732020" y="0"/>
                </a:lnTo>
                <a:lnTo>
                  <a:pt x="4732020" y="1164569"/>
                </a:lnTo>
                <a:lnTo>
                  <a:pt x="0" y="116456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spAutoFit/>
          </a:bodyPr>
          <a:lstStyle/>
          <a:p>
            <a:pPr lvl="0" defTabSz="1422400">
              <a:lnSpc>
                <a:spcPct val="90000"/>
              </a:lnSpc>
              <a:spcBef>
                <a:spcPct val="0"/>
              </a:spcBef>
              <a:spcAft>
                <a:spcPts val="600"/>
              </a:spcAft>
              <a:defRPr/>
            </a:pPr>
            <a:r>
              <a:rPr lang="en-US" sz="3600" dirty="0">
                <a:solidFill>
                  <a:srgbClr val="000000"/>
                </a:solidFill>
                <a:latin typeface="Segoe UI Semibold"/>
              </a:rPr>
              <a:t>Pluggable components</a:t>
            </a:r>
            <a:endParaRPr kumimoji="0" lang="en-US" sz="3600" b="0" i="0" u="none" strike="noStrike" kern="1200" cap="none" spc="0" normalizeH="0" baseline="0" noProof="0" dirty="0">
              <a:ln>
                <a:noFill/>
              </a:ln>
              <a:solidFill>
                <a:srgbClr val="000000"/>
              </a:solidFill>
              <a:effectLst/>
              <a:uLnTx/>
              <a:uFillTx/>
              <a:latin typeface="Segoe UI Semibold"/>
              <a:ea typeface="+mn-ea"/>
              <a:cs typeface="+mn-cs"/>
            </a:endParaRPr>
          </a:p>
        </p:txBody>
      </p:sp>
    </p:spTree>
    <p:extLst>
      <p:ext uri="{BB962C8B-B14F-4D97-AF65-F5344CB8AC3E}">
        <p14:creationId xmlns:p14="http://schemas.microsoft.com/office/powerpoint/2010/main" val="336955842"/>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Graphic 58">
            <a:extLst>
              <a:ext uri="{FF2B5EF4-FFF2-40B4-BE49-F238E27FC236}">
                <a16:creationId xmlns:a16="http://schemas.microsoft.com/office/drawing/2014/main" id="{2A5E497B-385A-412E-882F-CE4E5AB6742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736775" y="2423820"/>
            <a:ext cx="1322935" cy="1543424"/>
          </a:xfrm>
          <a:prstGeom prst="rect">
            <a:avLst/>
          </a:prstGeom>
        </p:spPr>
      </p:pic>
      <p:pic>
        <p:nvPicPr>
          <p:cNvPr id="3" name="Graphic 2">
            <a:extLst>
              <a:ext uri="{FF2B5EF4-FFF2-40B4-BE49-F238E27FC236}">
                <a16:creationId xmlns:a16="http://schemas.microsoft.com/office/drawing/2014/main" id="{CAA49E40-3EED-4FC0-9D26-1B02A0DDECE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954389" y="1088226"/>
            <a:ext cx="1322935" cy="1543424"/>
          </a:xfrm>
          <a:prstGeom prst="rect">
            <a:avLst/>
          </a:prstGeom>
        </p:spPr>
      </p:pic>
      <p:pic>
        <p:nvPicPr>
          <p:cNvPr id="5" name="Graphic 4">
            <a:extLst>
              <a:ext uri="{FF2B5EF4-FFF2-40B4-BE49-F238E27FC236}">
                <a16:creationId xmlns:a16="http://schemas.microsoft.com/office/drawing/2014/main" id="{64B55EF7-8DE1-4296-B3FF-00F57F4F3C3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693932" y="1893500"/>
            <a:ext cx="902893" cy="1053375"/>
          </a:xfrm>
          <a:prstGeom prst="rect">
            <a:avLst/>
          </a:prstGeom>
          <a:effectLst>
            <a:outerShdw blurRad="63500" sx="102000" sy="102000" algn="ctr" rotWithShape="0">
              <a:prstClr val="black">
                <a:alpha val="40000"/>
              </a:prstClr>
            </a:outerShdw>
          </a:effectLst>
        </p:spPr>
      </p:pic>
      <p:pic>
        <p:nvPicPr>
          <p:cNvPr id="9" name="Graphic 8">
            <a:extLst>
              <a:ext uri="{FF2B5EF4-FFF2-40B4-BE49-F238E27FC236}">
                <a16:creationId xmlns:a16="http://schemas.microsoft.com/office/drawing/2014/main" id="{505F97BD-BD76-4139-AF9B-151687B21F1C}"/>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718915" y="428781"/>
            <a:ext cx="1322935" cy="1543423"/>
          </a:xfrm>
          <a:prstGeom prst="rect">
            <a:avLst/>
          </a:prstGeom>
        </p:spPr>
      </p:pic>
      <p:pic>
        <p:nvPicPr>
          <p:cNvPr id="11" name="Graphic 10">
            <a:extLst>
              <a:ext uri="{FF2B5EF4-FFF2-40B4-BE49-F238E27FC236}">
                <a16:creationId xmlns:a16="http://schemas.microsoft.com/office/drawing/2014/main" id="{A9F836B2-AED7-4D92-BF4F-B2931018937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374103" y="1188174"/>
            <a:ext cx="902893" cy="1053375"/>
          </a:xfrm>
          <a:prstGeom prst="rect">
            <a:avLst/>
          </a:prstGeom>
          <a:effectLst>
            <a:outerShdw blurRad="63500" sx="102000" sy="102000" algn="ctr" rotWithShape="0">
              <a:prstClr val="black">
                <a:alpha val="40000"/>
              </a:prstClr>
            </a:outerShdw>
          </a:effectLst>
        </p:spPr>
      </p:pic>
      <p:pic>
        <p:nvPicPr>
          <p:cNvPr id="13" name="Graphic 12">
            <a:extLst>
              <a:ext uri="{FF2B5EF4-FFF2-40B4-BE49-F238E27FC236}">
                <a16:creationId xmlns:a16="http://schemas.microsoft.com/office/drawing/2014/main" id="{F517D9E6-6FB3-4FF3-8C5A-95838419F6A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374102" y="3171493"/>
            <a:ext cx="902893" cy="1053375"/>
          </a:xfrm>
          <a:prstGeom prst="rect">
            <a:avLst/>
          </a:prstGeom>
          <a:effectLst>
            <a:outerShdw blurRad="63500" sx="102000" sy="102000" algn="ctr" rotWithShape="0">
              <a:prstClr val="black">
                <a:alpha val="40000"/>
              </a:prstClr>
            </a:outerShdw>
          </a:effectLst>
        </p:spPr>
      </p:pic>
      <p:cxnSp>
        <p:nvCxnSpPr>
          <p:cNvPr id="29" name="Connector: Elbow 28">
            <a:extLst>
              <a:ext uri="{FF2B5EF4-FFF2-40B4-BE49-F238E27FC236}">
                <a16:creationId xmlns:a16="http://schemas.microsoft.com/office/drawing/2014/main" id="{8D2FCC98-7261-42F7-A3F5-78B6CDE84FB9}"/>
              </a:ext>
            </a:extLst>
          </p:cNvPr>
          <p:cNvCxnSpPr>
            <a:cxnSpLocks/>
            <a:endCxn id="11" idx="1"/>
          </p:cNvCxnSpPr>
          <p:nvPr/>
        </p:nvCxnSpPr>
        <p:spPr>
          <a:xfrm flipV="1">
            <a:off x="6536652" y="1714862"/>
            <a:ext cx="1837451" cy="662923"/>
          </a:xfrm>
          <a:prstGeom prst="bentConnector3">
            <a:avLst>
              <a:gd name="adj1" fmla="val 50000"/>
            </a:avLst>
          </a:prstGeom>
          <a:ln w="38100">
            <a:solidFill>
              <a:srgbClr val="202192"/>
            </a:solidFill>
            <a:headEnd type="none" w="lg" len="med"/>
            <a:tailEnd type="triangle"/>
          </a:ln>
        </p:spPr>
        <p:style>
          <a:lnRef idx="1">
            <a:schemeClr val="dk1"/>
          </a:lnRef>
          <a:fillRef idx="0">
            <a:schemeClr val="dk1"/>
          </a:fillRef>
          <a:effectRef idx="0">
            <a:schemeClr val="dk1"/>
          </a:effectRef>
          <a:fontRef idx="minor">
            <a:schemeClr val="tx1"/>
          </a:fontRef>
        </p:style>
      </p:cxnSp>
      <p:cxnSp>
        <p:nvCxnSpPr>
          <p:cNvPr id="32" name="Connector: Elbow 31">
            <a:extLst>
              <a:ext uri="{FF2B5EF4-FFF2-40B4-BE49-F238E27FC236}">
                <a16:creationId xmlns:a16="http://schemas.microsoft.com/office/drawing/2014/main" id="{A9A218BE-7F22-430E-B1D0-78B2E24205FA}"/>
              </a:ext>
            </a:extLst>
          </p:cNvPr>
          <p:cNvCxnSpPr>
            <a:cxnSpLocks/>
            <a:endCxn id="13" idx="1"/>
          </p:cNvCxnSpPr>
          <p:nvPr/>
        </p:nvCxnSpPr>
        <p:spPr>
          <a:xfrm>
            <a:off x="7004774" y="2377787"/>
            <a:ext cx="1369328" cy="1320394"/>
          </a:xfrm>
          <a:prstGeom prst="bentConnector3">
            <a:avLst>
              <a:gd name="adj1" fmla="val 33306"/>
            </a:avLst>
          </a:prstGeom>
          <a:ln w="38100">
            <a:solidFill>
              <a:srgbClr val="202192"/>
            </a:solidFill>
            <a:headEnd type="none" w="lg" len="med"/>
            <a:tailEnd type="triangle"/>
          </a:ln>
        </p:spPr>
        <p:style>
          <a:lnRef idx="1">
            <a:schemeClr val="dk1"/>
          </a:lnRef>
          <a:fillRef idx="0">
            <a:schemeClr val="dk1"/>
          </a:fillRef>
          <a:effectRef idx="0">
            <a:schemeClr val="dk1"/>
          </a:effectRef>
          <a:fontRef idx="minor">
            <a:schemeClr val="tx1"/>
          </a:fontRef>
        </p:style>
      </p:cxnSp>
      <p:cxnSp>
        <p:nvCxnSpPr>
          <p:cNvPr id="90" name="Straight Arrow Connector 89">
            <a:extLst>
              <a:ext uri="{FF2B5EF4-FFF2-40B4-BE49-F238E27FC236}">
                <a16:creationId xmlns:a16="http://schemas.microsoft.com/office/drawing/2014/main" id="{A79AC547-E1BE-41DD-A43C-4D27A5BBB289}"/>
              </a:ext>
            </a:extLst>
          </p:cNvPr>
          <p:cNvCxnSpPr>
            <a:cxnSpLocks/>
          </p:cNvCxnSpPr>
          <p:nvPr/>
        </p:nvCxnSpPr>
        <p:spPr>
          <a:xfrm>
            <a:off x="3145377" y="3108999"/>
            <a:ext cx="1" cy="506994"/>
          </a:xfrm>
          <a:prstGeom prst="straightConnector1">
            <a:avLst/>
          </a:prstGeom>
          <a:ln w="38100">
            <a:solidFill>
              <a:srgbClr val="202192"/>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4A882436-271D-4C35-BABF-9049DA3B1495}"/>
              </a:ext>
            </a:extLst>
          </p:cNvPr>
          <p:cNvSpPr txBox="1"/>
          <p:nvPr/>
        </p:nvSpPr>
        <p:spPr>
          <a:xfrm>
            <a:off x="2190033" y="5052962"/>
            <a:ext cx="1910689" cy="30777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Segoe UI Semibold"/>
                <a:ea typeface="+mn-ea"/>
                <a:cs typeface="+mn-cs"/>
              </a:rPr>
              <a:t>KMS</a:t>
            </a:r>
          </a:p>
        </p:txBody>
      </p:sp>
      <p:sp>
        <p:nvSpPr>
          <p:cNvPr id="12" name="TextBox 11">
            <a:extLst>
              <a:ext uri="{FF2B5EF4-FFF2-40B4-BE49-F238E27FC236}">
                <a16:creationId xmlns:a16="http://schemas.microsoft.com/office/drawing/2014/main" id="{4BEA3B35-B3B8-4CB4-A651-519167E56591}"/>
              </a:ext>
            </a:extLst>
          </p:cNvPr>
          <p:cNvSpPr txBox="1"/>
          <p:nvPr/>
        </p:nvSpPr>
        <p:spPr>
          <a:xfrm>
            <a:off x="4912748" y="2904473"/>
            <a:ext cx="1910689" cy="30777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Segoe UI Semibold"/>
                <a:ea typeface="+mn-ea"/>
                <a:cs typeface="+mn-cs"/>
              </a:rPr>
              <a:t>SNS</a:t>
            </a:r>
          </a:p>
        </p:txBody>
      </p:sp>
      <p:cxnSp>
        <p:nvCxnSpPr>
          <p:cNvPr id="21" name="Straight Arrow Connector 20">
            <a:extLst>
              <a:ext uri="{FF2B5EF4-FFF2-40B4-BE49-F238E27FC236}">
                <a16:creationId xmlns:a16="http://schemas.microsoft.com/office/drawing/2014/main" id="{1712AA7C-E3C1-4605-A2B2-0B16904514AA}"/>
              </a:ext>
            </a:extLst>
          </p:cNvPr>
          <p:cNvCxnSpPr>
            <a:cxnSpLocks/>
          </p:cNvCxnSpPr>
          <p:nvPr/>
        </p:nvCxnSpPr>
        <p:spPr>
          <a:xfrm flipH="1">
            <a:off x="8833482" y="4385192"/>
            <a:ext cx="7193" cy="619558"/>
          </a:xfrm>
          <a:prstGeom prst="straightConnector1">
            <a:avLst/>
          </a:prstGeom>
          <a:ln w="38100">
            <a:solidFill>
              <a:schemeClr val="bg1">
                <a:lumMod val="65000"/>
              </a:schemeClr>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40EFA244-B241-4445-8C3D-795DF0F6C9EC}"/>
              </a:ext>
            </a:extLst>
          </p:cNvPr>
          <p:cNvSpPr txBox="1"/>
          <p:nvPr/>
        </p:nvSpPr>
        <p:spPr>
          <a:xfrm>
            <a:off x="7885331" y="6035897"/>
            <a:ext cx="1910689" cy="30777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Segoe UI Semibold"/>
                <a:ea typeface="+mn-ea"/>
                <a:cs typeface="+mn-cs"/>
              </a:rPr>
              <a:t>DynamoDB</a:t>
            </a:r>
          </a:p>
        </p:txBody>
      </p:sp>
      <p:cxnSp>
        <p:nvCxnSpPr>
          <p:cNvPr id="39" name="Straight Arrow Connector 38">
            <a:extLst>
              <a:ext uri="{FF2B5EF4-FFF2-40B4-BE49-F238E27FC236}">
                <a16:creationId xmlns:a16="http://schemas.microsoft.com/office/drawing/2014/main" id="{5B290B3C-EEC3-4D09-856A-A865425BB6EA}"/>
              </a:ext>
            </a:extLst>
          </p:cNvPr>
          <p:cNvCxnSpPr>
            <a:cxnSpLocks/>
          </p:cNvCxnSpPr>
          <p:nvPr/>
        </p:nvCxnSpPr>
        <p:spPr>
          <a:xfrm>
            <a:off x="3763523" y="2423820"/>
            <a:ext cx="1331048" cy="3485"/>
          </a:xfrm>
          <a:prstGeom prst="straightConnector1">
            <a:avLst/>
          </a:prstGeom>
          <a:ln w="38100">
            <a:solidFill>
              <a:srgbClr val="202192"/>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91D7AE32-309D-4658-ACDC-2A67492CAF71}"/>
              </a:ext>
            </a:extLst>
          </p:cNvPr>
          <p:cNvSpPr txBox="1"/>
          <p:nvPr/>
        </p:nvSpPr>
        <p:spPr>
          <a:xfrm>
            <a:off x="1962150" y="1565575"/>
            <a:ext cx="1322935" cy="30777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Segoe UI Semibold"/>
                <a:ea typeface="+mn-ea"/>
                <a:cs typeface="+mn-cs"/>
              </a:rPr>
              <a:t>Service 1</a:t>
            </a:r>
          </a:p>
        </p:txBody>
      </p:sp>
      <p:sp>
        <p:nvSpPr>
          <p:cNvPr id="57" name="TextBox 56">
            <a:extLst>
              <a:ext uri="{FF2B5EF4-FFF2-40B4-BE49-F238E27FC236}">
                <a16:creationId xmlns:a16="http://schemas.microsoft.com/office/drawing/2014/main" id="{1F10B1ED-3426-4E42-B349-7CB753C6FF50}"/>
              </a:ext>
            </a:extLst>
          </p:cNvPr>
          <p:cNvSpPr txBox="1"/>
          <p:nvPr/>
        </p:nvSpPr>
        <p:spPr>
          <a:xfrm>
            <a:off x="8694795" y="880397"/>
            <a:ext cx="1322935" cy="30777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Segoe UI Semibold"/>
                <a:ea typeface="+mn-ea"/>
                <a:cs typeface="+mn-cs"/>
              </a:rPr>
              <a:t>Service 2</a:t>
            </a:r>
          </a:p>
        </p:txBody>
      </p:sp>
      <p:sp>
        <p:nvSpPr>
          <p:cNvPr id="61" name="TextBox 60">
            <a:extLst>
              <a:ext uri="{FF2B5EF4-FFF2-40B4-BE49-F238E27FC236}">
                <a16:creationId xmlns:a16="http://schemas.microsoft.com/office/drawing/2014/main" id="{82CEB375-1D1C-44FD-AA54-92CC4F062C5C}"/>
              </a:ext>
            </a:extLst>
          </p:cNvPr>
          <p:cNvSpPr txBox="1"/>
          <p:nvPr/>
        </p:nvSpPr>
        <p:spPr>
          <a:xfrm>
            <a:off x="8697880" y="2878125"/>
            <a:ext cx="1322935" cy="30777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Segoe UI Semibold"/>
                <a:ea typeface="+mn-ea"/>
                <a:cs typeface="+mn-cs"/>
              </a:rPr>
              <a:t>Service 3</a:t>
            </a:r>
          </a:p>
        </p:txBody>
      </p:sp>
      <p:pic>
        <p:nvPicPr>
          <p:cNvPr id="2" name="Picture 2" descr="A picture containing icon&#10;&#10;Description automatically generated">
            <a:extLst>
              <a:ext uri="{FF2B5EF4-FFF2-40B4-BE49-F238E27FC236}">
                <a16:creationId xmlns:a16="http://schemas.microsoft.com/office/drawing/2014/main" id="{5E0F81BB-12E2-493A-BB4B-8627F7B176E0}"/>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152875" y="1788990"/>
            <a:ext cx="1269659" cy="1269659"/>
          </a:xfrm>
          <a:prstGeom prst="rect">
            <a:avLst/>
          </a:prstGeom>
          <a:noFill/>
        </p:spPr>
      </p:pic>
      <p:pic>
        <p:nvPicPr>
          <p:cNvPr id="4" name="Picture 2" descr="A picture containing text, tableware, vector graphics, plate&#10;&#10;Description automatically generated">
            <a:extLst>
              <a:ext uri="{FF2B5EF4-FFF2-40B4-BE49-F238E27FC236}">
                <a16:creationId xmlns:a16="http://schemas.microsoft.com/office/drawing/2014/main" id="{C1CB8E25-5FD2-4C91-90D9-433D5507C9B6}"/>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93084" y="5852402"/>
            <a:ext cx="1128668" cy="674765"/>
          </a:xfrm>
          <a:prstGeom prst="rect">
            <a:avLst/>
          </a:prstGeom>
          <a:noFill/>
        </p:spPr>
      </p:pic>
      <p:pic>
        <p:nvPicPr>
          <p:cNvPr id="9218" name="Picture 2" descr="Shape&#10;&#10;Description automatically generated with low confidence">
            <a:extLst>
              <a:ext uri="{FF2B5EF4-FFF2-40B4-BE49-F238E27FC236}">
                <a16:creationId xmlns:a16="http://schemas.microsoft.com/office/drawing/2014/main" id="{CE387186-4C15-4BB1-8E9B-8FC53D93484D}"/>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597530" y="3793934"/>
            <a:ext cx="1087831" cy="1087831"/>
          </a:xfrm>
          <a:prstGeom prst="rect">
            <a:avLst/>
          </a:prstGeom>
          <a:noFill/>
        </p:spPr>
      </p:pic>
      <p:pic>
        <p:nvPicPr>
          <p:cNvPr id="6" name="Picture 2" descr="Icon&#10;&#10;Description automatically generated">
            <a:extLst>
              <a:ext uri="{FF2B5EF4-FFF2-40B4-BE49-F238E27FC236}">
                <a16:creationId xmlns:a16="http://schemas.microsoft.com/office/drawing/2014/main" id="{5C2239EB-D832-4063-A59C-A3FF5E1B2513}"/>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343921" y="5064965"/>
            <a:ext cx="1012341" cy="917305"/>
          </a:xfrm>
          <a:prstGeom prst="rect">
            <a:avLst/>
          </a:prstGeom>
          <a:noFill/>
        </p:spPr>
      </p:pic>
      <p:sp>
        <p:nvSpPr>
          <p:cNvPr id="23" name="Freeform: Shape 88">
            <a:extLst>
              <a:ext uri="{FF2B5EF4-FFF2-40B4-BE49-F238E27FC236}">
                <a16:creationId xmlns:a16="http://schemas.microsoft.com/office/drawing/2014/main" id="{2F5D25B5-8E8A-232A-15D4-BC287E5472E7}"/>
              </a:ext>
            </a:extLst>
          </p:cNvPr>
          <p:cNvSpPr/>
          <p:nvPr/>
        </p:nvSpPr>
        <p:spPr>
          <a:xfrm>
            <a:off x="269663" y="434510"/>
            <a:ext cx="8159745" cy="498598"/>
          </a:xfrm>
          <a:custGeom>
            <a:avLst/>
            <a:gdLst>
              <a:gd name="connsiteX0" fmla="*/ 0 w 4732020"/>
              <a:gd name="connsiteY0" fmla="*/ 0 h 1164569"/>
              <a:gd name="connsiteX1" fmla="*/ 4732020 w 4732020"/>
              <a:gd name="connsiteY1" fmla="*/ 0 h 1164569"/>
              <a:gd name="connsiteX2" fmla="*/ 4732020 w 4732020"/>
              <a:gd name="connsiteY2" fmla="*/ 1164569 h 1164569"/>
              <a:gd name="connsiteX3" fmla="*/ 0 w 4732020"/>
              <a:gd name="connsiteY3" fmla="*/ 1164569 h 1164569"/>
              <a:gd name="connsiteX4" fmla="*/ 0 w 4732020"/>
              <a:gd name="connsiteY4" fmla="*/ 0 h 11645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2020" h="1164569">
                <a:moveTo>
                  <a:pt x="0" y="0"/>
                </a:moveTo>
                <a:lnTo>
                  <a:pt x="4732020" y="0"/>
                </a:lnTo>
                <a:lnTo>
                  <a:pt x="4732020" y="1164569"/>
                </a:lnTo>
                <a:lnTo>
                  <a:pt x="0" y="116456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spAutoFit/>
          </a:bodyPr>
          <a:lstStyle/>
          <a:p>
            <a:pPr lvl="0" defTabSz="1422400">
              <a:lnSpc>
                <a:spcPct val="90000"/>
              </a:lnSpc>
              <a:spcBef>
                <a:spcPct val="0"/>
              </a:spcBef>
              <a:spcAft>
                <a:spcPts val="600"/>
              </a:spcAft>
              <a:defRPr/>
            </a:pPr>
            <a:r>
              <a:rPr lang="en-US" sz="3600" dirty="0">
                <a:solidFill>
                  <a:srgbClr val="000000"/>
                </a:solidFill>
                <a:latin typeface="Segoe UI Semibold"/>
              </a:rPr>
              <a:t>Pluggable components</a:t>
            </a:r>
            <a:endParaRPr kumimoji="0" lang="en-US" sz="3600" b="0" i="0" u="none" strike="noStrike" kern="1200" cap="none" spc="0" normalizeH="0" baseline="0" noProof="0" dirty="0">
              <a:ln>
                <a:noFill/>
              </a:ln>
              <a:solidFill>
                <a:srgbClr val="000000"/>
              </a:solidFill>
              <a:effectLst/>
              <a:uLnTx/>
              <a:uFillTx/>
              <a:latin typeface="Segoe UI Semibold"/>
              <a:ea typeface="+mn-ea"/>
              <a:cs typeface="+mn-cs"/>
            </a:endParaRPr>
          </a:p>
        </p:txBody>
      </p:sp>
    </p:spTree>
    <p:extLst>
      <p:ext uri="{BB962C8B-B14F-4D97-AF65-F5344CB8AC3E}">
        <p14:creationId xmlns:p14="http://schemas.microsoft.com/office/powerpoint/2010/main" val="14997825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Graphic 58">
            <a:extLst>
              <a:ext uri="{FF2B5EF4-FFF2-40B4-BE49-F238E27FC236}">
                <a16:creationId xmlns:a16="http://schemas.microsoft.com/office/drawing/2014/main" id="{2A5E497B-385A-412E-882F-CE4E5AB6742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736775" y="2423820"/>
            <a:ext cx="1322935" cy="1543424"/>
          </a:xfrm>
          <a:prstGeom prst="rect">
            <a:avLst/>
          </a:prstGeom>
        </p:spPr>
      </p:pic>
      <p:pic>
        <p:nvPicPr>
          <p:cNvPr id="3" name="Graphic 2">
            <a:extLst>
              <a:ext uri="{FF2B5EF4-FFF2-40B4-BE49-F238E27FC236}">
                <a16:creationId xmlns:a16="http://schemas.microsoft.com/office/drawing/2014/main" id="{CAA49E40-3EED-4FC0-9D26-1B02A0DDECE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954389" y="1088226"/>
            <a:ext cx="1322935" cy="1543424"/>
          </a:xfrm>
          <a:prstGeom prst="rect">
            <a:avLst/>
          </a:prstGeom>
        </p:spPr>
      </p:pic>
      <p:pic>
        <p:nvPicPr>
          <p:cNvPr id="5" name="Graphic 4">
            <a:extLst>
              <a:ext uri="{FF2B5EF4-FFF2-40B4-BE49-F238E27FC236}">
                <a16:creationId xmlns:a16="http://schemas.microsoft.com/office/drawing/2014/main" id="{64B55EF7-8DE1-4296-B3FF-00F57F4F3C3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693932" y="1893500"/>
            <a:ext cx="902893" cy="1053375"/>
          </a:xfrm>
          <a:prstGeom prst="rect">
            <a:avLst/>
          </a:prstGeom>
          <a:effectLst>
            <a:outerShdw blurRad="63500" sx="102000" sy="102000" algn="ctr" rotWithShape="0">
              <a:prstClr val="black">
                <a:alpha val="40000"/>
              </a:prstClr>
            </a:outerShdw>
          </a:effectLst>
        </p:spPr>
      </p:pic>
      <p:pic>
        <p:nvPicPr>
          <p:cNvPr id="9" name="Graphic 8">
            <a:extLst>
              <a:ext uri="{FF2B5EF4-FFF2-40B4-BE49-F238E27FC236}">
                <a16:creationId xmlns:a16="http://schemas.microsoft.com/office/drawing/2014/main" id="{505F97BD-BD76-4139-AF9B-151687B21F1C}"/>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718915" y="428781"/>
            <a:ext cx="1322935" cy="1543423"/>
          </a:xfrm>
          <a:prstGeom prst="rect">
            <a:avLst/>
          </a:prstGeom>
        </p:spPr>
      </p:pic>
      <p:pic>
        <p:nvPicPr>
          <p:cNvPr id="11" name="Graphic 10">
            <a:extLst>
              <a:ext uri="{FF2B5EF4-FFF2-40B4-BE49-F238E27FC236}">
                <a16:creationId xmlns:a16="http://schemas.microsoft.com/office/drawing/2014/main" id="{A9F836B2-AED7-4D92-BF4F-B2931018937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374103" y="1188174"/>
            <a:ext cx="902893" cy="1053375"/>
          </a:xfrm>
          <a:prstGeom prst="rect">
            <a:avLst/>
          </a:prstGeom>
          <a:effectLst>
            <a:outerShdw blurRad="63500" sx="102000" sy="102000" algn="ctr" rotWithShape="0">
              <a:prstClr val="black">
                <a:alpha val="40000"/>
              </a:prstClr>
            </a:outerShdw>
          </a:effectLst>
        </p:spPr>
      </p:pic>
      <p:pic>
        <p:nvPicPr>
          <p:cNvPr id="13" name="Graphic 12">
            <a:extLst>
              <a:ext uri="{FF2B5EF4-FFF2-40B4-BE49-F238E27FC236}">
                <a16:creationId xmlns:a16="http://schemas.microsoft.com/office/drawing/2014/main" id="{F517D9E6-6FB3-4FF3-8C5A-95838419F6A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374102" y="3171493"/>
            <a:ext cx="902893" cy="1053375"/>
          </a:xfrm>
          <a:prstGeom prst="rect">
            <a:avLst/>
          </a:prstGeom>
          <a:effectLst>
            <a:outerShdw blurRad="63500" sx="102000" sy="102000" algn="ctr" rotWithShape="0">
              <a:prstClr val="black">
                <a:alpha val="40000"/>
              </a:prstClr>
            </a:outerShdw>
          </a:effectLst>
        </p:spPr>
      </p:pic>
      <p:cxnSp>
        <p:nvCxnSpPr>
          <p:cNvPr id="29" name="Connector: Elbow 28">
            <a:extLst>
              <a:ext uri="{FF2B5EF4-FFF2-40B4-BE49-F238E27FC236}">
                <a16:creationId xmlns:a16="http://schemas.microsoft.com/office/drawing/2014/main" id="{8D2FCC98-7261-42F7-A3F5-78B6CDE84FB9}"/>
              </a:ext>
            </a:extLst>
          </p:cNvPr>
          <p:cNvCxnSpPr>
            <a:cxnSpLocks/>
            <a:endCxn id="11" idx="1"/>
          </p:cNvCxnSpPr>
          <p:nvPr/>
        </p:nvCxnSpPr>
        <p:spPr>
          <a:xfrm flipV="1">
            <a:off x="6536652" y="1714862"/>
            <a:ext cx="1837451" cy="662923"/>
          </a:xfrm>
          <a:prstGeom prst="bentConnector3">
            <a:avLst>
              <a:gd name="adj1" fmla="val 50000"/>
            </a:avLst>
          </a:prstGeom>
          <a:ln w="38100">
            <a:solidFill>
              <a:srgbClr val="202192"/>
            </a:solidFill>
            <a:headEnd type="none" w="lg" len="med"/>
            <a:tailEnd type="triangle"/>
          </a:ln>
        </p:spPr>
        <p:style>
          <a:lnRef idx="1">
            <a:schemeClr val="dk1"/>
          </a:lnRef>
          <a:fillRef idx="0">
            <a:schemeClr val="dk1"/>
          </a:fillRef>
          <a:effectRef idx="0">
            <a:schemeClr val="dk1"/>
          </a:effectRef>
          <a:fontRef idx="minor">
            <a:schemeClr val="tx1"/>
          </a:fontRef>
        </p:style>
      </p:cxnSp>
      <p:cxnSp>
        <p:nvCxnSpPr>
          <p:cNvPr id="32" name="Connector: Elbow 31">
            <a:extLst>
              <a:ext uri="{FF2B5EF4-FFF2-40B4-BE49-F238E27FC236}">
                <a16:creationId xmlns:a16="http://schemas.microsoft.com/office/drawing/2014/main" id="{A9A218BE-7F22-430E-B1D0-78B2E24205FA}"/>
              </a:ext>
            </a:extLst>
          </p:cNvPr>
          <p:cNvCxnSpPr>
            <a:cxnSpLocks/>
            <a:endCxn id="13" idx="1"/>
          </p:cNvCxnSpPr>
          <p:nvPr/>
        </p:nvCxnSpPr>
        <p:spPr>
          <a:xfrm>
            <a:off x="7004774" y="2377787"/>
            <a:ext cx="1369328" cy="1320394"/>
          </a:xfrm>
          <a:prstGeom prst="bentConnector3">
            <a:avLst>
              <a:gd name="adj1" fmla="val 33306"/>
            </a:avLst>
          </a:prstGeom>
          <a:ln w="38100">
            <a:solidFill>
              <a:srgbClr val="202192"/>
            </a:solidFill>
            <a:headEnd type="none" w="lg" len="med"/>
            <a:tailEnd type="triangle"/>
          </a:ln>
        </p:spPr>
        <p:style>
          <a:lnRef idx="1">
            <a:schemeClr val="dk1"/>
          </a:lnRef>
          <a:fillRef idx="0">
            <a:schemeClr val="dk1"/>
          </a:fillRef>
          <a:effectRef idx="0">
            <a:schemeClr val="dk1"/>
          </a:effectRef>
          <a:fontRef idx="minor">
            <a:schemeClr val="tx1"/>
          </a:fontRef>
        </p:style>
      </p:cxnSp>
      <p:cxnSp>
        <p:nvCxnSpPr>
          <p:cNvPr id="90" name="Straight Arrow Connector 89">
            <a:extLst>
              <a:ext uri="{FF2B5EF4-FFF2-40B4-BE49-F238E27FC236}">
                <a16:creationId xmlns:a16="http://schemas.microsoft.com/office/drawing/2014/main" id="{A79AC547-E1BE-41DD-A43C-4D27A5BBB289}"/>
              </a:ext>
            </a:extLst>
          </p:cNvPr>
          <p:cNvCxnSpPr>
            <a:cxnSpLocks/>
          </p:cNvCxnSpPr>
          <p:nvPr/>
        </p:nvCxnSpPr>
        <p:spPr>
          <a:xfrm>
            <a:off x="3145377" y="3108999"/>
            <a:ext cx="1" cy="506994"/>
          </a:xfrm>
          <a:prstGeom prst="straightConnector1">
            <a:avLst/>
          </a:prstGeom>
          <a:ln w="38100">
            <a:solidFill>
              <a:srgbClr val="202192"/>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4A882436-271D-4C35-BABF-9049DA3B1495}"/>
              </a:ext>
            </a:extLst>
          </p:cNvPr>
          <p:cNvSpPr txBox="1"/>
          <p:nvPr/>
        </p:nvSpPr>
        <p:spPr>
          <a:xfrm>
            <a:off x="2190033" y="5052962"/>
            <a:ext cx="1910689" cy="30777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Segoe UI Semibold"/>
                <a:ea typeface="+mn-ea"/>
                <a:cs typeface="+mn-cs"/>
              </a:rPr>
              <a:t>Azure Key Vault</a:t>
            </a:r>
          </a:p>
        </p:txBody>
      </p:sp>
      <p:sp>
        <p:nvSpPr>
          <p:cNvPr id="12" name="TextBox 11">
            <a:extLst>
              <a:ext uri="{FF2B5EF4-FFF2-40B4-BE49-F238E27FC236}">
                <a16:creationId xmlns:a16="http://schemas.microsoft.com/office/drawing/2014/main" id="{4BEA3B35-B3B8-4CB4-A651-519167E56591}"/>
              </a:ext>
            </a:extLst>
          </p:cNvPr>
          <p:cNvSpPr txBox="1"/>
          <p:nvPr/>
        </p:nvSpPr>
        <p:spPr>
          <a:xfrm>
            <a:off x="4912747" y="2837965"/>
            <a:ext cx="1910689" cy="61555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Segoe UI Semibold"/>
                <a:ea typeface="+mn-ea"/>
                <a:cs typeface="+mn-cs"/>
              </a:rPr>
              <a:t>Azure Service Bus</a:t>
            </a:r>
          </a:p>
        </p:txBody>
      </p:sp>
      <p:cxnSp>
        <p:nvCxnSpPr>
          <p:cNvPr id="21" name="Straight Arrow Connector 20">
            <a:extLst>
              <a:ext uri="{FF2B5EF4-FFF2-40B4-BE49-F238E27FC236}">
                <a16:creationId xmlns:a16="http://schemas.microsoft.com/office/drawing/2014/main" id="{1712AA7C-E3C1-4605-A2B2-0B16904514AA}"/>
              </a:ext>
            </a:extLst>
          </p:cNvPr>
          <p:cNvCxnSpPr>
            <a:cxnSpLocks/>
          </p:cNvCxnSpPr>
          <p:nvPr/>
        </p:nvCxnSpPr>
        <p:spPr>
          <a:xfrm flipH="1">
            <a:off x="8833482" y="4385192"/>
            <a:ext cx="7193" cy="619558"/>
          </a:xfrm>
          <a:prstGeom prst="straightConnector1">
            <a:avLst/>
          </a:prstGeom>
          <a:ln w="38100">
            <a:solidFill>
              <a:schemeClr val="bg1">
                <a:lumMod val="65000"/>
              </a:schemeClr>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40EFA244-B241-4445-8C3D-795DF0F6C9EC}"/>
              </a:ext>
            </a:extLst>
          </p:cNvPr>
          <p:cNvSpPr txBox="1"/>
          <p:nvPr/>
        </p:nvSpPr>
        <p:spPr>
          <a:xfrm>
            <a:off x="7885331" y="6035897"/>
            <a:ext cx="1910689" cy="61555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Segoe UI Semibold"/>
                <a:ea typeface="+mn-ea"/>
                <a:cs typeface="+mn-cs"/>
              </a:rPr>
              <a:t>Azure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Segoe UI Semibold"/>
                <a:ea typeface="+mn-ea"/>
                <a:cs typeface="+mn-cs"/>
              </a:rPr>
              <a:t>Cosmos DB</a:t>
            </a:r>
          </a:p>
        </p:txBody>
      </p:sp>
      <p:cxnSp>
        <p:nvCxnSpPr>
          <p:cNvPr id="39" name="Straight Arrow Connector 38">
            <a:extLst>
              <a:ext uri="{FF2B5EF4-FFF2-40B4-BE49-F238E27FC236}">
                <a16:creationId xmlns:a16="http://schemas.microsoft.com/office/drawing/2014/main" id="{5B290B3C-EEC3-4D09-856A-A865425BB6EA}"/>
              </a:ext>
            </a:extLst>
          </p:cNvPr>
          <p:cNvCxnSpPr>
            <a:cxnSpLocks/>
          </p:cNvCxnSpPr>
          <p:nvPr/>
        </p:nvCxnSpPr>
        <p:spPr>
          <a:xfrm>
            <a:off x="3763523" y="2423820"/>
            <a:ext cx="1331048" cy="3485"/>
          </a:xfrm>
          <a:prstGeom prst="straightConnector1">
            <a:avLst/>
          </a:prstGeom>
          <a:ln w="38100">
            <a:solidFill>
              <a:srgbClr val="202192"/>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91D7AE32-309D-4658-ACDC-2A67492CAF71}"/>
              </a:ext>
            </a:extLst>
          </p:cNvPr>
          <p:cNvSpPr txBox="1"/>
          <p:nvPr/>
        </p:nvSpPr>
        <p:spPr>
          <a:xfrm>
            <a:off x="1962150" y="1565575"/>
            <a:ext cx="1322935" cy="30777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Segoe UI Semibold"/>
                <a:ea typeface="+mn-ea"/>
                <a:cs typeface="+mn-cs"/>
              </a:rPr>
              <a:t>Service 1</a:t>
            </a:r>
          </a:p>
        </p:txBody>
      </p:sp>
      <p:sp>
        <p:nvSpPr>
          <p:cNvPr id="57" name="TextBox 56">
            <a:extLst>
              <a:ext uri="{FF2B5EF4-FFF2-40B4-BE49-F238E27FC236}">
                <a16:creationId xmlns:a16="http://schemas.microsoft.com/office/drawing/2014/main" id="{1F10B1ED-3426-4E42-B349-7CB753C6FF50}"/>
              </a:ext>
            </a:extLst>
          </p:cNvPr>
          <p:cNvSpPr txBox="1"/>
          <p:nvPr/>
        </p:nvSpPr>
        <p:spPr>
          <a:xfrm>
            <a:off x="8694795" y="880397"/>
            <a:ext cx="1322935" cy="30777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Segoe UI Semibold"/>
                <a:ea typeface="+mn-ea"/>
                <a:cs typeface="+mn-cs"/>
              </a:rPr>
              <a:t>Service 2</a:t>
            </a:r>
          </a:p>
        </p:txBody>
      </p:sp>
      <p:sp>
        <p:nvSpPr>
          <p:cNvPr id="61" name="TextBox 60">
            <a:extLst>
              <a:ext uri="{FF2B5EF4-FFF2-40B4-BE49-F238E27FC236}">
                <a16:creationId xmlns:a16="http://schemas.microsoft.com/office/drawing/2014/main" id="{82CEB375-1D1C-44FD-AA54-92CC4F062C5C}"/>
              </a:ext>
            </a:extLst>
          </p:cNvPr>
          <p:cNvSpPr txBox="1"/>
          <p:nvPr/>
        </p:nvSpPr>
        <p:spPr>
          <a:xfrm>
            <a:off x="8697880" y="2878125"/>
            <a:ext cx="1322935" cy="30777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Segoe UI Semibold"/>
                <a:ea typeface="+mn-ea"/>
                <a:cs typeface="+mn-cs"/>
              </a:rPr>
              <a:t>Service 3</a:t>
            </a:r>
          </a:p>
        </p:txBody>
      </p:sp>
      <p:pic>
        <p:nvPicPr>
          <p:cNvPr id="7" name="Picture 6" descr="Logo&#10;&#10;Description automatically generated with medium confidence">
            <a:extLst>
              <a:ext uri="{FF2B5EF4-FFF2-40B4-BE49-F238E27FC236}">
                <a16:creationId xmlns:a16="http://schemas.microsoft.com/office/drawing/2014/main" id="{ED38EDB0-E164-4312-876D-7D9F5E82D715}"/>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59129" y="5470630"/>
            <a:ext cx="2853061" cy="1506993"/>
          </a:xfrm>
          <a:prstGeom prst="rect">
            <a:avLst/>
          </a:prstGeom>
        </p:spPr>
      </p:pic>
      <p:pic>
        <p:nvPicPr>
          <p:cNvPr id="26" name="Graphic 25">
            <a:extLst>
              <a:ext uri="{FF2B5EF4-FFF2-40B4-BE49-F238E27FC236}">
                <a16:creationId xmlns:a16="http://schemas.microsoft.com/office/drawing/2014/main" id="{8288CC0D-00FB-4E93-BEE6-603EA2D559EF}"/>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355554" y="1803779"/>
            <a:ext cx="1031028" cy="1031028"/>
          </a:xfrm>
          <a:prstGeom prst="rect">
            <a:avLst/>
          </a:prstGeom>
        </p:spPr>
      </p:pic>
      <p:pic>
        <p:nvPicPr>
          <p:cNvPr id="27" name="Graphic 26">
            <a:extLst>
              <a:ext uri="{FF2B5EF4-FFF2-40B4-BE49-F238E27FC236}">
                <a16:creationId xmlns:a16="http://schemas.microsoft.com/office/drawing/2014/main" id="{5196998A-E037-4B59-B4AE-832AC4C14F79}"/>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8389998" y="5067357"/>
            <a:ext cx="901353" cy="901353"/>
          </a:xfrm>
          <a:prstGeom prst="rect">
            <a:avLst/>
          </a:prstGeom>
        </p:spPr>
      </p:pic>
      <p:pic>
        <p:nvPicPr>
          <p:cNvPr id="28" name="Graphic 27">
            <a:extLst>
              <a:ext uri="{FF2B5EF4-FFF2-40B4-BE49-F238E27FC236}">
                <a16:creationId xmlns:a16="http://schemas.microsoft.com/office/drawing/2014/main" id="{85D9680A-C96A-4365-A7FF-6D7F402CCA1D}"/>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2693932" y="3869521"/>
            <a:ext cx="916854" cy="916854"/>
          </a:xfrm>
          <a:prstGeom prst="rect">
            <a:avLst/>
          </a:prstGeom>
        </p:spPr>
      </p:pic>
      <p:sp>
        <p:nvSpPr>
          <p:cNvPr id="23" name="Freeform: Shape 88">
            <a:extLst>
              <a:ext uri="{FF2B5EF4-FFF2-40B4-BE49-F238E27FC236}">
                <a16:creationId xmlns:a16="http://schemas.microsoft.com/office/drawing/2014/main" id="{D4C92352-9382-D120-ACFB-2E609CC52F38}"/>
              </a:ext>
            </a:extLst>
          </p:cNvPr>
          <p:cNvSpPr/>
          <p:nvPr/>
        </p:nvSpPr>
        <p:spPr>
          <a:xfrm>
            <a:off x="269663" y="434510"/>
            <a:ext cx="8159745" cy="498598"/>
          </a:xfrm>
          <a:custGeom>
            <a:avLst/>
            <a:gdLst>
              <a:gd name="connsiteX0" fmla="*/ 0 w 4732020"/>
              <a:gd name="connsiteY0" fmla="*/ 0 h 1164569"/>
              <a:gd name="connsiteX1" fmla="*/ 4732020 w 4732020"/>
              <a:gd name="connsiteY1" fmla="*/ 0 h 1164569"/>
              <a:gd name="connsiteX2" fmla="*/ 4732020 w 4732020"/>
              <a:gd name="connsiteY2" fmla="*/ 1164569 h 1164569"/>
              <a:gd name="connsiteX3" fmla="*/ 0 w 4732020"/>
              <a:gd name="connsiteY3" fmla="*/ 1164569 h 1164569"/>
              <a:gd name="connsiteX4" fmla="*/ 0 w 4732020"/>
              <a:gd name="connsiteY4" fmla="*/ 0 h 11645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2020" h="1164569">
                <a:moveTo>
                  <a:pt x="0" y="0"/>
                </a:moveTo>
                <a:lnTo>
                  <a:pt x="4732020" y="0"/>
                </a:lnTo>
                <a:lnTo>
                  <a:pt x="4732020" y="1164569"/>
                </a:lnTo>
                <a:lnTo>
                  <a:pt x="0" y="116456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spAutoFit/>
          </a:bodyPr>
          <a:lstStyle/>
          <a:p>
            <a:pPr lvl="0" defTabSz="1422400">
              <a:lnSpc>
                <a:spcPct val="90000"/>
              </a:lnSpc>
              <a:spcBef>
                <a:spcPct val="0"/>
              </a:spcBef>
              <a:spcAft>
                <a:spcPts val="600"/>
              </a:spcAft>
              <a:defRPr/>
            </a:pPr>
            <a:r>
              <a:rPr lang="en-US" sz="3600" dirty="0">
                <a:solidFill>
                  <a:srgbClr val="000000"/>
                </a:solidFill>
                <a:latin typeface="Segoe UI Semibold"/>
              </a:rPr>
              <a:t>Pluggable components</a:t>
            </a:r>
            <a:endParaRPr kumimoji="0" lang="en-US" sz="3600" b="0" i="0" u="none" strike="noStrike" kern="1200" cap="none" spc="0" normalizeH="0" baseline="0" noProof="0" dirty="0">
              <a:ln>
                <a:noFill/>
              </a:ln>
              <a:solidFill>
                <a:srgbClr val="000000"/>
              </a:solidFill>
              <a:effectLst/>
              <a:uLnTx/>
              <a:uFillTx/>
              <a:latin typeface="Segoe UI Semibold"/>
              <a:ea typeface="+mn-ea"/>
              <a:cs typeface="+mn-cs"/>
            </a:endParaRPr>
          </a:p>
        </p:txBody>
      </p:sp>
    </p:spTree>
    <p:extLst>
      <p:ext uri="{BB962C8B-B14F-4D97-AF65-F5344CB8AC3E}">
        <p14:creationId xmlns:p14="http://schemas.microsoft.com/office/powerpoint/2010/main" val="18848824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F6E4C04-EE5F-47AA-BA5E-5055AF11830C}"/>
              </a:ext>
            </a:extLst>
          </p:cNvPr>
          <p:cNvSpPr/>
          <p:nvPr/>
        </p:nvSpPr>
        <p:spPr bwMode="auto">
          <a:xfrm>
            <a:off x="6380777" y="0"/>
            <a:ext cx="5745936" cy="6858000"/>
          </a:xfrm>
          <a:prstGeom prst="rect">
            <a:avLst/>
          </a:prstGeom>
          <a:solidFill>
            <a:schemeClr val="bg1"/>
          </a:solidFill>
          <a:ln>
            <a:noFill/>
            <a:headEnd type="none" w="med" len="med"/>
            <a:tailEnd type="none" w="med" len="med"/>
          </a:ln>
          <a:effectLst>
            <a:outerShdw blurRad="152400" sx="102000" sy="102000" algn="ctr"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sp>
        <p:nvSpPr>
          <p:cNvPr id="15" name="Rectangle 14">
            <a:extLst>
              <a:ext uri="{FF2B5EF4-FFF2-40B4-BE49-F238E27FC236}">
                <a16:creationId xmlns:a16="http://schemas.microsoft.com/office/drawing/2014/main" id="{1F455F47-A583-4875-B376-B04062730A9A}"/>
              </a:ext>
            </a:extLst>
          </p:cNvPr>
          <p:cNvSpPr/>
          <p:nvPr/>
        </p:nvSpPr>
        <p:spPr bwMode="auto">
          <a:xfrm>
            <a:off x="312581" y="2142749"/>
            <a:ext cx="1679858" cy="1451938"/>
          </a:xfrm>
          <a:prstGeom prst="rect">
            <a:avLst/>
          </a:prstGeom>
          <a:solidFill>
            <a:schemeClr val="bg1"/>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algn="ctr" defTabSz="932472" fontAlgn="base">
              <a:spcBef>
                <a:spcPct val="0"/>
              </a:spcBef>
              <a:spcAft>
                <a:spcPts val="1200"/>
              </a:spcAft>
            </a:pPr>
            <a:r>
              <a:rPr lang="en-US" sz="4000" b="1" dirty="0">
                <a:solidFill>
                  <a:schemeClr val="accent1"/>
                </a:solidFill>
                <a:ea typeface="Segoe UI" pitchFamily="34" charset="0"/>
                <a:cs typeface="Segoe UI"/>
              </a:rPr>
              <a:t>17.9k</a:t>
            </a:r>
            <a:endParaRPr lang="en-US" sz="4000" b="1" dirty="0">
              <a:solidFill>
                <a:schemeClr val="accent1"/>
              </a:solidFill>
              <a:ea typeface="Segoe UI" pitchFamily="34" charset="0"/>
              <a:cs typeface="Segoe UI" pitchFamily="34" charset="0"/>
            </a:endParaRPr>
          </a:p>
          <a:p>
            <a:pPr algn="ctr" defTabSz="932472" fontAlgn="base">
              <a:spcBef>
                <a:spcPct val="0"/>
              </a:spcBef>
              <a:spcAft>
                <a:spcPct val="0"/>
              </a:spcAft>
            </a:pPr>
            <a:r>
              <a:rPr lang="en-US" sz="2000" dirty="0">
                <a:solidFill>
                  <a:schemeClr val="tx1"/>
                </a:solidFill>
                <a:ea typeface="Segoe UI" pitchFamily="34" charset="0"/>
                <a:cs typeface="Segoe UI"/>
              </a:rPr>
              <a:t>GitHub stars</a:t>
            </a:r>
          </a:p>
        </p:txBody>
      </p:sp>
      <p:sp>
        <p:nvSpPr>
          <p:cNvPr id="21" name="Rectangle 20">
            <a:extLst>
              <a:ext uri="{FF2B5EF4-FFF2-40B4-BE49-F238E27FC236}">
                <a16:creationId xmlns:a16="http://schemas.microsoft.com/office/drawing/2014/main" id="{B9B9E923-A876-4574-9772-EEC4BFB3A537}"/>
              </a:ext>
            </a:extLst>
          </p:cNvPr>
          <p:cNvSpPr/>
          <p:nvPr/>
        </p:nvSpPr>
        <p:spPr bwMode="auto">
          <a:xfrm>
            <a:off x="2239060" y="3861283"/>
            <a:ext cx="1679858" cy="1451938"/>
          </a:xfrm>
          <a:prstGeom prst="rect">
            <a:avLst/>
          </a:prstGeom>
          <a:solidFill>
            <a:schemeClr val="bg1"/>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182880" bIns="91440" numCol="1" spcCol="0" rtlCol="0" fromWordArt="0" anchor="ctr" anchorCtr="0" forceAA="0" compatLnSpc="1">
            <a:prstTxWarp prst="textNoShape">
              <a:avLst/>
            </a:prstTxWarp>
            <a:noAutofit/>
          </a:bodyPr>
          <a:lstStyle/>
          <a:p>
            <a:pPr algn="ctr" defTabSz="932472" fontAlgn="base">
              <a:spcBef>
                <a:spcPct val="0"/>
              </a:spcBef>
              <a:spcAft>
                <a:spcPts val="600"/>
              </a:spcAft>
            </a:pPr>
            <a:r>
              <a:rPr lang="en-US" sz="4000" b="1" dirty="0">
                <a:solidFill>
                  <a:schemeClr val="accent1"/>
                </a:solidFill>
                <a:ea typeface="Segoe UI" pitchFamily="34" charset="0"/>
                <a:cs typeface="Segoe UI"/>
              </a:rPr>
              <a:t>4k</a:t>
            </a:r>
            <a:endParaRPr lang="en-US" sz="4000" b="1" dirty="0">
              <a:solidFill>
                <a:schemeClr val="accent1"/>
              </a:solidFill>
              <a:ea typeface="Segoe UI" pitchFamily="34" charset="0"/>
              <a:cs typeface="Segoe UI" pitchFamily="34" charset="0"/>
            </a:endParaRPr>
          </a:p>
          <a:p>
            <a:pPr algn="ctr" defTabSz="932472" fontAlgn="base">
              <a:spcBef>
                <a:spcPct val="0"/>
              </a:spcBef>
              <a:spcAft>
                <a:spcPct val="0"/>
              </a:spcAft>
            </a:pPr>
            <a:r>
              <a:rPr lang="en-US" dirty="0">
                <a:solidFill>
                  <a:schemeClr val="tx1"/>
                </a:solidFill>
                <a:cs typeface="Segoe UI"/>
              </a:rPr>
              <a:t>Discord members</a:t>
            </a:r>
          </a:p>
        </p:txBody>
      </p:sp>
      <p:sp>
        <p:nvSpPr>
          <p:cNvPr id="22" name="TextBox 21">
            <a:extLst>
              <a:ext uri="{FF2B5EF4-FFF2-40B4-BE49-F238E27FC236}">
                <a16:creationId xmlns:a16="http://schemas.microsoft.com/office/drawing/2014/main" id="{600F7FE2-59F0-4654-86CA-B684AB9F0633}"/>
              </a:ext>
            </a:extLst>
          </p:cNvPr>
          <p:cNvSpPr txBox="1"/>
          <p:nvPr/>
        </p:nvSpPr>
        <p:spPr>
          <a:xfrm>
            <a:off x="6816298" y="4104024"/>
            <a:ext cx="4891782" cy="307777"/>
          </a:xfrm>
          <a:prstGeom prst="rect">
            <a:avLst/>
          </a:prstGeom>
          <a:noFill/>
        </p:spPr>
        <p:txBody>
          <a:bodyPr wrap="square" lIns="0" tIns="0" rIns="0" bIns="0" rtlCol="0">
            <a:spAutoFit/>
          </a:bodyPr>
          <a:lstStyle/>
          <a:p>
            <a:pPr algn="ctr"/>
            <a:r>
              <a:rPr lang="en-US" sz="2000" dirty="0">
                <a:gradFill>
                  <a:gsLst>
                    <a:gs pos="2917">
                      <a:schemeClr val="tx1"/>
                    </a:gs>
                    <a:gs pos="30000">
                      <a:schemeClr val="tx1"/>
                    </a:gs>
                  </a:gsLst>
                  <a:lin ang="5400000" scaled="0"/>
                </a:gradFill>
                <a:latin typeface="+mj-lt"/>
              </a:rPr>
              <a:t>Contributing organizations include:</a:t>
            </a:r>
          </a:p>
        </p:txBody>
      </p:sp>
      <p:pic>
        <p:nvPicPr>
          <p:cNvPr id="1026" name="Picture 2" descr="Secure Enclaves for Hashicorp Vault | Anjuna Enterprise Enclaves">
            <a:extLst>
              <a:ext uri="{FF2B5EF4-FFF2-40B4-BE49-F238E27FC236}">
                <a16:creationId xmlns:a16="http://schemas.microsoft.com/office/drawing/2014/main" id="{D4B76017-9CF3-4D46-9DF1-2AD130EDA8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31740" y="5816051"/>
            <a:ext cx="1480041" cy="822246"/>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a:extLst>
              <a:ext uri="{FF2B5EF4-FFF2-40B4-BE49-F238E27FC236}">
                <a16:creationId xmlns:a16="http://schemas.microsoft.com/office/drawing/2014/main" id="{49B1058C-24F0-4A7D-9F26-D9B826694C8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37006" y="4649533"/>
            <a:ext cx="1671104" cy="27294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Logo&#10;&#10;Description automatically generated">
            <a:extLst>
              <a:ext uri="{FF2B5EF4-FFF2-40B4-BE49-F238E27FC236}">
                <a16:creationId xmlns:a16="http://schemas.microsoft.com/office/drawing/2014/main" id="{93139394-3B97-4B9A-9606-448382327EB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54826" y="4861747"/>
            <a:ext cx="1257601" cy="1257601"/>
          </a:xfrm>
          <a:prstGeom prst="rect">
            <a:avLst/>
          </a:prstGeom>
        </p:spPr>
      </p:pic>
      <p:pic>
        <p:nvPicPr>
          <p:cNvPr id="4098" name="Picture 2" descr="ZEISS Logo">
            <a:extLst>
              <a:ext uri="{FF2B5EF4-FFF2-40B4-BE49-F238E27FC236}">
                <a16:creationId xmlns:a16="http://schemas.microsoft.com/office/drawing/2014/main" id="{63EB916F-87A1-45DB-9DA8-967210C247A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19575" y="4907273"/>
            <a:ext cx="1212075" cy="1212075"/>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Bosch logo and symbol, meaning, history, PNG">
            <a:extLst>
              <a:ext uri="{FF2B5EF4-FFF2-40B4-BE49-F238E27FC236}">
                <a16:creationId xmlns:a16="http://schemas.microsoft.com/office/drawing/2014/main" id="{E59F8775-B6F4-47EE-8D24-F3C822A7825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275728" y="5174509"/>
            <a:ext cx="1603691" cy="677602"/>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06943CC9-357A-416E-B7A0-4F2CD9595987}"/>
              </a:ext>
            </a:extLst>
          </p:cNvPr>
          <p:cNvPicPr>
            <a:picLocks noChangeAspect="1"/>
          </p:cNvPicPr>
          <p:nvPr/>
        </p:nvPicPr>
        <p:blipFill>
          <a:blip r:embed="rId8"/>
          <a:stretch>
            <a:fillRect/>
          </a:stretch>
        </p:blipFill>
        <p:spPr>
          <a:xfrm>
            <a:off x="9792924" y="5905752"/>
            <a:ext cx="604654" cy="642843"/>
          </a:xfrm>
          <a:prstGeom prst="rect">
            <a:avLst/>
          </a:prstGeom>
        </p:spPr>
      </p:pic>
      <p:pic>
        <p:nvPicPr>
          <p:cNvPr id="9" name="Picture 2" descr="Tencent腾讯">
            <a:extLst>
              <a:ext uri="{FF2B5EF4-FFF2-40B4-BE49-F238E27FC236}">
                <a16:creationId xmlns:a16="http://schemas.microsoft.com/office/drawing/2014/main" id="{94EC8724-AD2F-483B-B321-85D8BAD7276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699857" y="6153838"/>
            <a:ext cx="1185484" cy="155242"/>
          </a:xfrm>
          <a:prstGeom prst="rect">
            <a:avLst/>
          </a:prstGeom>
          <a:noFill/>
        </p:spPr>
      </p:pic>
      <p:pic>
        <p:nvPicPr>
          <p:cNvPr id="10" name="Graphic 9">
            <a:extLst>
              <a:ext uri="{FF2B5EF4-FFF2-40B4-BE49-F238E27FC236}">
                <a16:creationId xmlns:a16="http://schemas.microsoft.com/office/drawing/2014/main" id="{B4DCD7EB-842C-453B-A1BC-70A9B11DB0C9}"/>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10789575" y="4510759"/>
            <a:ext cx="836623" cy="597588"/>
          </a:xfrm>
          <a:prstGeom prst="rect">
            <a:avLst/>
          </a:prstGeom>
        </p:spPr>
      </p:pic>
      <p:sp>
        <p:nvSpPr>
          <p:cNvPr id="16" name="TextBox 15">
            <a:extLst>
              <a:ext uri="{FF2B5EF4-FFF2-40B4-BE49-F238E27FC236}">
                <a16:creationId xmlns:a16="http://schemas.microsoft.com/office/drawing/2014/main" id="{6F42089E-18AB-4AB4-BCD2-4CEAC2F3C82E}"/>
              </a:ext>
            </a:extLst>
          </p:cNvPr>
          <p:cNvSpPr txBox="1"/>
          <p:nvPr/>
        </p:nvSpPr>
        <p:spPr>
          <a:xfrm>
            <a:off x="401063" y="307179"/>
            <a:ext cx="5572004" cy="553998"/>
          </a:xfrm>
          <a:prstGeom prst="rect">
            <a:avLst/>
          </a:prstGeom>
          <a:noFill/>
        </p:spPr>
        <p:txBody>
          <a:bodyPr wrap="square" lIns="0" tIns="0" rIns="0" bIns="0" rtlCol="0">
            <a:spAutoFit/>
          </a:bodyPr>
          <a:lstStyle/>
          <a:p>
            <a:r>
              <a:rPr lang="en-US" sz="3600" dirty="0">
                <a:gradFill>
                  <a:gsLst>
                    <a:gs pos="2917">
                      <a:schemeClr val="tx1"/>
                    </a:gs>
                    <a:gs pos="30000">
                      <a:schemeClr val="tx1"/>
                    </a:gs>
                  </a:gsLst>
                  <a:lin ang="5400000" scaled="0"/>
                </a:gradFill>
                <a:latin typeface="+mj-lt"/>
              </a:rPr>
              <a:t>CNCF &amp; Community</a:t>
            </a:r>
          </a:p>
        </p:txBody>
      </p:sp>
      <p:sp>
        <p:nvSpPr>
          <p:cNvPr id="18" name="Rectangle 17">
            <a:extLst>
              <a:ext uri="{FF2B5EF4-FFF2-40B4-BE49-F238E27FC236}">
                <a16:creationId xmlns:a16="http://schemas.microsoft.com/office/drawing/2014/main" id="{8935D036-AA37-4233-93BB-EF6D8BE5EE8E}"/>
              </a:ext>
            </a:extLst>
          </p:cNvPr>
          <p:cNvSpPr/>
          <p:nvPr/>
        </p:nvSpPr>
        <p:spPr bwMode="auto">
          <a:xfrm>
            <a:off x="312581" y="3861283"/>
            <a:ext cx="1679858" cy="1451938"/>
          </a:xfrm>
          <a:prstGeom prst="rect">
            <a:avLst/>
          </a:prstGeom>
          <a:solidFill>
            <a:schemeClr val="bg1"/>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algn="ctr" defTabSz="932472" fontAlgn="base">
              <a:spcBef>
                <a:spcPct val="0"/>
              </a:spcBef>
              <a:spcAft>
                <a:spcPts val="1200"/>
              </a:spcAft>
            </a:pPr>
            <a:r>
              <a:rPr lang="en-US" sz="4000" b="1" dirty="0">
                <a:solidFill>
                  <a:schemeClr val="accent1"/>
                </a:solidFill>
                <a:ea typeface="Segoe UI" pitchFamily="34" charset="0"/>
                <a:cs typeface="Segoe UI"/>
              </a:rPr>
              <a:t>+1M</a:t>
            </a:r>
            <a:endParaRPr lang="en-US" sz="4000" b="1" dirty="0">
              <a:solidFill>
                <a:schemeClr val="accent1"/>
              </a:solidFill>
              <a:ea typeface="Segoe UI" pitchFamily="34" charset="0"/>
              <a:cs typeface="Segoe UI" pitchFamily="34" charset="0"/>
            </a:endParaRPr>
          </a:p>
          <a:p>
            <a:pPr algn="ctr" defTabSz="932472" fontAlgn="base">
              <a:spcBef>
                <a:spcPct val="0"/>
              </a:spcBef>
              <a:spcAft>
                <a:spcPct val="0"/>
              </a:spcAft>
            </a:pPr>
            <a:r>
              <a:rPr lang="en-US" dirty="0">
                <a:solidFill>
                  <a:schemeClr val="tx1"/>
                </a:solidFill>
                <a:ea typeface="Segoe UI" pitchFamily="34" charset="0"/>
                <a:cs typeface="Segoe UI"/>
              </a:rPr>
              <a:t>Docker Hub</a:t>
            </a:r>
          </a:p>
          <a:p>
            <a:pPr algn="ctr" defTabSz="932472" fontAlgn="base">
              <a:spcBef>
                <a:spcPct val="0"/>
              </a:spcBef>
              <a:spcAft>
                <a:spcPct val="0"/>
              </a:spcAft>
            </a:pPr>
            <a:r>
              <a:rPr lang="en-US" dirty="0">
                <a:solidFill>
                  <a:schemeClr val="tx1"/>
                </a:solidFill>
                <a:ea typeface="Segoe UI" pitchFamily="34" charset="0"/>
                <a:cs typeface="Segoe UI"/>
              </a:rPr>
              <a:t>monthly pulls</a:t>
            </a:r>
          </a:p>
        </p:txBody>
      </p:sp>
      <p:sp>
        <p:nvSpPr>
          <p:cNvPr id="19" name="Rectangle 18">
            <a:extLst>
              <a:ext uri="{FF2B5EF4-FFF2-40B4-BE49-F238E27FC236}">
                <a16:creationId xmlns:a16="http://schemas.microsoft.com/office/drawing/2014/main" id="{F41CDF38-F2B1-4F05-ACFD-E5D533D4D401}"/>
              </a:ext>
            </a:extLst>
          </p:cNvPr>
          <p:cNvSpPr/>
          <p:nvPr/>
        </p:nvSpPr>
        <p:spPr bwMode="auto">
          <a:xfrm>
            <a:off x="2239060" y="2142749"/>
            <a:ext cx="1679858" cy="1451938"/>
          </a:xfrm>
          <a:prstGeom prst="rect">
            <a:avLst/>
          </a:prstGeom>
          <a:solidFill>
            <a:schemeClr val="bg1"/>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algn="ctr" defTabSz="932472" fontAlgn="base">
              <a:spcBef>
                <a:spcPct val="0"/>
              </a:spcBef>
              <a:spcAft>
                <a:spcPts val="1200"/>
              </a:spcAft>
            </a:pPr>
            <a:r>
              <a:rPr lang="en-US" sz="4000" b="1" dirty="0">
                <a:solidFill>
                  <a:schemeClr val="accent1"/>
                </a:solidFill>
                <a:ea typeface="Segoe UI" pitchFamily="34" charset="0"/>
                <a:cs typeface="Segoe UI"/>
              </a:rPr>
              <a:t>1810</a:t>
            </a:r>
            <a:endParaRPr lang="en-US" sz="4000" b="1" dirty="0">
              <a:solidFill>
                <a:schemeClr val="accent1"/>
              </a:solidFill>
              <a:ea typeface="Segoe UI" pitchFamily="34" charset="0"/>
              <a:cs typeface="Segoe UI" pitchFamily="34" charset="0"/>
            </a:endParaRPr>
          </a:p>
          <a:p>
            <a:pPr algn="ctr" defTabSz="932472" fontAlgn="base">
              <a:spcBef>
                <a:spcPct val="0"/>
              </a:spcBef>
              <a:spcAft>
                <a:spcPct val="0"/>
              </a:spcAft>
            </a:pPr>
            <a:r>
              <a:rPr lang="en-US" sz="2000" dirty="0">
                <a:solidFill>
                  <a:schemeClr val="tx1"/>
                </a:solidFill>
                <a:ea typeface="Segoe UI" pitchFamily="34" charset="0"/>
                <a:cs typeface="Segoe UI"/>
              </a:rPr>
              <a:t>Contributors</a:t>
            </a:r>
          </a:p>
        </p:txBody>
      </p:sp>
      <p:sp>
        <p:nvSpPr>
          <p:cNvPr id="20" name="Rectangle 19">
            <a:extLst>
              <a:ext uri="{FF2B5EF4-FFF2-40B4-BE49-F238E27FC236}">
                <a16:creationId xmlns:a16="http://schemas.microsoft.com/office/drawing/2014/main" id="{3DE6CA44-84A7-4641-A08A-69BCE5BCECA5}"/>
              </a:ext>
            </a:extLst>
          </p:cNvPr>
          <p:cNvSpPr/>
          <p:nvPr/>
        </p:nvSpPr>
        <p:spPr bwMode="auto">
          <a:xfrm>
            <a:off x="4160389" y="2142749"/>
            <a:ext cx="1679858" cy="1451938"/>
          </a:xfrm>
          <a:prstGeom prst="rect">
            <a:avLst/>
          </a:prstGeom>
          <a:solidFill>
            <a:schemeClr val="bg1"/>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algn="ctr" defTabSz="932472" fontAlgn="base">
              <a:spcBef>
                <a:spcPct val="0"/>
              </a:spcBef>
              <a:spcAft>
                <a:spcPts val="1200"/>
              </a:spcAft>
            </a:pPr>
            <a:r>
              <a:rPr lang="en-US" sz="4000" b="1" dirty="0">
                <a:solidFill>
                  <a:schemeClr val="accent1"/>
                </a:solidFill>
                <a:ea typeface="Segoe UI" pitchFamily="34" charset="0"/>
                <a:cs typeface="Segoe UI"/>
              </a:rPr>
              <a:t>97</a:t>
            </a:r>
            <a:endParaRPr lang="en-US" sz="4000" b="1" dirty="0">
              <a:solidFill>
                <a:schemeClr val="accent1"/>
              </a:solidFill>
              <a:ea typeface="Segoe UI" pitchFamily="34" charset="0"/>
              <a:cs typeface="Segoe UI" pitchFamily="34" charset="0"/>
            </a:endParaRPr>
          </a:p>
          <a:p>
            <a:pPr algn="ctr" defTabSz="932472" fontAlgn="base">
              <a:spcBef>
                <a:spcPct val="0"/>
              </a:spcBef>
              <a:spcAft>
                <a:spcPct val="0"/>
              </a:spcAft>
            </a:pPr>
            <a:r>
              <a:rPr lang="en-US" sz="2000" dirty="0">
                <a:solidFill>
                  <a:schemeClr val="tx1"/>
                </a:solidFill>
                <a:ea typeface="Segoe UI" pitchFamily="34" charset="0"/>
                <a:cs typeface="Segoe UI"/>
              </a:rPr>
              <a:t>Community</a:t>
            </a:r>
          </a:p>
          <a:p>
            <a:pPr algn="ctr" defTabSz="932472" fontAlgn="base">
              <a:spcBef>
                <a:spcPct val="0"/>
              </a:spcBef>
              <a:spcAft>
                <a:spcPct val="0"/>
              </a:spcAft>
            </a:pPr>
            <a:r>
              <a:rPr lang="en-US" sz="2000" dirty="0">
                <a:solidFill>
                  <a:schemeClr val="tx1"/>
                </a:solidFill>
                <a:ea typeface="Segoe UI" pitchFamily="34" charset="0"/>
                <a:cs typeface="Segoe UI"/>
              </a:rPr>
              <a:t>Components</a:t>
            </a:r>
          </a:p>
        </p:txBody>
      </p:sp>
      <p:sp>
        <p:nvSpPr>
          <p:cNvPr id="23" name="Rectangle 22">
            <a:extLst>
              <a:ext uri="{FF2B5EF4-FFF2-40B4-BE49-F238E27FC236}">
                <a16:creationId xmlns:a16="http://schemas.microsoft.com/office/drawing/2014/main" id="{1BDF6AD7-DF99-4ED8-93A8-BC27906758B4}"/>
              </a:ext>
            </a:extLst>
          </p:cNvPr>
          <p:cNvSpPr/>
          <p:nvPr/>
        </p:nvSpPr>
        <p:spPr bwMode="auto">
          <a:xfrm>
            <a:off x="4160389" y="3861283"/>
            <a:ext cx="1679858" cy="1451938"/>
          </a:xfrm>
          <a:prstGeom prst="rect">
            <a:avLst/>
          </a:prstGeom>
          <a:solidFill>
            <a:schemeClr val="bg1"/>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182880" bIns="91440" numCol="1" spcCol="0" rtlCol="0" fromWordArt="0" anchor="ctr" anchorCtr="0" forceAA="0" compatLnSpc="1">
            <a:prstTxWarp prst="textNoShape">
              <a:avLst/>
            </a:prstTxWarp>
            <a:noAutofit/>
          </a:bodyPr>
          <a:lstStyle/>
          <a:p>
            <a:pPr algn="ctr" defTabSz="932472" fontAlgn="base">
              <a:spcBef>
                <a:spcPct val="0"/>
              </a:spcBef>
              <a:spcAft>
                <a:spcPts val="600"/>
              </a:spcAft>
            </a:pPr>
            <a:r>
              <a:rPr lang="en-US" sz="3200" b="1" dirty="0">
                <a:solidFill>
                  <a:schemeClr val="accent1"/>
                </a:solidFill>
                <a:ea typeface="Segoe UI" pitchFamily="34" charset="0"/>
                <a:cs typeface="Segoe UI"/>
              </a:rPr>
              <a:t>+10k</a:t>
            </a:r>
            <a:endParaRPr lang="en-US" sz="3200" b="1" dirty="0">
              <a:solidFill>
                <a:schemeClr val="accent1"/>
              </a:solidFill>
              <a:ea typeface="Segoe UI" pitchFamily="34" charset="0"/>
              <a:cs typeface="Segoe UI" pitchFamily="34" charset="0"/>
            </a:endParaRPr>
          </a:p>
          <a:p>
            <a:pPr algn="ctr" defTabSz="932472" fontAlgn="base">
              <a:spcBef>
                <a:spcPct val="0"/>
              </a:spcBef>
              <a:spcAft>
                <a:spcPct val="0"/>
              </a:spcAft>
            </a:pPr>
            <a:r>
              <a:rPr lang="en-US" dirty="0">
                <a:solidFill>
                  <a:schemeClr val="tx1"/>
                </a:solidFill>
                <a:cs typeface="Segoe UI"/>
              </a:rPr>
              <a:t>Monthly Docs views</a:t>
            </a:r>
          </a:p>
        </p:txBody>
      </p:sp>
      <p:sp>
        <p:nvSpPr>
          <p:cNvPr id="25" name="TextBox 24">
            <a:extLst>
              <a:ext uri="{FF2B5EF4-FFF2-40B4-BE49-F238E27FC236}">
                <a16:creationId xmlns:a16="http://schemas.microsoft.com/office/drawing/2014/main" id="{C3CE4052-FEDD-4BF2-91BF-739117FD518B}"/>
              </a:ext>
            </a:extLst>
          </p:cNvPr>
          <p:cNvSpPr txBox="1"/>
          <p:nvPr/>
        </p:nvSpPr>
        <p:spPr>
          <a:xfrm>
            <a:off x="171268" y="1670914"/>
            <a:ext cx="6095823" cy="307777"/>
          </a:xfrm>
          <a:prstGeom prst="rect">
            <a:avLst/>
          </a:prstGeom>
          <a:noFill/>
        </p:spPr>
        <p:txBody>
          <a:bodyPr wrap="square" lIns="0" tIns="0" rIns="0" bIns="0" rtlCol="0">
            <a:spAutoFit/>
          </a:bodyPr>
          <a:lstStyle/>
          <a:p>
            <a:pPr algn="l"/>
            <a:r>
              <a:rPr lang="en-US" sz="2000" dirty="0">
                <a:gradFill>
                  <a:gsLst>
                    <a:gs pos="2917">
                      <a:schemeClr val="tx1"/>
                    </a:gs>
                    <a:gs pos="30000">
                      <a:schemeClr val="tx1"/>
                    </a:gs>
                  </a:gsLst>
                  <a:lin ang="5400000" scaled="0"/>
                </a:gradFill>
                <a:latin typeface="+mj-lt"/>
              </a:rPr>
              <a:t>Nov 2021: Accepted into CNCF as Incubating project</a:t>
            </a:r>
            <a:endParaRPr lang="en-US" sz="2000" b="1" i="0" dirty="0">
              <a:solidFill>
                <a:srgbClr val="C9D1D9"/>
              </a:solidFill>
              <a:effectLst/>
              <a:latin typeface="-apple-system"/>
            </a:endParaRPr>
          </a:p>
        </p:txBody>
      </p:sp>
      <p:pic>
        <p:nvPicPr>
          <p:cNvPr id="7" name="Picture 2">
            <a:extLst>
              <a:ext uri="{FF2B5EF4-FFF2-40B4-BE49-F238E27FC236}">
                <a16:creationId xmlns:a16="http://schemas.microsoft.com/office/drawing/2014/main" id="{F754A131-BD34-646D-D8D4-F5D5D2065FAC}"/>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p:blipFill>
        <p:spPr bwMode="auto">
          <a:xfrm>
            <a:off x="6765036" y="840129"/>
            <a:ext cx="5010233" cy="294719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Logo&#10;&#10;Description automatically generated">
            <a:extLst>
              <a:ext uri="{FF2B5EF4-FFF2-40B4-BE49-F238E27FC236}">
                <a16:creationId xmlns:a16="http://schemas.microsoft.com/office/drawing/2014/main" id="{09A031F2-CF7E-7370-7C7A-894523B83C99}"/>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403755" y="157470"/>
            <a:ext cx="2083692" cy="1509863"/>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a:extLst>
              <a:ext uri="{FF2B5EF4-FFF2-40B4-BE49-F238E27FC236}">
                <a16:creationId xmlns:a16="http://schemas.microsoft.com/office/drawing/2014/main" id="{2111B608-8956-6378-A355-1A480EFB2786}"/>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654633" y="4409250"/>
            <a:ext cx="2019875" cy="742198"/>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uawei">
            <a:extLst>
              <a:ext uri="{FF2B5EF4-FFF2-40B4-BE49-F238E27FC236}">
                <a16:creationId xmlns:a16="http://schemas.microsoft.com/office/drawing/2014/main" id="{29DDFE48-546A-859D-6C59-A7C1C9F9AEF2}"/>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665722" y="5041625"/>
            <a:ext cx="886060" cy="88606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Shape&#10;&#10;Description automatically generated">
            <a:extLst>
              <a:ext uri="{FF2B5EF4-FFF2-40B4-BE49-F238E27FC236}">
                <a16:creationId xmlns:a16="http://schemas.microsoft.com/office/drawing/2014/main" id="{D116F3BD-09AC-7254-9DB7-E693004CD36F}"/>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0451868" y="5802102"/>
            <a:ext cx="1689412" cy="736918"/>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4E065AC2-2B37-4922-8267-0DFCAA217C88}"/>
              </a:ext>
            </a:extLst>
          </p:cNvPr>
          <p:cNvSpPr txBox="1"/>
          <p:nvPr/>
        </p:nvSpPr>
        <p:spPr>
          <a:xfrm>
            <a:off x="6850018" y="758512"/>
            <a:ext cx="3366966" cy="307777"/>
          </a:xfrm>
          <a:prstGeom prst="rect">
            <a:avLst/>
          </a:prstGeom>
          <a:solidFill>
            <a:schemeClr val="bg1"/>
          </a:solidFill>
        </p:spPr>
        <p:txBody>
          <a:bodyPr wrap="square" lIns="0" tIns="0" rIns="0" bIns="0" rtlCol="0">
            <a:spAutoFit/>
          </a:bodyPr>
          <a:lstStyle/>
          <a:p>
            <a:pPr algn="ctr"/>
            <a:r>
              <a:rPr lang="en-US" sz="2000" dirty="0">
                <a:gradFill>
                  <a:gsLst>
                    <a:gs pos="2917">
                      <a:schemeClr val="tx1"/>
                    </a:gs>
                    <a:gs pos="30000">
                      <a:schemeClr val="tx1"/>
                    </a:gs>
                  </a:gsLst>
                  <a:lin ang="5400000" scaled="0"/>
                </a:gradFill>
                <a:latin typeface="+mj-lt"/>
              </a:rPr>
              <a:t>Contributor growth</a:t>
            </a:r>
          </a:p>
        </p:txBody>
      </p:sp>
    </p:spTree>
    <p:extLst>
      <p:ext uri="{BB962C8B-B14F-4D97-AF65-F5344CB8AC3E}">
        <p14:creationId xmlns:p14="http://schemas.microsoft.com/office/powerpoint/2010/main" val="3180132022"/>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1FDB75-8185-4D23-9FA5-DFB22684D9A7}"/>
              </a:ext>
            </a:extLst>
          </p:cNvPr>
          <p:cNvSpPr>
            <a:spLocks noGrp="1"/>
          </p:cNvSpPr>
          <p:nvPr>
            <p:ph type="title"/>
          </p:nvPr>
        </p:nvSpPr>
        <p:spPr>
          <a:xfrm>
            <a:off x="588263" y="457200"/>
            <a:ext cx="1511470" cy="553998"/>
          </a:xfrm>
        </p:spPr>
        <p:txBody>
          <a:bodyPr/>
          <a:lstStyle/>
          <a:p>
            <a:r>
              <a:rPr lang="en-US"/>
              <a:t>Icons</a:t>
            </a:r>
          </a:p>
        </p:txBody>
      </p:sp>
      <p:pic>
        <p:nvPicPr>
          <p:cNvPr id="4" name="Graphic 3">
            <a:extLst>
              <a:ext uri="{FF2B5EF4-FFF2-40B4-BE49-F238E27FC236}">
                <a16:creationId xmlns:a16="http://schemas.microsoft.com/office/drawing/2014/main" id="{28D09EB5-E265-4B28-9941-431662B2F104}"/>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7055065" y="1345176"/>
            <a:ext cx="860378" cy="860378"/>
          </a:xfrm>
          <a:prstGeom prst="rect">
            <a:avLst/>
          </a:prstGeom>
        </p:spPr>
      </p:pic>
      <p:pic>
        <p:nvPicPr>
          <p:cNvPr id="6" name="Graphic 5">
            <a:extLst>
              <a:ext uri="{FF2B5EF4-FFF2-40B4-BE49-F238E27FC236}">
                <a16:creationId xmlns:a16="http://schemas.microsoft.com/office/drawing/2014/main" id="{05E62D39-7251-4670-BB79-79C6C6CE2387}"/>
              </a:ext>
            </a:extLst>
          </p:cNvPr>
          <p:cNvPicPr>
            <a:picLocks noChangeAspect="1"/>
          </p:cNvPicPr>
          <p:nvPr/>
        </p:nvPicPr>
        <p:blipFill>
          <a:blip r:embed="rId5" cstate="print">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519359" y="1353084"/>
            <a:ext cx="844562" cy="844562"/>
          </a:xfrm>
          <a:prstGeom prst="rect">
            <a:avLst/>
          </a:prstGeom>
        </p:spPr>
      </p:pic>
      <p:sp>
        <p:nvSpPr>
          <p:cNvPr id="9" name="Rectangle 8">
            <a:extLst>
              <a:ext uri="{FF2B5EF4-FFF2-40B4-BE49-F238E27FC236}">
                <a16:creationId xmlns:a16="http://schemas.microsoft.com/office/drawing/2014/main" id="{73AB8383-8408-49B5-9D3F-45FA4D0322D5}"/>
              </a:ext>
            </a:extLst>
          </p:cNvPr>
          <p:cNvSpPr/>
          <p:nvPr/>
        </p:nvSpPr>
        <p:spPr bwMode="auto">
          <a:xfrm>
            <a:off x="10003709" y="1449252"/>
            <a:ext cx="860378" cy="652226"/>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pic>
        <p:nvPicPr>
          <p:cNvPr id="8" name="Graphic 7">
            <a:extLst>
              <a:ext uri="{FF2B5EF4-FFF2-40B4-BE49-F238E27FC236}">
                <a16:creationId xmlns:a16="http://schemas.microsoft.com/office/drawing/2014/main" id="{905503A7-712E-44DB-BE2C-556E2181AE68}"/>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10003709" y="1345176"/>
            <a:ext cx="860378" cy="860378"/>
          </a:xfrm>
          <a:prstGeom prst="rect">
            <a:avLst/>
          </a:prstGeom>
        </p:spPr>
      </p:pic>
      <p:sp>
        <p:nvSpPr>
          <p:cNvPr id="11" name="TextBox 10">
            <a:extLst>
              <a:ext uri="{FF2B5EF4-FFF2-40B4-BE49-F238E27FC236}">
                <a16:creationId xmlns:a16="http://schemas.microsoft.com/office/drawing/2014/main" id="{0062B3FC-5FAA-4924-BB7A-B3B0B6A33F14}"/>
              </a:ext>
            </a:extLst>
          </p:cNvPr>
          <p:cNvSpPr txBox="1"/>
          <p:nvPr/>
        </p:nvSpPr>
        <p:spPr>
          <a:xfrm>
            <a:off x="8519359" y="2379139"/>
            <a:ext cx="846386" cy="215444"/>
          </a:xfrm>
          <a:prstGeom prst="rect">
            <a:avLst/>
          </a:prstGeom>
          <a:noFill/>
        </p:spPr>
        <p:txBody>
          <a:bodyPr wrap="none" lIns="0" tIns="0" rIns="0" bIns="0" rtlCol="0">
            <a:spAutoFit/>
          </a:bodyPr>
          <a:lstStyle/>
          <a:p>
            <a:pPr algn="ctr"/>
            <a:r>
              <a:rPr lang="en-US" sz="1400">
                <a:latin typeface="+mj-lt"/>
              </a:rPr>
              <a:t>Black logo</a:t>
            </a:r>
          </a:p>
        </p:txBody>
      </p:sp>
      <p:sp>
        <p:nvSpPr>
          <p:cNvPr id="12" name="TextBox 11">
            <a:extLst>
              <a:ext uri="{FF2B5EF4-FFF2-40B4-BE49-F238E27FC236}">
                <a16:creationId xmlns:a16="http://schemas.microsoft.com/office/drawing/2014/main" id="{283EE76D-A839-40F5-BCD8-C041E17750EE}"/>
              </a:ext>
            </a:extLst>
          </p:cNvPr>
          <p:cNvSpPr txBox="1"/>
          <p:nvPr/>
        </p:nvSpPr>
        <p:spPr>
          <a:xfrm>
            <a:off x="6993975" y="2271418"/>
            <a:ext cx="998671" cy="430887"/>
          </a:xfrm>
          <a:prstGeom prst="rect">
            <a:avLst/>
          </a:prstGeom>
          <a:noFill/>
        </p:spPr>
        <p:txBody>
          <a:bodyPr wrap="square" lIns="0" tIns="0" rIns="0" bIns="0" rtlCol="0">
            <a:spAutoFit/>
          </a:bodyPr>
          <a:lstStyle/>
          <a:p>
            <a:pPr algn="ctr"/>
            <a:r>
              <a:rPr lang="en-US" sz="1400">
                <a:latin typeface="+mj-lt"/>
              </a:rPr>
              <a:t>Blue logo</a:t>
            </a:r>
          </a:p>
          <a:p>
            <a:pPr algn="ctr"/>
            <a:r>
              <a:rPr lang="en-US" sz="1400">
                <a:latin typeface="+mj-lt"/>
              </a:rPr>
              <a:t>(preferred)</a:t>
            </a:r>
          </a:p>
        </p:txBody>
      </p:sp>
      <p:sp>
        <p:nvSpPr>
          <p:cNvPr id="14" name="TextBox 13">
            <a:extLst>
              <a:ext uri="{FF2B5EF4-FFF2-40B4-BE49-F238E27FC236}">
                <a16:creationId xmlns:a16="http://schemas.microsoft.com/office/drawing/2014/main" id="{60785075-F2D8-4979-B00A-3FCD2D3D5FA3}"/>
              </a:ext>
            </a:extLst>
          </p:cNvPr>
          <p:cNvSpPr txBox="1"/>
          <p:nvPr/>
        </p:nvSpPr>
        <p:spPr>
          <a:xfrm>
            <a:off x="9847416" y="2379139"/>
            <a:ext cx="1164038" cy="215444"/>
          </a:xfrm>
          <a:prstGeom prst="rect">
            <a:avLst/>
          </a:prstGeom>
          <a:noFill/>
        </p:spPr>
        <p:txBody>
          <a:bodyPr wrap="square" lIns="0" tIns="0" rIns="0" bIns="0" rtlCol="0">
            <a:spAutoFit/>
          </a:bodyPr>
          <a:lstStyle/>
          <a:p>
            <a:pPr algn="ctr"/>
            <a:r>
              <a:rPr lang="en-US" sz="1400">
                <a:latin typeface="+mj-lt"/>
              </a:rPr>
              <a:t>White logo</a:t>
            </a:r>
          </a:p>
        </p:txBody>
      </p:sp>
      <p:pic>
        <p:nvPicPr>
          <p:cNvPr id="16" name="Graphic 15">
            <a:extLst>
              <a:ext uri="{FF2B5EF4-FFF2-40B4-BE49-F238E27FC236}">
                <a16:creationId xmlns:a16="http://schemas.microsoft.com/office/drawing/2014/main" id="{8606D484-0143-46E7-81F4-5B3248C4FD73}"/>
              </a:ext>
            </a:extLst>
          </p:cNvPr>
          <p:cNvPicPr>
            <a:picLocks noChangeAspect="1"/>
          </p:cNvPicPr>
          <p:nvPr/>
        </p:nvPicPr>
        <p:blipFill>
          <a:blip r:embed="rId9" cstate="print">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6570543" y="3192516"/>
            <a:ext cx="428695" cy="471387"/>
          </a:xfrm>
          <a:prstGeom prst="rect">
            <a:avLst/>
          </a:prstGeom>
        </p:spPr>
      </p:pic>
      <p:pic>
        <p:nvPicPr>
          <p:cNvPr id="18" name="Graphic 17">
            <a:extLst>
              <a:ext uri="{FF2B5EF4-FFF2-40B4-BE49-F238E27FC236}">
                <a16:creationId xmlns:a16="http://schemas.microsoft.com/office/drawing/2014/main" id="{8F4B9DF0-66ED-437A-8A2B-70F2F1DCCD56}"/>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4919570" y="3159607"/>
            <a:ext cx="672394" cy="537204"/>
          </a:xfrm>
          <a:prstGeom prst="rect">
            <a:avLst/>
          </a:prstGeom>
        </p:spPr>
      </p:pic>
      <p:pic>
        <p:nvPicPr>
          <p:cNvPr id="20" name="Graphic 19">
            <a:extLst>
              <a:ext uri="{FF2B5EF4-FFF2-40B4-BE49-F238E27FC236}">
                <a16:creationId xmlns:a16="http://schemas.microsoft.com/office/drawing/2014/main" id="{6908E2AD-41BC-4035-80A0-F279724086C6}"/>
              </a:ext>
            </a:extLst>
          </p:cNvPr>
          <p:cNvPicPr>
            <a:picLocks noChangeAspect="1"/>
          </p:cNvPicPr>
          <p:nvPr/>
        </p:nvPicPr>
        <p:blipFill>
          <a:blip r:embed="rId13" cstate="print">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7977817" y="3162275"/>
            <a:ext cx="620809" cy="531868"/>
          </a:xfrm>
          <a:prstGeom prst="rect">
            <a:avLst/>
          </a:prstGeom>
        </p:spPr>
      </p:pic>
      <p:pic>
        <p:nvPicPr>
          <p:cNvPr id="22" name="Graphic 21">
            <a:extLst>
              <a:ext uri="{FF2B5EF4-FFF2-40B4-BE49-F238E27FC236}">
                <a16:creationId xmlns:a16="http://schemas.microsoft.com/office/drawing/2014/main" id="{EB4D37D9-482F-4D8E-991E-1E9DECD50354}"/>
              </a:ext>
            </a:extLst>
          </p:cNvPr>
          <p:cNvPicPr>
            <a:picLocks noChangeAspect="1"/>
          </p:cNvPicPr>
          <p:nvPr/>
        </p:nvPicPr>
        <p:blipFill>
          <a:blip r:embed="rId15" cstate="print">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3300616" y="3265447"/>
            <a:ext cx="640375" cy="325524"/>
          </a:xfrm>
          <a:prstGeom prst="rect">
            <a:avLst/>
          </a:prstGeom>
        </p:spPr>
      </p:pic>
      <p:pic>
        <p:nvPicPr>
          <p:cNvPr id="24" name="Graphic 23">
            <a:extLst>
              <a:ext uri="{FF2B5EF4-FFF2-40B4-BE49-F238E27FC236}">
                <a16:creationId xmlns:a16="http://schemas.microsoft.com/office/drawing/2014/main" id="{C6D21280-0EB0-4354-A5EB-B2CAB72A4BFB}"/>
              </a:ext>
            </a:extLst>
          </p:cNvPr>
          <p:cNvPicPr>
            <a:picLocks noChangeAspect="1"/>
          </p:cNvPicPr>
          <p:nvPr/>
        </p:nvPicPr>
        <p:blipFill>
          <a:blip r:embed="rId17" cstate="print">
            <a:extLst>
              <a:ext uri="{28A0092B-C50C-407E-A947-70E740481C1C}">
                <a14:useLocalDpi xmlns:a14="http://schemas.microsoft.com/office/drawing/2010/main"/>
              </a:ext>
              <a:ext uri="{96DAC541-7B7A-43D3-8B79-37D633B846F1}">
                <asvg:svgBlip xmlns:asvg="http://schemas.microsoft.com/office/drawing/2016/SVG/main" r:embed="rId18"/>
              </a:ext>
            </a:extLst>
          </a:blip>
          <a:stretch>
            <a:fillRect/>
          </a:stretch>
        </p:blipFill>
        <p:spPr>
          <a:xfrm>
            <a:off x="9577207" y="3200520"/>
            <a:ext cx="359322" cy="455378"/>
          </a:xfrm>
          <a:prstGeom prst="rect">
            <a:avLst/>
          </a:prstGeom>
        </p:spPr>
      </p:pic>
      <p:pic>
        <p:nvPicPr>
          <p:cNvPr id="26" name="Graphic 25">
            <a:extLst>
              <a:ext uri="{FF2B5EF4-FFF2-40B4-BE49-F238E27FC236}">
                <a16:creationId xmlns:a16="http://schemas.microsoft.com/office/drawing/2014/main" id="{34F45129-33D4-4C97-8027-43FAC1073E60}"/>
              </a:ext>
            </a:extLst>
          </p:cNvPr>
          <p:cNvPicPr>
            <a:picLocks noChangeAspect="1"/>
          </p:cNvPicPr>
          <p:nvPr/>
        </p:nvPicPr>
        <p:blipFill>
          <a:blip r:embed="rId19" cstate="print">
            <a:extLst>
              <a:ext uri="{28A0092B-C50C-407E-A947-70E740481C1C}">
                <a14:useLocalDpi xmlns:a14="http://schemas.microsoft.com/office/drawing/2010/main"/>
              </a:ext>
              <a:ext uri="{96DAC541-7B7A-43D3-8B79-37D633B846F1}">
                <asvg:svgBlip xmlns:asvg="http://schemas.microsoft.com/office/drawing/2016/SVG/main" r:embed="rId20"/>
              </a:ext>
            </a:extLst>
          </a:blip>
          <a:stretch>
            <a:fillRect/>
          </a:stretch>
        </p:blipFill>
        <p:spPr>
          <a:xfrm>
            <a:off x="375779" y="3153381"/>
            <a:ext cx="668837" cy="549656"/>
          </a:xfrm>
          <a:prstGeom prst="rect">
            <a:avLst/>
          </a:prstGeom>
        </p:spPr>
      </p:pic>
      <p:pic>
        <p:nvPicPr>
          <p:cNvPr id="28" name="Graphic 27">
            <a:extLst>
              <a:ext uri="{FF2B5EF4-FFF2-40B4-BE49-F238E27FC236}">
                <a16:creationId xmlns:a16="http://schemas.microsoft.com/office/drawing/2014/main" id="{E4FD2AA4-5635-4D95-9052-DB5DC102ED46}"/>
              </a:ext>
            </a:extLst>
          </p:cNvPr>
          <p:cNvPicPr>
            <a:picLocks noChangeAspect="1"/>
          </p:cNvPicPr>
          <p:nvPr/>
        </p:nvPicPr>
        <p:blipFill>
          <a:blip r:embed="rId21" cstate="print">
            <a:extLst>
              <a:ext uri="{28A0092B-C50C-407E-A947-70E740481C1C}">
                <a14:useLocalDpi xmlns:a14="http://schemas.microsoft.com/office/drawing/2010/main"/>
              </a:ext>
              <a:ext uri="{96DAC541-7B7A-43D3-8B79-37D633B846F1}">
                <asvg:svgBlip xmlns:asvg="http://schemas.microsoft.com/office/drawing/2016/SVG/main" r:embed="rId22"/>
              </a:ext>
            </a:extLst>
          </a:blip>
          <a:stretch>
            <a:fillRect/>
          </a:stretch>
        </p:blipFill>
        <p:spPr>
          <a:xfrm>
            <a:off x="2023195" y="3183621"/>
            <a:ext cx="298842" cy="489176"/>
          </a:xfrm>
          <a:prstGeom prst="rect">
            <a:avLst/>
          </a:prstGeom>
        </p:spPr>
      </p:pic>
      <p:sp>
        <p:nvSpPr>
          <p:cNvPr id="29" name="TextBox 28">
            <a:extLst>
              <a:ext uri="{FF2B5EF4-FFF2-40B4-BE49-F238E27FC236}">
                <a16:creationId xmlns:a16="http://schemas.microsoft.com/office/drawing/2014/main" id="{FD01173D-8FD9-4C03-AA22-72C6B856079E}"/>
              </a:ext>
            </a:extLst>
          </p:cNvPr>
          <p:cNvSpPr txBox="1"/>
          <p:nvPr/>
        </p:nvSpPr>
        <p:spPr>
          <a:xfrm>
            <a:off x="286106" y="3912498"/>
            <a:ext cx="848181" cy="430887"/>
          </a:xfrm>
          <a:prstGeom prst="rect">
            <a:avLst/>
          </a:prstGeom>
          <a:noFill/>
        </p:spPr>
        <p:txBody>
          <a:bodyPr wrap="none" lIns="0" tIns="0" rIns="0" bIns="0" rtlCol="0" anchor="ctr">
            <a:spAutoFit/>
          </a:bodyPr>
          <a:lstStyle/>
          <a:p>
            <a:pPr algn="ctr"/>
            <a:r>
              <a:rPr lang="en-US" sz="1400">
                <a:latin typeface="+mj-lt"/>
              </a:rPr>
              <a:t>Service</a:t>
            </a:r>
          </a:p>
          <a:p>
            <a:pPr algn="ctr"/>
            <a:r>
              <a:rPr lang="en-US" sz="1400">
                <a:latin typeface="+mj-lt"/>
              </a:rPr>
              <a:t>invocation</a:t>
            </a:r>
          </a:p>
        </p:txBody>
      </p:sp>
      <p:sp>
        <p:nvSpPr>
          <p:cNvPr id="30" name="TextBox 29">
            <a:extLst>
              <a:ext uri="{FF2B5EF4-FFF2-40B4-BE49-F238E27FC236}">
                <a16:creationId xmlns:a16="http://schemas.microsoft.com/office/drawing/2014/main" id="{0C521274-4892-4884-813D-075B1BBB6AED}"/>
              </a:ext>
            </a:extLst>
          </p:cNvPr>
          <p:cNvSpPr txBox="1"/>
          <p:nvPr/>
        </p:nvSpPr>
        <p:spPr>
          <a:xfrm>
            <a:off x="3121467" y="3912496"/>
            <a:ext cx="998671" cy="430887"/>
          </a:xfrm>
          <a:prstGeom prst="rect">
            <a:avLst/>
          </a:prstGeom>
          <a:noFill/>
        </p:spPr>
        <p:txBody>
          <a:bodyPr wrap="square" lIns="0" tIns="0" rIns="0" bIns="0" rtlCol="0" anchor="ctr">
            <a:spAutoFit/>
          </a:bodyPr>
          <a:lstStyle/>
          <a:p>
            <a:pPr algn="ctr"/>
            <a:r>
              <a:rPr lang="en-US" sz="1400">
                <a:latin typeface="+mj-lt"/>
              </a:rPr>
              <a:t>Publish and subscribe</a:t>
            </a:r>
          </a:p>
        </p:txBody>
      </p:sp>
      <p:sp>
        <p:nvSpPr>
          <p:cNvPr id="31" name="TextBox 30">
            <a:extLst>
              <a:ext uri="{FF2B5EF4-FFF2-40B4-BE49-F238E27FC236}">
                <a16:creationId xmlns:a16="http://schemas.microsoft.com/office/drawing/2014/main" id="{17315DCC-725A-4E52-B142-2E92B028A997}"/>
              </a:ext>
            </a:extLst>
          </p:cNvPr>
          <p:cNvSpPr txBox="1"/>
          <p:nvPr/>
        </p:nvSpPr>
        <p:spPr>
          <a:xfrm>
            <a:off x="6236320" y="4026433"/>
            <a:ext cx="1164038" cy="215444"/>
          </a:xfrm>
          <a:prstGeom prst="rect">
            <a:avLst/>
          </a:prstGeom>
          <a:noFill/>
        </p:spPr>
        <p:txBody>
          <a:bodyPr wrap="square" lIns="0" tIns="0" rIns="0" bIns="0" rtlCol="0" anchor="ctr">
            <a:spAutoFit/>
          </a:bodyPr>
          <a:lstStyle/>
          <a:p>
            <a:pPr algn="ctr"/>
            <a:r>
              <a:rPr lang="en-US" sz="1400">
                <a:latin typeface="+mj-lt"/>
              </a:rPr>
              <a:t>Actors</a:t>
            </a:r>
          </a:p>
        </p:txBody>
      </p:sp>
      <p:sp>
        <p:nvSpPr>
          <p:cNvPr id="32" name="TextBox 31">
            <a:extLst>
              <a:ext uri="{FF2B5EF4-FFF2-40B4-BE49-F238E27FC236}">
                <a16:creationId xmlns:a16="http://schemas.microsoft.com/office/drawing/2014/main" id="{C7899461-36FE-4589-82BB-E347900FBCFA}"/>
              </a:ext>
            </a:extLst>
          </p:cNvPr>
          <p:cNvSpPr txBox="1"/>
          <p:nvPr/>
        </p:nvSpPr>
        <p:spPr>
          <a:xfrm>
            <a:off x="1634809" y="3912496"/>
            <a:ext cx="1075614" cy="430887"/>
          </a:xfrm>
          <a:prstGeom prst="rect">
            <a:avLst/>
          </a:prstGeom>
          <a:noFill/>
        </p:spPr>
        <p:txBody>
          <a:bodyPr wrap="none" lIns="0" tIns="0" rIns="0" bIns="0" rtlCol="0" anchor="ctr">
            <a:spAutoFit/>
          </a:bodyPr>
          <a:lstStyle/>
          <a:p>
            <a:pPr algn="ctr"/>
            <a:r>
              <a:rPr lang="en-US" sz="1400">
                <a:latin typeface="+mj-lt"/>
              </a:rPr>
              <a:t>State</a:t>
            </a:r>
          </a:p>
          <a:p>
            <a:pPr algn="ctr"/>
            <a:r>
              <a:rPr lang="en-US" sz="1400">
                <a:latin typeface="+mj-lt"/>
              </a:rPr>
              <a:t>management</a:t>
            </a:r>
          </a:p>
        </p:txBody>
      </p:sp>
      <p:sp>
        <p:nvSpPr>
          <p:cNvPr id="33" name="TextBox 32">
            <a:extLst>
              <a:ext uri="{FF2B5EF4-FFF2-40B4-BE49-F238E27FC236}">
                <a16:creationId xmlns:a16="http://schemas.microsoft.com/office/drawing/2014/main" id="{47D64FB2-6B42-4B01-8D4E-4810292B8E14}"/>
              </a:ext>
            </a:extLst>
          </p:cNvPr>
          <p:cNvSpPr txBox="1"/>
          <p:nvPr/>
        </p:nvSpPr>
        <p:spPr>
          <a:xfrm>
            <a:off x="4511388" y="3912496"/>
            <a:ext cx="1488758" cy="430887"/>
          </a:xfrm>
          <a:prstGeom prst="rect">
            <a:avLst/>
          </a:prstGeom>
          <a:noFill/>
        </p:spPr>
        <p:txBody>
          <a:bodyPr wrap="square" lIns="0" tIns="0" rIns="0" bIns="0" rtlCol="0" anchor="ctr">
            <a:spAutoFit/>
          </a:bodyPr>
          <a:lstStyle/>
          <a:p>
            <a:pPr algn="ctr"/>
            <a:r>
              <a:rPr lang="en-US" sz="1400">
                <a:latin typeface="+mj-lt"/>
              </a:rPr>
              <a:t>Resource bindings</a:t>
            </a:r>
          </a:p>
          <a:p>
            <a:pPr algn="ctr"/>
            <a:r>
              <a:rPr lang="en-US" sz="1400">
                <a:latin typeface="+mj-lt"/>
              </a:rPr>
              <a:t>and triggers</a:t>
            </a:r>
          </a:p>
        </p:txBody>
      </p:sp>
      <p:sp>
        <p:nvSpPr>
          <p:cNvPr id="34" name="TextBox 33">
            <a:extLst>
              <a:ext uri="{FF2B5EF4-FFF2-40B4-BE49-F238E27FC236}">
                <a16:creationId xmlns:a16="http://schemas.microsoft.com/office/drawing/2014/main" id="{B643A0E7-648A-4413-995A-F1B395645FB7}"/>
              </a:ext>
            </a:extLst>
          </p:cNvPr>
          <p:cNvSpPr txBox="1"/>
          <p:nvPr/>
        </p:nvSpPr>
        <p:spPr>
          <a:xfrm>
            <a:off x="7706202" y="4020217"/>
            <a:ext cx="1164038" cy="215444"/>
          </a:xfrm>
          <a:prstGeom prst="rect">
            <a:avLst/>
          </a:prstGeom>
          <a:noFill/>
        </p:spPr>
        <p:txBody>
          <a:bodyPr wrap="square" lIns="0" tIns="0" rIns="0" bIns="0" rtlCol="0" anchor="ctr">
            <a:spAutoFit/>
          </a:bodyPr>
          <a:lstStyle/>
          <a:p>
            <a:pPr algn="ctr"/>
            <a:r>
              <a:rPr lang="en-US" sz="1400">
                <a:latin typeface="+mj-lt"/>
              </a:rPr>
              <a:t>Observability</a:t>
            </a:r>
          </a:p>
        </p:txBody>
      </p:sp>
      <p:sp>
        <p:nvSpPr>
          <p:cNvPr id="35" name="TextBox 34">
            <a:extLst>
              <a:ext uri="{FF2B5EF4-FFF2-40B4-BE49-F238E27FC236}">
                <a16:creationId xmlns:a16="http://schemas.microsoft.com/office/drawing/2014/main" id="{EE733418-C2D3-40AA-B4BE-8614DAFE438A}"/>
              </a:ext>
            </a:extLst>
          </p:cNvPr>
          <p:cNvSpPr txBox="1"/>
          <p:nvPr/>
        </p:nvSpPr>
        <p:spPr>
          <a:xfrm>
            <a:off x="9176084" y="4020217"/>
            <a:ext cx="1164038" cy="215444"/>
          </a:xfrm>
          <a:prstGeom prst="rect">
            <a:avLst/>
          </a:prstGeom>
          <a:noFill/>
        </p:spPr>
        <p:txBody>
          <a:bodyPr wrap="square" lIns="0" tIns="0" rIns="0" bIns="0" rtlCol="0" anchor="ctr">
            <a:spAutoFit/>
          </a:bodyPr>
          <a:lstStyle/>
          <a:p>
            <a:pPr algn="ctr"/>
            <a:r>
              <a:rPr lang="en-US" sz="1400" dirty="0">
                <a:latin typeface="+mj-lt"/>
              </a:rPr>
              <a:t>Secrets</a:t>
            </a:r>
          </a:p>
        </p:txBody>
      </p:sp>
      <p:pic>
        <p:nvPicPr>
          <p:cNvPr id="37" name="Graphic 36">
            <a:extLst>
              <a:ext uri="{FF2B5EF4-FFF2-40B4-BE49-F238E27FC236}">
                <a16:creationId xmlns:a16="http://schemas.microsoft.com/office/drawing/2014/main" id="{EB1F8BD4-E11C-416E-A18E-6D1E7E8BB84A}"/>
              </a:ext>
            </a:extLst>
          </p:cNvPr>
          <p:cNvPicPr>
            <a:picLocks noChangeAspect="1"/>
          </p:cNvPicPr>
          <p:nvPr/>
        </p:nvPicPr>
        <p:blipFill>
          <a:blip r:embed="rId23">
            <a:extLst>
              <a:ext uri="{28A0092B-C50C-407E-A947-70E740481C1C}">
                <a14:useLocalDpi xmlns:a14="http://schemas.microsoft.com/office/drawing/2010/main"/>
              </a:ext>
              <a:ext uri="{96DAC541-7B7A-43D3-8B79-37D633B846F1}">
                <asvg:svgBlip xmlns:asvg="http://schemas.microsoft.com/office/drawing/2016/SVG/main" r:embed="rId24"/>
              </a:ext>
            </a:extLst>
          </a:blip>
          <a:stretch>
            <a:fillRect/>
          </a:stretch>
        </p:blipFill>
        <p:spPr>
          <a:xfrm>
            <a:off x="1035637" y="4878217"/>
            <a:ext cx="902904" cy="1053388"/>
          </a:xfrm>
          <a:prstGeom prst="rect">
            <a:avLst/>
          </a:prstGeom>
        </p:spPr>
      </p:pic>
      <p:pic>
        <p:nvPicPr>
          <p:cNvPr id="39" name="Graphic 38">
            <a:extLst>
              <a:ext uri="{FF2B5EF4-FFF2-40B4-BE49-F238E27FC236}">
                <a16:creationId xmlns:a16="http://schemas.microsoft.com/office/drawing/2014/main" id="{7446D291-159B-4832-85E0-A1B61641B606}"/>
              </a:ext>
            </a:extLst>
          </p:cNvPr>
          <p:cNvPicPr>
            <a:picLocks noChangeAspect="1"/>
          </p:cNvPicPr>
          <p:nvPr/>
        </p:nvPicPr>
        <p:blipFill>
          <a:blip r:embed="rId25" cstate="print">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a:off x="6995551" y="5125476"/>
            <a:ext cx="998671" cy="557662"/>
          </a:xfrm>
          <a:prstGeom prst="rect">
            <a:avLst/>
          </a:prstGeom>
        </p:spPr>
      </p:pic>
      <p:pic>
        <p:nvPicPr>
          <p:cNvPr id="43" name="Graphic 42">
            <a:extLst>
              <a:ext uri="{FF2B5EF4-FFF2-40B4-BE49-F238E27FC236}">
                <a16:creationId xmlns:a16="http://schemas.microsoft.com/office/drawing/2014/main" id="{11E1AFDD-7291-4283-B93B-FDD030891295}"/>
              </a:ext>
            </a:extLst>
          </p:cNvPr>
          <p:cNvPicPr>
            <a:picLocks noChangeAspect="1"/>
          </p:cNvPicPr>
          <p:nvPr/>
        </p:nvPicPr>
        <p:blipFill>
          <a:blip r:embed="rId27">
            <a:extLst>
              <a:ext uri="{28A0092B-C50C-407E-A947-70E740481C1C}">
                <a14:useLocalDpi xmlns:a14="http://schemas.microsoft.com/office/drawing/2010/main"/>
              </a:ext>
              <a:ext uri="{96DAC541-7B7A-43D3-8B79-37D633B846F1}">
                <asvg:svgBlip xmlns:asvg="http://schemas.microsoft.com/office/drawing/2016/SVG/main" r:embed="rId28"/>
              </a:ext>
            </a:extLst>
          </a:blip>
          <a:stretch>
            <a:fillRect/>
          </a:stretch>
        </p:blipFill>
        <p:spPr>
          <a:xfrm>
            <a:off x="10008925" y="5023136"/>
            <a:ext cx="848982" cy="763550"/>
          </a:xfrm>
          <a:prstGeom prst="rect">
            <a:avLst/>
          </a:prstGeom>
        </p:spPr>
      </p:pic>
      <p:pic>
        <p:nvPicPr>
          <p:cNvPr id="45" name="Graphic 44">
            <a:extLst>
              <a:ext uri="{FF2B5EF4-FFF2-40B4-BE49-F238E27FC236}">
                <a16:creationId xmlns:a16="http://schemas.microsoft.com/office/drawing/2014/main" id="{1529212E-7B69-4647-B2C0-23E642DD7CAC}"/>
              </a:ext>
            </a:extLst>
          </p:cNvPr>
          <p:cNvPicPr>
            <a:picLocks noChangeAspect="1"/>
          </p:cNvPicPr>
          <p:nvPr/>
        </p:nvPicPr>
        <p:blipFill>
          <a:blip r:embed="rId29">
            <a:extLst>
              <a:ext uri="{28A0092B-C50C-407E-A947-70E740481C1C}">
                <a14:useLocalDpi xmlns:a14="http://schemas.microsoft.com/office/drawing/2010/main"/>
              </a:ext>
              <a:ext uri="{96DAC541-7B7A-43D3-8B79-37D633B846F1}">
                <asvg:svgBlip xmlns:asvg="http://schemas.microsoft.com/office/drawing/2016/SVG/main" r:embed="rId30"/>
              </a:ext>
            </a:extLst>
          </a:blip>
          <a:stretch>
            <a:fillRect/>
          </a:stretch>
        </p:blipFill>
        <p:spPr>
          <a:xfrm>
            <a:off x="3940991" y="1462524"/>
            <a:ext cx="625683" cy="625683"/>
          </a:xfrm>
          <a:prstGeom prst="rect">
            <a:avLst/>
          </a:prstGeom>
        </p:spPr>
      </p:pic>
      <p:pic>
        <p:nvPicPr>
          <p:cNvPr id="47" name="Graphic 46">
            <a:extLst>
              <a:ext uri="{FF2B5EF4-FFF2-40B4-BE49-F238E27FC236}">
                <a16:creationId xmlns:a16="http://schemas.microsoft.com/office/drawing/2014/main" id="{F4CC7628-3BD7-4958-A10A-2C0F550701F4}"/>
              </a:ext>
            </a:extLst>
          </p:cNvPr>
          <p:cNvPicPr>
            <a:picLocks noChangeAspect="1"/>
          </p:cNvPicPr>
          <p:nvPr/>
        </p:nvPicPr>
        <p:blipFill>
          <a:blip r:embed="rId31" cstate="print">
            <a:extLst>
              <a:ext uri="{28A0092B-C50C-407E-A947-70E740481C1C}">
                <a14:useLocalDpi xmlns:a14="http://schemas.microsoft.com/office/drawing/2010/main"/>
              </a:ext>
              <a:ext uri="{96DAC541-7B7A-43D3-8B79-37D633B846F1}">
                <asvg:svgBlip xmlns:asvg="http://schemas.microsoft.com/office/drawing/2016/SVG/main" r:embed="rId32"/>
              </a:ext>
            </a:extLst>
          </a:blip>
          <a:stretch>
            <a:fillRect/>
          </a:stretch>
        </p:blipFill>
        <p:spPr>
          <a:xfrm>
            <a:off x="8606539" y="5042059"/>
            <a:ext cx="716459" cy="725703"/>
          </a:xfrm>
          <a:prstGeom prst="rect">
            <a:avLst/>
          </a:prstGeom>
        </p:spPr>
      </p:pic>
      <p:pic>
        <p:nvPicPr>
          <p:cNvPr id="49" name="Graphic 48">
            <a:extLst>
              <a:ext uri="{FF2B5EF4-FFF2-40B4-BE49-F238E27FC236}">
                <a16:creationId xmlns:a16="http://schemas.microsoft.com/office/drawing/2014/main" id="{F070543D-9704-4971-970F-86070C6B75D8}"/>
              </a:ext>
            </a:extLst>
          </p:cNvPr>
          <p:cNvPicPr>
            <a:picLocks noChangeAspect="1"/>
          </p:cNvPicPr>
          <p:nvPr/>
        </p:nvPicPr>
        <p:blipFill>
          <a:blip r:embed="rId33" cstate="print">
            <a:extLst>
              <a:ext uri="{28A0092B-C50C-407E-A947-70E740481C1C}">
                <a14:useLocalDpi xmlns:a14="http://schemas.microsoft.com/office/drawing/2010/main"/>
              </a:ext>
              <a:ext uri="{96DAC541-7B7A-43D3-8B79-37D633B846F1}">
                <asvg:svgBlip xmlns:asvg="http://schemas.microsoft.com/office/drawing/2016/SVG/main" r:embed="rId34"/>
              </a:ext>
            </a:extLst>
          </a:blip>
          <a:stretch>
            <a:fillRect/>
          </a:stretch>
        </p:blipFill>
        <p:spPr>
          <a:xfrm>
            <a:off x="1156122" y="1384840"/>
            <a:ext cx="680169" cy="781050"/>
          </a:xfrm>
          <a:prstGeom prst="rect">
            <a:avLst/>
          </a:prstGeom>
        </p:spPr>
      </p:pic>
      <p:pic>
        <p:nvPicPr>
          <p:cNvPr id="51" name="Graphic 50">
            <a:extLst>
              <a:ext uri="{FF2B5EF4-FFF2-40B4-BE49-F238E27FC236}">
                <a16:creationId xmlns:a16="http://schemas.microsoft.com/office/drawing/2014/main" id="{0DB7E44A-D4A4-4743-9EF8-8816260AAA47}"/>
              </a:ext>
            </a:extLst>
          </p:cNvPr>
          <p:cNvPicPr>
            <a:picLocks noChangeAspect="1"/>
          </p:cNvPicPr>
          <p:nvPr/>
        </p:nvPicPr>
        <p:blipFill>
          <a:blip r:embed="rId35">
            <a:extLst>
              <a:ext uri="{28A0092B-C50C-407E-A947-70E740481C1C}">
                <a14:useLocalDpi xmlns:a14="http://schemas.microsoft.com/office/drawing/2010/main"/>
              </a:ext>
              <a:ext uri="{96DAC541-7B7A-43D3-8B79-37D633B846F1}">
                <asvg:svgBlip xmlns:asvg="http://schemas.microsoft.com/office/drawing/2016/SVG/main" r:embed="rId36"/>
              </a:ext>
            </a:extLst>
          </a:blip>
          <a:stretch>
            <a:fillRect/>
          </a:stretch>
        </p:blipFill>
        <p:spPr>
          <a:xfrm>
            <a:off x="5615703" y="1640534"/>
            <a:ext cx="622791" cy="269662"/>
          </a:xfrm>
          <a:prstGeom prst="rect">
            <a:avLst/>
          </a:prstGeom>
        </p:spPr>
      </p:pic>
      <p:pic>
        <p:nvPicPr>
          <p:cNvPr id="55" name="Graphic 54">
            <a:extLst>
              <a:ext uri="{FF2B5EF4-FFF2-40B4-BE49-F238E27FC236}">
                <a16:creationId xmlns:a16="http://schemas.microsoft.com/office/drawing/2014/main" id="{64F04FC6-8C45-42FE-B688-0A6F62F2B311}"/>
              </a:ext>
            </a:extLst>
          </p:cNvPr>
          <p:cNvPicPr>
            <a:picLocks noChangeAspect="1"/>
          </p:cNvPicPr>
          <p:nvPr/>
        </p:nvPicPr>
        <p:blipFill>
          <a:blip r:embed="rId37">
            <a:extLst>
              <a:ext uri="{28A0092B-C50C-407E-A947-70E740481C1C}">
                <a14:useLocalDpi xmlns:a14="http://schemas.microsoft.com/office/drawing/2010/main"/>
              </a:ext>
              <a:ext uri="{96DAC541-7B7A-43D3-8B79-37D633B846F1}">
                <asvg:svgBlip xmlns:asvg="http://schemas.microsoft.com/office/drawing/2016/SVG/main" r:embed="rId38"/>
              </a:ext>
            </a:extLst>
          </a:blip>
          <a:stretch>
            <a:fillRect/>
          </a:stretch>
        </p:blipFill>
        <p:spPr>
          <a:xfrm>
            <a:off x="2616667" y="1361225"/>
            <a:ext cx="476261" cy="828280"/>
          </a:xfrm>
          <a:prstGeom prst="rect">
            <a:avLst/>
          </a:prstGeom>
        </p:spPr>
      </p:pic>
      <p:pic>
        <p:nvPicPr>
          <p:cNvPr id="57" name="Graphic 56">
            <a:extLst>
              <a:ext uri="{FF2B5EF4-FFF2-40B4-BE49-F238E27FC236}">
                <a16:creationId xmlns:a16="http://schemas.microsoft.com/office/drawing/2014/main" id="{29D519A8-4C13-40C5-93A3-81940B2497E2}"/>
              </a:ext>
            </a:extLst>
          </p:cNvPr>
          <p:cNvPicPr>
            <a:picLocks noChangeAspect="1"/>
          </p:cNvPicPr>
          <p:nvPr/>
        </p:nvPicPr>
        <p:blipFill>
          <a:blip r:embed="rId39">
            <a:extLst>
              <a:ext uri="{28A0092B-C50C-407E-A947-70E740481C1C}">
                <a14:useLocalDpi xmlns:a14="http://schemas.microsoft.com/office/drawing/2010/main"/>
              </a:ext>
              <a:ext uri="{96DAC541-7B7A-43D3-8B79-37D633B846F1}">
                <asvg:svgBlip xmlns:asvg="http://schemas.microsoft.com/office/drawing/2016/SVG/main" r:embed="rId40"/>
              </a:ext>
            </a:extLst>
          </a:blip>
          <a:stretch>
            <a:fillRect/>
          </a:stretch>
        </p:blipFill>
        <p:spPr>
          <a:xfrm>
            <a:off x="3845898" y="4878217"/>
            <a:ext cx="902904" cy="1053388"/>
          </a:xfrm>
          <a:prstGeom prst="rect">
            <a:avLst/>
          </a:prstGeom>
        </p:spPr>
      </p:pic>
      <p:pic>
        <p:nvPicPr>
          <p:cNvPr id="59" name="Graphic 58">
            <a:extLst>
              <a:ext uri="{FF2B5EF4-FFF2-40B4-BE49-F238E27FC236}">
                <a16:creationId xmlns:a16="http://schemas.microsoft.com/office/drawing/2014/main" id="{331BFD46-3417-4B88-82AA-081263984B12}"/>
              </a:ext>
            </a:extLst>
          </p:cNvPr>
          <p:cNvPicPr>
            <a:picLocks noChangeAspect="1"/>
          </p:cNvPicPr>
          <p:nvPr/>
        </p:nvPicPr>
        <p:blipFill>
          <a:blip r:embed="rId41">
            <a:extLst>
              <a:ext uri="{28A0092B-C50C-407E-A947-70E740481C1C}">
                <a14:useLocalDpi xmlns:a14="http://schemas.microsoft.com/office/drawing/2010/main"/>
              </a:ext>
              <a:ext uri="{96DAC541-7B7A-43D3-8B79-37D633B846F1}">
                <asvg:svgBlip xmlns:asvg="http://schemas.microsoft.com/office/drawing/2016/SVG/main" r:embed="rId42"/>
              </a:ext>
            </a:extLst>
          </a:blip>
          <a:stretch>
            <a:fillRect/>
          </a:stretch>
        </p:blipFill>
        <p:spPr>
          <a:xfrm>
            <a:off x="2397712" y="4878217"/>
            <a:ext cx="902904" cy="1053388"/>
          </a:xfrm>
          <a:prstGeom prst="rect">
            <a:avLst/>
          </a:prstGeom>
        </p:spPr>
      </p:pic>
      <p:pic>
        <p:nvPicPr>
          <p:cNvPr id="63" name="Graphic 62">
            <a:extLst>
              <a:ext uri="{FF2B5EF4-FFF2-40B4-BE49-F238E27FC236}">
                <a16:creationId xmlns:a16="http://schemas.microsoft.com/office/drawing/2014/main" id="{C0358EB3-5D08-4D7B-BA7E-F3E213112687}"/>
              </a:ext>
            </a:extLst>
          </p:cNvPr>
          <p:cNvPicPr>
            <a:picLocks noChangeAspect="1"/>
          </p:cNvPicPr>
          <p:nvPr/>
        </p:nvPicPr>
        <p:blipFill>
          <a:blip r:embed="rId43">
            <a:extLst>
              <a:ext uri="{28A0092B-C50C-407E-A947-70E740481C1C}">
                <a14:useLocalDpi xmlns:a14="http://schemas.microsoft.com/office/drawing/2010/main"/>
              </a:ext>
              <a:ext uri="{96DAC541-7B7A-43D3-8B79-37D633B846F1}">
                <asvg:svgBlip xmlns:asvg="http://schemas.microsoft.com/office/drawing/2016/SVG/main" r:embed="rId44"/>
              </a:ext>
            </a:extLst>
          </a:blip>
          <a:stretch>
            <a:fillRect/>
          </a:stretch>
        </p:blipFill>
        <p:spPr>
          <a:xfrm>
            <a:off x="5630918" y="5047449"/>
            <a:ext cx="612792" cy="714924"/>
          </a:xfrm>
          <a:prstGeom prst="rect">
            <a:avLst/>
          </a:prstGeom>
        </p:spPr>
      </p:pic>
      <p:sp>
        <p:nvSpPr>
          <p:cNvPr id="64" name="TextBox 63">
            <a:extLst>
              <a:ext uri="{FF2B5EF4-FFF2-40B4-BE49-F238E27FC236}">
                <a16:creationId xmlns:a16="http://schemas.microsoft.com/office/drawing/2014/main" id="{0BEA2B00-85C3-4B07-B44F-C4B2A32B180D}"/>
              </a:ext>
            </a:extLst>
          </p:cNvPr>
          <p:cNvSpPr txBox="1"/>
          <p:nvPr/>
        </p:nvSpPr>
        <p:spPr>
          <a:xfrm>
            <a:off x="1158317" y="6068313"/>
            <a:ext cx="456856" cy="215444"/>
          </a:xfrm>
          <a:prstGeom prst="rect">
            <a:avLst/>
          </a:prstGeom>
          <a:noFill/>
        </p:spPr>
        <p:txBody>
          <a:bodyPr wrap="none" lIns="0" tIns="0" rIns="0" bIns="0" rtlCol="0" anchor="ctr">
            <a:spAutoFit/>
          </a:bodyPr>
          <a:lstStyle/>
          <a:p>
            <a:pPr algn="ctr"/>
            <a:r>
              <a:rPr lang="en-US" sz="1400">
                <a:latin typeface="+mj-lt"/>
              </a:rPr>
              <a:t>App 1</a:t>
            </a:r>
          </a:p>
        </p:txBody>
      </p:sp>
      <p:sp>
        <p:nvSpPr>
          <p:cNvPr id="65" name="TextBox 64">
            <a:extLst>
              <a:ext uri="{FF2B5EF4-FFF2-40B4-BE49-F238E27FC236}">
                <a16:creationId xmlns:a16="http://schemas.microsoft.com/office/drawing/2014/main" id="{553EC97E-A180-4A58-A0D3-1B2FAE7F69EC}"/>
              </a:ext>
            </a:extLst>
          </p:cNvPr>
          <p:cNvSpPr txBox="1"/>
          <p:nvPr/>
        </p:nvSpPr>
        <p:spPr>
          <a:xfrm>
            <a:off x="3798015" y="6068311"/>
            <a:ext cx="998671" cy="215444"/>
          </a:xfrm>
          <a:prstGeom prst="rect">
            <a:avLst/>
          </a:prstGeom>
          <a:noFill/>
        </p:spPr>
        <p:txBody>
          <a:bodyPr wrap="square" lIns="0" tIns="0" rIns="0" bIns="0" rtlCol="0" anchor="ctr">
            <a:spAutoFit/>
          </a:bodyPr>
          <a:lstStyle/>
          <a:p>
            <a:pPr algn="ctr"/>
            <a:r>
              <a:rPr lang="en-US" sz="1400">
                <a:latin typeface="+mj-lt"/>
              </a:rPr>
              <a:t>App 3</a:t>
            </a:r>
          </a:p>
        </p:txBody>
      </p:sp>
      <p:sp>
        <p:nvSpPr>
          <p:cNvPr id="66" name="TextBox 65">
            <a:extLst>
              <a:ext uri="{FF2B5EF4-FFF2-40B4-BE49-F238E27FC236}">
                <a16:creationId xmlns:a16="http://schemas.microsoft.com/office/drawing/2014/main" id="{B0C1EDED-4D8D-4764-B462-3596C3988D47}"/>
              </a:ext>
            </a:extLst>
          </p:cNvPr>
          <p:cNvSpPr txBox="1"/>
          <p:nvPr/>
        </p:nvSpPr>
        <p:spPr>
          <a:xfrm>
            <a:off x="6912868" y="6074527"/>
            <a:ext cx="1164038" cy="215444"/>
          </a:xfrm>
          <a:prstGeom prst="rect">
            <a:avLst/>
          </a:prstGeom>
          <a:noFill/>
        </p:spPr>
        <p:txBody>
          <a:bodyPr wrap="square" lIns="0" tIns="0" rIns="0" bIns="0" rtlCol="0" anchor="ctr">
            <a:spAutoFit/>
          </a:bodyPr>
          <a:lstStyle/>
          <a:p>
            <a:pPr algn="ctr"/>
            <a:r>
              <a:rPr lang="en-US" sz="1400">
                <a:latin typeface="+mj-lt"/>
              </a:rPr>
              <a:t>Cloud</a:t>
            </a:r>
          </a:p>
        </p:txBody>
      </p:sp>
      <p:sp>
        <p:nvSpPr>
          <p:cNvPr id="67" name="TextBox 66">
            <a:extLst>
              <a:ext uri="{FF2B5EF4-FFF2-40B4-BE49-F238E27FC236}">
                <a16:creationId xmlns:a16="http://schemas.microsoft.com/office/drawing/2014/main" id="{8D58B632-76E7-485B-BD4D-23A2E76792F9}"/>
              </a:ext>
            </a:extLst>
          </p:cNvPr>
          <p:cNvSpPr txBox="1"/>
          <p:nvPr/>
        </p:nvSpPr>
        <p:spPr>
          <a:xfrm>
            <a:off x="2607111" y="6068311"/>
            <a:ext cx="484107" cy="215444"/>
          </a:xfrm>
          <a:prstGeom prst="rect">
            <a:avLst/>
          </a:prstGeom>
          <a:noFill/>
        </p:spPr>
        <p:txBody>
          <a:bodyPr wrap="none" lIns="0" tIns="0" rIns="0" bIns="0" rtlCol="0" anchor="ctr">
            <a:spAutoFit/>
          </a:bodyPr>
          <a:lstStyle/>
          <a:p>
            <a:pPr algn="ctr"/>
            <a:r>
              <a:rPr lang="en-US" sz="1400">
                <a:latin typeface="+mj-lt"/>
              </a:rPr>
              <a:t>App 2</a:t>
            </a:r>
          </a:p>
        </p:txBody>
      </p:sp>
      <p:sp>
        <p:nvSpPr>
          <p:cNvPr id="68" name="TextBox 67">
            <a:extLst>
              <a:ext uri="{FF2B5EF4-FFF2-40B4-BE49-F238E27FC236}">
                <a16:creationId xmlns:a16="http://schemas.microsoft.com/office/drawing/2014/main" id="{233433B7-9173-4878-9CA7-2593DBACA342}"/>
              </a:ext>
            </a:extLst>
          </p:cNvPr>
          <p:cNvSpPr txBox="1"/>
          <p:nvPr/>
        </p:nvSpPr>
        <p:spPr>
          <a:xfrm>
            <a:off x="5187936" y="6068311"/>
            <a:ext cx="1488758" cy="215444"/>
          </a:xfrm>
          <a:prstGeom prst="rect">
            <a:avLst/>
          </a:prstGeom>
          <a:noFill/>
        </p:spPr>
        <p:txBody>
          <a:bodyPr wrap="square" lIns="0" tIns="0" rIns="0" bIns="0" rtlCol="0" anchor="ctr">
            <a:spAutoFit/>
          </a:bodyPr>
          <a:lstStyle/>
          <a:p>
            <a:pPr algn="ctr"/>
            <a:r>
              <a:rPr lang="en-US" sz="1400">
                <a:latin typeface="+mj-lt"/>
              </a:rPr>
              <a:t>Sidecar</a:t>
            </a:r>
          </a:p>
        </p:txBody>
      </p:sp>
      <p:sp>
        <p:nvSpPr>
          <p:cNvPr id="69" name="TextBox 68">
            <a:extLst>
              <a:ext uri="{FF2B5EF4-FFF2-40B4-BE49-F238E27FC236}">
                <a16:creationId xmlns:a16="http://schemas.microsoft.com/office/drawing/2014/main" id="{E34C23AB-90A7-47BB-A155-4A1CE8CA5A80}"/>
              </a:ext>
            </a:extLst>
          </p:cNvPr>
          <p:cNvSpPr txBox="1"/>
          <p:nvPr/>
        </p:nvSpPr>
        <p:spPr>
          <a:xfrm>
            <a:off x="8382750" y="6068311"/>
            <a:ext cx="1164038" cy="215444"/>
          </a:xfrm>
          <a:prstGeom prst="rect">
            <a:avLst/>
          </a:prstGeom>
          <a:noFill/>
        </p:spPr>
        <p:txBody>
          <a:bodyPr wrap="square" lIns="0" tIns="0" rIns="0" bIns="0" rtlCol="0" anchor="ctr">
            <a:spAutoFit/>
          </a:bodyPr>
          <a:lstStyle/>
          <a:p>
            <a:pPr algn="ctr"/>
            <a:r>
              <a:rPr lang="en-US" sz="1400">
                <a:latin typeface="+mj-lt"/>
              </a:rPr>
              <a:t>Edge</a:t>
            </a:r>
          </a:p>
        </p:txBody>
      </p:sp>
      <p:sp>
        <p:nvSpPr>
          <p:cNvPr id="70" name="TextBox 69">
            <a:extLst>
              <a:ext uri="{FF2B5EF4-FFF2-40B4-BE49-F238E27FC236}">
                <a16:creationId xmlns:a16="http://schemas.microsoft.com/office/drawing/2014/main" id="{D9A24165-3D77-4840-9108-41F1BFBF2000}"/>
              </a:ext>
            </a:extLst>
          </p:cNvPr>
          <p:cNvSpPr txBox="1"/>
          <p:nvPr/>
        </p:nvSpPr>
        <p:spPr>
          <a:xfrm>
            <a:off x="9852632" y="6068311"/>
            <a:ext cx="1164038" cy="215444"/>
          </a:xfrm>
          <a:prstGeom prst="rect">
            <a:avLst/>
          </a:prstGeom>
          <a:noFill/>
        </p:spPr>
        <p:txBody>
          <a:bodyPr wrap="square" lIns="0" tIns="0" rIns="0" bIns="0" rtlCol="0" anchor="ctr">
            <a:spAutoFit/>
          </a:bodyPr>
          <a:lstStyle/>
          <a:p>
            <a:pPr algn="ctr"/>
            <a:r>
              <a:rPr lang="en-US" sz="1400">
                <a:latin typeface="+mj-lt"/>
              </a:rPr>
              <a:t>Self-hosted</a:t>
            </a:r>
          </a:p>
        </p:txBody>
      </p:sp>
      <p:sp>
        <p:nvSpPr>
          <p:cNvPr id="71" name="TextBox 70">
            <a:extLst>
              <a:ext uri="{FF2B5EF4-FFF2-40B4-BE49-F238E27FC236}">
                <a16:creationId xmlns:a16="http://schemas.microsoft.com/office/drawing/2014/main" id="{721C420C-E53C-482A-8D6C-48CB39D45515}"/>
              </a:ext>
            </a:extLst>
          </p:cNvPr>
          <p:cNvSpPr txBox="1"/>
          <p:nvPr/>
        </p:nvSpPr>
        <p:spPr>
          <a:xfrm>
            <a:off x="1058201" y="2379139"/>
            <a:ext cx="876009" cy="215444"/>
          </a:xfrm>
          <a:prstGeom prst="rect">
            <a:avLst/>
          </a:prstGeom>
          <a:noFill/>
        </p:spPr>
        <p:txBody>
          <a:bodyPr wrap="none" lIns="0" tIns="0" rIns="0" bIns="0" rtlCol="0" anchor="ctr">
            <a:spAutoFit/>
          </a:bodyPr>
          <a:lstStyle/>
          <a:p>
            <a:pPr algn="ctr"/>
            <a:r>
              <a:rPr lang="en-US" sz="1400">
                <a:latin typeface="+mj-lt"/>
              </a:rPr>
              <a:t>Encryption</a:t>
            </a:r>
          </a:p>
        </p:txBody>
      </p:sp>
      <p:sp>
        <p:nvSpPr>
          <p:cNvPr id="73" name="TextBox 72">
            <a:extLst>
              <a:ext uri="{FF2B5EF4-FFF2-40B4-BE49-F238E27FC236}">
                <a16:creationId xmlns:a16="http://schemas.microsoft.com/office/drawing/2014/main" id="{9211B107-FE19-458D-8946-115365542B49}"/>
              </a:ext>
            </a:extLst>
          </p:cNvPr>
          <p:cNvSpPr txBox="1"/>
          <p:nvPr/>
        </p:nvSpPr>
        <p:spPr>
          <a:xfrm>
            <a:off x="2648497" y="2379139"/>
            <a:ext cx="365485" cy="215444"/>
          </a:xfrm>
          <a:prstGeom prst="rect">
            <a:avLst/>
          </a:prstGeom>
          <a:noFill/>
        </p:spPr>
        <p:txBody>
          <a:bodyPr wrap="none" lIns="0" tIns="0" rIns="0" bIns="0" rtlCol="0" anchor="ctr">
            <a:spAutoFit/>
          </a:bodyPr>
          <a:lstStyle/>
          <a:p>
            <a:pPr algn="ctr"/>
            <a:r>
              <a:rPr lang="en-US" sz="1400">
                <a:latin typeface="+mj-lt"/>
              </a:rPr>
              <a:t>User</a:t>
            </a:r>
          </a:p>
        </p:txBody>
      </p:sp>
      <p:sp>
        <p:nvSpPr>
          <p:cNvPr id="74" name="TextBox 73">
            <a:extLst>
              <a:ext uri="{FF2B5EF4-FFF2-40B4-BE49-F238E27FC236}">
                <a16:creationId xmlns:a16="http://schemas.microsoft.com/office/drawing/2014/main" id="{59B9F37F-758A-4A5C-8F11-C6EEBA268D10}"/>
              </a:ext>
            </a:extLst>
          </p:cNvPr>
          <p:cNvSpPr txBox="1"/>
          <p:nvPr/>
        </p:nvSpPr>
        <p:spPr>
          <a:xfrm>
            <a:off x="3697095" y="2379139"/>
            <a:ext cx="1125309" cy="215444"/>
          </a:xfrm>
          <a:prstGeom prst="rect">
            <a:avLst/>
          </a:prstGeom>
          <a:noFill/>
        </p:spPr>
        <p:txBody>
          <a:bodyPr wrap="none" lIns="0" tIns="0" rIns="0" bIns="0" rtlCol="0" anchor="ctr">
            <a:spAutoFit/>
          </a:bodyPr>
          <a:lstStyle/>
          <a:p>
            <a:pPr algn="ctr"/>
            <a:r>
              <a:rPr lang="en-US" sz="1400">
                <a:latin typeface="+mj-lt"/>
              </a:rPr>
              <a:t>Configuration</a:t>
            </a:r>
          </a:p>
        </p:txBody>
      </p:sp>
      <p:sp>
        <p:nvSpPr>
          <p:cNvPr id="76" name="TextBox 75">
            <a:extLst>
              <a:ext uri="{FF2B5EF4-FFF2-40B4-BE49-F238E27FC236}">
                <a16:creationId xmlns:a16="http://schemas.microsoft.com/office/drawing/2014/main" id="{1036295E-86D0-43AB-BD3A-3A12122B7C2D}"/>
              </a:ext>
            </a:extLst>
          </p:cNvPr>
          <p:cNvSpPr txBox="1"/>
          <p:nvPr/>
        </p:nvSpPr>
        <p:spPr>
          <a:xfrm>
            <a:off x="5484322" y="2379139"/>
            <a:ext cx="850682" cy="215444"/>
          </a:xfrm>
          <a:prstGeom prst="rect">
            <a:avLst/>
          </a:prstGeom>
          <a:noFill/>
        </p:spPr>
        <p:txBody>
          <a:bodyPr wrap="none" lIns="0" tIns="0" rIns="0" bIns="0" rtlCol="0" anchor="ctr">
            <a:spAutoFit/>
          </a:bodyPr>
          <a:lstStyle/>
          <a:p>
            <a:pPr algn="ctr"/>
            <a:r>
              <a:rPr lang="en-US" sz="1400">
                <a:latin typeface="+mj-lt"/>
              </a:rPr>
              <a:t>Key/secret</a:t>
            </a:r>
          </a:p>
        </p:txBody>
      </p:sp>
      <p:grpSp>
        <p:nvGrpSpPr>
          <p:cNvPr id="72" name="Group 71">
            <a:extLst>
              <a:ext uri="{FF2B5EF4-FFF2-40B4-BE49-F238E27FC236}">
                <a16:creationId xmlns:a16="http://schemas.microsoft.com/office/drawing/2014/main" id="{40D144BE-A3D4-D653-DE7A-DBCFAD28EB54}"/>
              </a:ext>
            </a:extLst>
          </p:cNvPr>
          <p:cNvGrpSpPr/>
          <p:nvPr/>
        </p:nvGrpSpPr>
        <p:grpSpPr>
          <a:xfrm>
            <a:off x="10684287" y="3248697"/>
            <a:ext cx="451073" cy="455378"/>
            <a:chOff x="10615894" y="4992237"/>
            <a:chExt cx="269485" cy="266401"/>
          </a:xfrm>
        </p:grpSpPr>
        <p:sp>
          <p:nvSpPr>
            <p:cNvPr id="75" name="Freeform: Shape 164">
              <a:extLst>
                <a:ext uri="{FF2B5EF4-FFF2-40B4-BE49-F238E27FC236}">
                  <a16:creationId xmlns:a16="http://schemas.microsoft.com/office/drawing/2014/main" id="{A77A028E-A20D-1802-1815-6F6013A1E609}"/>
                </a:ext>
              </a:extLst>
            </p:cNvPr>
            <p:cNvSpPr/>
            <p:nvPr/>
          </p:nvSpPr>
          <p:spPr>
            <a:xfrm>
              <a:off x="10747879" y="5041638"/>
              <a:ext cx="93474" cy="88800"/>
            </a:xfrm>
            <a:custGeom>
              <a:avLst/>
              <a:gdLst>
                <a:gd name="connsiteX0" fmla="*/ 144342 w 143125"/>
                <a:gd name="connsiteY0" fmla="*/ 80293 h 135969"/>
                <a:gd name="connsiteX1" fmla="*/ 81796 w 143125"/>
                <a:gd name="connsiteY1" fmla="*/ 136971 h 135969"/>
                <a:gd name="connsiteX2" fmla="*/ 43295 w 143125"/>
                <a:gd name="connsiteY2" fmla="*/ 99186 h 135969"/>
                <a:gd name="connsiteX3" fmla="*/ 72135 w 143125"/>
                <a:gd name="connsiteY3" fmla="*/ 66124 h 135969"/>
                <a:gd name="connsiteX4" fmla="*/ 72135 w 143125"/>
                <a:gd name="connsiteY4" fmla="*/ 51954 h 135969"/>
                <a:gd name="connsiteX5" fmla="*/ 72135 w 143125"/>
                <a:gd name="connsiteY5" fmla="*/ 51954 h 135969"/>
                <a:gd name="connsiteX6" fmla="*/ 52885 w 143125"/>
                <a:gd name="connsiteY6" fmla="*/ 51954 h 135969"/>
                <a:gd name="connsiteX7" fmla="*/ 24045 w 143125"/>
                <a:gd name="connsiteY7" fmla="*/ 80293 h 135969"/>
                <a:gd name="connsiteX8" fmla="*/ 0 w 143125"/>
                <a:gd name="connsiteY8" fmla="*/ 56678 h 135969"/>
                <a:gd name="connsiteX9" fmla="*/ 62546 w 143125"/>
                <a:gd name="connsiteY9" fmla="*/ 0 h 135969"/>
                <a:gd name="connsiteX10" fmla="*/ 144342 w 143125"/>
                <a:gd name="connsiteY10" fmla="*/ 80293 h 135969"/>
                <a:gd name="connsiteX11" fmla="*/ 144342 w 143125"/>
                <a:gd name="connsiteY11" fmla="*/ 80293 h 135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125" h="135969">
                  <a:moveTo>
                    <a:pt x="144342" y="80293"/>
                  </a:moveTo>
                  <a:cubicBezTo>
                    <a:pt x="81796" y="136971"/>
                    <a:pt x="81796" y="136971"/>
                    <a:pt x="81796" y="136971"/>
                  </a:cubicBezTo>
                  <a:cubicBezTo>
                    <a:pt x="43295" y="99186"/>
                    <a:pt x="43295" y="99186"/>
                    <a:pt x="43295" y="99186"/>
                  </a:cubicBezTo>
                  <a:cubicBezTo>
                    <a:pt x="72135" y="66124"/>
                    <a:pt x="72135" y="66124"/>
                    <a:pt x="72135" y="66124"/>
                  </a:cubicBezTo>
                  <a:cubicBezTo>
                    <a:pt x="76930" y="61401"/>
                    <a:pt x="76930" y="56678"/>
                    <a:pt x="72135" y="51954"/>
                  </a:cubicBezTo>
                  <a:lnTo>
                    <a:pt x="72135" y="51954"/>
                  </a:lnTo>
                  <a:cubicBezTo>
                    <a:pt x="67341" y="47231"/>
                    <a:pt x="57680" y="47231"/>
                    <a:pt x="52885" y="51954"/>
                  </a:cubicBezTo>
                  <a:cubicBezTo>
                    <a:pt x="24045" y="80293"/>
                    <a:pt x="24045" y="80293"/>
                    <a:pt x="24045" y="80293"/>
                  </a:cubicBezTo>
                  <a:cubicBezTo>
                    <a:pt x="0" y="56678"/>
                    <a:pt x="0" y="56678"/>
                    <a:pt x="0" y="56678"/>
                  </a:cubicBezTo>
                  <a:cubicBezTo>
                    <a:pt x="62546" y="0"/>
                    <a:pt x="62546" y="0"/>
                    <a:pt x="62546" y="0"/>
                  </a:cubicBezTo>
                  <a:cubicBezTo>
                    <a:pt x="144342" y="80293"/>
                    <a:pt x="144342" y="80293"/>
                    <a:pt x="144342" y="80293"/>
                  </a:cubicBezTo>
                  <a:lnTo>
                    <a:pt x="144342" y="80293"/>
                  </a:lnTo>
                  <a:close/>
                </a:path>
              </a:pathLst>
            </a:custGeom>
            <a:solidFill>
              <a:schemeClr val="tx2">
                <a:lumMod val="75000"/>
              </a:schemeClr>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77" name="Freeform: Shape 165">
              <a:extLst>
                <a:ext uri="{FF2B5EF4-FFF2-40B4-BE49-F238E27FC236}">
                  <a16:creationId xmlns:a16="http://schemas.microsoft.com/office/drawing/2014/main" id="{3828F18E-B88A-C52A-63A5-A3E320EC57FA}"/>
                </a:ext>
              </a:extLst>
            </p:cNvPr>
            <p:cNvSpPr/>
            <p:nvPr/>
          </p:nvSpPr>
          <p:spPr>
            <a:xfrm>
              <a:off x="10622156" y="5124923"/>
              <a:ext cx="130863" cy="130863"/>
            </a:xfrm>
            <a:custGeom>
              <a:avLst/>
              <a:gdLst>
                <a:gd name="connsiteX0" fmla="*/ 206888 w 200375"/>
                <a:gd name="connsiteY0" fmla="*/ 80293 h 200375"/>
                <a:gd name="connsiteX1" fmla="*/ 163592 w 200375"/>
                <a:gd name="connsiteY1" fmla="*/ 37785 h 200375"/>
                <a:gd name="connsiteX2" fmla="*/ 91457 w 200375"/>
                <a:gd name="connsiteY2" fmla="*/ 108632 h 200375"/>
                <a:gd name="connsiteX3" fmla="*/ 72207 w 200375"/>
                <a:gd name="connsiteY3" fmla="*/ 108632 h 200375"/>
                <a:gd name="connsiteX4" fmla="*/ 72207 w 200375"/>
                <a:gd name="connsiteY4" fmla="*/ 108632 h 200375"/>
                <a:gd name="connsiteX5" fmla="*/ 72207 w 200375"/>
                <a:gd name="connsiteY5" fmla="*/ 94463 h 200375"/>
                <a:gd name="connsiteX6" fmla="*/ 149208 w 200375"/>
                <a:gd name="connsiteY6" fmla="*/ 18893 h 200375"/>
                <a:gd name="connsiteX7" fmla="*/ 125163 w 200375"/>
                <a:gd name="connsiteY7" fmla="*/ 0 h 200375"/>
                <a:gd name="connsiteX8" fmla="*/ 33706 w 200375"/>
                <a:gd name="connsiteY8" fmla="*/ 89811 h 200375"/>
                <a:gd name="connsiteX9" fmla="*/ 0 w 200375"/>
                <a:gd name="connsiteY9" fmla="*/ 203166 h 200375"/>
                <a:gd name="connsiteX10" fmla="*/ 115502 w 200375"/>
                <a:gd name="connsiteY10" fmla="*/ 170104 h 200375"/>
                <a:gd name="connsiteX11" fmla="*/ 206888 w 200375"/>
                <a:gd name="connsiteY11" fmla="*/ 80293 h 200375"/>
                <a:gd name="connsiteX12" fmla="*/ 206888 w 200375"/>
                <a:gd name="connsiteY12" fmla="*/ 80293 h 200375"/>
                <a:gd name="connsiteX13" fmla="*/ 206888 w 200375"/>
                <a:gd name="connsiteY13" fmla="*/ 80293 h 200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0375" h="200375">
                  <a:moveTo>
                    <a:pt x="206888" y="80293"/>
                  </a:moveTo>
                  <a:cubicBezTo>
                    <a:pt x="163592" y="37785"/>
                    <a:pt x="163592" y="37785"/>
                    <a:pt x="163592" y="37785"/>
                  </a:cubicBezTo>
                  <a:cubicBezTo>
                    <a:pt x="91457" y="108632"/>
                    <a:pt x="91457" y="108632"/>
                    <a:pt x="91457" y="108632"/>
                  </a:cubicBezTo>
                  <a:cubicBezTo>
                    <a:pt x="86663" y="113355"/>
                    <a:pt x="77002" y="113355"/>
                    <a:pt x="72207" y="108632"/>
                  </a:cubicBezTo>
                  <a:lnTo>
                    <a:pt x="72207" y="108632"/>
                  </a:lnTo>
                  <a:cubicBezTo>
                    <a:pt x="67412" y="103909"/>
                    <a:pt x="67412" y="99186"/>
                    <a:pt x="72207" y="94463"/>
                  </a:cubicBezTo>
                  <a:cubicBezTo>
                    <a:pt x="149208" y="18893"/>
                    <a:pt x="149208" y="18893"/>
                    <a:pt x="149208" y="18893"/>
                  </a:cubicBezTo>
                  <a:cubicBezTo>
                    <a:pt x="125163" y="0"/>
                    <a:pt x="125163" y="0"/>
                    <a:pt x="125163" y="0"/>
                  </a:cubicBezTo>
                  <a:cubicBezTo>
                    <a:pt x="33706" y="89811"/>
                    <a:pt x="33706" y="89811"/>
                    <a:pt x="33706" y="89811"/>
                  </a:cubicBezTo>
                  <a:cubicBezTo>
                    <a:pt x="0" y="203166"/>
                    <a:pt x="0" y="203166"/>
                    <a:pt x="0" y="203166"/>
                  </a:cubicBezTo>
                  <a:cubicBezTo>
                    <a:pt x="115502" y="170104"/>
                    <a:pt x="115502" y="170104"/>
                    <a:pt x="115502" y="170104"/>
                  </a:cubicBezTo>
                  <a:lnTo>
                    <a:pt x="206888" y="80293"/>
                  </a:lnTo>
                  <a:lnTo>
                    <a:pt x="206888" y="80293"/>
                  </a:lnTo>
                  <a:lnTo>
                    <a:pt x="206888" y="80293"/>
                  </a:lnTo>
                  <a:close/>
                </a:path>
              </a:pathLst>
            </a:custGeom>
            <a:solidFill>
              <a:schemeClr val="tx2">
                <a:lumMod val="75000"/>
              </a:schemeClr>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78" name="Freeform: Shape 166">
              <a:extLst>
                <a:ext uri="{FF2B5EF4-FFF2-40B4-BE49-F238E27FC236}">
                  <a16:creationId xmlns:a16="http://schemas.microsoft.com/office/drawing/2014/main" id="{979BC5AA-04B7-E728-6988-BCD4B01796BF}"/>
                </a:ext>
              </a:extLst>
            </p:cNvPr>
            <p:cNvSpPr/>
            <p:nvPr/>
          </p:nvSpPr>
          <p:spPr>
            <a:xfrm>
              <a:off x="10801253" y="4992237"/>
              <a:ext cx="84126" cy="88800"/>
            </a:xfrm>
            <a:custGeom>
              <a:avLst/>
              <a:gdLst>
                <a:gd name="connsiteX0" fmla="*/ 81868 w 128812"/>
                <a:gd name="connsiteY0" fmla="*/ 137042 h 135969"/>
                <a:gd name="connsiteX1" fmla="*/ 134824 w 128812"/>
                <a:gd name="connsiteY1" fmla="*/ 80365 h 135969"/>
                <a:gd name="connsiteX2" fmla="*/ 52956 w 128812"/>
                <a:gd name="connsiteY2" fmla="*/ 0 h 135969"/>
                <a:gd name="connsiteX3" fmla="*/ 0 w 128812"/>
                <a:gd name="connsiteY3" fmla="*/ 56678 h 135969"/>
                <a:gd name="connsiteX4" fmla="*/ 81868 w 128812"/>
                <a:gd name="connsiteY4" fmla="*/ 137042 h 135969"/>
                <a:gd name="connsiteX5" fmla="*/ 81868 w 128812"/>
                <a:gd name="connsiteY5" fmla="*/ 137042 h 135969"/>
                <a:gd name="connsiteX6" fmla="*/ 81868 w 128812"/>
                <a:gd name="connsiteY6" fmla="*/ 137042 h 135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812" h="135969">
                  <a:moveTo>
                    <a:pt x="81868" y="137042"/>
                  </a:moveTo>
                  <a:cubicBezTo>
                    <a:pt x="134824" y="80365"/>
                    <a:pt x="134824" y="80365"/>
                    <a:pt x="134824" y="80365"/>
                  </a:cubicBezTo>
                  <a:cubicBezTo>
                    <a:pt x="52956" y="0"/>
                    <a:pt x="52956" y="0"/>
                    <a:pt x="52956" y="0"/>
                  </a:cubicBezTo>
                  <a:cubicBezTo>
                    <a:pt x="0" y="56678"/>
                    <a:pt x="0" y="56678"/>
                    <a:pt x="0" y="56678"/>
                  </a:cubicBezTo>
                  <a:lnTo>
                    <a:pt x="81868" y="137042"/>
                  </a:lnTo>
                  <a:lnTo>
                    <a:pt x="81868" y="137042"/>
                  </a:lnTo>
                  <a:lnTo>
                    <a:pt x="81868" y="137042"/>
                  </a:lnTo>
                  <a:close/>
                </a:path>
              </a:pathLst>
            </a:custGeom>
            <a:solidFill>
              <a:schemeClr val="tx2">
                <a:lumMod val="75000"/>
              </a:schemeClr>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79" name="Freeform: Shape 167">
              <a:extLst>
                <a:ext uri="{FF2B5EF4-FFF2-40B4-BE49-F238E27FC236}">
                  <a16:creationId xmlns:a16="http://schemas.microsoft.com/office/drawing/2014/main" id="{4B637BA7-E7C2-C62E-7DED-02BA5984E2ED}"/>
                </a:ext>
              </a:extLst>
            </p:cNvPr>
            <p:cNvSpPr/>
            <p:nvPr/>
          </p:nvSpPr>
          <p:spPr>
            <a:xfrm>
              <a:off x="10615894" y="4992237"/>
              <a:ext cx="261726" cy="266401"/>
            </a:xfrm>
            <a:custGeom>
              <a:avLst/>
              <a:gdLst>
                <a:gd name="connsiteX0" fmla="*/ 317524 w 400751"/>
                <a:gd name="connsiteY0" fmla="*/ 240951 h 407907"/>
                <a:gd name="connsiteX1" fmla="*/ 298274 w 400751"/>
                <a:gd name="connsiteY1" fmla="*/ 240951 h 407907"/>
                <a:gd name="connsiteX2" fmla="*/ 168387 w 400751"/>
                <a:gd name="connsiteY2" fmla="*/ 118150 h 407907"/>
                <a:gd name="connsiteX3" fmla="*/ 173182 w 400751"/>
                <a:gd name="connsiteY3" fmla="*/ 85088 h 407907"/>
                <a:gd name="connsiteX4" fmla="*/ 86591 w 400751"/>
                <a:gd name="connsiteY4" fmla="*/ 0 h 407907"/>
                <a:gd name="connsiteX5" fmla="*/ 86591 w 400751"/>
                <a:gd name="connsiteY5" fmla="*/ 0 h 407907"/>
                <a:gd name="connsiteX6" fmla="*/ 91386 w 400751"/>
                <a:gd name="connsiteY6" fmla="*/ 23616 h 407907"/>
                <a:gd name="connsiteX7" fmla="*/ 120225 w 400751"/>
                <a:gd name="connsiteY7" fmla="*/ 70847 h 407907"/>
                <a:gd name="connsiteX8" fmla="*/ 72135 w 400751"/>
                <a:gd name="connsiteY8" fmla="*/ 118078 h 407907"/>
                <a:gd name="connsiteX9" fmla="*/ 19179 w 400751"/>
                <a:gd name="connsiteY9" fmla="*/ 75570 h 407907"/>
                <a:gd name="connsiteX10" fmla="*/ 4795 w 400751"/>
                <a:gd name="connsiteY10" fmla="*/ 61401 h 407907"/>
                <a:gd name="connsiteX11" fmla="*/ 0 w 400751"/>
                <a:gd name="connsiteY11" fmla="*/ 85016 h 407907"/>
                <a:gd name="connsiteX12" fmla="*/ 86591 w 400751"/>
                <a:gd name="connsiteY12" fmla="*/ 170033 h 407907"/>
                <a:gd name="connsiteX13" fmla="*/ 110636 w 400751"/>
                <a:gd name="connsiteY13" fmla="*/ 170033 h 407907"/>
                <a:gd name="connsiteX14" fmla="*/ 240522 w 400751"/>
                <a:gd name="connsiteY14" fmla="*/ 292906 h 407907"/>
                <a:gd name="connsiteX15" fmla="*/ 235728 w 400751"/>
                <a:gd name="connsiteY15" fmla="*/ 325968 h 407907"/>
                <a:gd name="connsiteX16" fmla="*/ 322319 w 400751"/>
                <a:gd name="connsiteY16" fmla="*/ 410984 h 407907"/>
                <a:gd name="connsiteX17" fmla="*/ 322319 w 400751"/>
                <a:gd name="connsiteY17" fmla="*/ 410984 h 407907"/>
                <a:gd name="connsiteX18" fmla="*/ 317524 w 400751"/>
                <a:gd name="connsiteY18" fmla="*/ 387369 h 407907"/>
                <a:gd name="connsiteX19" fmla="*/ 288684 w 400751"/>
                <a:gd name="connsiteY19" fmla="*/ 344860 h 407907"/>
                <a:gd name="connsiteX20" fmla="*/ 336774 w 400751"/>
                <a:gd name="connsiteY20" fmla="*/ 292906 h 407907"/>
                <a:gd name="connsiteX21" fmla="*/ 384865 w 400751"/>
                <a:gd name="connsiteY21" fmla="*/ 335414 h 407907"/>
                <a:gd name="connsiteX22" fmla="*/ 404115 w 400751"/>
                <a:gd name="connsiteY22" fmla="*/ 349583 h 407907"/>
                <a:gd name="connsiteX23" fmla="*/ 404115 w 400751"/>
                <a:gd name="connsiteY23" fmla="*/ 325968 h 407907"/>
                <a:gd name="connsiteX24" fmla="*/ 317524 w 400751"/>
                <a:gd name="connsiteY24" fmla="*/ 240951 h 407907"/>
                <a:gd name="connsiteX25" fmla="*/ 317524 w 400751"/>
                <a:gd name="connsiteY25" fmla="*/ 240951 h 407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00751" h="407907">
                  <a:moveTo>
                    <a:pt x="317524" y="240951"/>
                  </a:moveTo>
                  <a:cubicBezTo>
                    <a:pt x="312729" y="240951"/>
                    <a:pt x="307935" y="240951"/>
                    <a:pt x="298274" y="240951"/>
                  </a:cubicBezTo>
                  <a:cubicBezTo>
                    <a:pt x="168387" y="118150"/>
                    <a:pt x="168387" y="118150"/>
                    <a:pt x="168387" y="118150"/>
                  </a:cubicBezTo>
                  <a:cubicBezTo>
                    <a:pt x="173182" y="108704"/>
                    <a:pt x="173182" y="99257"/>
                    <a:pt x="173182" y="85088"/>
                  </a:cubicBezTo>
                  <a:cubicBezTo>
                    <a:pt x="173182" y="37785"/>
                    <a:pt x="134681" y="0"/>
                    <a:pt x="86591" y="0"/>
                  </a:cubicBezTo>
                  <a:lnTo>
                    <a:pt x="86591" y="0"/>
                  </a:lnTo>
                  <a:cubicBezTo>
                    <a:pt x="91386" y="23616"/>
                    <a:pt x="91386" y="23616"/>
                    <a:pt x="91386" y="23616"/>
                  </a:cubicBezTo>
                  <a:cubicBezTo>
                    <a:pt x="110636" y="33062"/>
                    <a:pt x="120225" y="51954"/>
                    <a:pt x="120225" y="70847"/>
                  </a:cubicBezTo>
                  <a:cubicBezTo>
                    <a:pt x="120225" y="94463"/>
                    <a:pt x="100975" y="118078"/>
                    <a:pt x="72135" y="118078"/>
                  </a:cubicBezTo>
                  <a:cubicBezTo>
                    <a:pt x="48090" y="118078"/>
                    <a:pt x="24045" y="99186"/>
                    <a:pt x="19179" y="75570"/>
                  </a:cubicBezTo>
                  <a:cubicBezTo>
                    <a:pt x="4795" y="61401"/>
                    <a:pt x="4795" y="61401"/>
                    <a:pt x="4795" y="61401"/>
                  </a:cubicBezTo>
                  <a:cubicBezTo>
                    <a:pt x="4795" y="70847"/>
                    <a:pt x="0" y="80293"/>
                    <a:pt x="0" y="85016"/>
                  </a:cubicBezTo>
                  <a:cubicBezTo>
                    <a:pt x="0" y="132248"/>
                    <a:pt x="43295" y="170033"/>
                    <a:pt x="86591" y="170033"/>
                  </a:cubicBezTo>
                  <a:cubicBezTo>
                    <a:pt x="96180" y="170033"/>
                    <a:pt x="105841" y="170033"/>
                    <a:pt x="110636" y="170033"/>
                  </a:cubicBezTo>
                  <a:cubicBezTo>
                    <a:pt x="240522" y="292906"/>
                    <a:pt x="240522" y="292906"/>
                    <a:pt x="240522" y="292906"/>
                  </a:cubicBezTo>
                  <a:cubicBezTo>
                    <a:pt x="235728" y="302352"/>
                    <a:pt x="235728" y="316522"/>
                    <a:pt x="235728" y="325968"/>
                  </a:cubicBezTo>
                  <a:cubicBezTo>
                    <a:pt x="235728" y="373199"/>
                    <a:pt x="274229" y="410984"/>
                    <a:pt x="322319" y="410984"/>
                  </a:cubicBezTo>
                  <a:lnTo>
                    <a:pt x="322319" y="410984"/>
                  </a:lnTo>
                  <a:cubicBezTo>
                    <a:pt x="317524" y="387369"/>
                    <a:pt x="317524" y="387369"/>
                    <a:pt x="317524" y="387369"/>
                  </a:cubicBezTo>
                  <a:cubicBezTo>
                    <a:pt x="298274" y="377922"/>
                    <a:pt x="288684" y="363753"/>
                    <a:pt x="288684" y="344860"/>
                  </a:cubicBezTo>
                  <a:cubicBezTo>
                    <a:pt x="288684" y="316522"/>
                    <a:pt x="307935" y="292906"/>
                    <a:pt x="336774" y="292906"/>
                  </a:cubicBezTo>
                  <a:cubicBezTo>
                    <a:pt x="360819" y="292906"/>
                    <a:pt x="384865" y="311798"/>
                    <a:pt x="384865" y="335414"/>
                  </a:cubicBezTo>
                  <a:cubicBezTo>
                    <a:pt x="404115" y="349583"/>
                    <a:pt x="404115" y="349583"/>
                    <a:pt x="404115" y="349583"/>
                  </a:cubicBezTo>
                  <a:cubicBezTo>
                    <a:pt x="404115" y="344860"/>
                    <a:pt x="408910" y="335414"/>
                    <a:pt x="404115" y="325968"/>
                  </a:cubicBezTo>
                  <a:cubicBezTo>
                    <a:pt x="404115" y="278736"/>
                    <a:pt x="365686" y="240951"/>
                    <a:pt x="317524" y="240951"/>
                  </a:cubicBezTo>
                  <a:lnTo>
                    <a:pt x="317524" y="240951"/>
                  </a:lnTo>
                  <a:close/>
                </a:path>
              </a:pathLst>
            </a:custGeom>
            <a:solidFill>
              <a:srgbClr val="50E6FF"/>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grpSp>
      <p:sp>
        <p:nvSpPr>
          <p:cNvPr id="85" name="TextBox 84">
            <a:extLst>
              <a:ext uri="{FF2B5EF4-FFF2-40B4-BE49-F238E27FC236}">
                <a16:creationId xmlns:a16="http://schemas.microsoft.com/office/drawing/2014/main" id="{25E87C6E-E7A0-2F06-4A0C-10BEF0952F20}"/>
              </a:ext>
            </a:extLst>
          </p:cNvPr>
          <p:cNvSpPr txBox="1"/>
          <p:nvPr/>
        </p:nvSpPr>
        <p:spPr>
          <a:xfrm>
            <a:off x="10479649" y="4056965"/>
            <a:ext cx="1164038" cy="215444"/>
          </a:xfrm>
          <a:prstGeom prst="rect">
            <a:avLst/>
          </a:prstGeom>
          <a:noFill/>
        </p:spPr>
        <p:txBody>
          <a:bodyPr wrap="square" lIns="0" tIns="0" rIns="0" bIns="0" rtlCol="0" anchor="ctr">
            <a:spAutoFit/>
          </a:bodyPr>
          <a:lstStyle/>
          <a:p>
            <a:pPr algn="ctr"/>
            <a:r>
              <a:rPr lang="en-US" sz="1400" dirty="0">
                <a:latin typeface="+mj-lt"/>
              </a:rPr>
              <a:t>Configuration</a:t>
            </a:r>
          </a:p>
        </p:txBody>
      </p:sp>
    </p:spTree>
    <p:extLst>
      <p:ext uri="{BB962C8B-B14F-4D97-AF65-F5344CB8AC3E}">
        <p14:creationId xmlns:p14="http://schemas.microsoft.com/office/powerpoint/2010/main" val="4073292842"/>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Freeform: Shape 54">
            <a:extLst>
              <a:ext uri="{FF2B5EF4-FFF2-40B4-BE49-F238E27FC236}">
                <a16:creationId xmlns:a16="http://schemas.microsoft.com/office/drawing/2014/main" id="{0C2D8E7F-5B0C-4645-A0E7-5BEB493B7828}"/>
              </a:ext>
            </a:extLst>
          </p:cNvPr>
          <p:cNvSpPr/>
          <p:nvPr/>
        </p:nvSpPr>
        <p:spPr>
          <a:xfrm>
            <a:off x="594502" y="585788"/>
            <a:ext cx="6796897" cy="498598"/>
          </a:xfrm>
          <a:custGeom>
            <a:avLst/>
            <a:gdLst>
              <a:gd name="connsiteX0" fmla="*/ 0 w 4732020"/>
              <a:gd name="connsiteY0" fmla="*/ 0 h 1164569"/>
              <a:gd name="connsiteX1" fmla="*/ 4732020 w 4732020"/>
              <a:gd name="connsiteY1" fmla="*/ 0 h 1164569"/>
              <a:gd name="connsiteX2" fmla="*/ 4732020 w 4732020"/>
              <a:gd name="connsiteY2" fmla="*/ 1164569 h 1164569"/>
              <a:gd name="connsiteX3" fmla="*/ 0 w 4732020"/>
              <a:gd name="connsiteY3" fmla="*/ 1164569 h 1164569"/>
              <a:gd name="connsiteX4" fmla="*/ 0 w 4732020"/>
              <a:gd name="connsiteY4" fmla="*/ 0 h 11645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2020" h="1164569">
                <a:moveTo>
                  <a:pt x="0" y="0"/>
                </a:moveTo>
                <a:lnTo>
                  <a:pt x="4732020" y="0"/>
                </a:lnTo>
                <a:lnTo>
                  <a:pt x="4732020" y="1164569"/>
                </a:lnTo>
                <a:lnTo>
                  <a:pt x="0" y="1164569"/>
                </a:lnTo>
                <a:lnTo>
                  <a:pt x="0" y="0"/>
                </a:lnTo>
                <a:close/>
              </a:path>
            </a:pathLst>
          </a:custGeom>
          <a:noFill/>
          <a:ln>
            <a:noFill/>
          </a:ln>
          <a:effectLst/>
        </p:spPr>
        <p:txBody>
          <a:bodyPr spcFirstLastPara="0" vert="horz" wrap="square" lIns="0" tIns="0" rIns="0" bIns="0" numCol="1" spcCol="1270" anchor="t" anchorCtr="0">
            <a:spAutoFit/>
          </a:bodyPr>
          <a:lstStyle/>
          <a:p>
            <a:pPr marL="0" marR="0" lvl="0" indent="0" defTabSz="1422400" eaLnBrk="1" fontAlgn="auto" latinLnBrk="0" hangingPunct="1">
              <a:lnSpc>
                <a:spcPct val="90000"/>
              </a:lnSpc>
              <a:spcBef>
                <a:spcPct val="0"/>
              </a:spcBef>
              <a:spcAft>
                <a:spcPts val="600"/>
              </a:spcAft>
              <a:buClrTx/>
              <a:buSzTx/>
              <a:buFontTx/>
              <a:buNone/>
              <a:tabLst/>
              <a:defRPr/>
            </a:pPr>
            <a:r>
              <a:rPr kumimoji="0" lang="en-US" sz="3600" b="0" i="0" u="none" strike="noStrike" kern="0" cap="none" spc="0" normalizeH="0" baseline="0" noProof="0">
                <a:ln>
                  <a:noFill/>
                </a:ln>
                <a:solidFill>
                  <a:srgbClr val="000000"/>
                </a:solidFill>
                <a:effectLst/>
                <a:uLnTx/>
                <a:uFillTx/>
                <a:latin typeface="Segoe UI Semibold"/>
                <a:ea typeface="+mn-ea"/>
                <a:cs typeface="+mn-cs"/>
              </a:rPr>
              <a:t>Dapr building blocks</a:t>
            </a:r>
          </a:p>
        </p:txBody>
      </p:sp>
      <p:grpSp>
        <p:nvGrpSpPr>
          <p:cNvPr id="89" name="Group 88">
            <a:extLst>
              <a:ext uri="{FF2B5EF4-FFF2-40B4-BE49-F238E27FC236}">
                <a16:creationId xmlns:a16="http://schemas.microsoft.com/office/drawing/2014/main" id="{78DB8DF0-C991-40D5-B47A-8994FC724AD5}"/>
              </a:ext>
            </a:extLst>
          </p:cNvPr>
          <p:cNvGrpSpPr/>
          <p:nvPr/>
        </p:nvGrpSpPr>
        <p:grpSpPr>
          <a:xfrm>
            <a:off x="129572" y="1834134"/>
            <a:ext cx="10337165" cy="3988020"/>
            <a:chOff x="341721" y="1589820"/>
            <a:chExt cx="11469266" cy="4402137"/>
          </a:xfrm>
        </p:grpSpPr>
        <p:sp>
          <p:nvSpPr>
            <p:cNvPr id="4" name="Rectangle 3">
              <a:extLst>
                <a:ext uri="{FF2B5EF4-FFF2-40B4-BE49-F238E27FC236}">
                  <a16:creationId xmlns:a16="http://schemas.microsoft.com/office/drawing/2014/main" id="{6142493D-1FCC-4406-9484-76A2446A6773}"/>
                </a:ext>
              </a:extLst>
            </p:cNvPr>
            <p:cNvSpPr/>
            <p:nvPr/>
          </p:nvSpPr>
          <p:spPr bwMode="auto">
            <a:xfrm>
              <a:off x="10165067" y="1589820"/>
              <a:ext cx="1645920" cy="4402137"/>
            </a:xfrm>
            <a:prstGeom prst="rect">
              <a:avLst/>
            </a:prstGeom>
            <a:solidFill>
              <a:srgbClr val="243A5E">
                <a:lumMod val="50000"/>
              </a:srgbClr>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91440" tIns="1280160" rIns="91440" bIns="182880"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Secrets</a:t>
              </a:r>
            </a:p>
          </p:txBody>
        </p:sp>
        <p:cxnSp>
          <p:nvCxnSpPr>
            <p:cNvPr id="5" name="Straight Connector 4">
              <a:extLst>
                <a:ext uri="{FF2B5EF4-FFF2-40B4-BE49-F238E27FC236}">
                  <a16:creationId xmlns:a16="http://schemas.microsoft.com/office/drawing/2014/main" id="{56342AF9-B0E7-4300-8B9E-D8656067EC50}"/>
                </a:ext>
              </a:extLst>
            </p:cNvPr>
            <p:cNvCxnSpPr>
              <a:cxnSpLocks/>
            </p:cNvCxnSpPr>
            <p:nvPr/>
          </p:nvCxnSpPr>
          <p:spPr>
            <a:xfrm>
              <a:off x="10732537" y="3942718"/>
              <a:ext cx="489153" cy="0"/>
            </a:xfrm>
            <a:prstGeom prst="line">
              <a:avLst/>
            </a:prstGeom>
            <a:noFill/>
            <a:ln w="19050" cap="flat" cmpd="sng" algn="ctr">
              <a:solidFill>
                <a:srgbClr val="FFFFFF"/>
              </a:solidFill>
              <a:prstDash val="solid"/>
              <a:headEnd type="none" w="lg" len="med"/>
              <a:tailEnd type="none" w="lg" len="med"/>
            </a:ln>
            <a:effectLst/>
          </p:spPr>
        </p:cxnSp>
        <p:sp>
          <p:nvSpPr>
            <p:cNvPr id="6" name="Rectangle 5">
              <a:extLst>
                <a:ext uri="{FF2B5EF4-FFF2-40B4-BE49-F238E27FC236}">
                  <a16:creationId xmlns:a16="http://schemas.microsoft.com/office/drawing/2014/main" id="{0F92C427-B80A-4FC1-A692-B1400FBFC5B5}"/>
                </a:ext>
              </a:extLst>
            </p:cNvPr>
            <p:cNvSpPr/>
            <p:nvPr/>
          </p:nvSpPr>
          <p:spPr>
            <a:xfrm>
              <a:off x="10282507" y="4259042"/>
              <a:ext cx="1345407" cy="560564"/>
            </a:xfrm>
            <a:prstGeom prst="rect">
              <a:avLst/>
            </a:prstGeom>
          </p:spPr>
          <p:txBody>
            <a:bodyPr wrap="square" lIns="0" tIns="0" rIns="0" bIns="0">
              <a:spAutoFit/>
            </a:bodyPr>
            <a:lstStyle/>
            <a:p>
              <a:pPr algn="ctr" defTabSz="844550">
                <a:spcBef>
                  <a:spcPct val="0"/>
                </a:spcBef>
                <a:spcAft>
                  <a:spcPct val="35000"/>
                </a:spcAft>
              </a:pPr>
              <a:r>
                <a:rPr lang="en-US" sz="1100">
                  <a:solidFill>
                    <a:srgbClr val="FFFFFF"/>
                  </a:solidFill>
                  <a:latin typeface="Segoe UI"/>
                  <a:cs typeface="Segoe UI"/>
                </a:rPr>
                <a:t>Securely access secrets from your application</a:t>
              </a:r>
            </a:p>
          </p:txBody>
        </p:sp>
        <p:grpSp>
          <p:nvGrpSpPr>
            <p:cNvPr id="7" name="Group 6">
              <a:extLst>
                <a:ext uri="{FF2B5EF4-FFF2-40B4-BE49-F238E27FC236}">
                  <a16:creationId xmlns:a16="http://schemas.microsoft.com/office/drawing/2014/main" id="{95E813F8-399C-47E2-A72A-418F1D26D591}"/>
                </a:ext>
              </a:extLst>
            </p:cNvPr>
            <p:cNvGrpSpPr/>
            <p:nvPr/>
          </p:nvGrpSpPr>
          <p:grpSpPr>
            <a:xfrm>
              <a:off x="8531245" y="1589820"/>
              <a:ext cx="1645920" cy="4402137"/>
              <a:chOff x="9913145" y="1636713"/>
              <a:chExt cx="1554956" cy="4402137"/>
            </a:xfrm>
          </p:grpSpPr>
          <p:sp>
            <p:nvSpPr>
              <p:cNvPr id="8" name="Rectangle 7">
                <a:extLst>
                  <a:ext uri="{FF2B5EF4-FFF2-40B4-BE49-F238E27FC236}">
                    <a16:creationId xmlns:a16="http://schemas.microsoft.com/office/drawing/2014/main" id="{32F92CB1-569C-449A-9A8E-CFD69932D28C}"/>
                  </a:ext>
                </a:extLst>
              </p:cNvPr>
              <p:cNvSpPr/>
              <p:nvPr/>
            </p:nvSpPr>
            <p:spPr bwMode="auto">
              <a:xfrm>
                <a:off x="9913145" y="1636713"/>
                <a:ext cx="1554956" cy="4402137"/>
              </a:xfrm>
              <a:prstGeom prst="rect">
                <a:avLst/>
              </a:prstGeom>
              <a:solidFill>
                <a:srgbClr val="1A2C45"/>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91440" tIns="1280160" rIns="91440" bIns="182880"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Observability</a:t>
                </a:r>
              </a:p>
            </p:txBody>
          </p:sp>
          <p:cxnSp>
            <p:nvCxnSpPr>
              <p:cNvPr id="9" name="Straight Connector 8">
                <a:extLst>
                  <a:ext uri="{FF2B5EF4-FFF2-40B4-BE49-F238E27FC236}">
                    <a16:creationId xmlns:a16="http://schemas.microsoft.com/office/drawing/2014/main" id="{8E9D15C0-C17D-404F-9577-DD019892F96B}"/>
                  </a:ext>
                </a:extLst>
              </p:cNvPr>
              <p:cNvCxnSpPr>
                <a:cxnSpLocks/>
              </p:cNvCxnSpPr>
              <p:nvPr/>
            </p:nvCxnSpPr>
            <p:spPr>
              <a:xfrm>
                <a:off x="10446046" y="3987730"/>
                <a:ext cx="489153" cy="0"/>
              </a:xfrm>
              <a:prstGeom prst="line">
                <a:avLst/>
              </a:prstGeom>
              <a:noFill/>
              <a:ln w="19050" cap="flat" cmpd="sng" algn="ctr">
                <a:solidFill>
                  <a:srgbClr val="FFFFFF"/>
                </a:solidFill>
                <a:prstDash val="solid"/>
                <a:headEnd type="none" w="lg" len="med"/>
                <a:tailEnd type="none" w="lg" len="med"/>
              </a:ln>
              <a:effectLst/>
            </p:spPr>
          </p:cxnSp>
          <p:sp>
            <p:nvSpPr>
              <p:cNvPr id="10" name="Rectangle 9">
                <a:extLst>
                  <a:ext uri="{FF2B5EF4-FFF2-40B4-BE49-F238E27FC236}">
                    <a16:creationId xmlns:a16="http://schemas.microsoft.com/office/drawing/2014/main" id="{D710C767-CFBF-4886-A464-FFE9F7EB2BC3}"/>
                  </a:ext>
                </a:extLst>
              </p:cNvPr>
              <p:cNvSpPr/>
              <p:nvPr/>
            </p:nvSpPr>
            <p:spPr>
              <a:xfrm>
                <a:off x="10017919" y="4305935"/>
                <a:ext cx="1345406" cy="934275"/>
              </a:xfrm>
              <a:prstGeom prst="rect">
                <a:avLst/>
              </a:prstGeom>
            </p:spPr>
            <p:txBody>
              <a:bodyPr wrap="square" lIns="0" tIns="0" rIns="0" bIns="0">
                <a:spAutoFit/>
              </a:bodyPr>
              <a:lstStyle/>
              <a:p>
                <a:pPr marL="0" marR="0" lvl="0" indent="0" algn="ctr" defTabSz="844550" eaLnBrk="1" fontAlgn="auto" latinLnBrk="0" hangingPunct="1">
                  <a:lnSpc>
                    <a:spcPct val="100000"/>
                  </a:lnSpc>
                  <a:spcBef>
                    <a:spcPct val="0"/>
                  </a:spcBef>
                  <a:spcAft>
                    <a:spcPct val="35000"/>
                  </a:spcAft>
                  <a:buClrTx/>
                  <a:buSzTx/>
                  <a:buFontTx/>
                  <a:buNone/>
                  <a:tabLst/>
                  <a:defRPr/>
                </a:pPr>
                <a:r>
                  <a:rPr kumimoji="0" lang="en-US" sz="1100" b="0" i="0" u="none" strike="noStrike" kern="0" cap="none" spc="0" normalizeH="0" baseline="0" noProof="0">
                    <a:ln>
                      <a:noFill/>
                    </a:ln>
                    <a:solidFill>
                      <a:srgbClr val="FFFFFF"/>
                    </a:solidFill>
                    <a:effectLst/>
                    <a:uLnTx/>
                    <a:uFillTx/>
                    <a:latin typeface="Segoe UI"/>
                    <a:cs typeface="Segoe UI"/>
                  </a:rPr>
                  <a:t>See and measure the message calls across components and networked services</a:t>
                </a:r>
              </a:p>
            </p:txBody>
          </p:sp>
          <p:grpSp>
            <p:nvGrpSpPr>
              <p:cNvPr id="11" name="Group 10">
                <a:extLst>
                  <a:ext uri="{FF2B5EF4-FFF2-40B4-BE49-F238E27FC236}">
                    <a16:creationId xmlns:a16="http://schemas.microsoft.com/office/drawing/2014/main" id="{0702EA7C-620F-4788-B230-7972A3BA7512}"/>
                  </a:ext>
                </a:extLst>
              </p:cNvPr>
              <p:cNvGrpSpPr/>
              <p:nvPr/>
            </p:nvGrpSpPr>
            <p:grpSpPr>
              <a:xfrm>
                <a:off x="10421265" y="2251421"/>
                <a:ext cx="498006" cy="420718"/>
                <a:chOff x="9332611" y="4972062"/>
                <a:chExt cx="363103" cy="306751"/>
              </a:xfrm>
            </p:grpSpPr>
            <p:sp>
              <p:nvSpPr>
                <p:cNvPr id="12" name="Freeform 855">
                  <a:extLst>
                    <a:ext uri="{FF2B5EF4-FFF2-40B4-BE49-F238E27FC236}">
                      <a16:creationId xmlns:a16="http://schemas.microsoft.com/office/drawing/2014/main" id="{27D88B37-9D0F-46AF-AADA-8EB989611D88}"/>
                    </a:ext>
                  </a:extLst>
                </p:cNvPr>
                <p:cNvSpPr>
                  <a:spLocks/>
                </p:cNvSpPr>
                <p:nvPr/>
              </p:nvSpPr>
              <p:spPr bwMode="auto">
                <a:xfrm rot="10242739" flipV="1">
                  <a:off x="9369582" y="5132579"/>
                  <a:ext cx="164165" cy="82897"/>
                </a:xfrm>
                <a:custGeom>
                  <a:avLst/>
                  <a:gdLst>
                    <a:gd name="T0" fmla="*/ 192 w 384"/>
                    <a:gd name="T1" fmla="*/ 0 h 192"/>
                    <a:gd name="T2" fmla="*/ 0 w 384"/>
                    <a:gd name="T3" fmla="*/ 192 h 192"/>
                    <a:gd name="T4" fmla="*/ 41 w 384"/>
                    <a:gd name="T5" fmla="*/ 192 h 192"/>
                    <a:gd name="T6" fmla="*/ 85 w 384"/>
                    <a:gd name="T7" fmla="*/ 85 h 192"/>
                    <a:gd name="T8" fmla="*/ 192 w 384"/>
                    <a:gd name="T9" fmla="*/ 41 h 192"/>
                    <a:gd name="T10" fmla="*/ 299 w 384"/>
                    <a:gd name="T11" fmla="*/ 85 h 192"/>
                    <a:gd name="T12" fmla="*/ 343 w 384"/>
                    <a:gd name="T13" fmla="*/ 192 h 192"/>
                    <a:gd name="T14" fmla="*/ 384 w 384"/>
                    <a:gd name="T15" fmla="*/ 192 h 192"/>
                    <a:gd name="T16" fmla="*/ 192 w 384"/>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4" h="192">
                      <a:moveTo>
                        <a:pt x="192" y="0"/>
                      </a:moveTo>
                      <a:cubicBezTo>
                        <a:pt x="86" y="0"/>
                        <a:pt x="0" y="86"/>
                        <a:pt x="0" y="192"/>
                      </a:cubicBezTo>
                      <a:cubicBezTo>
                        <a:pt x="41" y="192"/>
                        <a:pt x="41" y="192"/>
                        <a:pt x="41" y="192"/>
                      </a:cubicBezTo>
                      <a:cubicBezTo>
                        <a:pt x="41" y="152"/>
                        <a:pt x="56" y="114"/>
                        <a:pt x="85" y="85"/>
                      </a:cubicBezTo>
                      <a:cubicBezTo>
                        <a:pt x="114" y="56"/>
                        <a:pt x="152" y="41"/>
                        <a:pt x="192" y="41"/>
                      </a:cubicBezTo>
                      <a:cubicBezTo>
                        <a:pt x="232" y="41"/>
                        <a:pt x="270" y="56"/>
                        <a:pt x="299" y="85"/>
                      </a:cubicBezTo>
                      <a:cubicBezTo>
                        <a:pt x="328" y="114"/>
                        <a:pt x="343" y="152"/>
                        <a:pt x="343" y="192"/>
                      </a:cubicBezTo>
                      <a:cubicBezTo>
                        <a:pt x="384" y="192"/>
                        <a:pt x="384" y="192"/>
                        <a:pt x="384" y="192"/>
                      </a:cubicBezTo>
                      <a:cubicBezTo>
                        <a:pt x="384" y="86"/>
                        <a:pt x="298" y="0"/>
                        <a:pt x="19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13" name="Oval 757">
                  <a:extLst>
                    <a:ext uri="{FF2B5EF4-FFF2-40B4-BE49-F238E27FC236}">
                      <a16:creationId xmlns:a16="http://schemas.microsoft.com/office/drawing/2014/main" id="{3102C0CE-1E96-4115-8488-D04277135FAF}"/>
                    </a:ext>
                  </a:extLst>
                </p:cNvPr>
                <p:cNvSpPr>
                  <a:spLocks noChangeArrowheads="1"/>
                </p:cNvSpPr>
                <p:nvPr/>
              </p:nvSpPr>
              <p:spPr bwMode="auto">
                <a:xfrm>
                  <a:off x="9332611" y="5197354"/>
                  <a:ext cx="81459" cy="81459"/>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14" name="Freeform 855">
                  <a:extLst>
                    <a:ext uri="{FF2B5EF4-FFF2-40B4-BE49-F238E27FC236}">
                      <a16:creationId xmlns:a16="http://schemas.microsoft.com/office/drawing/2014/main" id="{F5F21B14-BAC6-442F-AC63-F7DE5DE5D6D3}"/>
                    </a:ext>
                  </a:extLst>
                </p:cNvPr>
                <p:cNvSpPr>
                  <a:spLocks/>
                </p:cNvSpPr>
                <p:nvPr/>
              </p:nvSpPr>
              <p:spPr bwMode="auto">
                <a:xfrm rot="15186172" flipV="1">
                  <a:off x="9434981" y="5022187"/>
                  <a:ext cx="164165" cy="82897"/>
                </a:xfrm>
                <a:custGeom>
                  <a:avLst/>
                  <a:gdLst>
                    <a:gd name="T0" fmla="*/ 192 w 384"/>
                    <a:gd name="T1" fmla="*/ 0 h 192"/>
                    <a:gd name="T2" fmla="*/ 0 w 384"/>
                    <a:gd name="T3" fmla="*/ 192 h 192"/>
                    <a:gd name="T4" fmla="*/ 41 w 384"/>
                    <a:gd name="T5" fmla="*/ 192 h 192"/>
                    <a:gd name="T6" fmla="*/ 85 w 384"/>
                    <a:gd name="T7" fmla="*/ 85 h 192"/>
                    <a:gd name="T8" fmla="*/ 192 w 384"/>
                    <a:gd name="T9" fmla="*/ 41 h 192"/>
                    <a:gd name="T10" fmla="*/ 299 w 384"/>
                    <a:gd name="T11" fmla="*/ 85 h 192"/>
                    <a:gd name="T12" fmla="*/ 343 w 384"/>
                    <a:gd name="T13" fmla="*/ 192 h 192"/>
                    <a:gd name="T14" fmla="*/ 384 w 384"/>
                    <a:gd name="T15" fmla="*/ 192 h 192"/>
                    <a:gd name="T16" fmla="*/ 192 w 384"/>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4" h="192">
                      <a:moveTo>
                        <a:pt x="192" y="0"/>
                      </a:moveTo>
                      <a:cubicBezTo>
                        <a:pt x="86" y="0"/>
                        <a:pt x="0" y="86"/>
                        <a:pt x="0" y="192"/>
                      </a:cubicBezTo>
                      <a:cubicBezTo>
                        <a:pt x="41" y="192"/>
                        <a:pt x="41" y="192"/>
                        <a:pt x="41" y="192"/>
                      </a:cubicBezTo>
                      <a:cubicBezTo>
                        <a:pt x="41" y="152"/>
                        <a:pt x="56" y="114"/>
                        <a:pt x="85" y="85"/>
                      </a:cubicBezTo>
                      <a:cubicBezTo>
                        <a:pt x="114" y="56"/>
                        <a:pt x="152" y="41"/>
                        <a:pt x="192" y="41"/>
                      </a:cubicBezTo>
                      <a:cubicBezTo>
                        <a:pt x="232" y="41"/>
                        <a:pt x="270" y="56"/>
                        <a:pt x="299" y="85"/>
                      </a:cubicBezTo>
                      <a:cubicBezTo>
                        <a:pt x="328" y="114"/>
                        <a:pt x="343" y="152"/>
                        <a:pt x="343" y="192"/>
                      </a:cubicBezTo>
                      <a:cubicBezTo>
                        <a:pt x="384" y="192"/>
                        <a:pt x="384" y="192"/>
                        <a:pt x="384" y="192"/>
                      </a:cubicBezTo>
                      <a:cubicBezTo>
                        <a:pt x="384" y="86"/>
                        <a:pt x="298" y="0"/>
                        <a:pt x="19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15" name="Oval 757">
                  <a:extLst>
                    <a:ext uri="{FF2B5EF4-FFF2-40B4-BE49-F238E27FC236}">
                      <a16:creationId xmlns:a16="http://schemas.microsoft.com/office/drawing/2014/main" id="{9D44802F-B904-48BE-9576-24A21C9440B3}"/>
                    </a:ext>
                  </a:extLst>
                </p:cNvPr>
                <p:cNvSpPr>
                  <a:spLocks noChangeArrowheads="1"/>
                </p:cNvSpPr>
                <p:nvPr/>
              </p:nvSpPr>
              <p:spPr bwMode="auto">
                <a:xfrm rot="4943433">
                  <a:off x="9412184" y="4972062"/>
                  <a:ext cx="81459" cy="81459"/>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16" name="Freeform 855">
                  <a:extLst>
                    <a:ext uri="{FF2B5EF4-FFF2-40B4-BE49-F238E27FC236}">
                      <a16:creationId xmlns:a16="http://schemas.microsoft.com/office/drawing/2014/main" id="{6150974B-BEA8-49E5-8CA7-83BCF01897F8}"/>
                    </a:ext>
                  </a:extLst>
                </p:cNvPr>
                <p:cNvSpPr>
                  <a:spLocks/>
                </p:cNvSpPr>
                <p:nvPr/>
              </p:nvSpPr>
              <p:spPr bwMode="auto">
                <a:xfrm rot="1131571" flipV="1">
                  <a:off x="9479573" y="5162870"/>
                  <a:ext cx="164165" cy="82897"/>
                </a:xfrm>
                <a:custGeom>
                  <a:avLst/>
                  <a:gdLst>
                    <a:gd name="T0" fmla="*/ 192 w 384"/>
                    <a:gd name="T1" fmla="*/ 0 h 192"/>
                    <a:gd name="T2" fmla="*/ 0 w 384"/>
                    <a:gd name="T3" fmla="*/ 192 h 192"/>
                    <a:gd name="T4" fmla="*/ 41 w 384"/>
                    <a:gd name="T5" fmla="*/ 192 h 192"/>
                    <a:gd name="T6" fmla="*/ 85 w 384"/>
                    <a:gd name="T7" fmla="*/ 85 h 192"/>
                    <a:gd name="T8" fmla="*/ 192 w 384"/>
                    <a:gd name="T9" fmla="*/ 41 h 192"/>
                    <a:gd name="T10" fmla="*/ 299 w 384"/>
                    <a:gd name="T11" fmla="*/ 85 h 192"/>
                    <a:gd name="T12" fmla="*/ 343 w 384"/>
                    <a:gd name="T13" fmla="*/ 192 h 192"/>
                    <a:gd name="T14" fmla="*/ 384 w 384"/>
                    <a:gd name="T15" fmla="*/ 192 h 192"/>
                    <a:gd name="T16" fmla="*/ 192 w 384"/>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4" h="192">
                      <a:moveTo>
                        <a:pt x="192" y="0"/>
                      </a:moveTo>
                      <a:cubicBezTo>
                        <a:pt x="86" y="0"/>
                        <a:pt x="0" y="86"/>
                        <a:pt x="0" y="192"/>
                      </a:cubicBezTo>
                      <a:cubicBezTo>
                        <a:pt x="41" y="192"/>
                        <a:pt x="41" y="192"/>
                        <a:pt x="41" y="192"/>
                      </a:cubicBezTo>
                      <a:cubicBezTo>
                        <a:pt x="41" y="152"/>
                        <a:pt x="56" y="114"/>
                        <a:pt x="85" y="85"/>
                      </a:cubicBezTo>
                      <a:cubicBezTo>
                        <a:pt x="114" y="56"/>
                        <a:pt x="152" y="41"/>
                        <a:pt x="192" y="41"/>
                      </a:cubicBezTo>
                      <a:cubicBezTo>
                        <a:pt x="232" y="41"/>
                        <a:pt x="270" y="56"/>
                        <a:pt x="299" y="85"/>
                      </a:cubicBezTo>
                      <a:cubicBezTo>
                        <a:pt x="328" y="114"/>
                        <a:pt x="343" y="152"/>
                        <a:pt x="343" y="192"/>
                      </a:cubicBezTo>
                      <a:cubicBezTo>
                        <a:pt x="384" y="192"/>
                        <a:pt x="384" y="192"/>
                        <a:pt x="384" y="192"/>
                      </a:cubicBezTo>
                      <a:cubicBezTo>
                        <a:pt x="384" y="86"/>
                        <a:pt x="298" y="0"/>
                        <a:pt x="19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17" name="Oval 757">
                  <a:extLst>
                    <a:ext uri="{FF2B5EF4-FFF2-40B4-BE49-F238E27FC236}">
                      <a16:creationId xmlns:a16="http://schemas.microsoft.com/office/drawing/2014/main" id="{4209A2F1-FF1B-4D77-916C-437EB7884FE2}"/>
                    </a:ext>
                  </a:extLst>
                </p:cNvPr>
                <p:cNvSpPr>
                  <a:spLocks noChangeArrowheads="1"/>
                </p:cNvSpPr>
                <p:nvPr/>
              </p:nvSpPr>
              <p:spPr bwMode="auto">
                <a:xfrm rot="4943433">
                  <a:off x="9614255" y="5146328"/>
                  <a:ext cx="81459" cy="81459"/>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18" name="Oval 757">
                  <a:extLst>
                    <a:ext uri="{FF2B5EF4-FFF2-40B4-BE49-F238E27FC236}">
                      <a16:creationId xmlns:a16="http://schemas.microsoft.com/office/drawing/2014/main" id="{A7D40E0B-51B4-4B1F-9FFE-8A2501AC7B3D}"/>
                    </a:ext>
                  </a:extLst>
                </p:cNvPr>
                <p:cNvSpPr>
                  <a:spLocks noChangeArrowheads="1"/>
                </p:cNvSpPr>
                <p:nvPr/>
              </p:nvSpPr>
              <p:spPr bwMode="auto">
                <a:xfrm>
                  <a:off x="9432399" y="5075906"/>
                  <a:ext cx="145899" cy="145899"/>
                </a:xfrm>
                <a:prstGeom prst="ellipse">
                  <a:avLst/>
                </a:pr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grpSp>
        </p:grpSp>
        <p:grpSp>
          <p:nvGrpSpPr>
            <p:cNvPr id="19" name="Group 18">
              <a:extLst>
                <a:ext uri="{FF2B5EF4-FFF2-40B4-BE49-F238E27FC236}">
                  <a16:creationId xmlns:a16="http://schemas.microsoft.com/office/drawing/2014/main" id="{9CEB9C1F-EB02-4597-A592-C2C574C929FC}"/>
                </a:ext>
              </a:extLst>
            </p:cNvPr>
            <p:cNvGrpSpPr/>
            <p:nvPr/>
          </p:nvGrpSpPr>
          <p:grpSpPr>
            <a:xfrm>
              <a:off x="6891949" y="1589820"/>
              <a:ext cx="1645920" cy="4402137"/>
              <a:chOff x="8075613" y="1636713"/>
              <a:chExt cx="1554956" cy="4402137"/>
            </a:xfrm>
          </p:grpSpPr>
          <p:sp>
            <p:nvSpPr>
              <p:cNvPr id="20" name="Rectangle 19">
                <a:extLst>
                  <a:ext uri="{FF2B5EF4-FFF2-40B4-BE49-F238E27FC236}">
                    <a16:creationId xmlns:a16="http://schemas.microsoft.com/office/drawing/2014/main" id="{8D0774C9-65E0-4555-8C0E-CCB02E731407}"/>
                  </a:ext>
                </a:extLst>
              </p:cNvPr>
              <p:cNvSpPr/>
              <p:nvPr/>
            </p:nvSpPr>
            <p:spPr bwMode="auto">
              <a:xfrm>
                <a:off x="8075613" y="1636713"/>
                <a:ext cx="1554956" cy="4402137"/>
              </a:xfrm>
              <a:prstGeom prst="rect">
                <a:avLst/>
              </a:prstGeom>
              <a:solidFill>
                <a:srgbClr val="23395C"/>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91440" tIns="1280160" rIns="91440" bIns="182880"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Actors</a:t>
                </a:r>
              </a:p>
            </p:txBody>
          </p:sp>
          <p:cxnSp>
            <p:nvCxnSpPr>
              <p:cNvPr id="21" name="Straight Connector 20">
                <a:extLst>
                  <a:ext uri="{FF2B5EF4-FFF2-40B4-BE49-F238E27FC236}">
                    <a16:creationId xmlns:a16="http://schemas.microsoft.com/office/drawing/2014/main" id="{AE0B6387-55EF-4E68-9FD4-AE716FCAE670}"/>
                  </a:ext>
                </a:extLst>
              </p:cNvPr>
              <p:cNvCxnSpPr>
                <a:cxnSpLocks/>
              </p:cNvCxnSpPr>
              <p:nvPr/>
            </p:nvCxnSpPr>
            <p:spPr>
              <a:xfrm>
                <a:off x="8608514" y="3987730"/>
                <a:ext cx="489153" cy="0"/>
              </a:xfrm>
              <a:prstGeom prst="line">
                <a:avLst/>
              </a:prstGeom>
              <a:noFill/>
              <a:ln w="19050" cap="flat" cmpd="sng" algn="ctr">
                <a:solidFill>
                  <a:srgbClr val="FFFFFF"/>
                </a:solidFill>
                <a:prstDash val="solid"/>
                <a:headEnd type="none" w="lg" len="med"/>
                <a:tailEnd type="none" w="lg" len="med"/>
              </a:ln>
              <a:effectLst/>
            </p:spPr>
          </p:cxnSp>
          <p:sp>
            <p:nvSpPr>
              <p:cNvPr id="22" name="Rectangle 21">
                <a:extLst>
                  <a:ext uri="{FF2B5EF4-FFF2-40B4-BE49-F238E27FC236}">
                    <a16:creationId xmlns:a16="http://schemas.microsoft.com/office/drawing/2014/main" id="{3F4DEC65-5EFB-4820-9718-D0E1B70610C6}"/>
                  </a:ext>
                </a:extLst>
              </p:cNvPr>
              <p:cNvSpPr/>
              <p:nvPr/>
            </p:nvSpPr>
            <p:spPr>
              <a:xfrm>
                <a:off x="8260554" y="4305935"/>
                <a:ext cx="1185072" cy="1307984"/>
              </a:xfrm>
              <a:prstGeom prst="rect">
                <a:avLst/>
              </a:prstGeom>
            </p:spPr>
            <p:txBody>
              <a:bodyPr wrap="square" lIns="0" tIns="0" rIns="0" bIns="0">
                <a:spAutoFit/>
              </a:bodyPr>
              <a:lstStyle/>
              <a:p>
                <a:pPr marL="0" marR="0" lvl="0" indent="0" algn="ctr" defTabSz="844550" eaLnBrk="1" fontAlgn="auto" latinLnBrk="0" hangingPunct="1">
                  <a:lnSpc>
                    <a:spcPct val="100000"/>
                  </a:lnSpc>
                  <a:spcBef>
                    <a:spcPct val="0"/>
                  </a:spcBef>
                  <a:spcAft>
                    <a:spcPct val="35000"/>
                  </a:spcAft>
                  <a:buClrTx/>
                  <a:buSzTx/>
                  <a:buFontTx/>
                  <a:buNone/>
                  <a:tabLst/>
                  <a:defRPr/>
                </a:pPr>
                <a:r>
                  <a:rPr kumimoji="0" lang="en-US" sz="1100" b="0" i="0" u="none" strike="noStrike" kern="0" cap="none" spc="0" normalizeH="0" baseline="0" noProof="0">
                    <a:ln>
                      <a:noFill/>
                    </a:ln>
                    <a:solidFill>
                      <a:srgbClr val="FFFFFF"/>
                    </a:solidFill>
                    <a:effectLst/>
                    <a:uLnTx/>
                    <a:uFillTx/>
                    <a:latin typeface="Segoe UI"/>
                    <a:cs typeface="Segoe UI"/>
                  </a:rPr>
                  <a:t>Encapsulate code and data in reusable actor objects as a common microservices design pattern </a:t>
                </a:r>
              </a:p>
            </p:txBody>
          </p:sp>
          <p:grpSp>
            <p:nvGrpSpPr>
              <p:cNvPr id="23" name="Group 22">
                <a:extLst>
                  <a:ext uri="{FF2B5EF4-FFF2-40B4-BE49-F238E27FC236}">
                    <a16:creationId xmlns:a16="http://schemas.microsoft.com/office/drawing/2014/main" id="{66207A4B-15AA-4211-8033-828317F87192}"/>
                  </a:ext>
                </a:extLst>
              </p:cNvPr>
              <p:cNvGrpSpPr/>
              <p:nvPr/>
            </p:nvGrpSpPr>
            <p:grpSpPr>
              <a:xfrm>
                <a:off x="8594162" y="2202919"/>
                <a:ext cx="542343" cy="497350"/>
                <a:chOff x="8058210" y="4944318"/>
                <a:chExt cx="395430" cy="362625"/>
              </a:xfrm>
            </p:grpSpPr>
            <p:sp>
              <p:nvSpPr>
                <p:cNvPr id="24" name="Freeform: Shape 23">
                  <a:extLst>
                    <a:ext uri="{FF2B5EF4-FFF2-40B4-BE49-F238E27FC236}">
                      <a16:creationId xmlns:a16="http://schemas.microsoft.com/office/drawing/2014/main" id="{83C3558A-6BDB-488F-8E23-1A1566EECB10}"/>
                    </a:ext>
                  </a:extLst>
                </p:cNvPr>
                <p:cNvSpPr/>
                <p:nvPr/>
              </p:nvSpPr>
              <p:spPr>
                <a:xfrm>
                  <a:off x="8306131" y="5128287"/>
                  <a:ext cx="147509" cy="73754"/>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FFFFFF"/>
                </a:solidFill>
                <a:ln w="5008"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sp>
              <p:nvSpPr>
                <p:cNvPr id="25" name="Freeform: Shape 24">
                  <a:extLst>
                    <a:ext uri="{FF2B5EF4-FFF2-40B4-BE49-F238E27FC236}">
                      <a16:creationId xmlns:a16="http://schemas.microsoft.com/office/drawing/2014/main" id="{B37A1298-C0DC-448A-90CD-DFD8BC4BCDB5}"/>
                    </a:ext>
                  </a:extLst>
                </p:cNvPr>
                <p:cNvSpPr/>
                <p:nvPr/>
              </p:nvSpPr>
              <p:spPr>
                <a:xfrm>
                  <a:off x="8338239" y="5027164"/>
                  <a:ext cx="81949" cy="8194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96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6" y="102397"/>
                        <a:pt x="52196" y="102397"/>
                      </a:cubicBezTo>
                      <a:cubicBezTo>
                        <a:pt x="24495" y="102397"/>
                        <a:pt x="1994" y="79896"/>
                        <a:pt x="1994" y="52195"/>
                      </a:cubicBezTo>
                      <a:cubicBezTo>
                        <a:pt x="1994" y="24495"/>
                        <a:pt x="24495" y="1994"/>
                        <a:pt x="52196" y="1994"/>
                      </a:cubicBezTo>
                      <a:cubicBezTo>
                        <a:pt x="79896" y="1994"/>
                        <a:pt x="102398" y="24495"/>
                        <a:pt x="102398" y="52195"/>
                      </a:cubicBezTo>
                      <a:close/>
                    </a:path>
                  </a:pathLst>
                </a:custGeom>
                <a:solidFill>
                  <a:srgbClr val="FFFFFF"/>
                </a:solidFill>
                <a:ln w="5008"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sp>
              <p:nvSpPr>
                <p:cNvPr id="26" name="Freeform: Shape 25">
                  <a:extLst>
                    <a:ext uri="{FF2B5EF4-FFF2-40B4-BE49-F238E27FC236}">
                      <a16:creationId xmlns:a16="http://schemas.microsoft.com/office/drawing/2014/main" id="{D1B93351-BF8B-48A3-8676-E8EF08FC8AA2}"/>
                    </a:ext>
                  </a:extLst>
                </p:cNvPr>
                <p:cNvSpPr/>
                <p:nvPr/>
              </p:nvSpPr>
              <p:spPr>
                <a:xfrm>
                  <a:off x="8181822" y="5045410"/>
                  <a:ext cx="147509" cy="73754"/>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sp>
              <p:nvSpPr>
                <p:cNvPr id="27" name="Freeform: Shape 26">
                  <a:extLst>
                    <a:ext uri="{FF2B5EF4-FFF2-40B4-BE49-F238E27FC236}">
                      <a16:creationId xmlns:a16="http://schemas.microsoft.com/office/drawing/2014/main" id="{2E393DE4-E016-4B91-8BA2-0929ABDC4F53}"/>
                    </a:ext>
                  </a:extLst>
                </p:cNvPr>
                <p:cNvSpPr/>
                <p:nvPr/>
              </p:nvSpPr>
              <p:spPr>
                <a:xfrm>
                  <a:off x="8213938" y="4944318"/>
                  <a:ext cx="81949" cy="81949"/>
                </a:xfrm>
                <a:custGeom>
                  <a:avLst/>
                  <a:gdLst>
                    <a:gd name="connsiteX0" fmla="*/ 102398 w 101142"/>
                    <a:gd name="connsiteY0" fmla="*/ 52196 h 101141"/>
                    <a:gd name="connsiteX1" fmla="*/ 52196 w 101142"/>
                    <a:gd name="connsiteY1" fmla="*/ 102397 h 101141"/>
                    <a:gd name="connsiteX2" fmla="*/ 1994 w 101142"/>
                    <a:gd name="connsiteY2" fmla="*/ 52196 h 101141"/>
                    <a:gd name="connsiteX3" fmla="*/ 52111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7"/>
                        <a:pt x="52196" y="102397"/>
                      </a:cubicBezTo>
                      <a:cubicBezTo>
                        <a:pt x="24496" y="102397"/>
                        <a:pt x="1994" y="79896"/>
                        <a:pt x="1994" y="52196"/>
                      </a:cubicBezTo>
                      <a:cubicBezTo>
                        <a:pt x="1994" y="24495"/>
                        <a:pt x="24410" y="1994"/>
                        <a:pt x="52111" y="1994"/>
                      </a:cubicBezTo>
                      <a:cubicBezTo>
                        <a:pt x="79812" y="1994"/>
                        <a:pt x="102398" y="24495"/>
                        <a:pt x="102398" y="52196"/>
                      </a:cubicBezTo>
                      <a:close/>
                    </a:path>
                  </a:pathLst>
                </a:custGeom>
                <a:solidFill>
                  <a:srgbClr val="50E6FF"/>
                </a:solidFill>
                <a:ln w="5008"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sp>
              <p:nvSpPr>
                <p:cNvPr id="28" name="Freeform: Shape 27">
                  <a:extLst>
                    <a:ext uri="{FF2B5EF4-FFF2-40B4-BE49-F238E27FC236}">
                      <a16:creationId xmlns:a16="http://schemas.microsoft.com/office/drawing/2014/main" id="{AFB9E24C-9438-4076-B0ED-044158341152}"/>
                    </a:ext>
                  </a:extLst>
                </p:cNvPr>
                <p:cNvSpPr/>
                <p:nvPr/>
              </p:nvSpPr>
              <p:spPr>
                <a:xfrm>
                  <a:off x="8181822" y="5233189"/>
                  <a:ext cx="147509" cy="73754"/>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FFFFFF"/>
                </a:solidFill>
                <a:ln w="5008"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sp>
              <p:nvSpPr>
                <p:cNvPr id="29" name="Freeform: Shape 28">
                  <a:extLst>
                    <a:ext uri="{FF2B5EF4-FFF2-40B4-BE49-F238E27FC236}">
                      <a16:creationId xmlns:a16="http://schemas.microsoft.com/office/drawing/2014/main" id="{8CC1785F-4337-4FE4-9CAB-1CD8FE9106FA}"/>
                    </a:ext>
                  </a:extLst>
                </p:cNvPr>
                <p:cNvSpPr/>
                <p:nvPr/>
              </p:nvSpPr>
              <p:spPr>
                <a:xfrm>
                  <a:off x="8213938" y="5132128"/>
                  <a:ext cx="81949" cy="81949"/>
                </a:xfrm>
                <a:custGeom>
                  <a:avLst/>
                  <a:gdLst>
                    <a:gd name="connsiteX0" fmla="*/ 102398 w 101142"/>
                    <a:gd name="connsiteY0" fmla="*/ 52196 h 101141"/>
                    <a:gd name="connsiteX1" fmla="*/ 52196 w 101142"/>
                    <a:gd name="connsiteY1" fmla="*/ 102398 h 101141"/>
                    <a:gd name="connsiteX2" fmla="*/ 1994 w 101142"/>
                    <a:gd name="connsiteY2" fmla="*/ 52196 h 101141"/>
                    <a:gd name="connsiteX3" fmla="*/ 52196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8"/>
                        <a:pt x="52196" y="102398"/>
                      </a:cubicBezTo>
                      <a:cubicBezTo>
                        <a:pt x="24496" y="102398"/>
                        <a:pt x="1994" y="79896"/>
                        <a:pt x="1994" y="52196"/>
                      </a:cubicBezTo>
                      <a:cubicBezTo>
                        <a:pt x="1994" y="24496"/>
                        <a:pt x="24496" y="1994"/>
                        <a:pt x="52196" y="1994"/>
                      </a:cubicBezTo>
                      <a:cubicBezTo>
                        <a:pt x="79896" y="1994"/>
                        <a:pt x="102398" y="24410"/>
                        <a:pt x="102398" y="52196"/>
                      </a:cubicBezTo>
                      <a:close/>
                    </a:path>
                  </a:pathLst>
                </a:custGeom>
                <a:solidFill>
                  <a:srgbClr val="FFFFFF"/>
                </a:solidFill>
                <a:ln w="5008"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sp>
              <p:nvSpPr>
                <p:cNvPr id="30" name="Freeform: Shape 29">
                  <a:extLst>
                    <a:ext uri="{FF2B5EF4-FFF2-40B4-BE49-F238E27FC236}">
                      <a16:creationId xmlns:a16="http://schemas.microsoft.com/office/drawing/2014/main" id="{87042A87-838A-4A11-A674-C14CD268F702}"/>
                    </a:ext>
                  </a:extLst>
                </p:cNvPr>
                <p:cNvSpPr/>
                <p:nvPr/>
              </p:nvSpPr>
              <p:spPr>
                <a:xfrm>
                  <a:off x="8058210" y="5128287"/>
                  <a:ext cx="147509" cy="73754"/>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50E6FF"/>
                </a:solidFill>
                <a:ln w="5008"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sp>
              <p:nvSpPr>
                <p:cNvPr id="31" name="Freeform: Shape 30">
                  <a:extLst>
                    <a:ext uri="{FF2B5EF4-FFF2-40B4-BE49-F238E27FC236}">
                      <a16:creationId xmlns:a16="http://schemas.microsoft.com/office/drawing/2014/main" id="{0A694F47-F3E5-4B24-9B8C-4A1592397692}"/>
                    </a:ext>
                  </a:extLst>
                </p:cNvPr>
                <p:cNvSpPr/>
                <p:nvPr/>
              </p:nvSpPr>
              <p:spPr>
                <a:xfrm>
                  <a:off x="8090326" y="5027164"/>
                  <a:ext cx="81949" cy="81949"/>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11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7" y="102397"/>
                        <a:pt x="52196" y="102397"/>
                      </a:cubicBezTo>
                      <a:cubicBezTo>
                        <a:pt x="24495" y="102397"/>
                        <a:pt x="1994" y="79896"/>
                        <a:pt x="1994" y="52195"/>
                      </a:cubicBezTo>
                      <a:cubicBezTo>
                        <a:pt x="1994" y="24495"/>
                        <a:pt x="24410" y="1994"/>
                        <a:pt x="52111" y="1994"/>
                      </a:cubicBezTo>
                      <a:cubicBezTo>
                        <a:pt x="79811" y="1994"/>
                        <a:pt x="102398" y="24495"/>
                        <a:pt x="102398" y="52195"/>
                      </a:cubicBezTo>
                      <a:close/>
                    </a:path>
                  </a:pathLst>
                </a:custGeom>
                <a:solidFill>
                  <a:srgbClr val="50E6FF"/>
                </a:solidFill>
                <a:ln w="5008"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grpSp>
        </p:grpSp>
        <p:sp>
          <p:nvSpPr>
            <p:cNvPr id="32" name="Rectangle 31">
              <a:extLst>
                <a:ext uri="{FF2B5EF4-FFF2-40B4-BE49-F238E27FC236}">
                  <a16:creationId xmlns:a16="http://schemas.microsoft.com/office/drawing/2014/main" id="{925CC97F-5518-4E7B-BCF7-E91F87056DD3}"/>
                </a:ext>
              </a:extLst>
            </p:cNvPr>
            <p:cNvSpPr/>
            <p:nvPr/>
          </p:nvSpPr>
          <p:spPr bwMode="auto">
            <a:xfrm>
              <a:off x="5260470" y="1589820"/>
              <a:ext cx="1645920" cy="4402137"/>
            </a:xfrm>
            <a:prstGeom prst="rect">
              <a:avLst/>
            </a:prstGeom>
            <a:solidFill>
              <a:srgbClr val="1D4A79"/>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91440" tIns="1280160" rIns="91440" bIns="182880"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B</a:t>
              </a:r>
              <a:r>
                <a:rPr kumimoji="0" lang="en-US" sz="1600" b="0" i="0" u="none" strike="noStrike" kern="0" cap="none" spc="0" normalizeH="0" baseline="0" noProof="0" err="1">
                  <a:ln>
                    <a:noFill/>
                  </a:ln>
                  <a:solidFill>
                    <a:srgbClr val="FFFFFF"/>
                  </a:solidFill>
                  <a:effectLst/>
                  <a:uLnTx/>
                  <a:uFillTx/>
                  <a:latin typeface="Segoe UI Semibold"/>
                  <a:ea typeface="Segoe UI" pitchFamily="34" charset="0"/>
                  <a:cs typeface="Segoe UI" pitchFamily="34" charset="0"/>
                </a:rPr>
                <a:t>indings</a:t>
              </a:r>
              <a:endParaRPr kumimoji="0" lang="en-US" sz="16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endParaRPr>
            </a:p>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(input/output</a:t>
              </a:r>
              <a:r>
                <a:rPr kumimoji="0" lang="en-US" sz="16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a:t>
              </a:r>
              <a:endParaRPr kumimoji="0" lang="en-US" sz="14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endParaRPr>
            </a:p>
          </p:txBody>
        </p:sp>
        <p:cxnSp>
          <p:nvCxnSpPr>
            <p:cNvPr id="33" name="Straight Connector 32">
              <a:extLst>
                <a:ext uri="{FF2B5EF4-FFF2-40B4-BE49-F238E27FC236}">
                  <a16:creationId xmlns:a16="http://schemas.microsoft.com/office/drawing/2014/main" id="{E573AD15-01A6-4D46-87FE-531EFA156932}"/>
                </a:ext>
              </a:extLst>
            </p:cNvPr>
            <p:cNvCxnSpPr>
              <a:cxnSpLocks/>
            </p:cNvCxnSpPr>
            <p:nvPr/>
          </p:nvCxnSpPr>
          <p:spPr>
            <a:xfrm>
              <a:off x="5824545" y="3940837"/>
              <a:ext cx="517768" cy="0"/>
            </a:xfrm>
            <a:prstGeom prst="line">
              <a:avLst/>
            </a:prstGeom>
            <a:noFill/>
            <a:ln w="19050" cap="flat" cmpd="sng" algn="ctr">
              <a:solidFill>
                <a:srgbClr val="FFFFFF"/>
              </a:solidFill>
              <a:prstDash val="solid"/>
              <a:headEnd type="none" w="lg" len="med"/>
              <a:tailEnd type="none" w="lg" len="med"/>
            </a:ln>
            <a:effectLst/>
          </p:spPr>
        </p:cxnSp>
        <p:sp>
          <p:nvSpPr>
            <p:cNvPr id="34" name="Rectangle 33">
              <a:extLst>
                <a:ext uri="{FF2B5EF4-FFF2-40B4-BE49-F238E27FC236}">
                  <a16:creationId xmlns:a16="http://schemas.microsoft.com/office/drawing/2014/main" id="{127DC004-B581-4164-8D01-83B16FA7D199}"/>
                </a:ext>
              </a:extLst>
            </p:cNvPr>
            <p:cNvSpPr/>
            <p:nvPr/>
          </p:nvSpPr>
          <p:spPr>
            <a:xfrm>
              <a:off x="5312560" y="4259042"/>
              <a:ext cx="1541736" cy="1373384"/>
            </a:xfrm>
            <a:prstGeom prst="rect">
              <a:avLst/>
            </a:prstGeom>
          </p:spPr>
          <p:txBody>
            <a:bodyPr wrap="square" lIns="0" tIns="0" rIns="0" bIns="0">
              <a:spAutoFit/>
            </a:bodyPr>
            <a:lstStyle/>
            <a:p>
              <a:pPr algn="ctr" defTabSz="844550">
                <a:spcBef>
                  <a:spcPct val="0"/>
                </a:spcBef>
                <a:spcAft>
                  <a:spcPct val="35000"/>
                </a:spcAft>
                <a:defRPr/>
              </a:pPr>
              <a:r>
                <a:rPr lang="en-US" sz="1100">
                  <a:solidFill>
                    <a:srgbClr val="FFFFFF"/>
                  </a:solidFill>
                  <a:latin typeface="Segoe UI"/>
                  <a:cs typeface="Segoe UI"/>
                </a:rPr>
                <a:t>Trigger code through events from a large array of inputs</a:t>
              </a:r>
            </a:p>
            <a:p>
              <a:pPr algn="ctr" defTabSz="844550">
                <a:spcBef>
                  <a:spcPct val="0"/>
                </a:spcBef>
                <a:spcAft>
                  <a:spcPct val="35000"/>
                </a:spcAft>
                <a:defRPr/>
              </a:pPr>
              <a:r>
                <a:rPr lang="en-US" sz="1100">
                  <a:solidFill>
                    <a:srgbClr val="FFFFFF"/>
                  </a:solidFill>
                  <a:latin typeface="Segoe UI"/>
                  <a:cs typeface="Segoe UI"/>
                </a:rPr>
                <a:t>Input and output bindings to external resources including databases and queues</a:t>
              </a:r>
            </a:p>
          </p:txBody>
        </p:sp>
        <p:grpSp>
          <p:nvGrpSpPr>
            <p:cNvPr id="35" name="Group 34">
              <a:extLst>
                <a:ext uri="{FF2B5EF4-FFF2-40B4-BE49-F238E27FC236}">
                  <a16:creationId xmlns:a16="http://schemas.microsoft.com/office/drawing/2014/main" id="{706EC4BD-AADF-4499-B7DE-0F120F802DF9}"/>
                </a:ext>
              </a:extLst>
            </p:cNvPr>
            <p:cNvGrpSpPr/>
            <p:nvPr/>
          </p:nvGrpSpPr>
          <p:grpSpPr>
            <a:xfrm>
              <a:off x="3615226" y="1589820"/>
              <a:ext cx="1645920" cy="4402137"/>
              <a:chOff x="4400549" y="1636713"/>
              <a:chExt cx="1554956" cy="4402137"/>
            </a:xfrm>
          </p:grpSpPr>
          <p:sp>
            <p:nvSpPr>
              <p:cNvPr id="36" name="Rectangle 35">
                <a:extLst>
                  <a:ext uri="{FF2B5EF4-FFF2-40B4-BE49-F238E27FC236}">
                    <a16:creationId xmlns:a16="http://schemas.microsoft.com/office/drawing/2014/main" id="{3E12102B-995D-4DC2-B55D-FDA20F4A07D2}"/>
                  </a:ext>
                </a:extLst>
              </p:cNvPr>
              <p:cNvSpPr/>
              <p:nvPr/>
            </p:nvSpPr>
            <p:spPr bwMode="auto">
              <a:xfrm>
                <a:off x="4400549" y="1636713"/>
                <a:ext cx="1554956" cy="4402137"/>
              </a:xfrm>
              <a:prstGeom prst="rect">
                <a:avLst/>
              </a:prstGeom>
              <a:solidFill>
                <a:srgbClr val="185A96"/>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91440" tIns="1280160" rIns="91440" bIns="182880"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Publish</a:t>
                </a:r>
                <a:br>
                  <a:rPr kumimoji="0" lang="en-US" sz="16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br>
                <a:r>
                  <a:rPr kumimoji="0" lang="en-US" sz="16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and</a:t>
                </a:r>
                <a:br>
                  <a:rPr kumimoji="0" lang="en-US" sz="16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br>
                <a:r>
                  <a:rPr kumimoji="0" lang="en-US" sz="16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subscribe</a:t>
                </a:r>
              </a:p>
            </p:txBody>
          </p:sp>
          <p:cxnSp>
            <p:nvCxnSpPr>
              <p:cNvPr id="37" name="Straight Connector 36">
                <a:extLst>
                  <a:ext uri="{FF2B5EF4-FFF2-40B4-BE49-F238E27FC236}">
                    <a16:creationId xmlns:a16="http://schemas.microsoft.com/office/drawing/2014/main" id="{271FF0FE-ECC1-424B-8D7F-207CC40DF6A5}"/>
                  </a:ext>
                </a:extLst>
              </p:cNvPr>
              <p:cNvCxnSpPr>
                <a:cxnSpLocks/>
              </p:cNvCxnSpPr>
              <p:nvPr/>
            </p:nvCxnSpPr>
            <p:spPr>
              <a:xfrm>
                <a:off x="4933452" y="3987730"/>
                <a:ext cx="489153" cy="0"/>
              </a:xfrm>
              <a:prstGeom prst="line">
                <a:avLst/>
              </a:prstGeom>
              <a:noFill/>
              <a:ln w="19050" cap="flat" cmpd="sng" algn="ctr">
                <a:solidFill>
                  <a:srgbClr val="FFFFFF"/>
                </a:solidFill>
                <a:prstDash val="solid"/>
                <a:headEnd type="none" w="lg" len="med"/>
                <a:tailEnd type="none" w="lg" len="med"/>
              </a:ln>
              <a:effectLst/>
            </p:spPr>
          </p:cxnSp>
          <p:sp>
            <p:nvSpPr>
              <p:cNvPr id="38" name="Rectangle 37">
                <a:extLst>
                  <a:ext uri="{FF2B5EF4-FFF2-40B4-BE49-F238E27FC236}">
                    <a16:creationId xmlns:a16="http://schemas.microsoft.com/office/drawing/2014/main" id="{3ED51FA3-AD43-460D-ACC6-676765F75D65}"/>
                  </a:ext>
                </a:extLst>
              </p:cNvPr>
              <p:cNvSpPr/>
              <p:nvPr/>
            </p:nvSpPr>
            <p:spPr>
              <a:xfrm>
                <a:off x="4585492" y="4305935"/>
                <a:ext cx="1185072" cy="560564"/>
              </a:xfrm>
              <a:prstGeom prst="rect">
                <a:avLst/>
              </a:prstGeom>
            </p:spPr>
            <p:txBody>
              <a:bodyPr wrap="square" lIns="0" tIns="0" rIns="0" bIns="0">
                <a:spAutoFit/>
              </a:bodyPr>
              <a:lstStyle/>
              <a:p>
                <a:pPr marL="0" marR="0" lvl="0" indent="0" algn="ctr" defTabSz="844550" eaLnBrk="1" fontAlgn="auto" latinLnBrk="0" hangingPunct="1">
                  <a:lnSpc>
                    <a:spcPct val="100000"/>
                  </a:lnSpc>
                  <a:spcBef>
                    <a:spcPct val="0"/>
                  </a:spcBef>
                  <a:spcAft>
                    <a:spcPct val="35000"/>
                  </a:spcAft>
                  <a:buClrTx/>
                  <a:buSzTx/>
                  <a:buFontTx/>
                  <a:buNone/>
                  <a:tabLst/>
                  <a:defRPr/>
                </a:pPr>
                <a:r>
                  <a:rPr kumimoji="0" lang="en-US" sz="1100" b="0" i="0" u="none" strike="noStrike" kern="0" cap="none" spc="0" normalizeH="0" baseline="0" noProof="0">
                    <a:ln>
                      <a:noFill/>
                    </a:ln>
                    <a:solidFill>
                      <a:srgbClr val="FFFFFF"/>
                    </a:solidFill>
                    <a:effectLst/>
                    <a:uLnTx/>
                    <a:uFillTx/>
                    <a:latin typeface="Segoe UI"/>
                    <a:cs typeface="Segoe UI"/>
                  </a:rPr>
                  <a:t>Secure, scalable messaging between services</a:t>
                </a:r>
              </a:p>
            </p:txBody>
          </p:sp>
          <p:grpSp>
            <p:nvGrpSpPr>
              <p:cNvPr id="39" name="Group 38">
                <a:extLst>
                  <a:ext uri="{FF2B5EF4-FFF2-40B4-BE49-F238E27FC236}">
                    <a16:creationId xmlns:a16="http://schemas.microsoft.com/office/drawing/2014/main" id="{F6F1110A-EA34-4C0C-ACDA-9368431F0A51}"/>
                  </a:ext>
                </a:extLst>
              </p:cNvPr>
              <p:cNvGrpSpPr/>
              <p:nvPr/>
            </p:nvGrpSpPr>
            <p:grpSpPr>
              <a:xfrm>
                <a:off x="4863014" y="2327334"/>
                <a:ext cx="678300" cy="301251"/>
                <a:chOff x="5522126" y="5015614"/>
                <a:chExt cx="494558" cy="219646"/>
              </a:xfrm>
            </p:grpSpPr>
            <p:sp>
              <p:nvSpPr>
                <p:cNvPr id="40" name="AutoShape 131">
                  <a:extLst>
                    <a:ext uri="{FF2B5EF4-FFF2-40B4-BE49-F238E27FC236}">
                      <a16:creationId xmlns:a16="http://schemas.microsoft.com/office/drawing/2014/main" id="{DDF59DC2-B9CB-45B6-A817-E0AB9C954DB9}"/>
                    </a:ext>
                  </a:extLst>
                </p:cNvPr>
                <p:cNvSpPr>
                  <a:spLocks noChangeAspect="1" noChangeArrowheads="1" noTextEdit="1"/>
                </p:cNvSpPr>
                <p:nvPr/>
              </p:nvSpPr>
              <p:spPr bwMode="auto">
                <a:xfrm>
                  <a:off x="5523543" y="5015614"/>
                  <a:ext cx="493141" cy="219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ndParaRPr>
                </a:p>
              </p:txBody>
            </p:sp>
            <p:sp>
              <p:nvSpPr>
                <p:cNvPr id="41" name="Rectangle 133">
                  <a:extLst>
                    <a:ext uri="{FF2B5EF4-FFF2-40B4-BE49-F238E27FC236}">
                      <a16:creationId xmlns:a16="http://schemas.microsoft.com/office/drawing/2014/main" id="{3D8BF1E1-CC41-44A4-8483-5CA98ABC27D3}"/>
                    </a:ext>
                  </a:extLst>
                </p:cNvPr>
                <p:cNvSpPr>
                  <a:spLocks noChangeArrowheads="1"/>
                </p:cNvSpPr>
                <p:nvPr/>
              </p:nvSpPr>
              <p:spPr bwMode="auto">
                <a:xfrm>
                  <a:off x="5522126" y="5015614"/>
                  <a:ext cx="77939" cy="7793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sp>
              <p:nvSpPr>
                <p:cNvPr id="42" name="Rectangle 134">
                  <a:extLst>
                    <a:ext uri="{FF2B5EF4-FFF2-40B4-BE49-F238E27FC236}">
                      <a16:creationId xmlns:a16="http://schemas.microsoft.com/office/drawing/2014/main" id="{90E2FFAC-1457-4FD2-9244-92DD3211D1B7}"/>
                    </a:ext>
                  </a:extLst>
                </p:cNvPr>
                <p:cNvSpPr>
                  <a:spLocks noChangeArrowheads="1"/>
                </p:cNvSpPr>
                <p:nvPr/>
              </p:nvSpPr>
              <p:spPr bwMode="auto">
                <a:xfrm>
                  <a:off x="5625572" y="5015614"/>
                  <a:ext cx="77939" cy="77939"/>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sp>
              <p:nvSpPr>
                <p:cNvPr id="43" name="Rectangle 135">
                  <a:extLst>
                    <a:ext uri="{FF2B5EF4-FFF2-40B4-BE49-F238E27FC236}">
                      <a16:creationId xmlns:a16="http://schemas.microsoft.com/office/drawing/2014/main" id="{3D7EEE2D-4A39-4782-BE18-6ACF42004FC6}"/>
                    </a:ext>
                  </a:extLst>
                </p:cNvPr>
                <p:cNvSpPr>
                  <a:spLocks noChangeArrowheads="1"/>
                </p:cNvSpPr>
                <p:nvPr/>
              </p:nvSpPr>
              <p:spPr bwMode="auto">
                <a:xfrm>
                  <a:off x="5729018" y="5015614"/>
                  <a:ext cx="77939" cy="7793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sp>
              <p:nvSpPr>
                <p:cNvPr id="44" name="Rectangle 136">
                  <a:extLst>
                    <a:ext uri="{FF2B5EF4-FFF2-40B4-BE49-F238E27FC236}">
                      <a16:creationId xmlns:a16="http://schemas.microsoft.com/office/drawing/2014/main" id="{2999C664-74EC-4C31-9C9F-A0A7CF113D56}"/>
                    </a:ext>
                  </a:extLst>
                </p:cNvPr>
                <p:cNvSpPr>
                  <a:spLocks noChangeArrowheads="1"/>
                </p:cNvSpPr>
                <p:nvPr/>
              </p:nvSpPr>
              <p:spPr bwMode="auto">
                <a:xfrm>
                  <a:off x="5832465" y="5015614"/>
                  <a:ext cx="77939" cy="77939"/>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sp>
              <p:nvSpPr>
                <p:cNvPr id="45" name="Rectangle 137">
                  <a:extLst>
                    <a:ext uri="{FF2B5EF4-FFF2-40B4-BE49-F238E27FC236}">
                      <a16:creationId xmlns:a16="http://schemas.microsoft.com/office/drawing/2014/main" id="{6DFF87FA-1DA7-4509-98D8-F29E4F68DB94}"/>
                    </a:ext>
                  </a:extLst>
                </p:cNvPr>
                <p:cNvSpPr>
                  <a:spLocks noChangeArrowheads="1"/>
                </p:cNvSpPr>
                <p:nvPr/>
              </p:nvSpPr>
              <p:spPr bwMode="auto">
                <a:xfrm>
                  <a:off x="5523543" y="5120477"/>
                  <a:ext cx="442126" cy="77939"/>
                </a:xfrm>
                <a:prstGeom prst="rect">
                  <a:avLst/>
                </a:prstGeom>
                <a:solidFill>
                  <a:srgbClr val="50E6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sp>
              <p:nvSpPr>
                <p:cNvPr id="46" name="Freeform 138">
                  <a:extLst>
                    <a:ext uri="{FF2B5EF4-FFF2-40B4-BE49-F238E27FC236}">
                      <a16:creationId xmlns:a16="http://schemas.microsoft.com/office/drawing/2014/main" id="{05BF6B4D-25C3-43E0-891A-24F5FDE7554C}"/>
                    </a:ext>
                  </a:extLst>
                </p:cNvPr>
                <p:cNvSpPr>
                  <a:spLocks/>
                </p:cNvSpPr>
                <p:nvPr/>
              </p:nvSpPr>
              <p:spPr bwMode="auto">
                <a:xfrm>
                  <a:off x="5942996" y="5086468"/>
                  <a:ext cx="73688" cy="147375"/>
                </a:xfrm>
                <a:custGeom>
                  <a:avLst/>
                  <a:gdLst>
                    <a:gd name="T0" fmla="*/ 0 w 52"/>
                    <a:gd name="T1" fmla="*/ 104 h 104"/>
                    <a:gd name="T2" fmla="*/ 52 w 52"/>
                    <a:gd name="T3" fmla="*/ 52 h 104"/>
                    <a:gd name="T4" fmla="*/ 0 w 52"/>
                    <a:gd name="T5" fmla="*/ 0 h 104"/>
                    <a:gd name="T6" fmla="*/ 0 w 52"/>
                    <a:gd name="T7" fmla="*/ 104 h 104"/>
                  </a:gdLst>
                  <a:ahLst/>
                  <a:cxnLst>
                    <a:cxn ang="0">
                      <a:pos x="T0" y="T1"/>
                    </a:cxn>
                    <a:cxn ang="0">
                      <a:pos x="T2" y="T3"/>
                    </a:cxn>
                    <a:cxn ang="0">
                      <a:pos x="T4" y="T5"/>
                    </a:cxn>
                    <a:cxn ang="0">
                      <a:pos x="T6" y="T7"/>
                    </a:cxn>
                  </a:cxnLst>
                  <a:rect l="0" t="0" r="r" b="b"/>
                  <a:pathLst>
                    <a:path w="52" h="104">
                      <a:moveTo>
                        <a:pt x="0" y="104"/>
                      </a:moveTo>
                      <a:lnTo>
                        <a:pt x="52" y="52"/>
                      </a:lnTo>
                      <a:lnTo>
                        <a:pt x="0" y="0"/>
                      </a:lnTo>
                      <a:lnTo>
                        <a:pt x="0" y="104"/>
                      </a:lnTo>
                      <a:close/>
                    </a:path>
                  </a:pathLst>
                </a:custGeom>
                <a:solidFill>
                  <a:srgbClr val="50E6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grpSp>
        </p:grpSp>
        <p:grpSp>
          <p:nvGrpSpPr>
            <p:cNvPr id="47" name="Group 46">
              <a:extLst>
                <a:ext uri="{FF2B5EF4-FFF2-40B4-BE49-F238E27FC236}">
                  <a16:creationId xmlns:a16="http://schemas.microsoft.com/office/drawing/2014/main" id="{10377116-91ED-4D62-88B2-A538A7FECA62}"/>
                </a:ext>
              </a:extLst>
            </p:cNvPr>
            <p:cNvGrpSpPr/>
            <p:nvPr/>
          </p:nvGrpSpPr>
          <p:grpSpPr>
            <a:xfrm>
              <a:off x="1979300" y="1589820"/>
              <a:ext cx="1645920" cy="4402137"/>
              <a:chOff x="2567415" y="1636713"/>
              <a:chExt cx="1554956" cy="4402137"/>
            </a:xfrm>
          </p:grpSpPr>
          <p:sp>
            <p:nvSpPr>
              <p:cNvPr id="48" name="Rectangle 47">
                <a:extLst>
                  <a:ext uri="{FF2B5EF4-FFF2-40B4-BE49-F238E27FC236}">
                    <a16:creationId xmlns:a16="http://schemas.microsoft.com/office/drawing/2014/main" id="{992BA7EE-8FA6-410D-A2CB-3E22E86D8673}"/>
                  </a:ext>
                </a:extLst>
              </p:cNvPr>
              <p:cNvSpPr/>
              <p:nvPr/>
            </p:nvSpPr>
            <p:spPr bwMode="auto">
              <a:xfrm>
                <a:off x="2567415" y="1636713"/>
                <a:ext cx="1554956" cy="4402137"/>
              </a:xfrm>
              <a:prstGeom prst="rect">
                <a:avLst/>
              </a:prstGeom>
              <a:solidFill>
                <a:srgbClr val="156AB3"/>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91440" tIns="1280160" rIns="91440" bIns="182880"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State management</a:t>
                </a:r>
              </a:p>
            </p:txBody>
          </p:sp>
          <p:cxnSp>
            <p:nvCxnSpPr>
              <p:cNvPr id="49" name="Straight Connector 48">
                <a:extLst>
                  <a:ext uri="{FF2B5EF4-FFF2-40B4-BE49-F238E27FC236}">
                    <a16:creationId xmlns:a16="http://schemas.microsoft.com/office/drawing/2014/main" id="{56824812-6005-4616-8529-DD57D71E60C4}"/>
                  </a:ext>
                </a:extLst>
              </p:cNvPr>
              <p:cNvCxnSpPr>
                <a:cxnSpLocks/>
              </p:cNvCxnSpPr>
              <p:nvPr/>
            </p:nvCxnSpPr>
            <p:spPr>
              <a:xfrm>
                <a:off x="3100316" y="3987730"/>
                <a:ext cx="489153" cy="0"/>
              </a:xfrm>
              <a:prstGeom prst="line">
                <a:avLst/>
              </a:prstGeom>
              <a:noFill/>
              <a:ln w="19050" cap="flat" cmpd="sng" algn="ctr">
                <a:solidFill>
                  <a:srgbClr val="FFFFFF"/>
                </a:solidFill>
                <a:prstDash val="solid"/>
                <a:headEnd type="none" w="lg" len="med"/>
                <a:tailEnd type="none" w="lg" len="med"/>
              </a:ln>
              <a:effectLst/>
            </p:spPr>
          </p:cxnSp>
          <p:sp>
            <p:nvSpPr>
              <p:cNvPr id="50" name="Rectangle 49">
                <a:extLst>
                  <a:ext uri="{FF2B5EF4-FFF2-40B4-BE49-F238E27FC236}">
                    <a16:creationId xmlns:a16="http://schemas.microsoft.com/office/drawing/2014/main" id="{DF872813-7CD0-4DC3-BBB8-51176DFCE362}"/>
                  </a:ext>
                </a:extLst>
              </p:cNvPr>
              <p:cNvSpPr/>
              <p:nvPr/>
            </p:nvSpPr>
            <p:spPr>
              <a:xfrm>
                <a:off x="2752356" y="4305935"/>
                <a:ext cx="1185072" cy="747419"/>
              </a:xfrm>
              <a:prstGeom prst="rect">
                <a:avLst/>
              </a:prstGeom>
            </p:spPr>
            <p:txBody>
              <a:bodyPr wrap="square" lIns="0" tIns="0" rIns="0" bIns="0">
                <a:spAutoFit/>
              </a:bodyPr>
              <a:lstStyle/>
              <a:p>
                <a:pPr marL="0" marR="0" lvl="0" indent="0" algn="ctr" defTabSz="844550" eaLnBrk="1" fontAlgn="auto" latinLnBrk="0" hangingPunct="1">
                  <a:lnSpc>
                    <a:spcPct val="100000"/>
                  </a:lnSpc>
                  <a:spcBef>
                    <a:spcPct val="0"/>
                  </a:spcBef>
                  <a:spcAft>
                    <a:spcPct val="35000"/>
                  </a:spcAft>
                  <a:buClrTx/>
                  <a:buSzTx/>
                  <a:buFontTx/>
                  <a:buNone/>
                  <a:tabLst/>
                  <a:defRPr/>
                </a:pPr>
                <a:r>
                  <a:rPr kumimoji="0" lang="en-US" sz="1100" b="0" i="0" u="none" strike="noStrike" kern="0" cap="none" spc="0" normalizeH="0" baseline="0" noProof="0">
                    <a:ln>
                      <a:noFill/>
                    </a:ln>
                    <a:solidFill>
                      <a:srgbClr val="FFFFFF"/>
                    </a:solidFill>
                    <a:effectLst/>
                    <a:uLnTx/>
                    <a:uFillTx/>
                    <a:latin typeface="Segoe UI"/>
                    <a:cs typeface="Segoe UI"/>
                  </a:rPr>
                  <a:t>Create long running, stateless and stateful services</a:t>
                </a:r>
              </a:p>
            </p:txBody>
          </p:sp>
          <p:grpSp>
            <p:nvGrpSpPr>
              <p:cNvPr id="51" name="Group 50">
                <a:extLst>
                  <a:ext uri="{FF2B5EF4-FFF2-40B4-BE49-F238E27FC236}">
                    <a16:creationId xmlns:a16="http://schemas.microsoft.com/office/drawing/2014/main" id="{8239FB10-083B-4785-B325-83974582B1ED}"/>
                  </a:ext>
                </a:extLst>
              </p:cNvPr>
              <p:cNvGrpSpPr/>
              <p:nvPr/>
            </p:nvGrpSpPr>
            <p:grpSpPr>
              <a:xfrm>
                <a:off x="3158128" y="2248860"/>
                <a:ext cx="319747" cy="424747"/>
                <a:chOff x="4385537" y="4970593"/>
                <a:chExt cx="233132" cy="309689"/>
              </a:xfrm>
            </p:grpSpPr>
            <p:sp>
              <p:nvSpPr>
                <p:cNvPr id="52" name="Freeform: Shape 51">
                  <a:extLst>
                    <a:ext uri="{FF2B5EF4-FFF2-40B4-BE49-F238E27FC236}">
                      <a16:creationId xmlns:a16="http://schemas.microsoft.com/office/drawing/2014/main" id="{9B96D1E2-FE88-4FA1-9EE1-D45ED3538D0D}"/>
                    </a:ext>
                  </a:extLst>
                </p:cNvPr>
                <p:cNvSpPr/>
                <p:nvPr/>
              </p:nvSpPr>
              <p:spPr>
                <a:xfrm>
                  <a:off x="4385537" y="4970593"/>
                  <a:ext cx="233132" cy="94979"/>
                </a:xfrm>
                <a:custGeom>
                  <a:avLst/>
                  <a:gdLst>
                    <a:gd name="connsiteX0" fmla="*/ 665832 w 665832"/>
                    <a:gd name="connsiteY0" fmla="*/ 135632 h 271264"/>
                    <a:gd name="connsiteX1" fmla="*/ 332916 w 665832"/>
                    <a:gd name="connsiteY1" fmla="*/ 271264 h 271264"/>
                    <a:gd name="connsiteX2" fmla="*/ 0 w 665832"/>
                    <a:gd name="connsiteY2" fmla="*/ 135632 h 271264"/>
                    <a:gd name="connsiteX3" fmla="*/ 332916 w 665832"/>
                    <a:gd name="connsiteY3" fmla="*/ 0 h 271264"/>
                    <a:gd name="connsiteX4" fmla="*/ 665832 w 665832"/>
                    <a:gd name="connsiteY4" fmla="*/ 135632 h 2712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832" h="271264">
                      <a:moveTo>
                        <a:pt x="665832" y="135632"/>
                      </a:moveTo>
                      <a:cubicBezTo>
                        <a:pt x="665832" y="210540"/>
                        <a:pt x="516780" y="271264"/>
                        <a:pt x="332916" y="271264"/>
                      </a:cubicBezTo>
                      <a:cubicBezTo>
                        <a:pt x="149052" y="271264"/>
                        <a:pt x="0" y="210540"/>
                        <a:pt x="0" y="135632"/>
                      </a:cubicBezTo>
                      <a:cubicBezTo>
                        <a:pt x="0" y="60725"/>
                        <a:pt x="149052" y="0"/>
                        <a:pt x="332916" y="0"/>
                      </a:cubicBezTo>
                      <a:cubicBezTo>
                        <a:pt x="516780" y="0"/>
                        <a:pt x="665832" y="60725"/>
                        <a:pt x="665832" y="135632"/>
                      </a:cubicBezTo>
                      <a:close/>
                    </a:path>
                  </a:pathLst>
                </a:custGeom>
                <a:solidFill>
                  <a:srgbClr val="FFFFFF"/>
                </a:solidFill>
                <a:ln w="8114" cap="flat">
                  <a:noFill/>
                  <a:prstDash val="solid"/>
                  <a:miter/>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sp>
              <p:nvSpPr>
                <p:cNvPr id="53" name="Freeform: Shape 52">
                  <a:extLst>
                    <a:ext uri="{FF2B5EF4-FFF2-40B4-BE49-F238E27FC236}">
                      <a16:creationId xmlns:a16="http://schemas.microsoft.com/office/drawing/2014/main" id="{2FB6D6A5-FB0A-4861-9E8F-9729F5692F7A}"/>
                    </a:ext>
                  </a:extLst>
                </p:cNvPr>
                <p:cNvSpPr/>
                <p:nvPr/>
              </p:nvSpPr>
              <p:spPr>
                <a:xfrm>
                  <a:off x="4385537" y="5018370"/>
                  <a:ext cx="233132" cy="261912"/>
                </a:xfrm>
                <a:custGeom>
                  <a:avLst/>
                  <a:gdLst>
                    <a:gd name="connsiteX0" fmla="*/ 332916 w 665832"/>
                    <a:gd name="connsiteY0" fmla="*/ 135632 h 748031"/>
                    <a:gd name="connsiteX1" fmla="*/ 0 w 665832"/>
                    <a:gd name="connsiteY1" fmla="*/ 0 h 748031"/>
                    <a:gd name="connsiteX2" fmla="*/ 0 w 665832"/>
                    <a:gd name="connsiteY2" fmla="*/ 617332 h 748031"/>
                    <a:gd name="connsiteX3" fmla="*/ 332916 w 665832"/>
                    <a:gd name="connsiteY3" fmla="*/ 752964 h 748031"/>
                    <a:gd name="connsiteX4" fmla="*/ 665832 w 665832"/>
                    <a:gd name="connsiteY4" fmla="*/ 617332 h 748031"/>
                    <a:gd name="connsiteX5" fmla="*/ 665832 w 665832"/>
                    <a:gd name="connsiteY5" fmla="*/ 0 h 748031"/>
                    <a:gd name="connsiteX6" fmla="*/ 332916 w 665832"/>
                    <a:gd name="connsiteY6" fmla="*/ 135632 h 748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5832" h="748031">
                      <a:moveTo>
                        <a:pt x="332916" y="135632"/>
                      </a:moveTo>
                      <a:cubicBezTo>
                        <a:pt x="149607" y="135632"/>
                        <a:pt x="0" y="74803"/>
                        <a:pt x="0" y="0"/>
                      </a:cubicBezTo>
                      <a:lnTo>
                        <a:pt x="0" y="617332"/>
                      </a:lnTo>
                      <a:cubicBezTo>
                        <a:pt x="0" y="692135"/>
                        <a:pt x="148785" y="752964"/>
                        <a:pt x="332916" y="752964"/>
                      </a:cubicBezTo>
                      <a:cubicBezTo>
                        <a:pt x="517047" y="752964"/>
                        <a:pt x="665832" y="692135"/>
                        <a:pt x="665832" y="617332"/>
                      </a:cubicBezTo>
                      <a:lnTo>
                        <a:pt x="665832" y="0"/>
                      </a:lnTo>
                      <a:cubicBezTo>
                        <a:pt x="666654" y="74803"/>
                        <a:pt x="517047" y="135632"/>
                        <a:pt x="332916" y="135632"/>
                      </a:cubicBezTo>
                      <a:close/>
                    </a:path>
                  </a:pathLst>
                </a:custGeom>
                <a:solidFill>
                  <a:srgbClr val="50E6FF"/>
                </a:solidFill>
                <a:ln w="8114" cap="flat">
                  <a:noFill/>
                  <a:prstDash val="solid"/>
                  <a:miter/>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sp>
              <p:nvSpPr>
                <p:cNvPr id="54" name="Freeform: Shape 53">
                  <a:extLst>
                    <a:ext uri="{FF2B5EF4-FFF2-40B4-BE49-F238E27FC236}">
                      <a16:creationId xmlns:a16="http://schemas.microsoft.com/office/drawing/2014/main" id="{24798BF1-EC35-4D39-9A6D-1DE312F23B6D}"/>
                    </a:ext>
                  </a:extLst>
                </p:cNvPr>
                <p:cNvSpPr/>
                <p:nvPr/>
              </p:nvSpPr>
              <p:spPr>
                <a:xfrm>
                  <a:off x="4410289" y="4998799"/>
                  <a:ext cx="181325" cy="66197"/>
                </a:xfrm>
                <a:custGeom>
                  <a:avLst/>
                  <a:gdLst>
                    <a:gd name="connsiteX0" fmla="*/ 524445 w 517869"/>
                    <a:gd name="connsiteY0" fmla="*/ 106862 h 189062"/>
                    <a:gd name="connsiteX1" fmla="*/ 262223 w 517869"/>
                    <a:gd name="connsiteY1" fmla="*/ 0 h 189062"/>
                    <a:gd name="connsiteX2" fmla="*/ 0 w 517869"/>
                    <a:gd name="connsiteY2" fmla="*/ 106862 h 189062"/>
                    <a:gd name="connsiteX3" fmla="*/ 22194 w 517869"/>
                    <a:gd name="connsiteY3" fmla="*/ 149606 h 189062"/>
                    <a:gd name="connsiteX4" fmla="*/ 262223 w 517869"/>
                    <a:gd name="connsiteY4" fmla="*/ 190707 h 189062"/>
                    <a:gd name="connsiteX5" fmla="*/ 503073 w 517869"/>
                    <a:gd name="connsiteY5" fmla="*/ 149606 h 189062"/>
                    <a:gd name="connsiteX6" fmla="*/ 524445 w 517869"/>
                    <a:gd name="connsiteY6" fmla="*/ 106862 h 18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7869" h="189062">
                      <a:moveTo>
                        <a:pt x="524445" y="106862"/>
                      </a:moveTo>
                      <a:cubicBezTo>
                        <a:pt x="524445" y="47677"/>
                        <a:pt x="406897" y="0"/>
                        <a:pt x="262223" y="0"/>
                      </a:cubicBezTo>
                      <a:cubicBezTo>
                        <a:pt x="117548" y="0"/>
                        <a:pt x="0" y="47677"/>
                        <a:pt x="0" y="106862"/>
                      </a:cubicBezTo>
                      <a:cubicBezTo>
                        <a:pt x="0" y="121658"/>
                        <a:pt x="7398" y="136454"/>
                        <a:pt x="22194" y="149606"/>
                      </a:cubicBezTo>
                      <a:cubicBezTo>
                        <a:pt x="83024" y="175089"/>
                        <a:pt x="167691" y="190707"/>
                        <a:pt x="262223" y="190707"/>
                      </a:cubicBezTo>
                      <a:cubicBezTo>
                        <a:pt x="356754" y="190707"/>
                        <a:pt x="442244" y="175089"/>
                        <a:pt x="503073" y="149606"/>
                      </a:cubicBezTo>
                      <a:cubicBezTo>
                        <a:pt x="517047" y="136454"/>
                        <a:pt x="524445" y="121658"/>
                        <a:pt x="524445" y="106862"/>
                      </a:cubicBezTo>
                      <a:close/>
                    </a:path>
                  </a:pathLst>
                </a:custGeom>
                <a:solidFill>
                  <a:srgbClr val="0078D4"/>
                </a:solidFill>
                <a:ln w="8114" cap="flat">
                  <a:noFill/>
                  <a:prstDash val="solid"/>
                  <a:miter/>
                </a:ln>
              </p:spPr>
              <p:txBody>
                <a:bodyPr rot="0" spcFirstLastPara="0" vertOverflow="overflow" horzOverflow="overflow" vert="horz" wrap="square" lIns="89642" tIns="44821" rIns="89642" bIns="44821" numCol="1" spcCol="0" rtlCol="0" fromWordArt="0" anchor="ctr" anchorCtr="0" forceAA="0" compatLnSpc="1">
                  <a:prstTxWarp prst="textNoShape">
                    <a:avLst/>
                  </a:prstTxWarp>
                  <a:noAutofit/>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grpSp>
        </p:grpSp>
        <p:grpSp>
          <p:nvGrpSpPr>
            <p:cNvPr id="56" name="Group 55">
              <a:extLst>
                <a:ext uri="{FF2B5EF4-FFF2-40B4-BE49-F238E27FC236}">
                  <a16:creationId xmlns:a16="http://schemas.microsoft.com/office/drawing/2014/main" id="{7D4C85E9-5545-4DA9-BF22-54063E92243E}"/>
                </a:ext>
              </a:extLst>
            </p:cNvPr>
            <p:cNvGrpSpPr/>
            <p:nvPr/>
          </p:nvGrpSpPr>
          <p:grpSpPr>
            <a:xfrm>
              <a:off x="341721" y="1589820"/>
              <a:ext cx="1645920" cy="4402137"/>
              <a:chOff x="739408" y="1636713"/>
              <a:chExt cx="1554956" cy="4402137"/>
            </a:xfrm>
          </p:grpSpPr>
          <p:sp>
            <p:nvSpPr>
              <p:cNvPr id="57" name="Rectangle 56">
                <a:extLst>
                  <a:ext uri="{FF2B5EF4-FFF2-40B4-BE49-F238E27FC236}">
                    <a16:creationId xmlns:a16="http://schemas.microsoft.com/office/drawing/2014/main" id="{9BA56510-D032-458F-A9E6-35F403ACF632}"/>
                  </a:ext>
                </a:extLst>
              </p:cNvPr>
              <p:cNvSpPr/>
              <p:nvPr/>
            </p:nvSpPr>
            <p:spPr bwMode="auto">
              <a:xfrm>
                <a:off x="739408" y="1636713"/>
                <a:ext cx="1554956" cy="4402137"/>
              </a:xfrm>
              <a:prstGeom prst="rect">
                <a:avLst/>
              </a:prstGeom>
              <a:solidFill>
                <a:srgbClr val="0078D4"/>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91440" tIns="1280160" rIns="91440" bIns="182880"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Service-to- service invocation</a:t>
                </a:r>
              </a:p>
            </p:txBody>
          </p:sp>
          <p:cxnSp>
            <p:nvCxnSpPr>
              <p:cNvPr id="58" name="Straight Connector 57">
                <a:extLst>
                  <a:ext uri="{FF2B5EF4-FFF2-40B4-BE49-F238E27FC236}">
                    <a16:creationId xmlns:a16="http://schemas.microsoft.com/office/drawing/2014/main" id="{B9243134-497B-4267-A8A4-70B4B98FFD1C}"/>
                  </a:ext>
                </a:extLst>
              </p:cNvPr>
              <p:cNvCxnSpPr>
                <a:cxnSpLocks/>
              </p:cNvCxnSpPr>
              <p:nvPr/>
            </p:nvCxnSpPr>
            <p:spPr>
              <a:xfrm>
                <a:off x="1272309" y="3987730"/>
                <a:ext cx="489153" cy="0"/>
              </a:xfrm>
              <a:prstGeom prst="line">
                <a:avLst/>
              </a:prstGeom>
              <a:noFill/>
              <a:ln w="19050" cap="flat" cmpd="sng" algn="ctr">
                <a:solidFill>
                  <a:srgbClr val="FFFFFF"/>
                </a:solidFill>
                <a:prstDash val="solid"/>
                <a:headEnd type="none" w="lg" len="med"/>
                <a:tailEnd type="none" w="lg" len="med"/>
              </a:ln>
              <a:effectLst/>
            </p:spPr>
          </p:cxnSp>
          <p:sp>
            <p:nvSpPr>
              <p:cNvPr id="59" name="Rectangle 58">
                <a:extLst>
                  <a:ext uri="{FF2B5EF4-FFF2-40B4-BE49-F238E27FC236}">
                    <a16:creationId xmlns:a16="http://schemas.microsoft.com/office/drawing/2014/main" id="{1CF8F700-CF29-4F88-9A13-6FD09A682A97}"/>
                  </a:ext>
                </a:extLst>
              </p:cNvPr>
              <p:cNvSpPr/>
              <p:nvPr/>
            </p:nvSpPr>
            <p:spPr>
              <a:xfrm>
                <a:off x="924349" y="4305935"/>
                <a:ext cx="1185072" cy="747419"/>
              </a:xfrm>
              <a:prstGeom prst="rect">
                <a:avLst/>
              </a:prstGeom>
            </p:spPr>
            <p:txBody>
              <a:bodyPr wrap="square" lIns="0" tIns="0" rIns="0" bIns="0">
                <a:spAutoFit/>
              </a:bodyPr>
              <a:lstStyle/>
              <a:p>
                <a:pPr marL="0" marR="0" lvl="0" indent="0" algn="ctr" defTabSz="844550" eaLnBrk="1" fontAlgn="auto" latinLnBrk="0" hangingPunct="1">
                  <a:lnSpc>
                    <a:spcPct val="100000"/>
                  </a:lnSpc>
                  <a:spcBef>
                    <a:spcPct val="0"/>
                  </a:spcBef>
                  <a:spcAft>
                    <a:spcPct val="35000"/>
                  </a:spcAft>
                  <a:buClrTx/>
                  <a:buSzTx/>
                  <a:buFontTx/>
                  <a:buNone/>
                  <a:tabLst/>
                  <a:defRPr/>
                </a:pPr>
                <a:r>
                  <a:rPr kumimoji="0" lang="en-US" sz="1100" b="0" i="0" u="none" strike="noStrike" kern="0" cap="none" spc="0" normalizeH="0" baseline="0" noProof="0">
                    <a:ln>
                      <a:noFill/>
                    </a:ln>
                    <a:solidFill>
                      <a:srgbClr val="FFFFFF"/>
                    </a:solidFill>
                    <a:effectLst/>
                    <a:uLnTx/>
                    <a:uFillTx/>
                    <a:latin typeface="Segoe UI"/>
                    <a:cs typeface="Segoe UI"/>
                  </a:rPr>
                  <a:t>Perform direct, secure, service-to-service method calls</a:t>
                </a:r>
              </a:p>
            </p:txBody>
          </p:sp>
          <p:grpSp>
            <p:nvGrpSpPr>
              <p:cNvPr id="60" name="Group 59">
                <a:extLst>
                  <a:ext uri="{FF2B5EF4-FFF2-40B4-BE49-F238E27FC236}">
                    <a16:creationId xmlns:a16="http://schemas.microsoft.com/office/drawing/2014/main" id="{EDB35BEF-9017-4EEA-AEA4-E5FD46C9F67D}"/>
                  </a:ext>
                </a:extLst>
              </p:cNvPr>
              <p:cNvGrpSpPr/>
              <p:nvPr/>
            </p:nvGrpSpPr>
            <p:grpSpPr>
              <a:xfrm>
                <a:off x="1156110" y="2244917"/>
                <a:ext cx="574383" cy="430954"/>
                <a:chOff x="3018614" y="4968330"/>
                <a:chExt cx="418791" cy="314215"/>
              </a:xfrm>
            </p:grpSpPr>
            <p:sp>
              <p:nvSpPr>
                <p:cNvPr id="61" name="Rectangle 932">
                  <a:extLst>
                    <a:ext uri="{FF2B5EF4-FFF2-40B4-BE49-F238E27FC236}">
                      <a16:creationId xmlns:a16="http://schemas.microsoft.com/office/drawing/2014/main" id="{7818F162-6DC4-408D-97F2-5A4BA85B1018}"/>
                    </a:ext>
                  </a:extLst>
                </p:cNvPr>
                <p:cNvSpPr>
                  <a:spLocks noChangeArrowheads="1"/>
                </p:cNvSpPr>
                <p:nvPr/>
              </p:nvSpPr>
              <p:spPr bwMode="auto">
                <a:xfrm>
                  <a:off x="3228010" y="5232925"/>
                  <a:ext cx="103995" cy="12027"/>
                </a:xfrm>
                <a:prstGeom prst="rect">
                  <a:avLst/>
                </a:prstGeom>
                <a:solidFill>
                  <a:srgbClr val="FFFFFF"/>
                </a:solidFill>
                <a:ln>
                  <a:noFill/>
                </a:ln>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62" name="Freeform 933">
                  <a:extLst>
                    <a:ext uri="{FF2B5EF4-FFF2-40B4-BE49-F238E27FC236}">
                      <a16:creationId xmlns:a16="http://schemas.microsoft.com/office/drawing/2014/main" id="{80892FAA-AC56-43A1-BF23-7338A5C039AA}"/>
                    </a:ext>
                  </a:extLst>
                </p:cNvPr>
                <p:cNvSpPr>
                  <a:spLocks/>
                </p:cNvSpPr>
                <p:nvPr/>
              </p:nvSpPr>
              <p:spPr bwMode="auto">
                <a:xfrm>
                  <a:off x="3327789" y="5216387"/>
                  <a:ext cx="21079" cy="43599"/>
                </a:xfrm>
                <a:custGeom>
                  <a:avLst/>
                  <a:gdLst>
                    <a:gd name="T0" fmla="*/ 0 w 15"/>
                    <a:gd name="T1" fmla="*/ 0 h 29"/>
                    <a:gd name="T2" fmla="*/ 15 w 15"/>
                    <a:gd name="T3" fmla="*/ 14 h 29"/>
                    <a:gd name="T4" fmla="*/ 0 w 15"/>
                    <a:gd name="T5" fmla="*/ 29 h 29"/>
                    <a:gd name="T6" fmla="*/ 0 w 15"/>
                    <a:gd name="T7" fmla="*/ 0 h 29"/>
                  </a:gdLst>
                  <a:ahLst/>
                  <a:cxnLst>
                    <a:cxn ang="0">
                      <a:pos x="T0" y="T1"/>
                    </a:cxn>
                    <a:cxn ang="0">
                      <a:pos x="T2" y="T3"/>
                    </a:cxn>
                    <a:cxn ang="0">
                      <a:pos x="T4" y="T5"/>
                    </a:cxn>
                    <a:cxn ang="0">
                      <a:pos x="T6" y="T7"/>
                    </a:cxn>
                  </a:cxnLst>
                  <a:rect l="0" t="0" r="r" b="b"/>
                  <a:pathLst>
                    <a:path w="15" h="29">
                      <a:moveTo>
                        <a:pt x="0" y="0"/>
                      </a:moveTo>
                      <a:lnTo>
                        <a:pt x="15" y="14"/>
                      </a:lnTo>
                      <a:lnTo>
                        <a:pt x="0" y="29"/>
                      </a:lnTo>
                      <a:lnTo>
                        <a:pt x="0" y="0"/>
                      </a:lnTo>
                      <a:close/>
                    </a:path>
                  </a:pathLst>
                </a:custGeom>
                <a:solidFill>
                  <a:srgbClr val="FFFFFF"/>
                </a:solidFill>
                <a:ln>
                  <a:noFill/>
                </a:ln>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63" name="Freeform 934">
                  <a:extLst>
                    <a:ext uri="{FF2B5EF4-FFF2-40B4-BE49-F238E27FC236}">
                      <a16:creationId xmlns:a16="http://schemas.microsoft.com/office/drawing/2014/main" id="{F28ACF25-7DBA-441D-AF52-3A6DA78A28F9}"/>
                    </a:ext>
                  </a:extLst>
                </p:cNvPr>
                <p:cNvSpPr>
                  <a:spLocks/>
                </p:cNvSpPr>
                <p:nvPr/>
              </p:nvSpPr>
              <p:spPr bwMode="auto">
                <a:xfrm>
                  <a:off x="3223793" y="5008917"/>
                  <a:ext cx="108210" cy="216489"/>
                </a:xfrm>
                <a:custGeom>
                  <a:avLst/>
                  <a:gdLst>
                    <a:gd name="T0" fmla="*/ 7 w 77"/>
                    <a:gd name="T1" fmla="*/ 144 h 144"/>
                    <a:gd name="T2" fmla="*/ 0 w 77"/>
                    <a:gd name="T3" fmla="*/ 144 h 144"/>
                    <a:gd name="T4" fmla="*/ 0 w 77"/>
                    <a:gd name="T5" fmla="*/ 0 h 144"/>
                    <a:gd name="T6" fmla="*/ 77 w 77"/>
                    <a:gd name="T7" fmla="*/ 0 h 144"/>
                    <a:gd name="T8" fmla="*/ 77 w 77"/>
                    <a:gd name="T9" fmla="*/ 7 h 144"/>
                    <a:gd name="T10" fmla="*/ 7 w 77"/>
                    <a:gd name="T11" fmla="*/ 7 h 144"/>
                    <a:gd name="T12" fmla="*/ 7 w 77"/>
                    <a:gd name="T13" fmla="*/ 144 h 144"/>
                  </a:gdLst>
                  <a:ahLst/>
                  <a:cxnLst>
                    <a:cxn ang="0">
                      <a:pos x="T0" y="T1"/>
                    </a:cxn>
                    <a:cxn ang="0">
                      <a:pos x="T2" y="T3"/>
                    </a:cxn>
                    <a:cxn ang="0">
                      <a:pos x="T4" y="T5"/>
                    </a:cxn>
                    <a:cxn ang="0">
                      <a:pos x="T6" y="T7"/>
                    </a:cxn>
                    <a:cxn ang="0">
                      <a:pos x="T8" y="T9"/>
                    </a:cxn>
                    <a:cxn ang="0">
                      <a:pos x="T10" y="T11"/>
                    </a:cxn>
                    <a:cxn ang="0">
                      <a:pos x="T12" y="T13"/>
                    </a:cxn>
                  </a:cxnLst>
                  <a:rect l="0" t="0" r="r" b="b"/>
                  <a:pathLst>
                    <a:path w="77" h="144">
                      <a:moveTo>
                        <a:pt x="7" y="144"/>
                      </a:moveTo>
                      <a:lnTo>
                        <a:pt x="0" y="144"/>
                      </a:lnTo>
                      <a:lnTo>
                        <a:pt x="0" y="0"/>
                      </a:lnTo>
                      <a:lnTo>
                        <a:pt x="77" y="0"/>
                      </a:lnTo>
                      <a:lnTo>
                        <a:pt x="77" y="7"/>
                      </a:lnTo>
                      <a:lnTo>
                        <a:pt x="7" y="7"/>
                      </a:lnTo>
                      <a:lnTo>
                        <a:pt x="7" y="144"/>
                      </a:lnTo>
                      <a:close/>
                    </a:path>
                  </a:pathLst>
                </a:custGeom>
                <a:solidFill>
                  <a:srgbClr val="FFFFFF"/>
                </a:solidFill>
                <a:ln>
                  <a:noFill/>
                </a:ln>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64" name="Rectangle 936">
                  <a:extLst>
                    <a:ext uri="{FF2B5EF4-FFF2-40B4-BE49-F238E27FC236}">
                      <a16:creationId xmlns:a16="http://schemas.microsoft.com/office/drawing/2014/main" id="{42FC1ECF-F4D0-4DBE-997E-3B1AFFBB5A29}"/>
                    </a:ext>
                  </a:extLst>
                </p:cNvPr>
                <p:cNvSpPr>
                  <a:spLocks noChangeArrowheads="1"/>
                </p:cNvSpPr>
                <p:nvPr/>
              </p:nvSpPr>
              <p:spPr bwMode="auto">
                <a:xfrm>
                  <a:off x="3244874" y="5121673"/>
                  <a:ext cx="89942" cy="10525"/>
                </a:xfrm>
                <a:prstGeom prst="rect">
                  <a:avLst/>
                </a:prstGeom>
                <a:solidFill>
                  <a:srgbClr val="FFFFFF"/>
                </a:solidFill>
                <a:ln>
                  <a:noFill/>
                </a:ln>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65" name="Rectangle 937">
                  <a:extLst>
                    <a:ext uri="{FF2B5EF4-FFF2-40B4-BE49-F238E27FC236}">
                      <a16:creationId xmlns:a16="http://schemas.microsoft.com/office/drawing/2014/main" id="{6F9A2DEE-99D5-4B55-B436-A95DF277D088}"/>
                    </a:ext>
                  </a:extLst>
                </p:cNvPr>
                <p:cNvSpPr>
                  <a:spLocks noChangeArrowheads="1"/>
                </p:cNvSpPr>
                <p:nvPr/>
              </p:nvSpPr>
              <p:spPr bwMode="auto">
                <a:xfrm>
                  <a:off x="3070611" y="5121673"/>
                  <a:ext cx="92752" cy="10525"/>
                </a:xfrm>
                <a:prstGeom prst="rect">
                  <a:avLst/>
                </a:prstGeom>
                <a:solidFill>
                  <a:srgbClr val="FFFFFF"/>
                </a:solidFill>
                <a:ln>
                  <a:noFill/>
                </a:ln>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66" name="Oval 938">
                  <a:extLst>
                    <a:ext uri="{FF2B5EF4-FFF2-40B4-BE49-F238E27FC236}">
                      <a16:creationId xmlns:a16="http://schemas.microsoft.com/office/drawing/2014/main" id="{3BBD71FA-BFDB-4735-8378-CCC8221A0B0A}"/>
                    </a:ext>
                  </a:extLst>
                </p:cNvPr>
                <p:cNvSpPr>
                  <a:spLocks noChangeArrowheads="1"/>
                </p:cNvSpPr>
                <p:nvPr/>
              </p:nvSpPr>
              <p:spPr bwMode="auto">
                <a:xfrm>
                  <a:off x="3350274" y="4968330"/>
                  <a:ext cx="87131" cy="88702"/>
                </a:xfrm>
                <a:prstGeom prst="ellipse">
                  <a:avLst/>
                </a:prstGeom>
                <a:solidFill>
                  <a:srgbClr val="50E6FF"/>
                </a:solidFill>
                <a:ln>
                  <a:noFill/>
                </a:ln>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67" name="Rectangle 939">
                  <a:extLst>
                    <a:ext uri="{FF2B5EF4-FFF2-40B4-BE49-F238E27FC236}">
                      <a16:creationId xmlns:a16="http://schemas.microsoft.com/office/drawing/2014/main" id="{707D918C-9D61-457F-8F24-2B723CB4E2AD}"/>
                    </a:ext>
                  </a:extLst>
                </p:cNvPr>
                <p:cNvSpPr>
                  <a:spLocks noChangeArrowheads="1"/>
                </p:cNvSpPr>
                <p:nvPr/>
              </p:nvSpPr>
              <p:spPr bwMode="auto">
                <a:xfrm>
                  <a:off x="3350274" y="5081084"/>
                  <a:ext cx="87131" cy="90204"/>
                </a:xfrm>
                <a:prstGeom prst="rect">
                  <a:avLst/>
                </a:prstGeom>
                <a:solidFill>
                  <a:srgbClr val="50E6FF"/>
                </a:solidFill>
                <a:ln>
                  <a:noFill/>
                </a:ln>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68" name="Oval 940">
                  <a:extLst>
                    <a:ext uri="{FF2B5EF4-FFF2-40B4-BE49-F238E27FC236}">
                      <a16:creationId xmlns:a16="http://schemas.microsoft.com/office/drawing/2014/main" id="{BDCD52A0-BE87-43C3-A218-D3EBD75A298F}"/>
                    </a:ext>
                  </a:extLst>
                </p:cNvPr>
                <p:cNvSpPr>
                  <a:spLocks noChangeArrowheads="1"/>
                </p:cNvSpPr>
                <p:nvPr/>
              </p:nvSpPr>
              <p:spPr bwMode="auto">
                <a:xfrm>
                  <a:off x="3350274" y="5193841"/>
                  <a:ext cx="87131" cy="88702"/>
                </a:xfrm>
                <a:prstGeom prst="ellipse">
                  <a:avLst/>
                </a:prstGeom>
                <a:solidFill>
                  <a:srgbClr val="50E6FF"/>
                </a:solidFill>
                <a:ln>
                  <a:noFill/>
                </a:ln>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69" name="Oval 941">
                  <a:extLst>
                    <a:ext uri="{FF2B5EF4-FFF2-40B4-BE49-F238E27FC236}">
                      <a16:creationId xmlns:a16="http://schemas.microsoft.com/office/drawing/2014/main" id="{F877FF79-9C3C-413C-8DFD-3B8263B0D748}"/>
                    </a:ext>
                  </a:extLst>
                </p:cNvPr>
                <p:cNvSpPr>
                  <a:spLocks noChangeArrowheads="1"/>
                </p:cNvSpPr>
                <p:nvPr/>
              </p:nvSpPr>
              <p:spPr bwMode="auto">
                <a:xfrm>
                  <a:off x="3018614" y="5081084"/>
                  <a:ext cx="88536" cy="90204"/>
                </a:xfrm>
                <a:prstGeom prst="ellipse">
                  <a:avLst/>
                </a:prstGeom>
                <a:solidFill>
                  <a:srgbClr val="50E6FF"/>
                </a:solidFill>
                <a:ln>
                  <a:noFill/>
                </a:ln>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70" name="Oval 942">
                  <a:extLst>
                    <a:ext uri="{FF2B5EF4-FFF2-40B4-BE49-F238E27FC236}">
                      <a16:creationId xmlns:a16="http://schemas.microsoft.com/office/drawing/2014/main" id="{EE0EEF10-0048-4A60-B70C-8BEA20F4881D}"/>
                    </a:ext>
                  </a:extLst>
                </p:cNvPr>
                <p:cNvSpPr>
                  <a:spLocks noChangeArrowheads="1"/>
                </p:cNvSpPr>
                <p:nvPr/>
              </p:nvSpPr>
              <p:spPr bwMode="auto">
                <a:xfrm>
                  <a:off x="3184444" y="5081084"/>
                  <a:ext cx="87131" cy="90204"/>
                </a:xfrm>
                <a:prstGeom prst="ellipse">
                  <a:avLst/>
                </a:prstGeom>
                <a:solidFill>
                  <a:srgbClr val="50E6FF"/>
                </a:solidFill>
                <a:ln>
                  <a:noFill/>
                </a:ln>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71" name="Rectangle 943">
                  <a:extLst>
                    <a:ext uri="{FF2B5EF4-FFF2-40B4-BE49-F238E27FC236}">
                      <a16:creationId xmlns:a16="http://schemas.microsoft.com/office/drawing/2014/main" id="{F880A99B-0D99-461B-917E-787EDEA81735}"/>
                    </a:ext>
                  </a:extLst>
                </p:cNvPr>
                <p:cNvSpPr>
                  <a:spLocks noChangeArrowheads="1"/>
                </p:cNvSpPr>
                <p:nvPr/>
              </p:nvSpPr>
              <p:spPr bwMode="auto">
                <a:xfrm>
                  <a:off x="3184444" y="4968331"/>
                  <a:ext cx="87131" cy="88702"/>
                </a:xfrm>
                <a:prstGeom prst="rect">
                  <a:avLst/>
                </a:prstGeom>
                <a:solidFill>
                  <a:srgbClr val="50E6FF"/>
                </a:solidFill>
                <a:ln>
                  <a:noFill/>
                </a:ln>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72" name="Rectangle 944" descr="component solutions">
                  <a:extLst>
                    <a:ext uri="{FF2B5EF4-FFF2-40B4-BE49-F238E27FC236}">
                      <a16:creationId xmlns:a16="http://schemas.microsoft.com/office/drawing/2014/main" id="{722AFE8F-70DC-4B60-8C4A-405DF025C226}"/>
                    </a:ext>
                  </a:extLst>
                </p:cNvPr>
                <p:cNvSpPr>
                  <a:spLocks noChangeArrowheads="1"/>
                </p:cNvSpPr>
                <p:nvPr/>
              </p:nvSpPr>
              <p:spPr bwMode="auto">
                <a:xfrm>
                  <a:off x="3184444" y="5193843"/>
                  <a:ext cx="87131" cy="88702"/>
                </a:xfrm>
                <a:prstGeom prst="rect">
                  <a:avLst/>
                </a:prstGeom>
                <a:solidFill>
                  <a:srgbClr val="50E6FF"/>
                </a:solidFill>
                <a:ln>
                  <a:noFill/>
                </a:ln>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73" name="Freeform 945">
                  <a:extLst>
                    <a:ext uri="{FF2B5EF4-FFF2-40B4-BE49-F238E27FC236}">
                      <a16:creationId xmlns:a16="http://schemas.microsoft.com/office/drawing/2014/main" id="{DD7B4DDA-B9FE-4C3D-88E2-19ED86BFA2CE}"/>
                    </a:ext>
                  </a:extLst>
                </p:cNvPr>
                <p:cNvSpPr>
                  <a:spLocks/>
                </p:cNvSpPr>
                <p:nvPr/>
              </p:nvSpPr>
              <p:spPr bwMode="auto">
                <a:xfrm>
                  <a:off x="3327789" y="5105142"/>
                  <a:ext cx="22485" cy="43599"/>
                </a:xfrm>
                <a:custGeom>
                  <a:avLst/>
                  <a:gdLst>
                    <a:gd name="T0" fmla="*/ 0 w 16"/>
                    <a:gd name="T1" fmla="*/ 0 h 29"/>
                    <a:gd name="T2" fmla="*/ 16 w 16"/>
                    <a:gd name="T3" fmla="*/ 14 h 29"/>
                    <a:gd name="T4" fmla="*/ 0 w 16"/>
                    <a:gd name="T5" fmla="*/ 29 h 29"/>
                    <a:gd name="T6" fmla="*/ 0 w 16"/>
                    <a:gd name="T7" fmla="*/ 0 h 29"/>
                  </a:gdLst>
                  <a:ahLst/>
                  <a:cxnLst>
                    <a:cxn ang="0">
                      <a:pos x="T0" y="T1"/>
                    </a:cxn>
                    <a:cxn ang="0">
                      <a:pos x="T2" y="T3"/>
                    </a:cxn>
                    <a:cxn ang="0">
                      <a:pos x="T4" y="T5"/>
                    </a:cxn>
                    <a:cxn ang="0">
                      <a:pos x="T6" y="T7"/>
                    </a:cxn>
                  </a:cxnLst>
                  <a:rect l="0" t="0" r="r" b="b"/>
                  <a:pathLst>
                    <a:path w="16" h="29">
                      <a:moveTo>
                        <a:pt x="0" y="0"/>
                      </a:moveTo>
                      <a:lnTo>
                        <a:pt x="16" y="14"/>
                      </a:lnTo>
                      <a:lnTo>
                        <a:pt x="0" y="29"/>
                      </a:lnTo>
                      <a:lnTo>
                        <a:pt x="0" y="0"/>
                      </a:lnTo>
                      <a:close/>
                    </a:path>
                  </a:pathLst>
                </a:custGeom>
                <a:solidFill>
                  <a:srgbClr val="FFFFFF"/>
                </a:solidFill>
                <a:ln>
                  <a:noFill/>
                </a:ln>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74" name="Freeform 946">
                  <a:extLst>
                    <a:ext uri="{FF2B5EF4-FFF2-40B4-BE49-F238E27FC236}">
                      <a16:creationId xmlns:a16="http://schemas.microsoft.com/office/drawing/2014/main" id="{745862F7-468A-4362-AA9E-D4FCE2A0C07E}"/>
                    </a:ext>
                  </a:extLst>
                </p:cNvPr>
                <p:cNvSpPr>
                  <a:spLocks/>
                </p:cNvSpPr>
                <p:nvPr/>
              </p:nvSpPr>
              <p:spPr bwMode="auto">
                <a:xfrm>
                  <a:off x="3327789" y="4992390"/>
                  <a:ext cx="21079" cy="43599"/>
                </a:xfrm>
                <a:custGeom>
                  <a:avLst/>
                  <a:gdLst>
                    <a:gd name="T0" fmla="*/ 0 w 15"/>
                    <a:gd name="T1" fmla="*/ 0 h 29"/>
                    <a:gd name="T2" fmla="*/ 15 w 15"/>
                    <a:gd name="T3" fmla="*/ 15 h 29"/>
                    <a:gd name="T4" fmla="*/ 0 w 15"/>
                    <a:gd name="T5" fmla="*/ 29 h 29"/>
                    <a:gd name="T6" fmla="*/ 0 w 15"/>
                    <a:gd name="T7" fmla="*/ 0 h 29"/>
                  </a:gdLst>
                  <a:ahLst/>
                  <a:cxnLst>
                    <a:cxn ang="0">
                      <a:pos x="T0" y="T1"/>
                    </a:cxn>
                    <a:cxn ang="0">
                      <a:pos x="T2" y="T3"/>
                    </a:cxn>
                    <a:cxn ang="0">
                      <a:pos x="T4" y="T5"/>
                    </a:cxn>
                    <a:cxn ang="0">
                      <a:pos x="T6" y="T7"/>
                    </a:cxn>
                  </a:cxnLst>
                  <a:rect l="0" t="0" r="r" b="b"/>
                  <a:pathLst>
                    <a:path w="15" h="29">
                      <a:moveTo>
                        <a:pt x="0" y="0"/>
                      </a:moveTo>
                      <a:lnTo>
                        <a:pt x="15" y="15"/>
                      </a:lnTo>
                      <a:lnTo>
                        <a:pt x="0" y="29"/>
                      </a:lnTo>
                      <a:lnTo>
                        <a:pt x="0" y="0"/>
                      </a:lnTo>
                      <a:close/>
                    </a:path>
                  </a:pathLst>
                </a:custGeom>
                <a:solidFill>
                  <a:srgbClr val="FFFFFF"/>
                </a:solidFill>
                <a:ln>
                  <a:noFill/>
                </a:ln>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sp>
              <p:nvSpPr>
                <p:cNvPr id="75" name="Freeform 947">
                  <a:extLst>
                    <a:ext uri="{FF2B5EF4-FFF2-40B4-BE49-F238E27FC236}">
                      <a16:creationId xmlns:a16="http://schemas.microsoft.com/office/drawing/2014/main" id="{24F42203-C550-42A5-8326-4C33E9CC6075}"/>
                    </a:ext>
                  </a:extLst>
                </p:cNvPr>
                <p:cNvSpPr>
                  <a:spLocks/>
                </p:cNvSpPr>
                <p:nvPr/>
              </p:nvSpPr>
              <p:spPr bwMode="auto">
                <a:xfrm>
                  <a:off x="3157749" y="5105168"/>
                  <a:ext cx="21079" cy="43599"/>
                </a:xfrm>
                <a:custGeom>
                  <a:avLst/>
                  <a:gdLst>
                    <a:gd name="T0" fmla="*/ 0 w 15"/>
                    <a:gd name="T1" fmla="*/ 0 h 29"/>
                    <a:gd name="T2" fmla="*/ 15 w 15"/>
                    <a:gd name="T3" fmla="*/ 14 h 29"/>
                    <a:gd name="T4" fmla="*/ 0 w 15"/>
                    <a:gd name="T5" fmla="*/ 29 h 29"/>
                    <a:gd name="T6" fmla="*/ 0 w 15"/>
                    <a:gd name="T7" fmla="*/ 0 h 29"/>
                  </a:gdLst>
                  <a:ahLst/>
                  <a:cxnLst>
                    <a:cxn ang="0">
                      <a:pos x="T0" y="T1"/>
                    </a:cxn>
                    <a:cxn ang="0">
                      <a:pos x="T2" y="T3"/>
                    </a:cxn>
                    <a:cxn ang="0">
                      <a:pos x="T4" y="T5"/>
                    </a:cxn>
                    <a:cxn ang="0">
                      <a:pos x="T6" y="T7"/>
                    </a:cxn>
                  </a:cxnLst>
                  <a:rect l="0" t="0" r="r" b="b"/>
                  <a:pathLst>
                    <a:path w="15" h="29">
                      <a:moveTo>
                        <a:pt x="0" y="0"/>
                      </a:moveTo>
                      <a:lnTo>
                        <a:pt x="15" y="14"/>
                      </a:lnTo>
                      <a:lnTo>
                        <a:pt x="0" y="29"/>
                      </a:lnTo>
                      <a:lnTo>
                        <a:pt x="0" y="0"/>
                      </a:lnTo>
                      <a:close/>
                    </a:path>
                  </a:pathLst>
                </a:custGeom>
                <a:solidFill>
                  <a:srgbClr val="FFFFFF"/>
                </a:solidFill>
                <a:ln>
                  <a:noFill/>
                </a:ln>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505050"/>
                    </a:solidFill>
                    <a:effectLst/>
                    <a:uLnTx/>
                    <a:uFillTx/>
                    <a:latin typeface="Segoe UI"/>
                  </a:endParaRPr>
                </a:p>
              </p:txBody>
            </p:sp>
          </p:grpSp>
        </p:grpSp>
        <p:sp>
          <p:nvSpPr>
            <p:cNvPr id="76" name="AutoShape 124">
              <a:extLst>
                <a:ext uri="{FF2B5EF4-FFF2-40B4-BE49-F238E27FC236}">
                  <a16:creationId xmlns:a16="http://schemas.microsoft.com/office/drawing/2014/main" id="{28EBF151-3AF0-4888-B7AB-48217BDA03D7}"/>
                </a:ext>
              </a:extLst>
            </p:cNvPr>
            <p:cNvSpPr>
              <a:spLocks noChangeAspect="1" noChangeArrowheads="1" noTextEdit="1"/>
            </p:cNvSpPr>
            <p:nvPr/>
          </p:nvSpPr>
          <p:spPr bwMode="auto">
            <a:xfrm>
              <a:off x="10059725" y="2122300"/>
              <a:ext cx="602976" cy="600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765">
                <a:solidFill>
                  <a:srgbClr val="000000"/>
                </a:solidFill>
                <a:latin typeface="Segoe UI"/>
              </a:endParaRPr>
            </a:p>
          </p:txBody>
        </p:sp>
        <p:sp>
          <p:nvSpPr>
            <p:cNvPr id="77" name="Rectangle 127">
              <a:extLst>
                <a:ext uri="{FF2B5EF4-FFF2-40B4-BE49-F238E27FC236}">
                  <a16:creationId xmlns:a16="http://schemas.microsoft.com/office/drawing/2014/main" id="{957D04C9-38AC-4141-83D3-D6FDCB0996F5}"/>
                </a:ext>
              </a:extLst>
            </p:cNvPr>
            <p:cNvSpPr>
              <a:spLocks noChangeArrowheads="1"/>
            </p:cNvSpPr>
            <p:nvPr/>
          </p:nvSpPr>
          <p:spPr bwMode="auto">
            <a:xfrm>
              <a:off x="10059725" y="2122300"/>
              <a:ext cx="602976" cy="600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67"/>
              <a:endParaRPr lang="en-US" sz="1600">
                <a:solidFill>
                  <a:srgbClr val="000000"/>
                </a:solidFill>
                <a:latin typeface="Segoe UI"/>
              </a:endParaRPr>
            </a:p>
          </p:txBody>
        </p:sp>
        <p:grpSp>
          <p:nvGrpSpPr>
            <p:cNvPr id="78" name="Group 77">
              <a:extLst>
                <a:ext uri="{FF2B5EF4-FFF2-40B4-BE49-F238E27FC236}">
                  <a16:creationId xmlns:a16="http://schemas.microsoft.com/office/drawing/2014/main" id="{A205BAE7-1C10-4083-A66F-0D1F713296E0}"/>
                </a:ext>
              </a:extLst>
            </p:cNvPr>
            <p:cNvGrpSpPr/>
            <p:nvPr/>
          </p:nvGrpSpPr>
          <p:grpSpPr>
            <a:xfrm>
              <a:off x="10771317" y="2177449"/>
              <a:ext cx="443363" cy="555766"/>
              <a:chOff x="10293485" y="2197616"/>
              <a:chExt cx="443363" cy="555766"/>
            </a:xfrm>
          </p:grpSpPr>
          <p:sp>
            <p:nvSpPr>
              <p:cNvPr id="79" name="Freeform 128">
                <a:extLst>
                  <a:ext uri="{FF2B5EF4-FFF2-40B4-BE49-F238E27FC236}">
                    <a16:creationId xmlns:a16="http://schemas.microsoft.com/office/drawing/2014/main" id="{491EBB62-C669-48B7-BA76-D028CB18B4D0}"/>
                  </a:ext>
                </a:extLst>
              </p:cNvPr>
              <p:cNvSpPr>
                <a:spLocks/>
              </p:cNvSpPr>
              <p:nvPr/>
            </p:nvSpPr>
            <p:spPr bwMode="auto">
              <a:xfrm>
                <a:off x="10293485" y="2197616"/>
                <a:ext cx="443363" cy="555766"/>
              </a:xfrm>
              <a:custGeom>
                <a:avLst/>
                <a:gdLst>
                  <a:gd name="T0" fmla="*/ 69 w 138"/>
                  <a:gd name="T1" fmla="*/ 173 h 173"/>
                  <a:gd name="T2" fmla="*/ 69 w 138"/>
                  <a:gd name="T3" fmla="*/ 173 h 173"/>
                  <a:gd name="T4" fmla="*/ 0 w 138"/>
                  <a:gd name="T5" fmla="*/ 77 h 173"/>
                  <a:gd name="T6" fmla="*/ 0 w 138"/>
                  <a:gd name="T7" fmla="*/ 29 h 173"/>
                  <a:gd name="T8" fmla="*/ 4 w 138"/>
                  <a:gd name="T9" fmla="*/ 29 h 173"/>
                  <a:gd name="T10" fmla="*/ 67 w 138"/>
                  <a:gd name="T11" fmla="*/ 2 h 173"/>
                  <a:gd name="T12" fmla="*/ 69 w 138"/>
                  <a:gd name="T13" fmla="*/ 0 h 173"/>
                  <a:gd name="T14" fmla="*/ 72 w 138"/>
                  <a:gd name="T15" fmla="*/ 2 h 173"/>
                  <a:gd name="T16" fmla="*/ 135 w 138"/>
                  <a:gd name="T17" fmla="*/ 29 h 173"/>
                  <a:gd name="T18" fmla="*/ 138 w 138"/>
                  <a:gd name="T19" fmla="*/ 29 h 173"/>
                  <a:gd name="T20" fmla="*/ 138 w 138"/>
                  <a:gd name="T21" fmla="*/ 78 h 173"/>
                  <a:gd name="T22" fmla="*/ 69 w 138"/>
                  <a:gd name="T23" fmla="*/ 17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8" h="173">
                    <a:moveTo>
                      <a:pt x="69" y="173"/>
                    </a:moveTo>
                    <a:cubicBezTo>
                      <a:pt x="69" y="173"/>
                      <a:pt x="69" y="173"/>
                      <a:pt x="69" y="173"/>
                    </a:cubicBezTo>
                    <a:cubicBezTo>
                      <a:pt x="50" y="173"/>
                      <a:pt x="0" y="140"/>
                      <a:pt x="0" y="77"/>
                    </a:cubicBezTo>
                    <a:cubicBezTo>
                      <a:pt x="0" y="29"/>
                      <a:pt x="0" y="29"/>
                      <a:pt x="0" y="29"/>
                    </a:cubicBezTo>
                    <a:cubicBezTo>
                      <a:pt x="4" y="29"/>
                      <a:pt x="4" y="29"/>
                      <a:pt x="4" y="29"/>
                    </a:cubicBezTo>
                    <a:cubicBezTo>
                      <a:pt x="4" y="29"/>
                      <a:pt x="35" y="32"/>
                      <a:pt x="67" y="2"/>
                    </a:cubicBezTo>
                    <a:cubicBezTo>
                      <a:pt x="69" y="0"/>
                      <a:pt x="69" y="0"/>
                      <a:pt x="69" y="0"/>
                    </a:cubicBezTo>
                    <a:cubicBezTo>
                      <a:pt x="72" y="2"/>
                      <a:pt x="72" y="2"/>
                      <a:pt x="72" y="2"/>
                    </a:cubicBezTo>
                    <a:cubicBezTo>
                      <a:pt x="106" y="29"/>
                      <a:pt x="135" y="29"/>
                      <a:pt x="135" y="29"/>
                    </a:cubicBezTo>
                    <a:cubicBezTo>
                      <a:pt x="138" y="29"/>
                      <a:pt x="138" y="29"/>
                      <a:pt x="138" y="29"/>
                    </a:cubicBezTo>
                    <a:cubicBezTo>
                      <a:pt x="138" y="78"/>
                      <a:pt x="138" y="78"/>
                      <a:pt x="138" y="78"/>
                    </a:cubicBezTo>
                    <a:cubicBezTo>
                      <a:pt x="138" y="140"/>
                      <a:pt x="88" y="173"/>
                      <a:pt x="69" y="173"/>
                    </a:cubicBezTo>
                    <a:close/>
                  </a:path>
                </a:pathLst>
              </a:custGeom>
              <a:solidFill>
                <a:srgbClr val="50E6FF"/>
              </a:solidFill>
              <a:ln>
                <a:noFill/>
              </a:ln>
            </p:spPr>
            <p:txBody>
              <a:bodyPr vert="horz" wrap="square" lIns="91440" tIns="45720" rIns="91440" bIns="45720" numCol="1" anchor="t" anchorCtr="0" compatLnSpc="1">
                <a:prstTxWarp prst="textNoShape">
                  <a:avLst/>
                </a:prstTxWarp>
              </a:bodyP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grpSp>
            <p:nvGrpSpPr>
              <p:cNvPr id="80" name="signup issues" descr="signup issues, key">
                <a:extLst>
                  <a:ext uri="{FF2B5EF4-FFF2-40B4-BE49-F238E27FC236}">
                    <a16:creationId xmlns:a16="http://schemas.microsoft.com/office/drawing/2014/main" id="{AD8D8953-D28D-4D87-9631-B4EE281B3AE0}"/>
                  </a:ext>
                </a:extLst>
              </p:cNvPr>
              <p:cNvGrpSpPr/>
              <p:nvPr/>
            </p:nvGrpSpPr>
            <p:grpSpPr>
              <a:xfrm rot="18878040">
                <a:off x="10363384" y="2340879"/>
                <a:ext cx="311736" cy="311677"/>
                <a:chOff x="5411441" y="4807980"/>
                <a:chExt cx="440767" cy="440681"/>
              </a:xfrm>
              <a:solidFill>
                <a:srgbClr val="121D2F"/>
              </a:solidFill>
            </p:grpSpPr>
            <p:sp>
              <p:nvSpPr>
                <p:cNvPr id="81" name="Freeform: Shape 80">
                  <a:extLst>
                    <a:ext uri="{FF2B5EF4-FFF2-40B4-BE49-F238E27FC236}">
                      <a16:creationId xmlns:a16="http://schemas.microsoft.com/office/drawing/2014/main" id="{B089173B-C2A8-43AA-A8DD-9FCE082865A0}"/>
                    </a:ext>
                  </a:extLst>
                </p:cNvPr>
                <p:cNvSpPr/>
                <p:nvPr/>
              </p:nvSpPr>
              <p:spPr>
                <a:xfrm>
                  <a:off x="5411441" y="4955664"/>
                  <a:ext cx="292265" cy="292265"/>
                </a:xfrm>
                <a:custGeom>
                  <a:avLst/>
                  <a:gdLst>
                    <a:gd name="connsiteX0" fmla="*/ 291424 w 292264"/>
                    <a:gd name="connsiteY0" fmla="*/ 34195 h 292264"/>
                    <a:gd name="connsiteX1" fmla="*/ 258825 w 292264"/>
                    <a:gd name="connsiteY1" fmla="*/ 1624 h 292264"/>
                    <a:gd name="connsiteX2" fmla="*/ 1624 w 292264"/>
                    <a:gd name="connsiteY2" fmla="*/ 258600 h 292264"/>
                    <a:gd name="connsiteX3" fmla="*/ 34223 w 292264"/>
                    <a:gd name="connsiteY3" fmla="*/ 291170 h 292264"/>
                    <a:gd name="connsiteX4" fmla="*/ 291424 w 292264"/>
                    <a:gd name="connsiteY4" fmla="*/ 34195 h 2922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264" h="292264">
                      <a:moveTo>
                        <a:pt x="291424" y="34195"/>
                      </a:moveTo>
                      <a:lnTo>
                        <a:pt x="258825" y="1624"/>
                      </a:lnTo>
                      <a:lnTo>
                        <a:pt x="1624" y="258600"/>
                      </a:lnTo>
                      <a:lnTo>
                        <a:pt x="34223" y="291170"/>
                      </a:lnTo>
                      <a:lnTo>
                        <a:pt x="291424" y="34195"/>
                      </a:lnTo>
                      <a:close/>
                    </a:path>
                  </a:pathLst>
                </a:custGeom>
                <a:grpFill/>
                <a:ln w="4517"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sp>
              <p:nvSpPr>
                <p:cNvPr id="82" name="Freeform: Shape 81">
                  <a:extLst>
                    <a:ext uri="{FF2B5EF4-FFF2-40B4-BE49-F238E27FC236}">
                      <a16:creationId xmlns:a16="http://schemas.microsoft.com/office/drawing/2014/main" id="{6848D189-9611-4FD7-B486-006473DF657F}"/>
                    </a:ext>
                  </a:extLst>
                </p:cNvPr>
                <p:cNvSpPr/>
                <p:nvPr/>
              </p:nvSpPr>
              <p:spPr>
                <a:xfrm>
                  <a:off x="5475742" y="5148195"/>
                  <a:ext cx="100466" cy="100466"/>
                </a:xfrm>
                <a:custGeom>
                  <a:avLst/>
                  <a:gdLst>
                    <a:gd name="connsiteX0" fmla="*/ 99585 w 100466"/>
                    <a:gd name="connsiteY0" fmla="*/ 34194 h 100466"/>
                    <a:gd name="connsiteX1" fmla="*/ 66986 w 100466"/>
                    <a:gd name="connsiteY1" fmla="*/ 1624 h 100466"/>
                    <a:gd name="connsiteX2" fmla="*/ 1624 w 100466"/>
                    <a:gd name="connsiteY2" fmla="*/ 66928 h 100466"/>
                    <a:gd name="connsiteX3" fmla="*/ 34224 w 100466"/>
                    <a:gd name="connsiteY3" fmla="*/ 99499 h 100466"/>
                    <a:gd name="connsiteX4" fmla="*/ 99585 w 100466"/>
                    <a:gd name="connsiteY4" fmla="*/ 34194 h 1004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66" h="100466">
                      <a:moveTo>
                        <a:pt x="99585" y="34194"/>
                      </a:moveTo>
                      <a:lnTo>
                        <a:pt x="66986" y="1624"/>
                      </a:lnTo>
                      <a:lnTo>
                        <a:pt x="1624" y="66928"/>
                      </a:lnTo>
                      <a:lnTo>
                        <a:pt x="34224" y="99499"/>
                      </a:lnTo>
                      <a:lnTo>
                        <a:pt x="99585" y="34194"/>
                      </a:lnTo>
                      <a:close/>
                    </a:path>
                  </a:pathLst>
                </a:custGeom>
                <a:grpFill/>
                <a:ln w="4517"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sp>
              <p:nvSpPr>
                <p:cNvPr id="83" name="Freeform: Shape 82">
                  <a:extLst>
                    <a:ext uri="{FF2B5EF4-FFF2-40B4-BE49-F238E27FC236}">
                      <a16:creationId xmlns:a16="http://schemas.microsoft.com/office/drawing/2014/main" id="{04E3903B-1872-4DE5-9B32-35E84B660C29}"/>
                    </a:ext>
                  </a:extLst>
                </p:cNvPr>
                <p:cNvSpPr/>
                <p:nvPr/>
              </p:nvSpPr>
              <p:spPr>
                <a:xfrm>
                  <a:off x="5619309" y="4807980"/>
                  <a:ext cx="232899" cy="232899"/>
                </a:xfrm>
                <a:custGeom>
                  <a:avLst/>
                  <a:gdLst>
                    <a:gd name="connsiteX0" fmla="*/ 116688 w 232898"/>
                    <a:gd name="connsiteY0" fmla="*/ 1624 h 232898"/>
                    <a:gd name="connsiteX1" fmla="*/ 1624 w 232898"/>
                    <a:gd name="connsiteY1" fmla="*/ 116587 h 232898"/>
                    <a:gd name="connsiteX2" fmla="*/ 116688 w 232898"/>
                    <a:gd name="connsiteY2" fmla="*/ 231550 h 232898"/>
                    <a:gd name="connsiteX3" fmla="*/ 231752 w 232898"/>
                    <a:gd name="connsiteY3" fmla="*/ 116587 h 232898"/>
                    <a:gd name="connsiteX4" fmla="*/ 116688 w 232898"/>
                    <a:gd name="connsiteY4" fmla="*/ 1624 h 232898"/>
                    <a:gd name="connsiteX5" fmla="*/ 116688 w 232898"/>
                    <a:gd name="connsiteY5" fmla="*/ 185873 h 232898"/>
                    <a:gd name="connsiteX6" fmla="*/ 47342 w 232898"/>
                    <a:gd name="connsiteY6" fmla="*/ 116587 h 232898"/>
                    <a:gd name="connsiteX7" fmla="*/ 116688 w 232898"/>
                    <a:gd name="connsiteY7" fmla="*/ 47302 h 232898"/>
                    <a:gd name="connsiteX8" fmla="*/ 186035 w 232898"/>
                    <a:gd name="connsiteY8" fmla="*/ 116587 h 232898"/>
                    <a:gd name="connsiteX9" fmla="*/ 116688 w 232898"/>
                    <a:gd name="connsiteY9" fmla="*/ 185873 h 232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2898" h="232898">
                      <a:moveTo>
                        <a:pt x="116688" y="1624"/>
                      </a:moveTo>
                      <a:cubicBezTo>
                        <a:pt x="53114" y="1624"/>
                        <a:pt x="1624" y="53069"/>
                        <a:pt x="1624" y="116587"/>
                      </a:cubicBezTo>
                      <a:cubicBezTo>
                        <a:pt x="1624" y="180105"/>
                        <a:pt x="53114" y="231550"/>
                        <a:pt x="116688" y="231550"/>
                      </a:cubicBezTo>
                      <a:cubicBezTo>
                        <a:pt x="180262" y="231550"/>
                        <a:pt x="231752" y="180105"/>
                        <a:pt x="231752" y="116587"/>
                      </a:cubicBezTo>
                      <a:cubicBezTo>
                        <a:pt x="231752" y="53069"/>
                        <a:pt x="180185" y="1624"/>
                        <a:pt x="116688" y="1624"/>
                      </a:cubicBezTo>
                      <a:close/>
                      <a:moveTo>
                        <a:pt x="116688" y="185873"/>
                      </a:moveTo>
                      <a:cubicBezTo>
                        <a:pt x="78359" y="185873"/>
                        <a:pt x="47342" y="154883"/>
                        <a:pt x="47342" y="116587"/>
                      </a:cubicBezTo>
                      <a:cubicBezTo>
                        <a:pt x="47342" y="78292"/>
                        <a:pt x="78359" y="47302"/>
                        <a:pt x="116688" y="47302"/>
                      </a:cubicBezTo>
                      <a:cubicBezTo>
                        <a:pt x="155017" y="47302"/>
                        <a:pt x="186035" y="78292"/>
                        <a:pt x="186035" y="116587"/>
                      </a:cubicBezTo>
                      <a:cubicBezTo>
                        <a:pt x="186035" y="154883"/>
                        <a:pt x="154940" y="185873"/>
                        <a:pt x="116688" y="185873"/>
                      </a:cubicBezTo>
                      <a:close/>
                    </a:path>
                  </a:pathLst>
                </a:custGeom>
                <a:grpFill/>
                <a:ln w="4517"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grpSp>
        </p:grpSp>
        <p:grpSp>
          <p:nvGrpSpPr>
            <p:cNvPr id="84" name="Graphic 2" descr="Plugged Unplugged">
              <a:extLst>
                <a:ext uri="{FF2B5EF4-FFF2-40B4-BE49-F238E27FC236}">
                  <a16:creationId xmlns:a16="http://schemas.microsoft.com/office/drawing/2014/main" id="{39C6F4BB-C4BD-40EE-8BEC-4FCD5B1308C5}"/>
                </a:ext>
              </a:extLst>
            </p:cNvPr>
            <p:cNvGrpSpPr/>
            <p:nvPr/>
          </p:nvGrpSpPr>
          <p:grpSpPr>
            <a:xfrm>
              <a:off x="5724895" y="2035234"/>
              <a:ext cx="721196" cy="721196"/>
              <a:chOff x="5638800" y="1226390"/>
              <a:chExt cx="914400" cy="914400"/>
            </a:xfrm>
          </p:grpSpPr>
          <p:sp>
            <p:nvSpPr>
              <p:cNvPr id="85" name="Freeform: Shape 84">
                <a:extLst>
                  <a:ext uri="{FF2B5EF4-FFF2-40B4-BE49-F238E27FC236}">
                    <a16:creationId xmlns:a16="http://schemas.microsoft.com/office/drawing/2014/main" id="{9DB615ED-1B65-42DE-A24C-F9B52A843286}"/>
                  </a:ext>
                </a:extLst>
              </p:cNvPr>
              <p:cNvSpPr/>
              <p:nvPr/>
            </p:nvSpPr>
            <p:spPr>
              <a:xfrm>
                <a:off x="5657850" y="1342242"/>
                <a:ext cx="514185" cy="417382"/>
              </a:xfrm>
              <a:custGeom>
                <a:avLst/>
                <a:gdLst>
                  <a:gd name="connsiteX0" fmla="*/ 411690 w 514185"/>
                  <a:gd name="connsiteY0" fmla="*/ 368770 h 417382"/>
                  <a:gd name="connsiteX1" fmla="*/ 357807 w 514185"/>
                  <a:gd name="connsiteY1" fmla="*/ 314887 h 417382"/>
                  <a:gd name="connsiteX2" fmla="*/ 411690 w 514185"/>
                  <a:gd name="connsiteY2" fmla="*/ 261004 h 417382"/>
                  <a:gd name="connsiteX3" fmla="*/ 465573 w 514185"/>
                  <a:gd name="connsiteY3" fmla="*/ 314887 h 417382"/>
                  <a:gd name="connsiteX4" fmla="*/ 505982 w 514185"/>
                  <a:gd name="connsiteY4" fmla="*/ 314554 h 417382"/>
                  <a:gd name="connsiteX5" fmla="*/ 505978 w 514185"/>
                  <a:gd name="connsiteY5" fmla="*/ 274472 h 417382"/>
                  <a:gd name="connsiteX6" fmla="*/ 452095 w 514185"/>
                  <a:gd name="connsiteY6" fmla="*/ 220599 h 417382"/>
                  <a:gd name="connsiteX7" fmla="*/ 485775 w 514185"/>
                  <a:gd name="connsiteY7" fmla="*/ 186919 h 417382"/>
                  <a:gd name="connsiteX8" fmla="*/ 418424 w 514185"/>
                  <a:gd name="connsiteY8" fmla="*/ 119567 h 417382"/>
                  <a:gd name="connsiteX9" fmla="*/ 238830 w 514185"/>
                  <a:gd name="connsiteY9" fmla="*/ 101232 h 417382"/>
                  <a:gd name="connsiteX10" fmla="*/ 216741 w 514185"/>
                  <a:gd name="connsiteY10" fmla="*/ 78372 h 417382"/>
                  <a:gd name="connsiteX11" fmla="*/ 31880 w 514185"/>
                  <a:gd name="connsiteY11" fmla="*/ 0 h 417382"/>
                  <a:gd name="connsiteX12" fmla="*/ 0 w 514185"/>
                  <a:gd name="connsiteY12" fmla="*/ 0 h 417382"/>
                  <a:gd name="connsiteX13" fmla="*/ 0 w 514185"/>
                  <a:gd name="connsiteY13" fmla="*/ 57150 h 417382"/>
                  <a:gd name="connsiteX14" fmla="*/ 31880 w 514185"/>
                  <a:gd name="connsiteY14" fmla="*/ 57150 h 417382"/>
                  <a:gd name="connsiteX15" fmla="*/ 175708 w 514185"/>
                  <a:gd name="connsiteY15" fmla="*/ 118110 h 417382"/>
                  <a:gd name="connsiteX16" fmla="*/ 198396 w 514185"/>
                  <a:gd name="connsiteY16" fmla="*/ 141580 h 417382"/>
                  <a:gd name="connsiteX17" fmla="*/ 216418 w 514185"/>
                  <a:gd name="connsiteY17" fmla="*/ 321602 h 417382"/>
                  <a:gd name="connsiteX18" fmla="*/ 283721 w 514185"/>
                  <a:gd name="connsiteY18" fmla="*/ 388972 h 417382"/>
                  <a:gd name="connsiteX19" fmla="*/ 317402 w 514185"/>
                  <a:gd name="connsiteY19" fmla="*/ 355292 h 417382"/>
                  <a:gd name="connsiteX20" fmla="*/ 371275 w 514185"/>
                  <a:gd name="connsiteY20" fmla="*/ 409175 h 417382"/>
                  <a:gd name="connsiteX21" fmla="*/ 411685 w 514185"/>
                  <a:gd name="connsiteY21" fmla="*/ 408851 h 417382"/>
                  <a:gd name="connsiteX22" fmla="*/ 411690 w 514185"/>
                  <a:gd name="connsiteY22" fmla="*/ 368770 h 417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14185" h="417382">
                    <a:moveTo>
                      <a:pt x="411690" y="368770"/>
                    </a:moveTo>
                    <a:lnTo>
                      <a:pt x="357807" y="314887"/>
                    </a:lnTo>
                    <a:lnTo>
                      <a:pt x="411690" y="261004"/>
                    </a:lnTo>
                    <a:lnTo>
                      <a:pt x="465573" y="314887"/>
                    </a:lnTo>
                    <a:cubicBezTo>
                      <a:pt x="476823" y="325954"/>
                      <a:pt x="494915" y="325805"/>
                      <a:pt x="505982" y="314554"/>
                    </a:cubicBezTo>
                    <a:cubicBezTo>
                      <a:pt x="516922" y="303431"/>
                      <a:pt x="516920" y="285592"/>
                      <a:pt x="505978" y="274472"/>
                    </a:cubicBezTo>
                    <a:lnTo>
                      <a:pt x="452095" y="220599"/>
                    </a:lnTo>
                    <a:lnTo>
                      <a:pt x="485775" y="186919"/>
                    </a:lnTo>
                    <a:lnTo>
                      <a:pt x="418424" y="119567"/>
                    </a:lnTo>
                    <a:cubicBezTo>
                      <a:pt x="370492" y="71618"/>
                      <a:pt x="295463" y="63958"/>
                      <a:pt x="238830" y="101232"/>
                    </a:cubicBezTo>
                    <a:lnTo>
                      <a:pt x="216741" y="78372"/>
                    </a:lnTo>
                    <a:cubicBezTo>
                      <a:pt x="168193" y="28414"/>
                      <a:pt x="101541" y="157"/>
                      <a:pt x="31880" y="0"/>
                    </a:cubicBezTo>
                    <a:lnTo>
                      <a:pt x="0" y="0"/>
                    </a:lnTo>
                    <a:lnTo>
                      <a:pt x="0" y="57150"/>
                    </a:lnTo>
                    <a:lnTo>
                      <a:pt x="31880" y="57150"/>
                    </a:lnTo>
                    <a:cubicBezTo>
                      <a:pt x="86078" y="57258"/>
                      <a:pt x="137939" y="79238"/>
                      <a:pt x="175708" y="118110"/>
                    </a:cubicBezTo>
                    <a:lnTo>
                      <a:pt x="198396" y="141580"/>
                    </a:lnTo>
                    <a:cubicBezTo>
                      <a:pt x="160805" y="198231"/>
                      <a:pt x="168342" y="273526"/>
                      <a:pt x="216418" y="321602"/>
                    </a:cubicBezTo>
                    <a:lnTo>
                      <a:pt x="283721" y="388972"/>
                    </a:lnTo>
                    <a:lnTo>
                      <a:pt x="317402" y="355292"/>
                    </a:lnTo>
                    <a:lnTo>
                      <a:pt x="371275" y="409175"/>
                    </a:lnTo>
                    <a:cubicBezTo>
                      <a:pt x="382523" y="420244"/>
                      <a:pt x="400616" y="420099"/>
                      <a:pt x="411685" y="408851"/>
                    </a:cubicBezTo>
                    <a:cubicBezTo>
                      <a:pt x="422627" y="397732"/>
                      <a:pt x="422629" y="379891"/>
                      <a:pt x="411690" y="368770"/>
                    </a:cubicBezTo>
                    <a:close/>
                  </a:path>
                </a:pathLst>
              </a:custGeom>
              <a:solidFill>
                <a:srgbClr val="50E6FF"/>
              </a:solidFill>
              <a:ln w="9525"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sp>
            <p:nvSpPr>
              <p:cNvPr id="86" name="Freeform: Shape 85">
                <a:extLst>
                  <a:ext uri="{FF2B5EF4-FFF2-40B4-BE49-F238E27FC236}">
                    <a16:creationId xmlns:a16="http://schemas.microsoft.com/office/drawing/2014/main" id="{32D36EE5-5B4A-4FA3-A761-037561982AD2}"/>
                  </a:ext>
                </a:extLst>
              </p:cNvPr>
              <p:cNvSpPr/>
              <p:nvPr/>
            </p:nvSpPr>
            <p:spPr>
              <a:xfrm>
                <a:off x="6049927" y="1640946"/>
                <a:ext cx="484222" cy="385544"/>
              </a:xfrm>
              <a:custGeom>
                <a:avLst/>
                <a:gdLst>
                  <a:gd name="connsiteX0" fmla="*/ 452857 w 484222"/>
                  <a:gd name="connsiteY0" fmla="*/ 328393 h 385544"/>
                  <a:gd name="connsiteX1" fmla="*/ 313792 w 484222"/>
                  <a:gd name="connsiteY1" fmla="*/ 272148 h 385544"/>
                  <a:gd name="connsiteX2" fmla="*/ 287741 w 484222"/>
                  <a:gd name="connsiteY2" fmla="*/ 246945 h 385544"/>
                  <a:gd name="connsiteX3" fmla="*/ 269396 w 484222"/>
                  <a:gd name="connsiteY3" fmla="*/ 67351 h 385544"/>
                  <a:gd name="connsiteX4" fmla="*/ 202044 w 484222"/>
                  <a:gd name="connsiteY4" fmla="*/ 0 h 385544"/>
                  <a:gd name="connsiteX5" fmla="*/ 0 w 484222"/>
                  <a:gd name="connsiteY5" fmla="*/ 202063 h 385544"/>
                  <a:gd name="connsiteX6" fmla="*/ 67351 w 484222"/>
                  <a:gd name="connsiteY6" fmla="*/ 269415 h 385544"/>
                  <a:gd name="connsiteX7" fmla="*/ 247374 w 484222"/>
                  <a:gd name="connsiteY7" fmla="*/ 287426 h 385544"/>
                  <a:gd name="connsiteX8" fmla="*/ 274044 w 484222"/>
                  <a:gd name="connsiteY8" fmla="*/ 313230 h 385544"/>
                  <a:gd name="connsiteX9" fmla="*/ 452857 w 484222"/>
                  <a:gd name="connsiteY9" fmla="*/ 385543 h 385544"/>
                  <a:gd name="connsiteX10" fmla="*/ 484222 w 484222"/>
                  <a:gd name="connsiteY10" fmla="*/ 385543 h 385544"/>
                  <a:gd name="connsiteX11" fmla="*/ 484222 w 484222"/>
                  <a:gd name="connsiteY11" fmla="*/ 328393 h 385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222" h="385544">
                    <a:moveTo>
                      <a:pt x="452857" y="328393"/>
                    </a:moveTo>
                    <a:cubicBezTo>
                      <a:pt x="400940" y="328502"/>
                      <a:pt x="351036" y="308318"/>
                      <a:pt x="313792" y="272148"/>
                    </a:cubicBezTo>
                    <a:lnTo>
                      <a:pt x="287741" y="246945"/>
                    </a:lnTo>
                    <a:cubicBezTo>
                      <a:pt x="324988" y="190305"/>
                      <a:pt x="317326" y="115291"/>
                      <a:pt x="269396" y="67351"/>
                    </a:cubicBezTo>
                    <a:lnTo>
                      <a:pt x="202044" y="0"/>
                    </a:lnTo>
                    <a:lnTo>
                      <a:pt x="0" y="202063"/>
                    </a:lnTo>
                    <a:lnTo>
                      <a:pt x="67351" y="269415"/>
                    </a:lnTo>
                    <a:cubicBezTo>
                      <a:pt x="115430" y="317486"/>
                      <a:pt x="190724" y="325020"/>
                      <a:pt x="247374" y="287426"/>
                    </a:cubicBezTo>
                    <a:lnTo>
                      <a:pt x="274044" y="313230"/>
                    </a:lnTo>
                    <a:cubicBezTo>
                      <a:pt x="321934" y="359735"/>
                      <a:pt x="386102" y="385685"/>
                      <a:pt x="452857" y="385543"/>
                    </a:cubicBezTo>
                    <a:lnTo>
                      <a:pt x="484222" y="385543"/>
                    </a:lnTo>
                    <a:lnTo>
                      <a:pt x="484222" y="328393"/>
                    </a:lnTo>
                    <a:close/>
                  </a:path>
                </a:pathLst>
              </a:custGeom>
              <a:solidFill>
                <a:srgbClr val="FFFFFF"/>
              </a:solidFill>
              <a:ln w="9525"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000000"/>
                  </a:solidFill>
                  <a:effectLst/>
                  <a:uLnTx/>
                  <a:uFillTx/>
                  <a:latin typeface="Segoe UI"/>
                </a:endParaRPr>
              </a:p>
            </p:txBody>
          </p:sp>
        </p:grpSp>
      </p:grpSp>
      <p:sp>
        <p:nvSpPr>
          <p:cNvPr id="91" name="Rectangle 90">
            <a:extLst>
              <a:ext uri="{FF2B5EF4-FFF2-40B4-BE49-F238E27FC236}">
                <a16:creationId xmlns:a16="http://schemas.microsoft.com/office/drawing/2014/main" id="{E80B1055-DE6E-4EC7-A6FF-65B11B762754}"/>
              </a:ext>
            </a:extLst>
          </p:cNvPr>
          <p:cNvSpPr/>
          <p:nvPr/>
        </p:nvSpPr>
        <p:spPr bwMode="auto">
          <a:xfrm>
            <a:off x="10449862" y="1834134"/>
            <a:ext cx="1483456" cy="3988020"/>
          </a:xfrm>
          <a:prstGeom prst="rect">
            <a:avLst/>
          </a:prstGeom>
          <a:solidFill>
            <a:srgbClr val="0D1521"/>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Overflow="overflow" horzOverflow="overflow" vert="horz" wrap="square" lIns="91440" tIns="1280160" rIns="91440" bIns="182880" numCol="1" spcCol="0" rtlCol="0" fromWordArt="0" anchor="t"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Configuration</a:t>
            </a:r>
          </a:p>
        </p:txBody>
      </p:sp>
      <p:cxnSp>
        <p:nvCxnSpPr>
          <p:cNvPr id="93" name="Straight Connector 92">
            <a:extLst>
              <a:ext uri="{FF2B5EF4-FFF2-40B4-BE49-F238E27FC236}">
                <a16:creationId xmlns:a16="http://schemas.microsoft.com/office/drawing/2014/main" id="{F60FF912-019C-4A35-8FB8-01981F8DAE4F}"/>
              </a:ext>
            </a:extLst>
          </p:cNvPr>
          <p:cNvCxnSpPr>
            <a:cxnSpLocks/>
          </p:cNvCxnSpPr>
          <p:nvPr/>
        </p:nvCxnSpPr>
        <p:spPr>
          <a:xfrm>
            <a:off x="11255432" y="3721378"/>
            <a:ext cx="440870" cy="0"/>
          </a:xfrm>
          <a:prstGeom prst="line">
            <a:avLst/>
          </a:prstGeom>
          <a:noFill/>
          <a:ln w="19050" cap="flat" cmpd="sng" algn="ctr">
            <a:solidFill>
              <a:srgbClr val="FFFFFF"/>
            </a:solidFill>
            <a:prstDash val="solid"/>
            <a:headEnd type="none" w="lg" len="med"/>
            <a:tailEnd type="none" w="lg" len="med"/>
          </a:ln>
          <a:effectLst/>
        </p:spPr>
      </p:cxnSp>
      <p:sp>
        <p:nvSpPr>
          <p:cNvPr id="95" name="Rectangle 94">
            <a:extLst>
              <a:ext uri="{FF2B5EF4-FFF2-40B4-BE49-F238E27FC236}">
                <a16:creationId xmlns:a16="http://schemas.microsoft.com/office/drawing/2014/main" id="{7C0F21D7-E091-40DD-8EE3-622E236FD540}"/>
              </a:ext>
            </a:extLst>
          </p:cNvPr>
          <p:cNvSpPr/>
          <p:nvPr/>
        </p:nvSpPr>
        <p:spPr>
          <a:xfrm>
            <a:off x="10618118" y="4238141"/>
            <a:ext cx="1212605" cy="677108"/>
          </a:xfrm>
          <a:prstGeom prst="rect">
            <a:avLst/>
          </a:prstGeom>
        </p:spPr>
        <p:txBody>
          <a:bodyPr wrap="square" lIns="0" tIns="0" rIns="0" bIns="0">
            <a:spAutoFit/>
          </a:bodyPr>
          <a:lstStyle/>
          <a:p>
            <a:pPr algn="ctr" defTabSz="844550">
              <a:spcBef>
                <a:spcPct val="0"/>
              </a:spcBef>
              <a:spcAft>
                <a:spcPct val="35000"/>
              </a:spcAft>
            </a:pPr>
            <a:r>
              <a:rPr lang="en-US" sz="1100">
                <a:solidFill>
                  <a:srgbClr val="FFFFFF"/>
                </a:solidFill>
                <a:latin typeface="Segoe UI"/>
                <a:cs typeface="Segoe UI"/>
              </a:rPr>
              <a:t>Access application configuration and be notified of updates</a:t>
            </a:r>
          </a:p>
        </p:txBody>
      </p:sp>
      <p:grpSp>
        <p:nvGrpSpPr>
          <p:cNvPr id="108" name="Group 107">
            <a:extLst>
              <a:ext uri="{FF2B5EF4-FFF2-40B4-BE49-F238E27FC236}">
                <a16:creationId xmlns:a16="http://schemas.microsoft.com/office/drawing/2014/main" id="{98876FBD-720C-460E-8C19-69DF6F8E8581}"/>
              </a:ext>
            </a:extLst>
          </p:cNvPr>
          <p:cNvGrpSpPr/>
          <p:nvPr/>
        </p:nvGrpSpPr>
        <p:grpSpPr>
          <a:xfrm>
            <a:off x="10938034" y="2421292"/>
            <a:ext cx="440870" cy="454974"/>
            <a:chOff x="10615894" y="4992237"/>
            <a:chExt cx="269485" cy="266401"/>
          </a:xfrm>
        </p:grpSpPr>
        <p:sp>
          <p:nvSpPr>
            <p:cNvPr id="109" name="Freeform: Shape 108">
              <a:extLst>
                <a:ext uri="{FF2B5EF4-FFF2-40B4-BE49-F238E27FC236}">
                  <a16:creationId xmlns:a16="http://schemas.microsoft.com/office/drawing/2014/main" id="{1E770C3C-EAD9-499C-9963-B3ECAF716535}"/>
                </a:ext>
              </a:extLst>
            </p:cNvPr>
            <p:cNvSpPr/>
            <p:nvPr/>
          </p:nvSpPr>
          <p:spPr>
            <a:xfrm>
              <a:off x="10747879" y="5041638"/>
              <a:ext cx="93474" cy="88800"/>
            </a:xfrm>
            <a:custGeom>
              <a:avLst/>
              <a:gdLst>
                <a:gd name="connsiteX0" fmla="*/ 144342 w 143125"/>
                <a:gd name="connsiteY0" fmla="*/ 80293 h 135969"/>
                <a:gd name="connsiteX1" fmla="*/ 81796 w 143125"/>
                <a:gd name="connsiteY1" fmla="*/ 136971 h 135969"/>
                <a:gd name="connsiteX2" fmla="*/ 43295 w 143125"/>
                <a:gd name="connsiteY2" fmla="*/ 99186 h 135969"/>
                <a:gd name="connsiteX3" fmla="*/ 72135 w 143125"/>
                <a:gd name="connsiteY3" fmla="*/ 66124 h 135969"/>
                <a:gd name="connsiteX4" fmla="*/ 72135 w 143125"/>
                <a:gd name="connsiteY4" fmla="*/ 51954 h 135969"/>
                <a:gd name="connsiteX5" fmla="*/ 72135 w 143125"/>
                <a:gd name="connsiteY5" fmla="*/ 51954 h 135969"/>
                <a:gd name="connsiteX6" fmla="*/ 52885 w 143125"/>
                <a:gd name="connsiteY6" fmla="*/ 51954 h 135969"/>
                <a:gd name="connsiteX7" fmla="*/ 24045 w 143125"/>
                <a:gd name="connsiteY7" fmla="*/ 80293 h 135969"/>
                <a:gd name="connsiteX8" fmla="*/ 0 w 143125"/>
                <a:gd name="connsiteY8" fmla="*/ 56678 h 135969"/>
                <a:gd name="connsiteX9" fmla="*/ 62546 w 143125"/>
                <a:gd name="connsiteY9" fmla="*/ 0 h 135969"/>
                <a:gd name="connsiteX10" fmla="*/ 144342 w 143125"/>
                <a:gd name="connsiteY10" fmla="*/ 80293 h 135969"/>
                <a:gd name="connsiteX11" fmla="*/ 144342 w 143125"/>
                <a:gd name="connsiteY11" fmla="*/ 80293 h 135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125" h="135969">
                  <a:moveTo>
                    <a:pt x="144342" y="80293"/>
                  </a:moveTo>
                  <a:cubicBezTo>
                    <a:pt x="81796" y="136971"/>
                    <a:pt x="81796" y="136971"/>
                    <a:pt x="81796" y="136971"/>
                  </a:cubicBezTo>
                  <a:cubicBezTo>
                    <a:pt x="43295" y="99186"/>
                    <a:pt x="43295" y="99186"/>
                    <a:pt x="43295" y="99186"/>
                  </a:cubicBezTo>
                  <a:cubicBezTo>
                    <a:pt x="72135" y="66124"/>
                    <a:pt x="72135" y="66124"/>
                    <a:pt x="72135" y="66124"/>
                  </a:cubicBezTo>
                  <a:cubicBezTo>
                    <a:pt x="76930" y="61401"/>
                    <a:pt x="76930" y="56678"/>
                    <a:pt x="72135" y="51954"/>
                  </a:cubicBezTo>
                  <a:lnTo>
                    <a:pt x="72135" y="51954"/>
                  </a:lnTo>
                  <a:cubicBezTo>
                    <a:pt x="67341" y="47231"/>
                    <a:pt x="57680" y="47231"/>
                    <a:pt x="52885" y="51954"/>
                  </a:cubicBezTo>
                  <a:cubicBezTo>
                    <a:pt x="24045" y="80293"/>
                    <a:pt x="24045" y="80293"/>
                    <a:pt x="24045" y="80293"/>
                  </a:cubicBezTo>
                  <a:cubicBezTo>
                    <a:pt x="0" y="56678"/>
                    <a:pt x="0" y="56678"/>
                    <a:pt x="0" y="56678"/>
                  </a:cubicBezTo>
                  <a:cubicBezTo>
                    <a:pt x="62546" y="0"/>
                    <a:pt x="62546" y="0"/>
                    <a:pt x="62546" y="0"/>
                  </a:cubicBezTo>
                  <a:cubicBezTo>
                    <a:pt x="144342" y="80293"/>
                    <a:pt x="144342" y="80293"/>
                    <a:pt x="144342" y="80293"/>
                  </a:cubicBezTo>
                  <a:lnTo>
                    <a:pt x="144342" y="80293"/>
                  </a:lnTo>
                  <a:close/>
                </a:path>
              </a:pathLst>
            </a:custGeom>
            <a:solidFill>
              <a:srgbClr val="FFFFFF"/>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110" name="Freeform: Shape 109">
              <a:extLst>
                <a:ext uri="{FF2B5EF4-FFF2-40B4-BE49-F238E27FC236}">
                  <a16:creationId xmlns:a16="http://schemas.microsoft.com/office/drawing/2014/main" id="{9AF43C88-88F1-4127-8156-3909AF95C06C}"/>
                </a:ext>
              </a:extLst>
            </p:cNvPr>
            <p:cNvSpPr/>
            <p:nvPr/>
          </p:nvSpPr>
          <p:spPr>
            <a:xfrm>
              <a:off x="10622156" y="5124923"/>
              <a:ext cx="130863" cy="130863"/>
            </a:xfrm>
            <a:custGeom>
              <a:avLst/>
              <a:gdLst>
                <a:gd name="connsiteX0" fmla="*/ 206888 w 200375"/>
                <a:gd name="connsiteY0" fmla="*/ 80293 h 200375"/>
                <a:gd name="connsiteX1" fmla="*/ 163592 w 200375"/>
                <a:gd name="connsiteY1" fmla="*/ 37785 h 200375"/>
                <a:gd name="connsiteX2" fmla="*/ 91457 w 200375"/>
                <a:gd name="connsiteY2" fmla="*/ 108632 h 200375"/>
                <a:gd name="connsiteX3" fmla="*/ 72207 w 200375"/>
                <a:gd name="connsiteY3" fmla="*/ 108632 h 200375"/>
                <a:gd name="connsiteX4" fmla="*/ 72207 w 200375"/>
                <a:gd name="connsiteY4" fmla="*/ 108632 h 200375"/>
                <a:gd name="connsiteX5" fmla="*/ 72207 w 200375"/>
                <a:gd name="connsiteY5" fmla="*/ 94463 h 200375"/>
                <a:gd name="connsiteX6" fmla="*/ 149208 w 200375"/>
                <a:gd name="connsiteY6" fmla="*/ 18893 h 200375"/>
                <a:gd name="connsiteX7" fmla="*/ 125163 w 200375"/>
                <a:gd name="connsiteY7" fmla="*/ 0 h 200375"/>
                <a:gd name="connsiteX8" fmla="*/ 33706 w 200375"/>
                <a:gd name="connsiteY8" fmla="*/ 89811 h 200375"/>
                <a:gd name="connsiteX9" fmla="*/ 0 w 200375"/>
                <a:gd name="connsiteY9" fmla="*/ 203166 h 200375"/>
                <a:gd name="connsiteX10" fmla="*/ 115502 w 200375"/>
                <a:gd name="connsiteY10" fmla="*/ 170104 h 200375"/>
                <a:gd name="connsiteX11" fmla="*/ 206888 w 200375"/>
                <a:gd name="connsiteY11" fmla="*/ 80293 h 200375"/>
                <a:gd name="connsiteX12" fmla="*/ 206888 w 200375"/>
                <a:gd name="connsiteY12" fmla="*/ 80293 h 200375"/>
                <a:gd name="connsiteX13" fmla="*/ 206888 w 200375"/>
                <a:gd name="connsiteY13" fmla="*/ 80293 h 200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0375" h="200375">
                  <a:moveTo>
                    <a:pt x="206888" y="80293"/>
                  </a:moveTo>
                  <a:cubicBezTo>
                    <a:pt x="163592" y="37785"/>
                    <a:pt x="163592" y="37785"/>
                    <a:pt x="163592" y="37785"/>
                  </a:cubicBezTo>
                  <a:cubicBezTo>
                    <a:pt x="91457" y="108632"/>
                    <a:pt x="91457" y="108632"/>
                    <a:pt x="91457" y="108632"/>
                  </a:cubicBezTo>
                  <a:cubicBezTo>
                    <a:pt x="86663" y="113355"/>
                    <a:pt x="77002" y="113355"/>
                    <a:pt x="72207" y="108632"/>
                  </a:cubicBezTo>
                  <a:lnTo>
                    <a:pt x="72207" y="108632"/>
                  </a:lnTo>
                  <a:cubicBezTo>
                    <a:pt x="67412" y="103909"/>
                    <a:pt x="67412" y="99186"/>
                    <a:pt x="72207" y="94463"/>
                  </a:cubicBezTo>
                  <a:cubicBezTo>
                    <a:pt x="149208" y="18893"/>
                    <a:pt x="149208" y="18893"/>
                    <a:pt x="149208" y="18893"/>
                  </a:cubicBezTo>
                  <a:cubicBezTo>
                    <a:pt x="125163" y="0"/>
                    <a:pt x="125163" y="0"/>
                    <a:pt x="125163" y="0"/>
                  </a:cubicBezTo>
                  <a:cubicBezTo>
                    <a:pt x="33706" y="89811"/>
                    <a:pt x="33706" y="89811"/>
                    <a:pt x="33706" y="89811"/>
                  </a:cubicBezTo>
                  <a:cubicBezTo>
                    <a:pt x="0" y="203166"/>
                    <a:pt x="0" y="203166"/>
                    <a:pt x="0" y="203166"/>
                  </a:cubicBezTo>
                  <a:cubicBezTo>
                    <a:pt x="115502" y="170104"/>
                    <a:pt x="115502" y="170104"/>
                    <a:pt x="115502" y="170104"/>
                  </a:cubicBezTo>
                  <a:lnTo>
                    <a:pt x="206888" y="80293"/>
                  </a:lnTo>
                  <a:lnTo>
                    <a:pt x="206888" y="80293"/>
                  </a:lnTo>
                  <a:lnTo>
                    <a:pt x="206888" y="80293"/>
                  </a:lnTo>
                  <a:close/>
                </a:path>
              </a:pathLst>
            </a:custGeom>
            <a:solidFill>
              <a:srgbClr val="FFFFFF"/>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111" name="Freeform: Shape 110">
              <a:extLst>
                <a:ext uri="{FF2B5EF4-FFF2-40B4-BE49-F238E27FC236}">
                  <a16:creationId xmlns:a16="http://schemas.microsoft.com/office/drawing/2014/main" id="{AD486664-1096-4D6D-BC6C-663A7148F093}"/>
                </a:ext>
              </a:extLst>
            </p:cNvPr>
            <p:cNvSpPr/>
            <p:nvPr/>
          </p:nvSpPr>
          <p:spPr>
            <a:xfrm>
              <a:off x="10801253" y="4992237"/>
              <a:ext cx="84126" cy="88800"/>
            </a:xfrm>
            <a:custGeom>
              <a:avLst/>
              <a:gdLst>
                <a:gd name="connsiteX0" fmla="*/ 81868 w 128812"/>
                <a:gd name="connsiteY0" fmla="*/ 137042 h 135969"/>
                <a:gd name="connsiteX1" fmla="*/ 134824 w 128812"/>
                <a:gd name="connsiteY1" fmla="*/ 80365 h 135969"/>
                <a:gd name="connsiteX2" fmla="*/ 52956 w 128812"/>
                <a:gd name="connsiteY2" fmla="*/ 0 h 135969"/>
                <a:gd name="connsiteX3" fmla="*/ 0 w 128812"/>
                <a:gd name="connsiteY3" fmla="*/ 56678 h 135969"/>
                <a:gd name="connsiteX4" fmla="*/ 81868 w 128812"/>
                <a:gd name="connsiteY4" fmla="*/ 137042 h 135969"/>
                <a:gd name="connsiteX5" fmla="*/ 81868 w 128812"/>
                <a:gd name="connsiteY5" fmla="*/ 137042 h 135969"/>
                <a:gd name="connsiteX6" fmla="*/ 81868 w 128812"/>
                <a:gd name="connsiteY6" fmla="*/ 137042 h 135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812" h="135969">
                  <a:moveTo>
                    <a:pt x="81868" y="137042"/>
                  </a:moveTo>
                  <a:cubicBezTo>
                    <a:pt x="134824" y="80365"/>
                    <a:pt x="134824" y="80365"/>
                    <a:pt x="134824" y="80365"/>
                  </a:cubicBezTo>
                  <a:cubicBezTo>
                    <a:pt x="52956" y="0"/>
                    <a:pt x="52956" y="0"/>
                    <a:pt x="52956" y="0"/>
                  </a:cubicBezTo>
                  <a:cubicBezTo>
                    <a:pt x="0" y="56678"/>
                    <a:pt x="0" y="56678"/>
                    <a:pt x="0" y="56678"/>
                  </a:cubicBezTo>
                  <a:lnTo>
                    <a:pt x="81868" y="137042"/>
                  </a:lnTo>
                  <a:lnTo>
                    <a:pt x="81868" y="137042"/>
                  </a:lnTo>
                  <a:lnTo>
                    <a:pt x="81868" y="137042"/>
                  </a:lnTo>
                  <a:close/>
                </a:path>
              </a:pathLst>
            </a:custGeom>
            <a:solidFill>
              <a:srgbClr val="FFFFFF"/>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112" name="Freeform: Shape 111">
              <a:extLst>
                <a:ext uri="{FF2B5EF4-FFF2-40B4-BE49-F238E27FC236}">
                  <a16:creationId xmlns:a16="http://schemas.microsoft.com/office/drawing/2014/main" id="{8E0A04AA-9E5E-482F-B82E-C3FFD4AF09ED}"/>
                </a:ext>
              </a:extLst>
            </p:cNvPr>
            <p:cNvSpPr/>
            <p:nvPr/>
          </p:nvSpPr>
          <p:spPr>
            <a:xfrm>
              <a:off x="10615894" y="4992237"/>
              <a:ext cx="261726" cy="266401"/>
            </a:xfrm>
            <a:custGeom>
              <a:avLst/>
              <a:gdLst>
                <a:gd name="connsiteX0" fmla="*/ 317524 w 400751"/>
                <a:gd name="connsiteY0" fmla="*/ 240951 h 407907"/>
                <a:gd name="connsiteX1" fmla="*/ 298274 w 400751"/>
                <a:gd name="connsiteY1" fmla="*/ 240951 h 407907"/>
                <a:gd name="connsiteX2" fmla="*/ 168387 w 400751"/>
                <a:gd name="connsiteY2" fmla="*/ 118150 h 407907"/>
                <a:gd name="connsiteX3" fmla="*/ 173182 w 400751"/>
                <a:gd name="connsiteY3" fmla="*/ 85088 h 407907"/>
                <a:gd name="connsiteX4" fmla="*/ 86591 w 400751"/>
                <a:gd name="connsiteY4" fmla="*/ 0 h 407907"/>
                <a:gd name="connsiteX5" fmla="*/ 86591 w 400751"/>
                <a:gd name="connsiteY5" fmla="*/ 0 h 407907"/>
                <a:gd name="connsiteX6" fmla="*/ 91386 w 400751"/>
                <a:gd name="connsiteY6" fmla="*/ 23616 h 407907"/>
                <a:gd name="connsiteX7" fmla="*/ 120225 w 400751"/>
                <a:gd name="connsiteY7" fmla="*/ 70847 h 407907"/>
                <a:gd name="connsiteX8" fmla="*/ 72135 w 400751"/>
                <a:gd name="connsiteY8" fmla="*/ 118078 h 407907"/>
                <a:gd name="connsiteX9" fmla="*/ 19179 w 400751"/>
                <a:gd name="connsiteY9" fmla="*/ 75570 h 407907"/>
                <a:gd name="connsiteX10" fmla="*/ 4795 w 400751"/>
                <a:gd name="connsiteY10" fmla="*/ 61401 h 407907"/>
                <a:gd name="connsiteX11" fmla="*/ 0 w 400751"/>
                <a:gd name="connsiteY11" fmla="*/ 85016 h 407907"/>
                <a:gd name="connsiteX12" fmla="*/ 86591 w 400751"/>
                <a:gd name="connsiteY12" fmla="*/ 170033 h 407907"/>
                <a:gd name="connsiteX13" fmla="*/ 110636 w 400751"/>
                <a:gd name="connsiteY13" fmla="*/ 170033 h 407907"/>
                <a:gd name="connsiteX14" fmla="*/ 240522 w 400751"/>
                <a:gd name="connsiteY14" fmla="*/ 292906 h 407907"/>
                <a:gd name="connsiteX15" fmla="*/ 235728 w 400751"/>
                <a:gd name="connsiteY15" fmla="*/ 325968 h 407907"/>
                <a:gd name="connsiteX16" fmla="*/ 322319 w 400751"/>
                <a:gd name="connsiteY16" fmla="*/ 410984 h 407907"/>
                <a:gd name="connsiteX17" fmla="*/ 322319 w 400751"/>
                <a:gd name="connsiteY17" fmla="*/ 410984 h 407907"/>
                <a:gd name="connsiteX18" fmla="*/ 317524 w 400751"/>
                <a:gd name="connsiteY18" fmla="*/ 387369 h 407907"/>
                <a:gd name="connsiteX19" fmla="*/ 288684 w 400751"/>
                <a:gd name="connsiteY19" fmla="*/ 344860 h 407907"/>
                <a:gd name="connsiteX20" fmla="*/ 336774 w 400751"/>
                <a:gd name="connsiteY20" fmla="*/ 292906 h 407907"/>
                <a:gd name="connsiteX21" fmla="*/ 384865 w 400751"/>
                <a:gd name="connsiteY21" fmla="*/ 335414 h 407907"/>
                <a:gd name="connsiteX22" fmla="*/ 404115 w 400751"/>
                <a:gd name="connsiteY22" fmla="*/ 349583 h 407907"/>
                <a:gd name="connsiteX23" fmla="*/ 404115 w 400751"/>
                <a:gd name="connsiteY23" fmla="*/ 325968 h 407907"/>
                <a:gd name="connsiteX24" fmla="*/ 317524 w 400751"/>
                <a:gd name="connsiteY24" fmla="*/ 240951 h 407907"/>
                <a:gd name="connsiteX25" fmla="*/ 317524 w 400751"/>
                <a:gd name="connsiteY25" fmla="*/ 240951 h 407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00751" h="407907">
                  <a:moveTo>
                    <a:pt x="317524" y="240951"/>
                  </a:moveTo>
                  <a:cubicBezTo>
                    <a:pt x="312729" y="240951"/>
                    <a:pt x="307935" y="240951"/>
                    <a:pt x="298274" y="240951"/>
                  </a:cubicBezTo>
                  <a:cubicBezTo>
                    <a:pt x="168387" y="118150"/>
                    <a:pt x="168387" y="118150"/>
                    <a:pt x="168387" y="118150"/>
                  </a:cubicBezTo>
                  <a:cubicBezTo>
                    <a:pt x="173182" y="108704"/>
                    <a:pt x="173182" y="99257"/>
                    <a:pt x="173182" y="85088"/>
                  </a:cubicBezTo>
                  <a:cubicBezTo>
                    <a:pt x="173182" y="37785"/>
                    <a:pt x="134681" y="0"/>
                    <a:pt x="86591" y="0"/>
                  </a:cubicBezTo>
                  <a:lnTo>
                    <a:pt x="86591" y="0"/>
                  </a:lnTo>
                  <a:cubicBezTo>
                    <a:pt x="91386" y="23616"/>
                    <a:pt x="91386" y="23616"/>
                    <a:pt x="91386" y="23616"/>
                  </a:cubicBezTo>
                  <a:cubicBezTo>
                    <a:pt x="110636" y="33062"/>
                    <a:pt x="120225" y="51954"/>
                    <a:pt x="120225" y="70847"/>
                  </a:cubicBezTo>
                  <a:cubicBezTo>
                    <a:pt x="120225" y="94463"/>
                    <a:pt x="100975" y="118078"/>
                    <a:pt x="72135" y="118078"/>
                  </a:cubicBezTo>
                  <a:cubicBezTo>
                    <a:pt x="48090" y="118078"/>
                    <a:pt x="24045" y="99186"/>
                    <a:pt x="19179" y="75570"/>
                  </a:cubicBezTo>
                  <a:cubicBezTo>
                    <a:pt x="4795" y="61401"/>
                    <a:pt x="4795" y="61401"/>
                    <a:pt x="4795" y="61401"/>
                  </a:cubicBezTo>
                  <a:cubicBezTo>
                    <a:pt x="4795" y="70847"/>
                    <a:pt x="0" y="80293"/>
                    <a:pt x="0" y="85016"/>
                  </a:cubicBezTo>
                  <a:cubicBezTo>
                    <a:pt x="0" y="132248"/>
                    <a:pt x="43295" y="170033"/>
                    <a:pt x="86591" y="170033"/>
                  </a:cubicBezTo>
                  <a:cubicBezTo>
                    <a:pt x="96180" y="170033"/>
                    <a:pt x="105841" y="170033"/>
                    <a:pt x="110636" y="170033"/>
                  </a:cubicBezTo>
                  <a:cubicBezTo>
                    <a:pt x="240522" y="292906"/>
                    <a:pt x="240522" y="292906"/>
                    <a:pt x="240522" y="292906"/>
                  </a:cubicBezTo>
                  <a:cubicBezTo>
                    <a:pt x="235728" y="302352"/>
                    <a:pt x="235728" y="316522"/>
                    <a:pt x="235728" y="325968"/>
                  </a:cubicBezTo>
                  <a:cubicBezTo>
                    <a:pt x="235728" y="373199"/>
                    <a:pt x="274229" y="410984"/>
                    <a:pt x="322319" y="410984"/>
                  </a:cubicBezTo>
                  <a:lnTo>
                    <a:pt x="322319" y="410984"/>
                  </a:lnTo>
                  <a:cubicBezTo>
                    <a:pt x="317524" y="387369"/>
                    <a:pt x="317524" y="387369"/>
                    <a:pt x="317524" y="387369"/>
                  </a:cubicBezTo>
                  <a:cubicBezTo>
                    <a:pt x="298274" y="377922"/>
                    <a:pt x="288684" y="363753"/>
                    <a:pt x="288684" y="344860"/>
                  </a:cubicBezTo>
                  <a:cubicBezTo>
                    <a:pt x="288684" y="316522"/>
                    <a:pt x="307935" y="292906"/>
                    <a:pt x="336774" y="292906"/>
                  </a:cubicBezTo>
                  <a:cubicBezTo>
                    <a:pt x="360819" y="292906"/>
                    <a:pt x="384865" y="311798"/>
                    <a:pt x="384865" y="335414"/>
                  </a:cubicBezTo>
                  <a:cubicBezTo>
                    <a:pt x="404115" y="349583"/>
                    <a:pt x="404115" y="349583"/>
                    <a:pt x="404115" y="349583"/>
                  </a:cubicBezTo>
                  <a:cubicBezTo>
                    <a:pt x="404115" y="344860"/>
                    <a:pt x="408910" y="335414"/>
                    <a:pt x="404115" y="325968"/>
                  </a:cubicBezTo>
                  <a:cubicBezTo>
                    <a:pt x="404115" y="278736"/>
                    <a:pt x="365686" y="240951"/>
                    <a:pt x="317524" y="240951"/>
                  </a:cubicBezTo>
                  <a:lnTo>
                    <a:pt x="317524" y="240951"/>
                  </a:lnTo>
                  <a:close/>
                </a:path>
              </a:pathLst>
            </a:custGeom>
            <a:solidFill>
              <a:srgbClr val="50E6FF"/>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grpSp>
    </p:spTree>
    <p:extLst>
      <p:ext uri="{BB962C8B-B14F-4D97-AF65-F5344CB8AC3E}">
        <p14:creationId xmlns:p14="http://schemas.microsoft.com/office/powerpoint/2010/main" val="23582797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80D96B-D494-4669-9657-D7B140BEA6DA}"/>
              </a:ext>
            </a:extLst>
          </p:cNvPr>
          <p:cNvSpPr>
            <a:spLocks noGrp="1"/>
          </p:cNvSpPr>
          <p:nvPr>
            <p:ph type="title"/>
          </p:nvPr>
        </p:nvSpPr>
        <p:spPr>
          <a:xfrm>
            <a:off x="1303867" y="457200"/>
            <a:ext cx="10302916" cy="553998"/>
          </a:xfrm>
        </p:spPr>
        <p:txBody>
          <a:bodyPr/>
          <a:lstStyle/>
          <a:p>
            <a:r>
              <a:rPr lang="en-US" dirty="0"/>
              <a:t>Service invocation</a:t>
            </a:r>
          </a:p>
        </p:txBody>
      </p:sp>
      <p:pic>
        <p:nvPicPr>
          <p:cNvPr id="4" name="Graphic 3">
            <a:extLst>
              <a:ext uri="{FF2B5EF4-FFF2-40B4-BE49-F238E27FC236}">
                <a16:creationId xmlns:a16="http://schemas.microsoft.com/office/drawing/2014/main" id="{2412C1B8-239B-4A19-A293-4FCD2AA9B7AB}"/>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51223" y="457200"/>
            <a:ext cx="668837" cy="549656"/>
          </a:xfrm>
          <a:prstGeom prst="rect">
            <a:avLst/>
          </a:prstGeom>
        </p:spPr>
      </p:pic>
      <p:grpSp>
        <p:nvGrpSpPr>
          <p:cNvPr id="27" name="Group 26">
            <a:extLst>
              <a:ext uri="{FF2B5EF4-FFF2-40B4-BE49-F238E27FC236}">
                <a16:creationId xmlns:a16="http://schemas.microsoft.com/office/drawing/2014/main" id="{098C2CC1-1B19-4AC8-BFFC-D7DAF6265E67}"/>
              </a:ext>
            </a:extLst>
          </p:cNvPr>
          <p:cNvGrpSpPr/>
          <p:nvPr/>
        </p:nvGrpSpPr>
        <p:grpSpPr>
          <a:xfrm>
            <a:off x="9555922" y="2509116"/>
            <a:ext cx="1665509" cy="1943091"/>
            <a:chOff x="7316373" y="1954650"/>
            <a:chExt cx="1400542" cy="1633964"/>
          </a:xfrm>
        </p:grpSpPr>
        <p:pic>
          <p:nvPicPr>
            <p:cNvPr id="29" name="Graphic 28">
              <a:extLst>
                <a:ext uri="{FF2B5EF4-FFF2-40B4-BE49-F238E27FC236}">
                  <a16:creationId xmlns:a16="http://schemas.microsoft.com/office/drawing/2014/main" id="{49EE5BD3-3277-48E9-BA2D-0146C7F55F39}"/>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7316373" y="1954650"/>
              <a:ext cx="1400542" cy="1633964"/>
            </a:xfrm>
            <a:prstGeom prst="rect">
              <a:avLst/>
            </a:prstGeom>
          </p:spPr>
        </p:pic>
        <p:sp>
          <p:nvSpPr>
            <p:cNvPr id="30" name="TextBox 29">
              <a:extLst>
                <a:ext uri="{FF2B5EF4-FFF2-40B4-BE49-F238E27FC236}">
                  <a16:creationId xmlns:a16="http://schemas.microsoft.com/office/drawing/2014/main" id="{A37557AD-7973-490E-8B85-FC5A40C0124E}"/>
                </a:ext>
              </a:extLst>
            </p:cNvPr>
            <p:cNvSpPr txBox="1"/>
            <p:nvPr/>
          </p:nvSpPr>
          <p:spPr>
            <a:xfrm>
              <a:off x="7516882" y="2525411"/>
              <a:ext cx="944395" cy="517624"/>
            </a:xfrm>
            <a:prstGeom prst="rect">
              <a:avLst/>
            </a:prstGeom>
            <a:noFill/>
          </p:spPr>
          <p:txBody>
            <a:bodyPr wrap="none" lIns="0" tIns="0" rIns="0" bIns="0" rtlCol="0">
              <a:spAutoFit/>
            </a:bodyPr>
            <a:lstStyle/>
            <a:p>
              <a:pPr algn="ctr"/>
              <a:r>
                <a:rPr lang="en-US" sz="2000" dirty="0">
                  <a:solidFill>
                    <a:srgbClr val="202192"/>
                  </a:solidFill>
                  <a:latin typeface="+mj-lt"/>
                </a:rPr>
                <a:t>Order</a:t>
              </a:r>
            </a:p>
            <a:p>
              <a:pPr algn="ctr"/>
              <a:r>
                <a:rPr lang="en-US" sz="2000" dirty="0">
                  <a:solidFill>
                    <a:srgbClr val="202192"/>
                  </a:solidFill>
                  <a:latin typeface="+mj-lt"/>
                </a:rPr>
                <a:t>Processor</a:t>
              </a:r>
            </a:p>
          </p:txBody>
        </p:sp>
      </p:grpSp>
      <p:grpSp>
        <p:nvGrpSpPr>
          <p:cNvPr id="13" name="!!AppA">
            <a:extLst>
              <a:ext uri="{FF2B5EF4-FFF2-40B4-BE49-F238E27FC236}">
                <a16:creationId xmlns:a16="http://schemas.microsoft.com/office/drawing/2014/main" id="{84E5AC79-DC80-4CEC-8559-2C80EC45A927}"/>
              </a:ext>
            </a:extLst>
          </p:cNvPr>
          <p:cNvGrpSpPr/>
          <p:nvPr/>
        </p:nvGrpSpPr>
        <p:grpSpPr>
          <a:xfrm>
            <a:off x="1315465" y="2509469"/>
            <a:ext cx="1666465" cy="1944207"/>
            <a:chOff x="3444424" y="1954650"/>
            <a:chExt cx="1400542" cy="1633964"/>
          </a:xfrm>
        </p:grpSpPr>
        <p:pic>
          <p:nvPicPr>
            <p:cNvPr id="14" name="Graphic 13">
              <a:extLst>
                <a:ext uri="{FF2B5EF4-FFF2-40B4-BE49-F238E27FC236}">
                  <a16:creationId xmlns:a16="http://schemas.microsoft.com/office/drawing/2014/main" id="{052A87E3-D11C-452B-AC9C-917712200400}"/>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3444424" y="1954650"/>
              <a:ext cx="1400542" cy="1633964"/>
            </a:xfrm>
            <a:prstGeom prst="rect">
              <a:avLst/>
            </a:prstGeom>
          </p:spPr>
        </p:pic>
        <p:sp>
          <p:nvSpPr>
            <p:cNvPr id="15" name="TextBox 14">
              <a:extLst>
                <a:ext uri="{FF2B5EF4-FFF2-40B4-BE49-F238E27FC236}">
                  <a16:creationId xmlns:a16="http://schemas.microsoft.com/office/drawing/2014/main" id="{D1FB32F3-4B2A-486E-80EC-2053CCFD8A18}"/>
                </a:ext>
              </a:extLst>
            </p:cNvPr>
            <p:cNvSpPr txBox="1"/>
            <p:nvPr/>
          </p:nvSpPr>
          <p:spPr>
            <a:xfrm>
              <a:off x="3651914" y="2525411"/>
              <a:ext cx="916370" cy="258664"/>
            </a:xfrm>
            <a:prstGeom prst="rect">
              <a:avLst/>
            </a:prstGeom>
            <a:noFill/>
          </p:spPr>
          <p:txBody>
            <a:bodyPr wrap="none" lIns="0" tIns="0" rIns="0" bIns="0" rtlCol="0">
              <a:spAutoFit/>
            </a:bodyPr>
            <a:lstStyle/>
            <a:p>
              <a:pPr algn="ctr"/>
              <a:r>
                <a:rPr lang="en-US" sz="2000" dirty="0">
                  <a:solidFill>
                    <a:schemeClr val="bg1"/>
                  </a:solidFill>
                  <a:latin typeface="+mj-lt"/>
                </a:rPr>
                <a:t>Checkout</a:t>
              </a:r>
            </a:p>
          </p:txBody>
        </p:sp>
      </p:grpSp>
      <p:cxnSp>
        <p:nvCxnSpPr>
          <p:cNvPr id="58" name="Straight Arrow Connector 57">
            <a:extLst>
              <a:ext uri="{FF2B5EF4-FFF2-40B4-BE49-F238E27FC236}">
                <a16:creationId xmlns:a16="http://schemas.microsoft.com/office/drawing/2014/main" id="{20901D22-E7D9-416D-BC2E-DDF9B51DFCBC}"/>
              </a:ext>
            </a:extLst>
          </p:cNvPr>
          <p:cNvCxnSpPr>
            <a:cxnSpLocks/>
          </p:cNvCxnSpPr>
          <p:nvPr/>
        </p:nvCxnSpPr>
        <p:spPr>
          <a:xfrm>
            <a:off x="2981930" y="3312235"/>
            <a:ext cx="719632" cy="3240"/>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pic>
        <p:nvPicPr>
          <p:cNvPr id="64" name="Graphic 63">
            <a:extLst>
              <a:ext uri="{FF2B5EF4-FFF2-40B4-BE49-F238E27FC236}">
                <a16:creationId xmlns:a16="http://schemas.microsoft.com/office/drawing/2014/main" id="{55EAACE1-69DA-4494-BEB7-2141A0F30C78}"/>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3701562" y="2992829"/>
            <a:ext cx="843400" cy="983967"/>
          </a:xfrm>
          <a:prstGeom prst="rect">
            <a:avLst/>
          </a:prstGeom>
          <a:effectLst>
            <a:outerShdw blurRad="50800" dist="25400" dir="13500000" algn="br" rotWithShape="0">
              <a:prstClr val="black">
                <a:alpha val="40000"/>
              </a:prstClr>
            </a:outerShdw>
          </a:effectLst>
        </p:spPr>
      </p:pic>
      <p:pic>
        <p:nvPicPr>
          <p:cNvPr id="70" name="Graphic 69">
            <a:extLst>
              <a:ext uri="{FF2B5EF4-FFF2-40B4-BE49-F238E27FC236}">
                <a16:creationId xmlns:a16="http://schemas.microsoft.com/office/drawing/2014/main" id="{EBF31009-6270-45AB-9B1E-808C0BE62DFC}"/>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7992890" y="2988677"/>
            <a:ext cx="843400" cy="983967"/>
          </a:xfrm>
          <a:prstGeom prst="rect">
            <a:avLst/>
          </a:prstGeom>
          <a:effectLst>
            <a:outerShdw blurRad="50800" dist="25400" dir="13500000" algn="br" rotWithShape="0">
              <a:prstClr val="black">
                <a:alpha val="40000"/>
              </a:prstClr>
            </a:outerShdw>
          </a:effectLst>
        </p:spPr>
      </p:pic>
      <p:cxnSp>
        <p:nvCxnSpPr>
          <p:cNvPr id="72" name="Straight Arrow Connector 71">
            <a:extLst>
              <a:ext uri="{FF2B5EF4-FFF2-40B4-BE49-F238E27FC236}">
                <a16:creationId xmlns:a16="http://schemas.microsoft.com/office/drawing/2014/main" id="{5833B4E7-BB29-49C3-B156-A9461A5DB139}"/>
              </a:ext>
            </a:extLst>
          </p:cNvPr>
          <p:cNvCxnSpPr>
            <a:cxnSpLocks/>
          </p:cNvCxnSpPr>
          <p:nvPr/>
        </p:nvCxnSpPr>
        <p:spPr>
          <a:xfrm>
            <a:off x="8836290" y="3312234"/>
            <a:ext cx="719632" cy="1"/>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78" name="Straight Arrow Connector 77">
            <a:extLst>
              <a:ext uri="{FF2B5EF4-FFF2-40B4-BE49-F238E27FC236}">
                <a16:creationId xmlns:a16="http://schemas.microsoft.com/office/drawing/2014/main" id="{40FC5A40-CD98-4838-94DC-7D3FCAACC353}"/>
              </a:ext>
            </a:extLst>
          </p:cNvPr>
          <p:cNvCxnSpPr>
            <a:cxnSpLocks/>
          </p:cNvCxnSpPr>
          <p:nvPr/>
        </p:nvCxnSpPr>
        <p:spPr>
          <a:xfrm flipH="1" flipV="1">
            <a:off x="8836290" y="3590730"/>
            <a:ext cx="719632" cy="1"/>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83" name="Straight Arrow Connector 82">
            <a:extLst>
              <a:ext uri="{FF2B5EF4-FFF2-40B4-BE49-F238E27FC236}">
                <a16:creationId xmlns:a16="http://schemas.microsoft.com/office/drawing/2014/main" id="{5FD68DE0-47AB-4DE2-854F-6E74641C48E8}"/>
              </a:ext>
            </a:extLst>
          </p:cNvPr>
          <p:cNvCxnSpPr>
            <a:cxnSpLocks/>
          </p:cNvCxnSpPr>
          <p:nvPr/>
        </p:nvCxnSpPr>
        <p:spPr>
          <a:xfrm flipH="1" flipV="1">
            <a:off x="2981930" y="3590730"/>
            <a:ext cx="719632" cy="1"/>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85" name="Straight Arrow Connector 84">
            <a:extLst>
              <a:ext uri="{FF2B5EF4-FFF2-40B4-BE49-F238E27FC236}">
                <a16:creationId xmlns:a16="http://schemas.microsoft.com/office/drawing/2014/main" id="{6CEA2134-2578-4AC4-AF95-A81635049CC7}"/>
              </a:ext>
            </a:extLst>
          </p:cNvPr>
          <p:cNvCxnSpPr>
            <a:cxnSpLocks/>
            <a:stCxn id="76" idx="1"/>
            <a:endCxn id="64" idx="0"/>
          </p:cNvCxnSpPr>
          <p:nvPr/>
        </p:nvCxnSpPr>
        <p:spPr>
          <a:xfrm rot="10800000" flipV="1">
            <a:off x="4123263" y="1903703"/>
            <a:ext cx="474241" cy="1089126"/>
          </a:xfrm>
          <a:prstGeom prst="bentConnector2">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89" name="Straight Arrow Connector 88">
            <a:extLst>
              <a:ext uri="{FF2B5EF4-FFF2-40B4-BE49-F238E27FC236}">
                <a16:creationId xmlns:a16="http://schemas.microsoft.com/office/drawing/2014/main" id="{858FCFA1-716C-498A-AC9E-EBA99E898225}"/>
              </a:ext>
            </a:extLst>
          </p:cNvPr>
          <p:cNvCxnSpPr>
            <a:cxnSpLocks/>
          </p:cNvCxnSpPr>
          <p:nvPr/>
        </p:nvCxnSpPr>
        <p:spPr>
          <a:xfrm>
            <a:off x="4544962" y="3312234"/>
            <a:ext cx="3447928" cy="3240"/>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91" name="Straight Arrow Connector 90">
            <a:extLst>
              <a:ext uri="{FF2B5EF4-FFF2-40B4-BE49-F238E27FC236}">
                <a16:creationId xmlns:a16="http://schemas.microsoft.com/office/drawing/2014/main" id="{FD55B860-8BE6-4E83-A47A-8FAEE4C4AE99}"/>
              </a:ext>
            </a:extLst>
          </p:cNvPr>
          <p:cNvCxnSpPr>
            <a:cxnSpLocks/>
          </p:cNvCxnSpPr>
          <p:nvPr/>
        </p:nvCxnSpPr>
        <p:spPr>
          <a:xfrm flipH="1" flipV="1">
            <a:off x="4544962" y="3590729"/>
            <a:ext cx="3447928" cy="1"/>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38074C64-7B2C-4AC6-8F70-D85C2E225B3C}"/>
              </a:ext>
            </a:extLst>
          </p:cNvPr>
          <p:cNvGrpSpPr/>
          <p:nvPr/>
        </p:nvGrpSpPr>
        <p:grpSpPr>
          <a:xfrm>
            <a:off x="4597503" y="1411720"/>
            <a:ext cx="6521347" cy="983966"/>
            <a:chOff x="4597460" y="1724939"/>
            <a:chExt cx="6521347" cy="983966"/>
          </a:xfrm>
        </p:grpSpPr>
        <p:pic>
          <p:nvPicPr>
            <p:cNvPr id="76" name="Graphic 75">
              <a:extLst>
                <a:ext uri="{FF2B5EF4-FFF2-40B4-BE49-F238E27FC236}">
                  <a16:creationId xmlns:a16="http://schemas.microsoft.com/office/drawing/2014/main" id="{CDD6C260-9A4E-4453-9EFC-F1EAB92FE642}"/>
                </a:ext>
              </a:extLst>
            </p:cNvPr>
            <p:cNvPicPr>
              <a:picLocks noChangeAspect="1"/>
            </p:cNvPicPr>
            <p:nvPr/>
          </p:nvPicPr>
          <p:blipFill>
            <a:blip r:embed="rId11">
              <a:extLst>
                <a:ext uri="{28A0092B-C50C-407E-A947-70E740481C1C}">
                  <a14:useLocalDpi xmlns:a14="http://schemas.microsoft.com/office/drawing/2010/main"/>
                </a:ext>
                <a:ext uri="{96DAC541-7B7A-43D3-8B79-37D633B846F1}">
                  <asvg:svgBlip xmlns:asvg="http://schemas.microsoft.com/office/drawing/2016/SVG/main" r:embed="rId12"/>
                </a:ext>
              </a:extLst>
            </a:blip>
            <a:srcRect/>
            <a:stretch/>
          </p:blipFill>
          <p:spPr>
            <a:xfrm>
              <a:off x="4597460" y="1724939"/>
              <a:ext cx="843400" cy="983966"/>
            </a:xfrm>
            <a:prstGeom prst="rect">
              <a:avLst/>
            </a:prstGeom>
            <a:effectLst/>
          </p:spPr>
        </p:pic>
        <p:sp>
          <p:nvSpPr>
            <p:cNvPr id="104" name="TextBox 103">
              <a:extLst>
                <a:ext uri="{FF2B5EF4-FFF2-40B4-BE49-F238E27FC236}">
                  <a16:creationId xmlns:a16="http://schemas.microsoft.com/office/drawing/2014/main" id="{2258E445-347D-4DCB-83E1-D31896A55958}"/>
                </a:ext>
              </a:extLst>
            </p:cNvPr>
            <p:cNvSpPr txBox="1"/>
            <p:nvPr/>
          </p:nvSpPr>
          <p:spPr>
            <a:xfrm>
              <a:off x="4785923" y="2023216"/>
              <a:ext cx="466474" cy="276999"/>
            </a:xfrm>
            <a:prstGeom prst="rect">
              <a:avLst/>
            </a:prstGeom>
            <a:noFill/>
          </p:spPr>
          <p:txBody>
            <a:bodyPr wrap="none" lIns="0" tIns="0" rIns="0" bIns="0" rtlCol="0">
              <a:spAutoFit/>
            </a:bodyPr>
            <a:lstStyle/>
            <a:p>
              <a:r>
                <a:rPr lang="en-US" dirty="0">
                  <a:solidFill>
                    <a:srgbClr val="202192"/>
                  </a:solidFill>
                  <a:latin typeface="+mj-lt"/>
                </a:rPr>
                <a:t>DNS</a:t>
              </a:r>
            </a:p>
          </p:txBody>
        </p:sp>
        <p:sp>
          <p:nvSpPr>
            <p:cNvPr id="111" name="TextBox 110">
              <a:extLst>
                <a:ext uri="{FF2B5EF4-FFF2-40B4-BE49-F238E27FC236}">
                  <a16:creationId xmlns:a16="http://schemas.microsoft.com/office/drawing/2014/main" id="{B7E1473A-6579-466F-BF31-4C95C6F4115E}"/>
                </a:ext>
              </a:extLst>
            </p:cNvPr>
            <p:cNvSpPr txBox="1"/>
            <p:nvPr/>
          </p:nvSpPr>
          <p:spPr>
            <a:xfrm>
              <a:off x="5572321" y="1939923"/>
              <a:ext cx="5546486" cy="553998"/>
            </a:xfrm>
            <a:prstGeom prst="rect">
              <a:avLst/>
            </a:prstGeom>
            <a:noFill/>
          </p:spPr>
          <p:txBody>
            <a:bodyPr wrap="square" lIns="0" tIns="0" rIns="0" bIns="0" rtlCol="0">
              <a:spAutoFit/>
            </a:bodyPr>
            <a:lstStyle/>
            <a:p>
              <a:r>
                <a:rPr lang="en-US" dirty="0">
                  <a:solidFill>
                    <a:srgbClr val="202192"/>
                  </a:solidFill>
                  <a:latin typeface="+mj-lt"/>
                </a:rPr>
                <a:t>Name Resolution component for service discovery</a:t>
              </a:r>
            </a:p>
            <a:p>
              <a:r>
                <a:rPr lang="en-US" dirty="0">
                  <a:solidFill>
                    <a:srgbClr val="202192"/>
                  </a:solidFill>
                  <a:latin typeface="+mj-lt"/>
                </a:rPr>
                <a:t>(</a:t>
              </a:r>
              <a:r>
                <a:rPr lang="en-US" dirty="0" err="1">
                  <a:solidFill>
                    <a:srgbClr val="202192"/>
                  </a:solidFill>
                  <a:latin typeface="+mj-lt"/>
                </a:rPr>
                <a:t>mDNS</a:t>
              </a:r>
              <a:r>
                <a:rPr lang="en-US" dirty="0">
                  <a:solidFill>
                    <a:srgbClr val="202192"/>
                  </a:solidFill>
                  <a:latin typeface="+mj-lt"/>
                </a:rPr>
                <a:t>, Kubernetes DNS, </a:t>
              </a:r>
              <a:r>
                <a:rPr lang="en-US" dirty="0" err="1">
                  <a:solidFill>
                    <a:srgbClr val="202192"/>
                  </a:solidFill>
                  <a:latin typeface="+mj-lt"/>
                </a:rPr>
                <a:t>Hashicorp</a:t>
              </a:r>
              <a:r>
                <a:rPr lang="en-US" dirty="0">
                  <a:solidFill>
                    <a:srgbClr val="202192"/>
                  </a:solidFill>
                  <a:latin typeface="+mj-lt"/>
                </a:rPr>
                <a:t> Consul)</a:t>
              </a:r>
            </a:p>
          </p:txBody>
        </p:sp>
      </p:grpSp>
      <p:grpSp>
        <p:nvGrpSpPr>
          <p:cNvPr id="9" name="Group 8">
            <a:extLst>
              <a:ext uri="{FF2B5EF4-FFF2-40B4-BE49-F238E27FC236}">
                <a16:creationId xmlns:a16="http://schemas.microsoft.com/office/drawing/2014/main" id="{D2D717BD-45F9-4356-87EF-AE2439A85A72}"/>
              </a:ext>
            </a:extLst>
          </p:cNvPr>
          <p:cNvGrpSpPr/>
          <p:nvPr/>
        </p:nvGrpSpPr>
        <p:grpSpPr>
          <a:xfrm>
            <a:off x="5120808" y="3751612"/>
            <a:ext cx="2578650" cy="442064"/>
            <a:chOff x="5120808" y="3751612"/>
            <a:chExt cx="2578650" cy="442064"/>
          </a:xfrm>
        </p:grpSpPr>
        <p:pic>
          <p:nvPicPr>
            <p:cNvPr id="115" name="Graphic 114">
              <a:extLst>
                <a:ext uri="{FF2B5EF4-FFF2-40B4-BE49-F238E27FC236}">
                  <a16:creationId xmlns:a16="http://schemas.microsoft.com/office/drawing/2014/main" id="{EA4A55B7-9DA2-4EBB-BAA3-339F3728B570}"/>
                </a:ext>
              </a:extLst>
            </p:cNvPr>
            <p:cNvPicPr>
              <a:picLocks noChangeAspect="1"/>
            </p:cNvPicPr>
            <p:nvPr/>
          </p:nvPicPr>
          <p:blipFill>
            <a:blip r:embed="rId13" cstate="print">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5120808" y="3751612"/>
              <a:ext cx="384968" cy="442064"/>
            </a:xfrm>
            <a:prstGeom prst="rect">
              <a:avLst/>
            </a:prstGeom>
          </p:spPr>
        </p:pic>
        <p:sp>
          <p:nvSpPr>
            <p:cNvPr id="116" name="TextBox 115">
              <a:extLst>
                <a:ext uri="{FF2B5EF4-FFF2-40B4-BE49-F238E27FC236}">
                  <a16:creationId xmlns:a16="http://schemas.microsoft.com/office/drawing/2014/main" id="{8EDE923D-C94E-4BCC-91FA-C5D8E38BEC73}"/>
                </a:ext>
              </a:extLst>
            </p:cNvPr>
            <p:cNvSpPr txBox="1"/>
            <p:nvPr/>
          </p:nvSpPr>
          <p:spPr>
            <a:xfrm>
              <a:off x="5635594" y="3834144"/>
              <a:ext cx="2063864" cy="276999"/>
            </a:xfrm>
            <a:prstGeom prst="rect">
              <a:avLst/>
            </a:prstGeom>
            <a:noFill/>
          </p:spPr>
          <p:txBody>
            <a:bodyPr wrap="square" lIns="0" tIns="0" rIns="0" bIns="0" rtlCol="0">
              <a:spAutoFit/>
            </a:bodyPr>
            <a:lstStyle/>
            <a:p>
              <a:r>
                <a:rPr lang="en-US" dirty="0" err="1">
                  <a:solidFill>
                    <a:srgbClr val="202192"/>
                  </a:solidFill>
                  <a:latin typeface="+mj-lt"/>
                </a:rPr>
                <a:t>mTLS</a:t>
              </a:r>
              <a:r>
                <a:rPr lang="en-US" dirty="0">
                  <a:solidFill>
                    <a:srgbClr val="202192"/>
                  </a:solidFill>
                  <a:latin typeface="+mj-lt"/>
                </a:rPr>
                <a:t> encryption</a:t>
              </a:r>
            </a:p>
          </p:txBody>
        </p:sp>
      </p:grpSp>
      <p:grpSp>
        <p:nvGrpSpPr>
          <p:cNvPr id="6" name="Group 5">
            <a:extLst>
              <a:ext uri="{FF2B5EF4-FFF2-40B4-BE49-F238E27FC236}">
                <a16:creationId xmlns:a16="http://schemas.microsoft.com/office/drawing/2014/main" id="{6B12B890-A243-4E76-8462-B8794E5DC4BD}"/>
              </a:ext>
            </a:extLst>
          </p:cNvPr>
          <p:cNvGrpSpPr/>
          <p:nvPr/>
        </p:nvGrpSpPr>
        <p:grpSpPr>
          <a:xfrm>
            <a:off x="279400" y="4653121"/>
            <a:ext cx="7302777" cy="1452069"/>
            <a:chOff x="279401" y="4653121"/>
            <a:chExt cx="6672640" cy="1452069"/>
          </a:xfrm>
        </p:grpSpPr>
        <p:sp>
          <p:nvSpPr>
            <p:cNvPr id="112" name="TextBox 111">
              <a:extLst>
                <a:ext uri="{FF2B5EF4-FFF2-40B4-BE49-F238E27FC236}">
                  <a16:creationId xmlns:a16="http://schemas.microsoft.com/office/drawing/2014/main" id="{B0B30B29-4BD0-49B3-9C08-7C4C89EBE45B}"/>
                </a:ext>
              </a:extLst>
            </p:cNvPr>
            <p:cNvSpPr txBox="1"/>
            <p:nvPr/>
          </p:nvSpPr>
          <p:spPr>
            <a:xfrm>
              <a:off x="279401" y="4653121"/>
              <a:ext cx="6672640" cy="553998"/>
            </a:xfrm>
            <a:prstGeom prst="rect">
              <a:avLst/>
            </a:prstGeom>
            <a:noFill/>
          </p:spPr>
          <p:txBody>
            <a:bodyPr wrap="square" lIns="0" tIns="0" rIns="0" bIns="0" rtlCol="0">
              <a:spAutoFit/>
            </a:bodyPr>
            <a:lstStyle/>
            <a:p>
              <a:pPr algn="ctr"/>
              <a:r>
                <a:rPr lang="en-US" sz="2000" dirty="0">
                  <a:solidFill>
                    <a:srgbClr val="202192"/>
                  </a:solidFill>
                  <a:latin typeface="+mj-lt"/>
                </a:rPr>
                <a:t>POST</a:t>
              </a:r>
              <a:endParaRPr lang="en-US" sz="1600" dirty="0">
                <a:solidFill>
                  <a:srgbClr val="202192"/>
                </a:solidFill>
                <a:latin typeface="+mj-lt"/>
              </a:endParaRPr>
            </a:p>
            <a:p>
              <a:pPr algn="ctr"/>
              <a:r>
                <a:rPr lang="en-US" sz="1600" dirty="0">
                  <a:solidFill>
                    <a:srgbClr val="202192"/>
                  </a:solidFill>
                  <a:latin typeface="Consolas" panose="020B0609020204030204" pitchFamily="49" charset="0"/>
                </a:rPr>
                <a:t>http://localhost:3500/v1.0/invoke/</a:t>
              </a:r>
              <a:r>
                <a:rPr lang="en-US" sz="1600" dirty="0" err="1">
                  <a:solidFill>
                    <a:srgbClr val="202192"/>
                  </a:solidFill>
                  <a:latin typeface="Consolas" panose="020B0609020204030204" pitchFamily="49" charset="0"/>
                </a:rPr>
                <a:t>orderprocessor</a:t>
              </a:r>
              <a:r>
                <a:rPr lang="en-US" sz="1600" dirty="0">
                  <a:solidFill>
                    <a:srgbClr val="202192"/>
                  </a:solidFill>
                  <a:latin typeface="Consolas" panose="020B0609020204030204" pitchFamily="49" charset="0"/>
                </a:rPr>
                <a:t>/method/orders</a:t>
              </a:r>
            </a:p>
          </p:txBody>
        </p:sp>
        <p:sp>
          <p:nvSpPr>
            <p:cNvPr id="3" name="TextBox 2">
              <a:extLst>
                <a:ext uri="{FF2B5EF4-FFF2-40B4-BE49-F238E27FC236}">
                  <a16:creationId xmlns:a16="http://schemas.microsoft.com/office/drawing/2014/main" id="{35E20C36-1832-465B-96FE-798209AE3FBF}"/>
                </a:ext>
              </a:extLst>
            </p:cNvPr>
            <p:cNvSpPr txBox="1"/>
            <p:nvPr/>
          </p:nvSpPr>
          <p:spPr>
            <a:xfrm>
              <a:off x="2163972" y="5489637"/>
              <a:ext cx="3075180" cy="615553"/>
            </a:xfrm>
            <a:prstGeom prst="rect">
              <a:avLst/>
            </a:prstGeom>
            <a:solidFill>
              <a:schemeClr val="bg1"/>
            </a:solidFill>
            <a:effectLst>
              <a:outerShdw blurRad="63500" algn="ctr" rotWithShape="0">
                <a:prstClr val="black">
                  <a:alpha val="40000"/>
                </a:prstClr>
              </a:outerShdw>
            </a:effectLst>
          </p:spPr>
          <p:txBody>
            <a:bodyPr wrap="square" lIns="182880" tIns="182880" rIns="182880" bIns="182880" anchor="ctr">
              <a:spAutoFit/>
            </a:bodyPr>
            <a:lstStyle/>
            <a:p>
              <a:pPr algn="ctr" fontAlgn="base"/>
              <a:r>
                <a:rPr lang="en-US" sz="1600" kern="1200" dirty="0">
                  <a:solidFill>
                    <a:srgbClr val="202192"/>
                  </a:solidFill>
                  <a:effectLst/>
                  <a:latin typeface="Consolas" panose="020B0609020204030204" pitchFamily="49" charset="0"/>
                  <a:ea typeface="Segoe UI Symbol" panose="020B0502040204020203" pitchFamily="34" charset="0"/>
                  <a:cs typeface="+mn-cs"/>
                </a:rPr>
                <a:t>{"data</a:t>
              </a:r>
              <a:r>
                <a:rPr lang="en-US" sz="1600" dirty="0">
                  <a:solidFill>
                    <a:srgbClr val="202192"/>
                  </a:solidFill>
                  <a:latin typeface="Consolas" panose="020B0609020204030204" pitchFamily="49" charset="0"/>
                  <a:ea typeface="Segoe UI Symbol" panose="020B0502040204020203" pitchFamily="34" charset="0"/>
                </a:rPr>
                <a:t>":"order1</a:t>
              </a:r>
              <a:r>
                <a:rPr lang="en-US" sz="1600" kern="1200" dirty="0">
                  <a:solidFill>
                    <a:srgbClr val="202192"/>
                  </a:solidFill>
                  <a:effectLst/>
                  <a:latin typeface="Consolas" panose="020B0609020204030204" pitchFamily="49" charset="0"/>
                  <a:ea typeface="Segoe UI Symbol" panose="020B0502040204020203" pitchFamily="34" charset="0"/>
                  <a:cs typeface="+mn-cs"/>
                </a:rPr>
                <a:t>"}</a:t>
              </a:r>
            </a:p>
          </p:txBody>
        </p:sp>
      </p:grpSp>
      <p:grpSp>
        <p:nvGrpSpPr>
          <p:cNvPr id="7" name="Group 6">
            <a:extLst>
              <a:ext uri="{FF2B5EF4-FFF2-40B4-BE49-F238E27FC236}">
                <a16:creationId xmlns:a16="http://schemas.microsoft.com/office/drawing/2014/main" id="{7F052B38-27C3-4002-9E85-DB34ACC1240F}"/>
              </a:ext>
            </a:extLst>
          </p:cNvPr>
          <p:cNvGrpSpPr/>
          <p:nvPr/>
        </p:nvGrpSpPr>
        <p:grpSpPr>
          <a:xfrm>
            <a:off x="7404202" y="4653121"/>
            <a:ext cx="4052738" cy="1452069"/>
            <a:chOff x="7404202" y="4653121"/>
            <a:chExt cx="4052738" cy="1452069"/>
          </a:xfrm>
        </p:grpSpPr>
        <p:sp>
          <p:nvSpPr>
            <p:cNvPr id="113" name="TextBox 112">
              <a:extLst>
                <a:ext uri="{FF2B5EF4-FFF2-40B4-BE49-F238E27FC236}">
                  <a16:creationId xmlns:a16="http://schemas.microsoft.com/office/drawing/2014/main" id="{D3A6C9AE-D340-4827-9176-F04706160F1A}"/>
                </a:ext>
              </a:extLst>
            </p:cNvPr>
            <p:cNvSpPr txBox="1"/>
            <p:nvPr/>
          </p:nvSpPr>
          <p:spPr>
            <a:xfrm>
              <a:off x="7404202" y="4653121"/>
              <a:ext cx="4052738" cy="553998"/>
            </a:xfrm>
            <a:prstGeom prst="rect">
              <a:avLst/>
            </a:prstGeom>
            <a:noFill/>
          </p:spPr>
          <p:txBody>
            <a:bodyPr wrap="square" lIns="0" tIns="0" rIns="0" bIns="0" rtlCol="0">
              <a:spAutoFit/>
            </a:bodyPr>
            <a:lstStyle/>
            <a:p>
              <a:pPr algn="ctr"/>
              <a:r>
                <a:rPr lang="en-US" sz="2000" dirty="0">
                  <a:solidFill>
                    <a:srgbClr val="202192"/>
                  </a:solidFill>
                  <a:latin typeface="+mj-lt"/>
                </a:rPr>
                <a:t>POST</a:t>
              </a:r>
              <a:endParaRPr lang="en-US" sz="1600" dirty="0">
                <a:solidFill>
                  <a:srgbClr val="202192"/>
                </a:solidFill>
                <a:latin typeface="+mj-lt"/>
              </a:endParaRPr>
            </a:p>
            <a:p>
              <a:pPr algn="ctr"/>
              <a:r>
                <a:rPr lang="en-US" sz="1600" dirty="0">
                  <a:solidFill>
                    <a:srgbClr val="202192"/>
                  </a:solidFill>
                  <a:latin typeface="Consolas" panose="020B0609020204030204" pitchFamily="49" charset="0"/>
                </a:rPr>
                <a:t>http://10.0.0.2:3501/orders</a:t>
              </a:r>
            </a:p>
          </p:txBody>
        </p:sp>
        <p:sp>
          <p:nvSpPr>
            <p:cNvPr id="5" name="TextBox 4">
              <a:extLst>
                <a:ext uri="{FF2B5EF4-FFF2-40B4-BE49-F238E27FC236}">
                  <a16:creationId xmlns:a16="http://schemas.microsoft.com/office/drawing/2014/main" id="{98EC4F50-368E-4364-8AA2-4B85959FE385}"/>
                </a:ext>
              </a:extLst>
            </p:cNvPr>
            <p:cNvSpPr txBox="1"/>
            <p:nvPr/>
          </p:nvSpPr>
          <p:spPr>
            <a:xfrm>
              <a:off x="7892981" y="5489637"/>
              <a:ext cx="3075180" cy="615553"/>
            </a:xfrm>
            <a:prstGeom prst="rect">
              <a:avLst/>
            </a:prstGeom>
            <a:solidFill>
              <a:schemeClr val="bg1"/>
            </a:solidFill>
            <a:effectLst>
              <a:outerShdw blurRad="63500" algn="ctr" rotWithShape="0">
                <a:prstClr val="black">
                  <a:alpha val="40000"/>
                </a:prstClr>
              </a:outerShdw>
            </a:effectLst>
          </p:spPr>
          <p:txBody>
            <a:bodyPr wrap="square" lIns="182880" tIns="182880" rIns="182880" bIns="182880" anchor="ctr">
              <a:spAutoFit/>
            </a:bodyPr>
            <a:lstStyle/>
            <a:p>
              <a:pPr algn="ctr" fontAlgn="base"/>
              <a:r>
                <a:rPr lang="en-US" sz="1600" kern="1200" dirty="0">
                  <a:solidFill>
                    <a:srgbClr val="202192"/>
                  </a:solidFill>
                  <a:effectLst/>
                  <a:latin typeface="Consolas" panose="020B0609020204030204" pitchFamily="49" charset="0"/>
                  <a:ea typeface="Segoe UI Symbol" panose="020B0502040204020203" pitchFamily="34" charset="0"/>
                  <a:cs typeface="+mn-cs"/>
                </a:rPr>
                <a:t>{"data</a:t>
              </a:r>
              <a:r>
                <a:rPr lang="en-US" sz="1600" dirty="0">
                  <a:solidFill>
                    <a:srgbClr val="202192"/>
                  </a:solidFill>
                  <a:latin typeface="Consolas" panose="020B0609020204030204" pitchFamily="49" charset="0"/>
                  <a:ea typeface="Segoe UI Symbol" panose="020B0502040204020203" pitchFamily="34" charset="0"/>
                </a:rPr>
                <a:t>":"order1</a:t>
              </a:r>
              <a:r>
                <a:rPr lang="en-US" sz="1600" kern="1200" dirty="0">
                  <a:solidFill>
                    <a:srgbClr val="202192"/>
                  </a:solidFill>
                  <a:effectLst/>
                  <a:latin typeface="Consolas" panose="020B0609020204030204" pitchFamily="49" charset="0"/>
                  <a:ea typeface="Segoe UI Symbol" panose="020B0502040204020203" pitchFamily="34" charset="0"/>
                  <a:cs typeface="+mn-cs"/>
                </a:rPr>
                <a:t>"}</a:t>
              </a:r>
            </a:p>
          </p:txBody>
        </p:sp>
      </p:grpSp>
      <p:sp>
        <p:nvSpPr>
          <p:cNvPr id="35" name="Rectangle 34">
            <a:extLst>
              <a:ext uri="{FF2B5EF4-FFF2-40B4-BE49-F238E27FC236}">
                <a16:creationId xmlns:a16="http://schemas.microsoft.com/office/drawing/2014/main" id="{E0464192-C4DC-6AB8-7055-91F09B4C6E4F}"/>
              </a:ext>
            </a:extLst>
          </p:cNvPr>
          <p:cNvSpPr/>
          <p:nvPr/>
        </p:nvSpPr>
        <p:spPr>
          <a:xfrm>
            <a:off x="5677745" y="3064404"/>
            <a:ext cx="1309573" cy="65692"/>
          </a:xfrm>
          <a:prstGeom prst="rect">
            <a:avLst/>
          </a:prstGeom>
          <a:noFill/>
        </p:spPr>
        <p:txBody>
          <a:bodyPr wrap="square" lIns="0" tIns="0" rIns="0" bIns="0">
            <a:noAutofit/>
          </a:bodyPr>
          <a:lstStyle/>
          <a:p>
            <a:pPr marL="0" marR="0" lvl="0" indent="0" algn="l" defTabSz="914367" rtl="0" eaLnBrk="1" fontAlgn="auto" latinLnBrk="0" hangingPunct="1">
              <a:lnSpc>
                <a:spcPct val="90000"/>
              </a:lnSpc>
              <a:spcBef>
                <a:spcPts val="0"/>
              </a:spcBef>
              <a:spcAft>
                <a:spcPts val="0"/>
              </a:spcAft>
              <a:buClrTx/>
              <a:buSzTx/>
              <a:buFontTx/>
              <a:buNone/>
              <a:tabLst/>
              <a:defRPr/>
            </a:pPr>
            <a:r>
              <a:rPr lang="en-US" sz="1400" b="1" dirty="0">
                <a:latin typeface="Segoe UI Semibold" panose="020B0702040204020203" pitchFamily="34" charset="0"/>
                <a:cs typeface="Segoe UI Semibold" panose="020B0702040204020203" pitchFamily="34" charset="0"/>
              </a:rPr>
              <a:t>Send order</a:t>
            </a:r>
          </a:p>
        </p:txBody>
      </p:sp>
    </p:spTree>
    <p:extLst>
      <p:ext uri="{BB962C8B-B14F-4D97-AF65-F5344CB8AC3E}">
        <p14:creationId xmlns:p14="http://schemas.microsoft.com/office/powerpoint/2010/main" val="37199563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nodeType="withEffect">
                                  <p:stCondLst>
                                    <p:cond delay="0"/>
                                  </p:stCondLst>
                                  <p:childTnLst>
                                    <p:set>
                                      <p:cBhvr>
                                        <p:cTn id="11" dur="1" fill="hold">
                                          <p:stCondLst>
                                            <p:cond delay="0"/>
                                          </p:stCondLst>
                                        </p:cTn>
                                        <p:tgtEl>
                                          <p:spTgt spid="64"/>
                                        </p:tgtEl>
                                        <p:attrNameLst>
                                          <p:attrName>style.visibility</p:attrName>
                                        </p:attrNameLst>
                                      </p:cBhvr>
                                      <p:to>
                                        <p:strVal val="visible"/>
                                      </p:to>
                                    </p:set>
                                    <p:anim calcmode="lin" valueType="num">
                                      <p:cBhvr>
                                        <p:cTn id="12" dur="500" fill="hold"/>
                                        <p:tgtEl>
                                          <p:spTgt spid="64"/>
                                        </p:tgtEl>
                                        <p:attrNameLst>
                                          <p:attrName>ppt_w</p:attrName>
                                        </p:attrNameLst>
                                      </p:cBhvr>
                                      <p:tavLst>
                                        <p:tav tm="0">
                                          <p:val>
                                            <p:fltVal val="0"/>
                                          </p:val>
                                        </p:tav>
                                        <p:tav tm="100000">
                                          <p:val>
                                            <p:strVal val="#ppt_w"/>
                                          </p:val>
                                        </p:tav>
                                      </p:tavLst>
                                    </p:anim>
                                    <p:anim calcmode="lin" valueType="num">
                                      <p:cBhvr>
                                        <p:cTn id="13" dur="500" fill="hold"/>
                                        <p:tgtEl>
                                          <p:spTgt spid="64"/>
                                        </p:tgtEl>
                                        <p:attrNameLst>
                                          <p:attrName>ppt_h</p:attrName>
                                        </p:attrNameLst>
                                      </p:cBhvr>
                                      <p:tavLst>
                                        <p:tav tm="0">
                                          <p:val>
                                            <p:fltVal val="0"/>
                                          </p:val>
                                        </p:tav>
                                        <p:tav tm="100000">
                                          <p:val>
                                            <p:strVal val="#ppt_h"/>
                                          </p:val>
                                        </p:tav>
                                      </p:tavLst>
                                    </p:anim>
                                    <p:animEffect transition="in" filter="fade">
                                      <p:cBhvr>
                                        <p:cTn id="14" dur="500"/>
                                        <p:tgtEl>
                                          <p:spTgt spid="64"/>
                                        </p:tgtEl>
                                      </p:cBhvr>
                                    </p:animEffect>
                                  </p:childTnLst>
                                </p:cTn>
                              </p:par>
                              <p:par>
                                <p:cTn id="15" presetID="53" presetClass="entr" presetSubtype="16" fill="hold" nodeType="withEffect">
                                  <p:stCondLst>
                                    <p:cond delay="0"/>
                                  </p:stCondLst>
                                  <p:childTnLst>
                                    <p:set>
                                      <p:cBhvr>
                                        <p:cTn id="16" dur="1" fill="hold">
                                          <p:stCondLst>
                                            <p:cond delay="0"/>
                                          </p:stCondLst>
                                        </p:cTn>
                                        <p:tgtEl>
                                          <p:spTgt spid="70"/>
                                        </p:tgtEl>
                                        <p:attrNameLst>
                                          <p:attrName>style.visibility</p:attrName>
                                        </p:attrNameLst>
                                      </p:cBhvr>
                                      <p:to>
                                        <p:strVal val="visible"/>
                                      </p:to>
                                    </p:set>
                                    <p:anim calcmode="lin" valueType="num">
                                      <p:cBhvr>
                                        <p:cTn id="17" dur="500" fill="hold"/>
                                        <p:tgtEl>
                                          <p:spTgt spid="70"/>
                                        </p:tgtEl>
                                        <p:attrNameLst>
                                          <p:attrName>ppt_w</p:attrName>
                                        </p:attrNameLst>
                                      </p:cBhvr>
                                      <p:tavLst>
                                        <p:tav tm="0">
                                          <p:val>
                                            <p:fltVal val="0"/>
                                          </p:val>
                                        </p:tav>
                                        <p:tav tm="100000">
                                          <p:val>
                                            <p:strVal val="#ppt_w"/>
                                          </p:val>
                                        </p:tav>
                                      </p:tavLst>
                                    </p:anim>
                                    <p:anim calcmode="lin" valueType="num">
                                      <p:cBhvr>
                                        <p:cTn id="18" dur="500" fill="hold"/>
                                        <p:tgtEl>
                                          <p:spTgt spid="70"/>
                                        </p:tgtEl>
                                        <p:attrNameLst>
                                          <p:attrName>ppt_h</p:attrName>
                                        </p:attrNameLst>
                                      </p:cBhvr>
                                      <p:tavLst>
                                        <p:tav tm="0">
                                          <p:val>
                                            <p:fltVal val="0"/>
                                          </p:val>
                                        </p:tav>
                                        <p:tav tm="100000">
                                          <p:val>
                                            <p:strVal val="#ppt_h"/>
                                          </p:val>
                                        </p:tav>
                                      </p:tavLst>
                                    </p:anim>
                                    <p:animEffect transition="in" filter="fade">
                                      <p:cBhvr>
                                        <p:cTn id="19" dur="500"/>
                                        <p:tgtEl>
                                          <p:spTgt spid="70"/>
                                        </p:tgtEl>
                                      </p:cBhvr>
                                    </p:animEffect>
                                  </p:childTnLst>
                                </p:cTn>
                              </p:par>
                              <p:par>
                                <p:cTn id="20" presetID="53" presetClass="entr" presetSubtype="16" fill="hold" nodeType="with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p:cTn id="22" dur="500" fill="hold"/>
                                        <p:tgtEl>
                                          <p:spTgt spid="27"/>
                                        </p:tgtEl>
                                        <p:attrNameLst>
                                          <p:attrName>ppt_w</p:attrName>
                                        </p:attrNameLst>
                                      </p:cBhvr>
                                      <p:tavLst>
                                        <p:tav tm="0">
                                          <p:val>
                                            <p:fltVal val="0"/>
                                          </p:val>
                                        </p:tav>
                                        <p:tav tm="100000">
                                          <p:val>
                                            <p:strVal val="#ppt_w"/>
                                          </p:val>
                                        </p:tav>
                                      </p:tavLst>
                                    </p:anim>
                                    <p:anim calcmode="lin" valueType="num">
                                      <p:cBhvr>
                                        <p:cTn id="23" dur="500" fill="hold"/>
                                        <p:tgtEl>
                                          <p:spTgt spid="27"/>
                                        </p:tgtEl>
                                        <p:attrNameLst>
                                          <p:attrName>ppt_h</p:attrName>
                                        </p:attrNameLst>
                                      </p:cBhvr>
                                      <p:tavLst>
                                        <p:tav tm="0">
                                          <p:val>
                                            <p:fltVal val="0"/>
                                          </p:val>
                                        </p:tav>
                                        <p:tav tm="100000">
                                          <p:val>
                                            <p:strVal val="#ppt_h"/>
                                          </p:val>
                                        </p:tav>
                                      </p:tavLst>
                                    </p:anim>
                                    <p:animEffect transition="in" filter="fade">
                                      <p:cBhvr>
                                        <p:cTn id="24" dur="500"/>
                                        <p:tgtEl>
                                          <p:spTgt spid="2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58"/>
                                        </p:tgtEl>
                                        <p:attrNameLst>
                                          <p:attrName>style.visibility</p:attrName>
                                        </p:attrNameLst>
                                      </p:cBhvr>
                                      <p:to>
                                        <p:strVal val="visible"/>
                                      </p:to>
                                    </p:set>
                                    <p:animEffect transition="in" filter="wipe(left)">
                                      <p:cBhvr>
                                        <p:cTn id="29" dur="500"/>
                                        <p:tgtEl>
                                          <p:spTgt spid="58"/>
                                        </p:tgtEl>
                                      </p:cBhvr>
                                    </p:animEffect>
                                  </p:childTnLst>
                                </p:cTn>
                              </p:par>
                              <p:par>
                                <p:cTn id="30" presetID="10" presetClass="entr" presetSubtype="0" fill="hold"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par>
                                <p:cTn id="33" presetID="42" presetClass="path" presetSubtype="0" decel="100000" fill="hold" nodeType="withEffect">
                                  <p:stCondLst>
                                    <p:cond delay="0"/>
                                  </p:stCondLst>
                                  <p:childTnLst>
                                    <p:animMotion origin="layout" path="M 2.70833E-6 1.85185E-6 L 2.70833E-6 0.02569 " pathEditMode="relative" rAng="0" ptsTypes="AA">
                                      <p:cBhvr>
                                        <p:cTn id="34" dur="500" spd="-100000" fill="hold"/>
                                        <p:tgtEl>
                                          <p:spTgt spid="6"/>
                                        </p:tgtEl>
                                        <p:attrNameLst>
                                          <p:attrName>ppt_x</p:attrName>
                                          <p:attrName>ppt_y</p:attrName>
                                        </p:attrNameLst>
                                      </p:cBhvr>
                                      <p:rCtr x="0" y="1273"/>
                                    </p:animMotion>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par>
                                <p:cTn id="40" presetID="42" presetClass="path" presetSubtype="0" decel="100000" fill="hold" nodeType="withEffect">
                                  <p:stCondLst>
                                    <p:cond delay="0"/>
                                  </p:stCondLst>
                                  <p:childTnLst>
                                    <p:animMotion origin="layout" path="M -1.25E-6 3.7037E-6 L -1.25E-6 0.02569 " pathEditMode="relative" rAng="0" ptsTypes="AA">
                                      <p:cBhvr>
                                        <p:cTn id="41" dur="500" spd="-100000" fill="hold"/>
                                        <p:tgtEl>
                                          <p:spTgt spid="8"/>
                                        </p:tgtEl>
                                        <p:attrNameLst>
                                          <p:attrName>ppt_x</p:attrName>
                                          <p:attrName>ppt_y</p:attrName>
                                        </p:attrNameLst>
                                      </p:cBhvr>
                                      <p:rCtr x="0" y="1273"/>
                                    </p:animMotion>
                                  </p:childTnLst>
                                </p:cTn>
                              </p:par>
                            </p:childTnLst>
                          </p:cTn>
                        </p:par>
                        <p:par>
                          <p:cTn id="42" fill="hold">
                            <p:stCondLst>
                              <p:cond delay="500"/>
                            </p:stCondLst>
                            <p:childTnLst>
                              <p:par>
                                <p:cTn id="43" presetID="10" presetClass="entr" presetSubtype="0" fill="hold" nodeType="afterEffect">
                                  <p:stCondLst>
                                    <p:cond delay="0"/>
                                  </p:stCondLst>
                                  <p:childTnLst>
                                    <p:set>
                                      <p:cBhvr>
                                        <p:cTn id="44" dur="1" fill="hold">
                                          <p:stCondLst>
                                            <p:cond delay="0"/>
                                          </p:stCondLst>
                                        </p:cTn>
                                        <p:tgtEl>
                                          <p:spTgt spid="85"/>
                                        </p:tgtEl>
                                        <p:attrNameLst>
                                          <p:attrName>style.visibility</p:attrName>
                                        </p:attrNameLst>
                                      </p:cBhvr>
                                      <p:to>
                                        <p:strVal val="visible"/>
                                      </p:to>
                                    </p:set>
                                    <p:animEffect transition="in" filter="fade">
                                      <p:cBhvr>
                                        <p:cTn id="45" dur="500"/>
                                        <p:tgtEl>
                                          <p:spTgt spid="85"/>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89"/>
                                        </p:tgtEl>
                                        <p:attrNameLst>
                                          <p:attrName>style.visibility</p:attrName>
                                        </p:attrNameLst>
                                      </p:cBhvr>
                                      <p:to>
                                        <p:strVal val="visible"/>
                                      </p:to>
                                    </p:set>
                                    <p:animEffect transition="in" filter="wipe(left)">
                                      <p:cBhvr>
                                        <p:cTn id="50" dur="500"/>
                                        <p:tgtEl>
                                          <p:spTgt spid="89"/>
                                        </p:tgtEl>
                                      </p:cBhvr>
                                    </p:animEffect>
                                  </p:childTnLst>
                                </p:cTn>
                              </p:par>
                              <p:par>
                                <p:cTn id="51" presetID="10" presetClass="entr" presetSubtype="0" fill="hold" nodeType="with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500"/>
                                        <p:tgtEl>
                                          <p:spTgt spid="9"/>
                                        </p:tgtEl>
                                      </p:cBhvr>
                                    </p:animEffect>
                                  </p:childTnLst>
                                </p:cTn>
                              </p:par>
                              <p:par>
                                <p:cTn id="54" presetID="42" presetClass="path" presetSubtype="0" decel="100000" fill="hold" nodeType="withEffect">
                                  <p:stCondLst>
                                    <p:cond delay="0"/>
                                  </p:stCondLst>
                                  <p:childTnLst>
                                    <p:animMotion origin="layout" path="M 2.70833E-6 1.85185E-6 L 2.70833E-6 0.02569 " pathEditMode="relative" rAng="0" ptsTypes="AA">
                                      <p:cBhvr>
                                        <p:cTn id="55" dur="500" spd="-100000" fill="hold"/>
                                        <p:tgtEl>
                                          <p:spTgt spid="9"/>
                                        </p:tgtEl>
                                        <p:attrNameLst>
                                          <p:attrName>ppt_x</p:attrName>
                                          <p:attrName>ppt_y</p:attrName>
                                        </p:attrNameLst>
                                      </p:cBhvr>
                                      <p:rCtr x="0" y="1273"/>
                                    </p:animMotion>
                                  </p:childTnLst>
                                </p:cTn>
                              </p:par>
                              <p:par>
                                <p:cTn id="56" presetID="1" presetClass="entr" presetSubtype="0" fill="hold" grpId="0" nodeType="withEffect">
                                  <p:stCondLst>
                                    <p:cond delay="0"/>
                                  </p:stCondLst>
                                  <p:childTnLst>
                                    <p:set>
                                      <p:cBhvr>
                                        <p:cTn id="57" dur="1" fill="hold">
                                          <p:stCondLst>
                                            <p:cond delay="0"/>
                                          </p:stCondLst>
                                        </p:cTn>
                                        <p:tgtEl>
                                          <p:spTgt spid="35"/>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72"/>
                                        </p:tgtEl>
                                        <p:attrNameLst>
                                          <p:attrName>style.visibility</p:attrName>
                                        </p:attrNameLst>
                                      </p:cBhvr>
                                      <p:to>
                                        <p:strVal val="visible"/>
                                      </p:to>
                                    </p:set>
                                    <p:animEffect transition="in" filter="wipe(left)">
                                      <p:cBhvr>
                                        <p:cTn id="62" dur="500"/>
                                        <p:tgtEl>
                                          <p:spTgt spid="72"/>
                                        </p:tgtEl>
                                      </p:cBhvr>
                                    </p:animEffect>
                                  </p:childTnLst>
                                </p:cTn>
                              </p:par>
                              <p:par>
                                <p:cTn id="63" presetID="10" presetClass="entr" presetSubtype="0" fill="hold" nodeType="with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fade">
                                      <p:cBhvr>
                                        <p:cTn id="65" dur="500"/>
                                        <p:tgtEl>
                                          <p:spTgt spid="7"/>
                                        </p:tgtEl>
                                      </p:cBhvr>
                                    </p:animEffect>
                                  </p:childTnLst>
                                </p:cTn>
                              </p:par>
                              <p:par>
                                <p:cTn id="66" presetID="42" presetClass="path" presetSubtype="0" decel="100000" fill="hold" nodeType="withEffect">
                                  <p:stCondLst>
                                    <p:cond delay="0"/>
                                  </p:stCondLst>
                                  <p:childTnLst>
                                    <p:animMotion origin="layout" path="M 2.70833E-6 1.85185E-6 L 2.70833E-6 0.02569 " pathEditMode="relative" rAng="0" ptsTypes="AA">
                                      <p:cBhvr>
                                        <p:cTn id="67" dur="500" spd="-100000" fill="hold"/>
                                        <p:tgtEl>
                                          <p:spTgt spid="7"/>
                                        </p:tgtEl>
                                        <p:attrNameLst>
                                          <p:attrName>ppt_x</p:attrName>
                                          <p:attrName>ppt_y</p:attrName>
                                        </p:attrNameLst>
                                      </p:cBhvr>
                                      <p:rCtr x="0" y="1273"/>
                                    </p:animMotion>
                                  </p:childTnLst>
                                </p:cTn>
                              </p:par>
                            </p:childTnLst>
                          </p:cTn>
                        </p:par>
                      </p:childTnLst>
                    </p:cTn>
                  </p:par>
                  <p:par>
                    <p:cTn id="68" fill="hold">
                      <p:stCondLst>
                        <p:cond delay="indefinite"/>
                      </p:stCondLst>
                      <p:childTnLst>
                        <p:par>
                          <p:cTn id="69" fill="hold">
                            <p:stCondLst>
                              <p:cond delay="0"/>
                            </p:stCondLst>
                            <p:childTnLst>
                              <p:par>
                                <p:cTn id="70" presetID="22" presetClass="entr" presetSubtype="2" fill="hold" nodeType="clickEffect">
                                  <p:stCondLst>
                                    <p:cond delay="0"/>
                                  </p:stCondLst>
                                  <p:childTnLst>
                                    <p:set>
                                      <p:cBhvr>
                                        <p:cTn id="71" dur="1" fill="hold">
                                          <p:stCondLst>
                                            <p:cond delay="0"/>
                                          </p:stCondLst>
                                        </p:cTn>
                                        <p:tgtEl>
                                          <p:spTgt spid="78"/>
                                        </p:tgtEl>
                                        <p:attrNameLst>
                                          <p:attrName>style.visibility</p:attrName>
                                        </p:attrNameLst>
                                      </p:cBhvr>
                                      <p:to>
                                        <p:strVal val="visible"/>
                                      </p:to>
                                    </p:set>
                                    <p:animEffect transition="in" filter="wipe(right)">
                                      <p:cBhvr>
                                        <p:cTn id="72" dur="500"/>
                                        <p:tgtEl>
                                          <p:spTgt spid="78"/>
                                        </p:tgtEl>
                                      </p:cBhvr>
                                    </p:animEffect>
                                  </p:childTnLst>
                                </p:cTn>
                              </p:par>
                            </p:childTnLst>
                          </p:cTn>
                        </p:par>
                        <p:par>
                          <p:cTn id="73" fill="hold">
                            <p:stCondLst>
                              <p:cond delay="500"/>
                            </p:stCondLst>
                            <p:childTnLst>
                              <p:par>
                                <p:cTn id="74" presetID="22" presetClass="entr" presetSubtype="2" fill="hold" nodeType="afterEffect">
                                  <p:stCondLst>
                                    <p:cond delay="0"/>
                                  </p:stCondLst>
                                  <p:childTnLst>
                                    <p:set>
                                      <p:cBhvr>
                                        <p:cTn id="75" dur="1" fill="hold">
                                          <p:stCondLst>
                                            <p:cond delay="0"/>
                                          </p:stCondLst>
                                        </p:cTn>
                                        <p:tgtEl>
                                          <p:spTgt spid="91"/>
                                        </p:tgtEl>
                                        <p:attrNameLst>
                                          <p:attrName>style.visibility</p:attrName>
                                        </p:attrNameLst>
                                      </p:cBhvr>
                                      <p:to>
                                        <p:strVal val="visible"/>
                                      </p:to>
                                    </p:set>
                                    <p:animEffect transition="in" filter="wipe(right)">
                                      <p:cBhvr>
                                        <p:cTn id="76" dur="500"/>
                                        <p:tgtEl>
                                          <p:spTgt spid="91"/>
                                        </p:tgtEl>
                                      </p:cBhvr>
                                    </p:animEffect>
                                  </p:childTnLst>
                                </p:cTn>
                              </p:par>
                            </p:childTnLst>
                          </p:cTn>
                        </p:par>
                        <p:par>
                          <p:cTn id="77" fill="hold">
                            <p:stCondLst>
                              <p:cond delay="1000"/>
                            </p:stCondLst>
                            <p:childTnLst>
                              <p:par>
                                <p:cTn id="78" presetID="22" presetClass="entr" presetSubtype="2" fill="hold" nodeType="afterEffect">
                                  <p:stCondLst>
                                    <p:cond delay="0"/>
                                  </p:stCondLst>
                                  <p:childTnLst>
                                    <p:set>
                                      <p:cBhvr>
                                        <p:cTn id="79" dur="1" fill="hold">
                                          <p:stCondLst>
                                            <p:cond delay="0"/>
                                          </p:stCondLst>
                                        </p:cTn>
                                        <p:tgtEl>
                                          <p:spTgt spid="83"/>
                                        </p:tgtEl>
                                        <p:attrNameLst>
                                          <p:attrName>style.visibility</p:attrName>
                                        </p:attrNameLst>
                                      </p:cBhvr>
                                      <p:to>
                                        <p:strVal val="visible"/>
                                      </p:to>
                                    </p:set>
                                    <p:animEffect transition="in" filter="wipe(right)">
                                      <p:cBhvr>
                                        <p:cTn id="80"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2">
            <a:lumMod val="75000"/>
          </a:schemeClr>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EB5D30F-8B87-4002-9173-45447811562B}"/>
              </a:ext>
            </a:extLst>
          </p:cNvPr>
          <p:cNvSpPr txBox="1">
            <a:spLocks/>
          </p:cNvSpPr>
          <p:nvPr/>
        </p:nvSpPr>
        <p:spPr>
          <a:xfrm>
            <a:off x="2238375" y="3326832"/>
            <a:ext cx="7715250" cy="498598"/>
          </a:xfrm>
          <a:prstGeom prst="rect">
            <a:avLst/>
          </a:prstGeom>
        </p:spPr>
        <p:txBody>
          <a:bodyPr anchor="ctr" anchorCtr="0"/>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742" rtl="0" eaLnBrk="1" fontAlgn="auto" latinLnBrk="0" hangingPunct="1">
              <a:lnSpc>
                <a:spcPct val="100000"/>
              </a:lnSpc>
              <a:spcBef>
                <a:spcPct val="0"/>
              </a:spcBef>
              <a:spcAft>
                <a:spcPts val="0"/>
              </a:spcAft>
              <a:buClrTx/>
              <a:buSzTx/>
              <a:buFontTx/>
              <a:buNone/>
              <a:tabLst/>
              <a:defRPr/>
            </a:pPr>
            <a:r>
              <a:rPr lang="en-US" sz="5000" dirty="0">
                <a:solidFill>
                  <a:srgbClr val="FFFFFF"/>
                </a:solidFill>
                <a:latin typeface="Segoe UI Semibold"/>
              </a:rPr>
              <a:t>S</a:t>
            </a:r>
            <a:r>
              <a:rPr kumimoji="0" lang="en-US" sz="5000" b="0" i="0" u="none" strike="noStrike" kern="1200" cap="none" spc="-50" normalizeH="0" baseline="0" noProof="0" dirty="0" err="1">
                <a:ln w="3175">
                  <a:noFill/>
                </a:ln>
                <a:solidFill>
                  <a:srgbClr val="FFFFFF"/>
                </a:solidFill>
                <a:effectLst/>
                <a:uLnTx/>
                <a:uFillTx/>
                <a:latin typeface="Segoe UI Semibold"/>
                <a:ea typeface="+mn-ea"/>
                <a:cs typeface="Segoe UI" pitchFamily="34" charset="0"/>
              </a:rPr>
              <a:t>ervice</a:t>
            </a:r>
            <a:r>
              <a:rPr kumimoji="0" lang="en-US" sz="5000" b="0" i="0" u="none" strike="noStrike" kern="1200" cap="none" spc="-50" normalizeH="0" baseline="0" noProof="0" dirty="0">
                <a:ln w="3175">
                  <a:noFill/>
                </a:ln>
                <a:solidFill>
                  <a:srgbClr val="FFFFFF"/>
                </a:solidFill>
                <a:effectLst/>
                <a:uLnTx/>
                <a:uFillTx/>
                <a:latin typeface="Segoe UI Semibold"/>
                <a:ea typeface="+mn-ea"/>
                <a:cs typeface="Segoe UI" pitchFamily="34" charset="0"/>
              </a:rPr>
              <a:t> invocation </a:t>
            </a:r>
          </a:p>
          <a:p>
            <a:pPr marL="0" marR="0" lvl="0" indent="0" algn="ctr" defTabSz="932742" rtl="0" eaLnBrk="1" fontAlgn="auto" latinLnBrk="0" hangingPunct="1">
              <a:lnSpc>
                <a:spcPct val="100000"/>
              </a:lnSpc>
              <a:spcBef>
                <a:spcPct val="0"/>
              </a:spcBef>
              <a:spcAft>
                <a:spcPts val="0"/>
              </a:spcAft>
              <a:buClrTx/>
              <a:buSzTx/>
              <a:buFontTx/>
              <a:buNone/>
              <a:tabLst/>
              <a:defRPr/>
            </a:pPr>
            <a:endParaRPr kumimoji="0" lang="en-US" sz="5000" b="0" i="0" u="none" strike="noStrike" kern="1200" cap="none" spc="-50" normalizeH="0" baseline="0" noProof="0" dirty="0">
              <a:ln w="3175">
                <a:noFill/>
              </a:ln>
              <a:solidFill>
                <a:srgbClr val="FFFFFF"/>
              </a:solidFill>
              <a:effectLst/>
              <a:uLnTx/>
              <a:uFillTx/>
              <a:latin typeface="Segoe UI Semibold"/>
              <a:ea typeface="+mn-ea"/>
              <a:cs typeface="Segoe UI" pitchFamily="34" charset="0"/>
            </a:endParaRPr>
          </a:p>
        </p:txBody>
      </p:sp>
      <p:sp>
        <p:nvSpPr>
          <p:cNvPr id="8" name="Text Placeholder 2">
            <a:extLst>
              <a:ext uri="{FF2B5EF4-FFF2-40B4-BE49-F238E27FC236}">
                <a16:creationId xmlns:a16="http://schemas.microsoft.com/office/drawing/2014/main" id="{58E61968-2783-4B43-A502-2ED98EA3F3B8}"/>
              </a:ext>
            </a:extLst>
          </p:cNvPr>
          <p:cNvSpPr txBox="1">
            <a:spLocks/>
          </p:cNvSpPr>
          <p:nvPr/>
        </p:nvSpPr>
        <p:spPr>
          <a:xfrm>
            <a:off x="5469446" y="1993173"/>
            <a:ext cx="1253109" cy="461665"/>
          </a:xfrm>
          <a:prstGeom prst="rect">
            <a:avLst/>
          </a:prstGeom>
          <a:noFill/>
          <a:ln w="19050">
            <a:solidFill>
              <a:srgbClr val="737373"/>
            </a:solidFill>
          </a:ln>
        </p:spPr>
        <p:txBody>
          <a:bodyPr tIns="91440" bIns="91440" anchor="ctr" anchorCtr="1">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800" b="0" i="0" u="none" strike="noStrike" kern="1200" cap="none" spc="300" normalizeH="0" baseline="0" noProof="0">
                <a:ln>
                  <a:noFill/>
                </a:ln>
                <a:solidFill>
                  <a:srgbClr val="FFFFFF"/>
                </a:solidFill>
                <a:effectLst/>
                <a:uLnTx/>
                <a:uFillTx/>
                <a:latin typeface="Segoe UI Semibold"/>
                <a:ea typeface="+mn-ea"/>
                <a:cs typeface="Segoe UI" panose="020B0502040204020203" pitchFamily="34" charset="0"/>
              </a:rPr>
              <a:t>DEMO</a:t>
            </a:r>
          </a:p>
        </p:txBody>
      </p:sp>
      <p:sp>
        <p:nvSpPr>
          <p:cNvPr id="4" name="Rectangle 3">
            <a:extLst>
              <a:ext uri="{FF2B5EF4-FFF2-40B4-BE49-F238E27FC236}">
                <a16:creationId xmlns:a16="http://schemas.microsoft.com/office/drawing/2014/main" id="{C6040BA3-6880-4DA3-BC38-1879B001C5A5}"/>
              </a:ext>
            </a:extLst>
          </p:cNvPr>
          <p:cNvSpPr/>
          <p:nvPr/>
        </p:nvSpPr>
        <p:spPr>
          <a:xfrm>
            <a:off x="0" y="-509633"/>
            <a:ext cx="3834896" cy="307777"/>
          </a:xfrm>
          <a:prstGeom prst="rect">
            <a:avLst/>
          </a:prstGeom>
        </p:spPr>
        <p:txBody>
          <a:bodyPr wrap="none">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mn-cs"/>
              </a:rPr>
              <a:t>DEMO: </a:t>
            </a:r>
            <a:r>
              <a:rPr kumimoji="0" lang="en-US" sz="1400" b="0" i="0" u="none" strike="noStrike" kern="1200" cap="none" spc="0" normalizeH="0" baseline="0" noProof="0" err="1">
                <a:ln>
                  <a:noFill/>
                </a:ln>
                <a:solidFill>
                  <a:srgbClr val="000000"/>
                </a:solidFill>
                <a:effectLst/>
                <a:uLnTx/>
                <a:uFillTx/>
                <a:latin typeface="Segoe UI"/>
                <a:ea typeface="+mn-ea"/>
                <a:cs typeface="+mn-cs"/>
              </a:rPr>
              <a:t>Dapr</a:t>
            </a:r>
            <a:r>
              <a:rPr kumimoji="0" lang="en-US" sz="1400" b="0" i="0" u="none" strike="noStrike" kern="1200" cap="none" spc="0" normalizeH="0" baseline="0" noProof="0">
                <a:ln>
                  <a:noFill/>
                </a:ln>
                <a:solidFill>
                  <a:srgbClr val="000000"/>
                </a:solidFill>
                <a:effectLst/>
                <a:uLnTx/>
                <a:uFillTx/>
                <a:latin typeface="Segoe UI"/>
                <a:ea typeface="+mn-ea"/>
                <a:cs typeface="+mn-cs"/>
              </a:rPr>
              <a:t> state management and bindings </a:t>
            </a:r>
          </a:p>
        </p:txBody>
      </p:sp>
    </p:spTree>
    <p:extLst>
      <p:ext uri="{BB962C8B-B14F-4D97-AF65-F5344CB8AC3E}">
        <p14:creationId xmlns:p14="http://schemas.microsoft.com/office/powerpoint/2010/main" val="2947643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42" presetClass="path" presetSubtype="0" decel="100000" fill="hold" grpId="1" nodeType="withEffect">
                                  <p:stCondLst>
                                    <p:cond delay="0"/>
                                  </p:stCondLst>
                                  <p:childTnLst>
                                    <p:animMotion origin="layout" path="M -2.70833E-6 2.59259E-6 L -2.70833E-6 0.03773 " pathEditMode="relative" rAng="0" ptsTypes="AA">
                                      <p:cBhvr>
                                        <p:cTn id="9" dur="750" spd="-100000" fill="hold"/>
                                        <p:tgtEl>
                                          <p:spTgt spid="8"/>
                                        </p:tgtEl>
                                        <p:attrNameLst>
                                          <p:attrName>ppt_x</p:attrName>
                                          <p:attrName>ppt_y</p:attrName>
                                        </p:attrNameLst>
                                      </p:cBhvr>
                                      <p:rCtr x="0" y="1875"/>
                                    </p:animMotion>
                                  </p:childTnLst>
                                </p:cTn>
                              </p:par>
                              <p:par>
                                <p:cTn id="10" presetID="10"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42" presetClass="path" presetSubtype="0" decel="100000" fill="hold" grpId="1" nodeType="withEffect">
                                  <p:stCondLst>
                                    <p:cond delay="0"/>
                                  </p:stCondLst>
                                  <p:childTnLst>
                                    <p:animMotion origin="layout" path="M 0 2.22222E-6 L 0 0.03773 " pathEditMode="relative" rAng="0" ptsTypes="AA">
                                      <p:cBhvr>
                                        <p:cTn id="14" dur="750" spd="-100000" fill="hold"/>
                                        <p:tgtEl>
                                          <p:spTgt spid="6"/>
                                        </p:tgtEl>
                                        <p:attrNameLst>
                                          <p:attrName>ppt_x</p:attrName>
                                          <p:attrName>ppt_y</p:attrName>
                                        </p:attrNameLst>
                                      </p:cBhvr>
                                      <p:rCtr x="0" y="187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8" grpId="0" animBg="1"/>
      <p:bldP spid="8"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5">
            <a:extLst>
              <a:ext uri="{FF2B5EF4-FFF2-40B4-BE49-F238E27FC236}">
                <a16:creationId xmlns:a16="http://schemas.microsoft.com/office/drawing/2014/main" id="{7F5A2C15-6A44-4FC4-9396-272347CDDE82}"/>
              </a:ext>
            </a:extLst>
          </p:cNvPr>
          <p:cNvSpPr/>
          <p:nvPr/>
        </p:nvSpPr>
        <p:spPr bwMode="auto">
          <a:xfrm>
            <a:off x="7970973" y="2973926"/>
            <a:ext cx="3614736" cy="1217630"/>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82296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000000"/>
              </a:solidFill>
              <a:effectLst/>
              <a:uLnTx/>
              <a:uFillTx/>
              <a:latin typeface="Segoe UI Semibold"/>
              <a:ea typeface="+mn-ea"/>
              <a:cs typeface="+mn-cs"/>
            </a:endParaRPr>
          </a:p>
        </p:txBody>
      </p:sp>
      <p:graphicFrame>
        <p:nvGraphicFramePr>
          <p:cNvPr id="37" name="Table 12">
            <a:extLst>
              <a:ext uri="{FF2B5EF4-FFF2-40B4-BE49-F238E27FC236}">
                <a16:creationId xmlns:a16="http://schemas.microsoft.com/office/drawing/2014/main" id="{C164C156-FFF4-4FD6-969D-D197DC385127}"/>
              </a:ext>
            </a:extLst>
          </p:cNvPr>
          <p:cNvGraphicFramePr>
            <a:graphicFrameLocks noGrp="1"/>
          </p:cNvGraphicFramePr>
          <p:nvPr>
            <p:extLst>
              <p:ext uri="{D42A27DB-BD31-4B8C-83A1-F6EECF244321}">
                <p14:modId xmlns:p14="http://schemas.microsoft.com/office/powerpoint/2010/main" val="3502576761"/>
              </p:ext>
            </p:extLst>
          </p:nvPr>
        </p:nvGraphicFramePr>
        <p:xfrm>
          <a:off x="7979223" y="2963331"/>
          <a:ext cx="3614739" cy="1281754"/>
        </p:xfrm>
        <a:graphic>
          <a:graphicData uri="http://schemas.openxmlformats.org/drawingml/2006/table">
            <a:tbl>
              <a:tblPr firstRow="1" bandRow="1">
                <a:effectLst/>
                <a:tableStyleId>{3B4B98B0-60AC-42C2-AFA5-B58CD77FA1E5}</a:tableStyleId>
              </a:tblPr>
              <a:tblGrid>
                <a:gridCol w="1513423">
                  <a:extLst>
                    <a:ext uri="{9D8B030D-6E8A-4147-A177-3AD203B41FA5}">
                      <a16:colId xmlns:a16="http://schemas.microsoft.com/office/drawing/2014/main" val="3761039183"/>
                    </a:ext>
                  </a:extLst>
                </a:gridCol>
                <a:gridCol w="981146">
                  <a:extLst>
                    <a:ext uri="{9D8B030D-6E8A-4147-A177-3AD203B41FA5}">
                      <a16:colId xmlns:a16="http://schemas.microsoft.com/office/drawing/2014/main" val="3694064770"/>
                    </a:ext>
                  </a:extLst>
                </a:gridCol>
                <a:gridCol w="1120170">
                  <a:extLst>
                    <a:ext uri="{9D8B030D-6E8A-4147-A177-3AD203B41FA5}">
                      <a16:colId xmlns:a16="http://schemas.microsoft.com/office/drawing/2014/main" val="836788475"/>
                    </a:ext>
                  </a:extLst>
                </a:gridCol>
              </a:tblGrid>
              <a:tr h="376986">
                <a:tc>
                  <a:txBody>
                    <a:bodyPr/>
                    <a:lstStyle/>
                    <a:p>
                      <a:pPr marL="0" algn="l" defTabSz="914400" rtl="0" eaLnBrk="1" latinLnBrk="0" hangingPunct="1"/>
                      <a:r>
                        <a:rPr lang="en-US" sz="1400" kern="1200" dirty="0">
                          <a:solidFill>
                            <a:schemeClr val="bg1"/>
                          </a:solidFill>
                        </a:rPr>
                        <a:t>key</a:t>
                      </a:r>
                      <a:endParaRPr lang="en-US" sz="1400" b="1" kern="1200" dirty="0">
                        <a:solidFill>
                          <a:schemeClr val="bg1"/>
                        </a:solidFill>
                        <a:latin typeface="+mj-lt"/>
                        <a:ea typeface="+mn-ea"/>
                        <a:cs typeface="+mn-cs"/>
                      </a:endParaRPr>
                    </a:p>
                  </a:txBody>
                  <a:tcPr marR="0" marT="91440" marB="0">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202192"/>
                    </a:solidFill>
                  </a:tcPr>
                </a:tc>
                <a:tc>
                  <a:txBody>
                    <a:bodyPr/>
                    <a:lstStyle/>
                    <a:p>
                      <a:pPr marL="0" algn="l" defTabSz="914400" rtl="0" eaLnBrk="1" latinLnBrk="0" hangingPunct="1"/>
                      <a:r>
                        <a:rPr lang="en-US" sz="1400" b="1" kern="1200" dirty="0">
                          <a:solidFill>
                            <a:schemeClr val="bg1"/>
                          </a:solidFill>
                          <a:latin typeface="+mj-lt"/>
                          <a:ea typeface="+mn-ea"/>
                          <a:cs typeface="+mn-cs"/>
                        </a:rPr>
                        <a:t>Field</a:t>
                      </a:r>
                    </a:p>
                  </a:txBody>
                  <a:tcPr marR="0" marT="91440" marB="0">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202192"/>
                    </a:solidFill>
                  </a:tcPr>
                </a:tc>
                <a:tc>
                  <a:txBody>
                    <a:bodyPr/>
                    <a:lstStyle/>
                    <a:p>
                      <a:pPr marL="0" algn="l" defTabSz="914400" rtl="0" eaLnBrk="1" latinLnBrk="0" hangingPunct="1"/>
                      <a:r>
                        <a:rPr lang="en-US" sz="1400" kern="1200" dirty="0">
                          <a:solidFill>
                            <a:schemeClr val="bg1"/>
                          </a:solidFill>
                        </a:rPr>
                        <a:t>value</a:t>
                      </a:r>
                      <a:endParaRPr lang="en-US" sz="1400" b="1" kern="1200" dirty="0">
                        <a:solidFill>
                          <a:schemeClr val="bg1"/>
                        </a:solidFill>
                        <a:latin typeface="+mj-lt"/>
                        <a:ea typeface="+mn-ea"/>
                        <a:cs typeface="+mn-cs"/>
                      </a:endParaRPr>
                    </a:p>
                  </a:txBody>
                  <a:tcPr marR="0" marT="91440" marB="0">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202192"/>
                    </a:solidFill>
                  </a:tcPr>
                </a:tc>
                <a:extLst>
                  <a:ext uri="{0D108BD9-81ED-4DB2-BD59-A6C34878D82A}">
                    <a16:rowId xmlns:a16="http://schemas.microsoft.com/office/drawing/2014/main" val="2260012255"/>
                  </a:ext>
                </a:extLst>
              </a:tr>
              <a:tr h="452384">
                <a:tc>
                  <a:txBody>
                    <a:bodyPr/>
                    <a:lstStyle/>
                    <a:p>
                      <a:r>
                        <a:rPr lang="en-US" sz="1400" b="0" kern="1200" dirty="0" err="1">
                          <a:latin typeface="Consolas" panose="020B0609020204030204" pitchFamily="49" charset="0"/>
                        </a:rPr>
                        <a:t>myapp</a:t>
                      </a:r>
                      <a:r>
                        <a:rPr lang="en-US" sz="1400" b="0" kern="1200" dirty="0">
                          <a:latin typeface="Consolas" panose="020B0609020204030204" pitchFamily="49" charset="0"/>
                        </a:rPr>
                        <a:t>||order1</a:t>
                      </a:r>
                      <a:endParaRPr lang="en-US" sz="1400" b="0" kern="1200" dirty="0">
                        <a:solidFill>
                          <a:srgbClr val="1A1A1A"/>
                        </a:solidFill>
                        <a:latin typeface="Consolas" panose="020B0609020204030204" pitchFamily="49" charset="0"/>
                        <a:ea typeface="Segoe UI Symbol"/>
                        <a:cs typeface="+mn-cs"/>
                      </a:endParaRPr>
                    </a:p>
                  </a:txBody>
                  <a:tcPr marT="91440" marB="91440">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US" sz="1400" b="0" kern="1200" dirty="0">
                          <a:solidFill>
                            <a:srgbClr val="1A1A1A"/>
                          </a:solidFill>
                          <a:latin typeface="Consolas" panose="020B0609020204030204" pitchFamily="49" charset="0"/>
                          <a:ea typeface="Segoe UI Symbol"/>
                          <a:cs typeface="+mn-cs"/>
                        </a:rPr>
                        <a:t>data</a:t>
                      </a:r>
                    </a:p>
                  </a:txBody>
                  <a:tcPr marT="91440" marB="91440">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US" sz="1400" kern="1200" dirty="0">
                          <a:solidFill>
                            <a:srgbClr val="202192"/>
                          </a:solidFill>
                          <a:effectLst/>
                          <a:latin typeface="Consolas" panose="020B0609020204030204" pitchFamily="49" charset="0"/>
                          <a:ea typeface="Segoe UI Symbol" panose="020B0502040204020203" pitchFamily="34" charset="0"/>
                          <a:cs typeface="+mn-cs"/>
                        </a:rPr>
                        <a:t>"</a:t>
                      </a:r>
                      <a:r>
                        <a:rPr lang="en-US" sz="1400" b="0" kern="1200" dirty="0" err="1">
                          <a:latin typeface="Consolas" panose="020B0609020204030204" pitchFamily="49" charset="0"/>
                        </a:rPr>
                        <a:t>myorder</a:t>
                      </a:r>
                      <a:r>
                        <a:rPr lang="en-US" sz="1400" b="0" kern="1200" dirty="0">
                          <a:latin typeface="Consolas" panose="020B0609020204030204" pitchFamily="49" charset="0"/>
                        </a:rPr>
                        <a:t>"</a:t>
                      </a:r>
                      <a:endParaRPr lang="en-US" sz="1400" b="0" kern="1200" dirty="0">
                        <a:solidFill>
                          <a:srgbClr val="1A1A1A"/>
                        </a:solidFill>
                        <a:latin typeface="Consolas" panose="020B0609020204030204" pitchFamily="49" charset="0"/>
                        <a:ea typeface="Segoe UI Symbol"/>
                        <a:cs typeface="+mn-cs"/>
                      </a:endParaRPr>
                    </a:p>
                  </a:txBody>
                  <a:tcPr marT="91440" marB="91440">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192882631"/>
                  </a:ext>
                </a:extLst>
              </a:tr>
              <a:tr h="452384">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400" b="0" kern="1200" dirty="0" err="1">
                          <a:latin typeface="Consolas" panose="020B0609020204030204" pitchFamily="49" charset="0"/>
                        </a:rPr>
                        <a:t>myapp</a:t>
                      </a:r>
                      <a:r>
                        <a:rPr lang="en-US" sz="1400" b="0" kern="1200" dirty="0">
                          <a:latin typeface="Consolas" panose="020B0609020204030204" pitchFamily="49" charset="0"/>
                        </a:rPr>
                        <a:t>||order1</a:t>
                      </a:r>
                      <a:endParaRPr lang="en-US" sz="1400" b="0" kern="1200" dirty="0">
                        <a:solidFill>
                          <a:srgbClr val="1A1A1A"/>
                        </a:solidFill>
                        <a:latin typeface="Consolas" panose="020B0609020204030204" pitchFamily="49" charset="0"/>
                        <a:ea typeface="Segoe UI Symbol"/>
                        <a:cs typeface="+mn-cs"/>
                      </a:endParaRPr>
                    </a:p>
                  </a:txBody>
                  <a:tcPr marT="91440" marB="91440">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US" sz="1400" b="0" kern="1200" dirty="0">
                          <a:solidFill>
                            <a:srgbClr val="1A1A1A"/>
                          </a:solidFill>
                          <a:latin typeface="Consolas" panose="020B0609020204030204" pitchFamily="49" charset="0"/>
                          <a:ea typeface="Segoe UI Symbol"/>
                          <a:cs typeface="+mn-cs"/>
                        </a:rPr>
                        <a:t>version</a:t>
                      </a:r>
                    </a:p>
                  </a:txBody>
                  <a:tcPr marT="91440" marB="91440">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US" sz="1400" b="0" kern="1200" dirty="0">
                          <a:solidFill>
                            <a:srgbClr val="1A1A1A"/>
                          </a:solidFill>
                          <a:latin typeface="Consolas" panose="020B0609020204030204" pitchFamily="49" charset="0"/>
                          <a:ea typeface="Segoe UI Symbol"/>
                          <a:cs typeface="+mn-cs"/>
                        </a:rPr>
                        <a:t>1</a:t>
                      </a:r>
                    </a:p>
                  </a:txBody>
                  <a:tcPr marT="91440" marB="91440">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98392102"/>
                  </a:ext>
                </a:extLst>
              </a:tr>
            </a:tbl>
          </a:graphicData>
        </a:graphic>
      </p:graphicFrame>
      <p:sp>
        <p:nvSpPr>
          <p:cNvPr id="2" name="Title 1">
            <a:extLst>
              <a:ext uri="{FF2B5EF4-FFF2-40B4-BE49-F238E27FC236}">
                <a16:creationId xmlns:a16="http://schemas.microsoft.com/office/drawing/2014/main" id="{4080D96B-D494-4669-9657-D7B140BEA6DA}"/>
              </a:ext>
            </a:extLst>
          </p:cNvPr>
          <p:cNvSpPr>
            <a:spLocks noGrp="1"/>
          </p:cNvSpPr>
          <p:nvPr>
            <p:ph type="title"/>
          </p:nvPr>
        </p:nvSpPr>
        <p:spPr>
          <a:xfrm>
            <a:off x="1303867" y="457200"/>
            <a:ext cx="10302916" cy="553998"/>
          </a:xfrm>
        </p:spPr>
        <p:txBody>
          <a:bodyPr/>
          <a:lstStyle/>
          <a:p>
            <a:r>
              <a:rPr lang="en-US"/>
              <a:t>State management</a:t>
            </a:r>
          </a:p>
        </p:txBody>
      </p:sp>
      <p:pic>
        <p:nvPicPr>
          <p:cNvPr id="4" name="Graphic 3">
            <a:extLst>
              <a:ext uri="{FF2B5EF4-FFF2-40B4-BE49-F238E27FC236}">
                <a16:creationId xmlns:a16="http://schemas.microsoft.com/office/drawing/2014/main" id="{2412C1B8-239B-4A19-A293-4FCD2AA9B7AB}"/>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617747" y="457200"/>
            <a:ext cx="335789" cy="549656"/>
          </a:xfrm>
          <a:prstGeom prst="rect">
            <a:avLst/>
          </a:prstGeom>
        </p:spPr>
      </p:pic>
      <p:grpSp>
        <p:nvGrpSpPr>
          <p:cNvPr id="13" name="!!AppA">
            <a:extLst>
              <a:ext uri="{FF2B5EF4-FFF2-40B4-BE49-F238E27FC236}">
                <a16:creationId xmlns:a16="http://schemas.microsoft.com/office/drawing/2014/main" id="{84E5AC79-DC80-4CEC-8559-2C80EC45A927}"/>
              </a:ext>
            </a:extLst>
          </p:cNvPr>
          <p:cNvGrpSpPr/>
          <p:nvPr/>
        </p:nvGrpSpPr>
        <p:grpSpPr>
          <a:xfrm>
            <a:off x="1276252" y="1696947"/>
            <a:ext cx="1461928" cy="1705582"/>
            <a:chOff x="3444424" y="1954650"/>
            <a:chExt cx="1400542" cy="1633964"/>
          </a:xfrm>
        </p:grpSpPr>
        <p:pic>
          <p:nvPicPr>
            <p:cNvPr id="14" name="Graphic 13">
              <a:extLst>
                <a:ext uri="{FF2B5EF4-FFF2-40B4-BE49-F238E27FC236}">
                  <a16:creationId xmlns:a16="http://schemas.microsoft.com/office/drawing/2014/main" id="{052A87E3-D11C-452B-AC9C-917712200400}"/>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3444424" y="1954650"/>
              <a:ext cx="1400542" cy="1633964"/>
            </a:xfrm>
            <a:prstGeom prst="rect">
              <a:avLst/>
            </a:prstGeom>
          </p:spPr>
        </p:pic>
        <p:sp>
          <p:nvSpPr>
            <p:cNvPr id="15" name="TextBox 14">
              <a:extLst>
                <a:ext uri="{FF2B5EF4-FFF2-40B4-BE49-F238E27FC236}">
                  <a16:creationId xmlns:a16="http://schemas.microsoft.com/office/drawing/2014/main" id="{D1FB32F3-4B2A-486E-80EC-2053CCFD8A18}"/>
                </a:ext>
              </a:extLst>
            </p:cNvPr>
            <p:cNvSpPr txBox="1"/>
            <p:nvPr/>
          </p:nvSpPr>
          <p:spPr>
            <a:xfrm>
              <a:off x="3726943" y="2525411"/>
              <a:ext cx="766311" cy="294853"/>
            </a:xfrm>
            <a:prstGeom prst="rect">
              <a:avLst/>
            </a:prstGeom>
            <a:noFill/>
          </p:spPr>
          <p:txBody>
            <a:bodyPr wrap="none" lIns="0" tIns="0" rIns="0" bIns="0" rtlCol="0">
              <a:spAutoFit/>
            </a:bodyPr>
            <a:lstStyle/>
            <a:p>
              <a:pPr algn="ctr"/>
              <a:r>
                <a:rPr lang="en-US" sz="2000" dirty="0" err="1">
                  <a:solidFill>
                    <a:schemeClr val="bg1"/>
                  </a:solidFill>
                  <a:latin typeface="+mj-lt"/>
                </a:rPr>
                <a:t>myapp</a:t>
              </a:r>
              <a:endParaRPr lang="en-US" sz="2000" dirty="0">
                <a:solidFill>
                  <a:schemeClr val="bg1"/>
                </a:solidFill>
                <a:latin typeface="+mj-lt"/>
              </a:endParaRPr>
            </a:p>
          </p:txBody>
        </p:sp>
      </p:grpSp>
      <p:pic>
        <p:nvPicPr>
          <p:cNvPr id="64" name="Graphic 63">
            <a:extLst>
              <a:ext uri="{FF2B5EF4-FFF2-40B4-BE49-F238E27FC236}">
                <a16:creationId xmlns:a16="http://schemas.microsoft.com/office/drawing/2014/main" id="{55EAACE1-69DA-4494-BEB7-2141A0F30C78}"/>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4551928" y="2056928"/>
            <a:ext cx="843400" cy="983967"/>
          </a:xfrm>
          <a:prstGeom prst="rect">
            <a:avLst/>
          </a:prstGeom>
          <a:effectLst>
            <a:outerShdw blurRad="50800" dist="25400" dir="13500000" algn="br" rotWithShape="0">
              <a:prstClr val="black">
                <a:alpha val="40000"/>
              </a:prstClr>
            </a:outerShdw>
          </a:effectLst>
        </p:spPr>
      </p:pic>
      <p:cxnSp>
        <p:nvCxnSpPr>
          <p:cNvPr id="58" name="Straight Arrow Connector 57">
            <a:extLst>
              <a:ext uri="{FF2B5EF4-FFF2-40B4-BE49-F238E27FC236}">
                <a16:creationId xmlns:a16="http://schemas.microsoft.com/office/drawing/2014/main" id="{20901D22-E7D9-416D-BC2E-DDF9B51DFCBC}"/>
              </a:ext>
            </a:extLst>
          </p:cNvPr>
          <p:cNvCxnSpPr>
            <a:cxnSpLocks/>
            <a:stCxn id="14" idx="3"/>
            <a:endCxn id="64" idx="1"/>
          </p:cNvCxnSpPr>
          <p:nvPr/>
        </p:nvCxnSpPr>
        <p:spPr>
          <a:xfrm flipV="1">
            <a:off x="2738180" y="2548912"/>
            <a:ext cx="1813748" cy="826"/>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sp>
        <p:nvSpPr>
          <p:cNvPr id="112" name="TextBox 111">
            <a:extLst>
              <a:ext uri="{FF2B5EF4-FFF2-40B4-BE49-F238E27FC236}">
                <a16:creationId xmlns:a16="http://schemas.microsoft.com/office/drawing/2014/main" id="{B0B30B29-4BD0-49B3-9C08-7C4C89EBE45B}"/>
              </a:ext>
            </a:extLst>
          </p:cNvPr>
          <p:cNvSpPr txBox="1"/>
          <p:nvPr/>
        </p:nvSpPr>
        <p:spPr>
          <a:xfrm>
            <a:off x="944937" y="3404530"/>
            <a:ext cx="5829274" cy="646331"/>
          </a:xfrm>
          <a:prstGeom prst="rect">
            <a:avLst/>
          </a:prstGeom>
          <a:noFill/>
        </p:spPr>
        <p:txBody>
          <a:bodyPr wrap="square" lIns="0" tIns="0" rIns="0" bIns="0" rtlCol="0">
            <a:spAutoFit/>
          </a:bodyPr>
          <a:lstStyle/>
          <a:p>
            <a:pPr algn="ctr"/>
            <a:r>
              <a:rPr lang="en-US" sz="2400" dirty="0">
                <a:solidFill>
                  <a:srgbClr val="202192"/>
                </a:solidFill>
                <a:latin typeface="+mj-lt"/>
              </a:rPr>
              <a:t>POST</a:t>
            </a:r>
            <a:endParaRPr lang="en-US" dirty="0">
              <a:solidFill>
                <a:srgbClr val="202192"/>
              </a:solidFill>
              <a:latin typeface="+mj-lt"/>
            </a:endParaRPr>
          </a:p>
          <a:p>
            <a:pPr algn="ctr"/>
            <a:r>
              <a:rPr lang="en-US" dirty="0">
                <a:solidFill>
                  <a:srgbClr val="202192"/>
                </a:solidFill>
                <a:latin typeface="Consolas" panose="020B0609020204030204" pitchFamily="49" charset="0"/>
              </a:rPr>
              <a:t>http://localhost:3500/v1.0/state/</a:t>
            </a:r>
            <a:r>
              <a:rPr lang="en-US" dirty="0" err="1">
                <a:solidFill>
                  <a:srgbClr val="202192"/>
                </a:solidFill>
                <a:latin typeface="Consolas" panose="020B0609020204030204" pitchFamily="49" charset="0"/>
              </a:rPr>
              <a:t>orderstore</a:t>
            </a:r>
            <a:endParaRPr lang="en-US" dirty="0">
              <a:solidFill>
                <a:srgbClr val="202192"/>
              </a:solidFill>
              <a:latin typeface="Consolas" panose="020B0609020204030204" pitchFamily="49" charset="0"/>
            </a:endParaRPr>
          </a:p>
        </p:txBody>
      </p:sp>
      <p:sp>
        <p:nvSpPr>
          <p:cNvPr id="44" name="TextBox 43">
            <a:extLst>
              <a:ext uri="{FF2B5EF4-FFF2-40B4-BE49-F238E27FC236}">
                <a16:creationId xmlns:a16="http://schemas.microsoft.com/office/drawing/2014/main" id="{3CEBFA4A-C463-48DA-B99D-64E5B35C894A}"/>
              </a:ext>
            </a:extLst>
          </p:cNvPr>
          <p:cNvSpPr txBox="1"/>
          <p:nvPr/>
        </p:nvSpPr>
        <p:spPr>
          <a:xfrm>
            <a:off x="2190415" y="4264677"/>
            <a:ext cx="3338318" cy="1292662"/>
          </a:xfrm>
          <a:prstGeom prst="rect">
            <a:avLst/>
          </a:prstGeom>
          <a:solidFill>
            <a:schemeClr val="bg1"/>
          </a:solidFill>
          <a:effectLst>
            <a:outerShdw blurRad="63500" algn="ctr" rotWithShape="0">
              <a:prstClr val="black">
                <a:alpha val="40000"/>
              </a:prstClr>
            </a:outerShdw>
          </a:effectLst>
        </p:spPr>
        <p:txBody>
          <a:bodyPr wrap="square" lIns="182880" tIns="91440" bIns="91440" anchor="ctr">
            <a:spAutoFit/>
          </a:bodyPr>
          <a:lstStyle/>
          <a:p>
            <a:pPr lvl="0" defTabSz="932472" fontAlgn="base">
              <a:spcBef>
                <a:spcPct val="0"/>
              </a:spcBef>
            </a:pPr>
            <a:r>
              <a:rPr lang="en-US" dirty="0">
                <a:solidFill>
                  <a:srgbClr val="202192"/>
                </a:solidFill>
                <a:latin typeface="Consolas" panose="020B0609020204030204" pitchFamily="49" charset="0"/>
                <a:ea typeface="Segoe UI Symbol"/>
              </a:rPr>
              <a:t>[{</a:t>
            </a:r>
          </a:p>
          <a:p>
            <a:pPr lvl="0" defTabSz="932472" fontAlgn="base">
              <a:spcBef>
                <a:spcPct val="0"/>
              </a:spcBef>
            </a:pPr>
            <a:r>
              <a:rPr lang="en-US" dirty="0">
                <a:solidFill>
                  <a:srgbClr val="202192"/>
                </a:solidFill>
                <a:latin typeface="Consolas" panose="020B0609020204030204" pitchFamily="49" charset="0"/>
                <a:ea typeface="Segoe UI Symbol"/>
              </a:rPr>
              <a:t>   "key": "order1",</a:t>
            </a:r>
          </a:p>
          <a:p>
            <a:pPr lvl="0" defTabSz="932472" fontAlgn="base">
              <a:spcBef>
                <a:spcPct val="0"/>
              </a:spcBef>
            </a:pPr>
            <a:r>
              <a:rPr lang="en-US" dirty="0">
                <a:solidFill>
                  <a:srgbClr val="202192"/>
                </a:solidFill>
                <a:latin typeface="Consolas" panose="020B0609020204030204" pitchFamily="49" charset="0"/>
                <a:ea typeface="Segoe UI Symbol"/>
              </a:rPr>
              <a:t>   "value": "</a:t>
            </a:r>
            <a:r>
              <a:rPr lang="en-US" dirty="0" err="1">
                <a:solidFill>
                  <a:srgbClr val="202192"/>
                </a:solidFill>
                <a:latin typeface="Consolas" panose="020B0609020204030204" pitchFamily="49" charset="0"/>
                <a:ea typeface="Segoe UI Symbol"/>
              </a:rPr>
              <a:t>myorder</a:t>
            </a:r>
            <a:r>
              <a:rPr lang="en-US" dirty="0">
                <a:solidFill>
                  <a:srgbClr val="202192"/>
                </a:solidFill>
                <a:latin typeface="Consolas" panose="020B0609020204030204" pitchFamily="49" charset="0"/>
                <a:ea typeface="Segoe UI Symbol"/>
              </a:rPr>
              <a:t>"</a:t>
            </a:r>
          </a:p>
          <a:p>
            <a:pPr lvl="0" defTabSz="932472" fontAlgn="base">
              <a:spcBef>
                <a:spcPct val="0"/>
              </a:spcBef>
            </a:pPr>
            <a:r>
              <a:rPr lang="en-US" dirty="0">
                <a:solidFill>
                  <a:srgbClr val="202192"/>
                </a:solidFill>
                <a:latin typeface="Consolas" panose="020B0609020204030204" pitchFamily="49" charset="0"/>
                <a:ea typeface="Segoe UI Symbol"/>
              </a:rPr>
              <a:t>}]</a:t>
            </a:r>
          </a:p>
        </p:txBody>
      </p:sp>
      <p:grpSp>
        <p:nvGrpSpPr>
          <p:cNvPr id="55" name="Group 54">
            <a:extLst>
              <a:ext uri="{FF2B5EF4-FFF2-40B4-BE49-F238E27FC236}">
                <a16:creationId xmlns:a16="http://schemas.microsoft.com/office/drawing/2014/main" id="{64727B94-D064-44AD-B142-BE0507A41495}"/>
              </a:ext>
            </a:extLst>
          </p:cNvPr>
          <p:cNvGrpSpPr/>
          <p:nvPr/>
        </p:nvGrpSpPr>
        <p:grpSpPr>
          <a:xfrm>
            <a:off x="5395328" y="2411019"/>
            <a:ext cx="1395075" cy="269304"/>
            <a:chOff x="5395328" y="2411019"/>
            <a:chExt cx="1395075" cy="269304"/>
          </a:xfrm>
        </p:grpSpPr>
        <p:cxnSp>
          <p:nvCxnSpPr>
            <p:cNvPr id="89" name="Straight Arrow Connector 88">
              <a:extLst>
                <a:ext uri="{FF2B5EF4-FFF2-40B4-BE49-F238E27FC236}">
                  <a16:creationId xmlns:a16="http://schemas.microsoft.com/office/drawing/2014/main" id="{858FCFA1-716C-498A-AC9E-EBA99E898225}"/>
                </a:ext>
              </a:extLst>
            </p:cNvPr>
            <p:cNvCxnSpPr>
              <a:cxnSpLocks/>
              <a:stCxn id="64" idx="3"/>
              <a:endCxn id="21" idx="3"/>
            </p:cNvCxnSpPr>
            <p:nvPr/>
          </p:nvCxnSpPr>
          <p:spPr>
            <a:xfrm flipV="1">
              <a:off x="5395328" y="2545671"/>
              <a:ext cx="1146790" cy="3241"/>
            </a:xfrm>
            <a:prstGeom prst="straightConnector1">
              <a:avLst/>
            </a:prstGeom>
            <a:ln w="28575">
              <a:solidFill>
                <a:srgbClr val="202192"/>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8E231F6F-64DA-48ED-80BC-4FEF3A386EB8}"/>
                </a:ext>
              </a:extLst>
            </p:cNvPr>
            <p:cNvSpPr/>
            <p:nvPr/>
          </p:nvSpPr>
          <p:spPr bwMode="auto">
            <a:xfrm>
              <a:off x="6545916" y="2507737"/>
              <a:ext cx="83403" cy="75868"/>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1" name="Freeform: Shape 20">
              <a:extLst>
                <a:ext uri="{FF2B5EF4-FFF2-40B4-BE49-F238E27FC236}">
                  <a16:creationId xmlns:a16="http://schemas.microsoft.com/office/drawing/2014/main" id="{6F41143A-87DB-44AA-ACEC-F8599E3272D4}"/>
                </a:ext>
              </a:extLst>
            </p:cNvPr>
            <p:cNvSpPr/>
            <p:nvPr/>
          </p:nvSpPr>
          <p:spPr bwMode="auto">
            <a:xfrm>
              <a:off x="6542118" y="2411019"/>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grpSp>
        <p:nvGrpSpPr>
          <p:cNvPr id="56" name="Group 55">
            <a:extLst>
              <a:ext uri="{FF2B5EF4-FFF2-40B4-BE49-F238E27FC236}">
                <a16:creationId xmlns:a16="http://schemas.microsoft.com/office/drawing/2014/main" id="{03214943-05AD-4A56-A314-09B7AE27BF36}"/>
              </a:ext>
            </a:extLst>
          </p:cNvPr>
          <p:cNvGrpSpPr/>
          <p:nvPr/>
        </p:nvGrpSpPr>
        <p:grpSpPr>
          <a:xfrm>
            <a:off x="6632890" y="2114550"/>
            <a:ext cx="4961072" cy="859376"/>
            <a:chOff x="6624637" y="2115983"/>
            <a:chExt cx="4961072" cy="859376"/>
          </a:xfrm>
        </p:grpSpPr>
        <p:grpSp>
          <p:nvGrpSpPr>
            <p:cNvPr id="51" name="Group 50">
              <a:extLst>
                <a:ext uri="{FF2B5EF4-FFF2-40B4-BE49-F238E27FC236}">
                  <a16:creationId xmlns:a16="http://schemas.microsoft.com/office/drawing/2014/main" id="{C6488998-027F-4CB5-AC1A-9EDD9E725F75}"/>
                </a:ext>
              </a:extLst>
            </p:cNvPr>
            <p:cNvGrpSpPr/>
            <p:nvPr/>
          </p:nvGrpSpPr>
          <p:grpSpPr>
            <a:xfrm>
              <a:off x="6624637" y="2115983"/>
              <a:ext cx="4961072" cy="859376"/>
              <a:chOff x="6624637" y="2115983"/>
              <a:chExt cx="4961072" cy="859376"/>
            </a:xfrm>
          </p:grpSpPr>
          <p:sp>
            <p:nvSpPr>
              <p:cNvPr id="26" name="Rounded Rectangle 5">
                <a:extLst>
                  <a:ext uri="{FF2B5EF4-FFF2-40B4-BE49-F238E27FC236}">
                    <a16:creationId xmlns:a16="http://schemas.microsoft.com/office/drawing/2014/main" id="{22936666-0581-44E0-9E07-D8C92F68830E}"/>
                  </a:ext>
                </a:extLst>
              </p:cNvPr>
              <p:cNvSpPr/>
              <p:nvPr/>
            </p:nvSpPr>
            <p:spPr bwMode="auto">
              <a:xfrm>
                <a:off x="7970973" y="2115983"/>
                <a:ext cx="3614736" cy="859376"/>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82296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lang="en-US" sz="2000" dirty="0">
                    <a:solidFill>
                      <a:srgbClr val="000000"/>
                    </a:solidFill>
                    <a:latin typeface="Segoe UI Semibold"/>
                  </a:rPr>
                  <a:t>Redis </a:t>
                </a:r>
                <a:r>
                  <a:rPr kumimoji="0" lang="en-US" sz="2000" b="0" i="0" u="none" strike="noStrike" kern="1200" cap="none" spc="0" normalizeH="0" baseline="0" noProof="0" dirty="0">
                    <a:ln>
                      <a:noFill/>
                    </a:ln>
                    <a:solidFill>
                      <a:srgbClr val="000000"/>
                    </a:solidFill>
                    <a:effectLst/>
                    <a:uLnTx/>
                    <a:uFillTx/>
                    <a:latin typeface="Segoe UI Semibold"/>
                    <a:ea typeface="+mn-ea"/>
                    <a:cs typeface="+mn-cs"/>
                  </a:rPr>
                  <a:t>Cache</a:t>
                </a:r>
              </a:p>
            </p:txBody>
          </p:sp>
          <p:grpSp>
            <p:nvGrpSpPr>
              <p:cNvPr id="50" name="Group 49">
                <a:extLst>
                  <a:ext uri="{FF2B5EF4-FFF2-40B4-BE49-F238E27FC236}">
                    <a16:creationId xmlns:a16="http://schemas.microsoft.com/office/drawing/2014/main" id="{D1B713EE-C4EC-4691-8261-2E2D7736270B}"/>
                  </a:ext>
                </a:extLst>
              </p:cNvPr>
              <p:cNvGrpSpPr/>
              <p:nvPr/>
            </p:nvGrpSpPr>
            <p:grpSpPr>
              <a:xfrm>
                <a:off x="6624637" y="2493539"/>
                <a:ext cx="1346336" cy="104265"/>
                <a:chOff x="6624637" y="2493539"/>
                <a:chExt cx="1346336" cy="104265"/>
              </a:xfrm>
            </p:grpSpPr>
            <p:sp>
              <p:nvSpPr>
                <p:cNvPr id="22" name="Oval 21">
                  <a:extLst>
                    <a:ext uri="{FF2B5EF4-FFF2-40B4-BE49-F238E27FC236}">
                      <a16:creationId xmlns:a16="http://schemas.microsoft.com/office/drawing/2014/main" id="{CE8A95E4-9130-4A2C-9D51-A7FB88F79112}"/>
                    </a:ext>
                  </a:extLst>
                </p:cNvPr>
                <p:cNvSpPr/>
                <p:nvPr/>
              </p:nvSpPr>
              <p:spPr bwMode="auto">
                <a:xfrm>
                  <a:off x="6624637" y="2493539"/>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cxnSp>
              <p:nvCxnSpPr>
                <p:cNvPr id="47" name="Straight Arrow Connector 46">
                  <a:extLst>
                    <a:ext uri="{FF2B5EF4-FFF2-40B4-BE49-F238E27FC236}">
                      <a16:creationId xmlns:a16="http://schemas.microsoft.com/office/drawing/2014/main" id="{93363617-EB97-40D1-A0BF-63A6A7778433}"/>
                    </a:ext>
                  </a:extLst>
                </p:cNvPr>
                <p:cNvCxnSpPr>
                  <a:cxnSpLocks/>
                  <a:stCxn id="22" idx="6"/>
                  <a:endCxn id="26" idx="1"/>
                </p:cNvCxnSpPr>
                <p:nvPr/>
              </p:nvCxnSpPr>
              <p:spPr>
                <a:xfrm flipV="1">
                  <a:off x="6728901" y="2545671"/>
                  <a:ext cx="1242072" cy="1"/>
                </a:xfrm>
                <a:prstGeom prst="straightConnector1">
                  <a:avLst/>
                </a:prstGeom>
                <a:ln w="28575">
                  <a:solidFill>
                    <a:srgbClr val="202192"/>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grpSp>
        </p:grpSp>
        <p:pic>
          <p:nvPicPr>
            <p:cNvPr id="1026" name="Picture 2" descr="See the source image">
              <a:extLst>
                <a:ext uri="{FF2B5EF4-FFF2-40B4-BE49-F238E27FC236}">
                  <a16:creationId xmlns:a16="http://schemas.microsoft.com/office/drawing/2014/main" id="{CE49922B-41F4-4BD9-A8BC-0E9CF26F92B4}"/>
                </a:ext>
              </a:extLst>
            </p:cNvPr>
            <p:cNvPicPr>
              <a:picLocks noChangeAspect="1" noChangeArrowheads="1"/>
            </p:cNvPicPr>
            <p:nvPr/>
          </p:nvPicPr>
          <p:blipFill rotWithShape="1">
            <a:blip r:embed="rId9" cstate="print">
              <a:extLst>
                <a:ext uri="{28A0092B-C50C-407E-A947-70E740481C1C}">
                  <a14:useLocalDpi xmlns:a14="http://schemas.microsoft.com/office/drawing/2010/main"/>
                </a:ext>
              </a:extLst>
            </a:blip>
            <a:srcRect/>
            <a:stretch/>
          </p:blipFill>
          <p:spPr bwMode="auto">
            <a:xfrm>
              <a:off x="8133103" y="2327366"/>
              <a:ext cx="522408" cy="439850"/>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TextBox 4">
            <a:extLst>
              <a:ext uri="{FF2B5EF4-FFF2-40B4-BE49-F238E27FC236}">
                <a16:creationId xmlns:a16="http://schemas.microsoft.com/office/drawing/2014/main" id="{13E17B9A-4BAF-4B9A-8CEE-031EEAB122AD}"/>
              </a:ext>
            </a:extLst>
          </p:cNvPr>
          <p:cNvSpPr txBox="1"/>
          <p:nvPr/>
        </p:nvSpPr>
        <p:spPr>
          <a:xfrm>
            <a:off x="6077119" y="2039404"/>
            <a:ext cx="1751352" cy="369332"/>
          </a:xfrm>
          <a:prstGeom prst="rect">
            <a:avLst/>
          </a:prstGeom>
          <a:noFill/>
        </p:spPr>
        <p:txBody>
          <a:bodyPr wrap="square">
            <a:spAutoFit/>
          </a:bodyPr>
          <a:lstStyle/>
          <a:p>
            <a:r>
              <a:rPr lang="en-US" dirty="0" err="1">
                <a:solidFill>
                  <a:srgbClr val="202192"/>
                </a:solidFill>
                <a:latin typeface="Consolas" panose="020B0609020204030204" pitchFamily="49" charset="0"/>
              </a:rPr>
              <a:t>orderstore</a:t>
            </a:r>
            <a:endParaRPr lang="en-US" dirty="0"/>
          </a:p>
        </p:txBody>
      </p:sp>
    </p:spTree>
    <p:extLst>
      <p:ext uri="{BB962C8B-B14F-4D97-AF65-F5344CB8AC3E}">
        <p14:creationId xmlns:p14="http://schemas.microsoft.com/office/powerpoint/2010/main" val="25746393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nodeType="withEffect">
                                  <p:stCondLst>
                                    <p:cond delay="0"/>
                                  </p:stCondLst>
                                  <p:childTnLst>
                                    <p:set>
                                      <p:cBhvr>
                                        <p:cTn id="11" dur="1" fill="hold">
                                          <p:stCondLst>
                                            <p:cond delay="0"/>
                                          </p:stCondLst>
                                        </p:cTn>
                                        <p:tgtEl>
                                          <p:spTgt spid="64"/>
                                        </p:tgtEl>
                                        <p:attrNameLst>
                                          <p:attrName>style.visibility</p:attrName>
                                        </p:attrNameLst>
                                      </p:cBhvr>
                                      <p:to>
                                        <p:strVal val="visible"/>
                                      </p:to>
                                    </p:set>
                                    <p:anim calcmode="lin" valueType="num">
                                      <p:cBhvr>
                                        <p:cTn id="12" dur="500" fill="hold"/>
                                        <p:tgtEl>
                                          <p:spTgt spid="64"/>
                                        </p:tgtEl>
                                        <p:attrNameLst>
                                          <p:attrName>ppt_w</p:attrName>
                                        </p:attrNameLst>
                                      </p:cBhvr>
                                      <p:tavLst>
                                        <p:tav tm="0">
                                          <p:val>
                                            <p:fltVal val="0"/>
                                          </p:val>
                                        </p:tav>
                                        <p:tav tm="100000">
                                          <p:val>
                                            <p:strVal val="#ppt_w"/>
                                          </p:val>
                                        </p:tav>
                                      </p:tavLst>
                                    </p:anim>
                                    <p:anim calcmode="lin" valueType="num">
                                      <p:cBhvr>
                                        <p:cTn id="13" dur="500" fill="hold"/>
                                        <p:tgtEl>
                                          <p:spTgt spid="64"/>
                                        </p:tgtEl>
                                        <p:attrNameLst>
                                          <p:attrName>ppt_h</p:attrName>
                                        </p:attrNameLst>
                                      </p:cBhvr>
                                      <p:tavLst>
                                        <p:tav tm="0">
                                          <p:val>
                                            <p:fltVal val="0"/>
                                          </p:val>
                                        </p:tav>
                                        <p:tav tm="100000">
                                          <p:val>
                                            <p:strVal val="#ppt_h"/>
                                          </p:val>
                                        </p:tav>
                                      </p:tavLst>
                                    </p:anim>
                                    <p:animEffect transition="in" filter="fade">
                                      <p:cBhvr>
                                        <p:cTn id="14" dur="500"/>
                                        <p:tgtEl>
                                          <p:spTgt spid="64"/>
                                        </p:tgtEl>
                                      </p:cBhvr>
                                    </p:animEffect>
                                  </p:childTnLst>
                                </p:cTn>
                              </p:par>
                              <p:par>
                                <p:cTn id="15" presetID="53" presetClass="entr" presetSubtype="16" fill="hold" nodeType="withEffect">
                                  <p:stCondLst>
                                    <p:cond delay="0"/>
                                  </p:stCondLst>
                                  <p:childTnLst>
                                    <p:set>
                                      <p:cBhvr>
                                        <p:cTn id="16" dur="1" fill="hold">
                                          <p:stCondLst>
                                            <p:cond delay="0"/>
                                          </p:stCondLst>
                                        </p:cTn>
                                        <p:tgtEl>
                                          <p:spTgt spid="56"/>
                                        </p:tgtEl>
                                        <p:attrNameLst>
                                          <p:attrName>style.visibility</p:attrName>
                                        </p:attrNameLst>
                                      </p:cBhvr>
                                      <p:to>
                                        <p:strVal val="visible"/>
                                      </p:to>
                                    </p:set>
                                    <p:anim calcmode="lin" valueType="num">
                                      <p:cBhvr>
                                        <p:cTn id="17" dur="500" fill="hold"/>
                                        <p:tgtEl>
                                          <p:spTgt spid="56"/>
                                        </p:tgtEl>
                                        <p:attrNameLst>
                                          <p:attrName>ppt_w</p:attrName>
                                        </p:attrNameLst>
                                      </p:cBhvr>
                                      <p:tavLst>
                                        <p:tav tm="0">
                                          <p:val>
                                            <p:fltVal val="0"/>
                                          </p:val>
                                        </p:tav>
                                        <p:tav tm="100000">
                                          <p:val>
                                            <p:strVal val="#ppt_w"/>
                                          </p:val>
                                        </p:tav>
                                      </p:tavLst>
                                    </p:anim>
                                    <p:anim calcmode="lin" valueType="num">
                                      <p:cBhvr>
                                        <p:cTn id="18" dur="500" fill="hold"/>
                                        <p:tgtEl>
                                          <p:spTgt spid="56"/>
                                        </p:tgtEl>
                                        <p:attrNameLst>
                                          <p:attrName>ppt_h</p:attrName>
                                        </p:attrNameLst>
                                      </p:cBhvr>
                                      <p:tavLst>
                                        <p:tav tm="0">
                                          <p:val>
                                            <p:fltVal val="0"/>
                                          </p:val>
                                        </p:tav>
                                        <p:tav tm="100000">
                                          <p:val>
                                            <p:strVal val="#ppt_h"/>
                                          </p:val>
                                        </p:tav>
                                      </p:tavLst>
                                    </p:anim>
                                    <p:animEffect transition="in" filter="fade">
                                      <p:cBhvr>
                                        <p:cTn id="19" dur="500"/>
                                        <p:tgtEl>
                                          <p:spTgt spid="56"/>
                                        </p:tgtEl>
                                      </p:cBhvr>
                                    </p:animEffec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wipe(left)">
                                      <p:cBhvr>
                                        <p:cTn id="23" dur="500"/>
                                        <p:tgtEl>
                                          <p:spTgt spid="55"/>
                                        </p:tgtEl>
                                      </p:cBhvr>
                                    </p:animEffect>
                                  </p:childTnLst>
                                </p:cTn>
                              </p:par>
                              <p:par>
                                <p:cTn id="24" presetID="1" presetClass="entr" presetSubtype="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58"/>
                                        </p:tgtEl>
                                        <p:attrNameLst>
                                          <p:attrName>style.visibility</p:attrName>
                                        </p:attrNameLst>
                                      </p:cBhvr>
                                      <p:to>
                                        <p:strVal val="visible"/>
                                      </p:to>
                                    </p:set>
                                    <p:animEffect transition="in" filter="wipe(left)">
                                      <p:cBhvr>
                                        <p:cTn id="30" dur="500"/>
                                        <p:tgtEl>
                                          <p:spTgt spid="5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12"/>
                                        </p:tgtEl>
                                        <p:attrNameLst>
                                          <p:attrName>style.visibility</p:attrName>
                                        </p:attrNameLst>
                                      </p:cBhvr>
                                      <p:to>
                                        <p:strVal val="visible"/>
                                      </p:to>
                                    </p:set>
                                    <p:animEffect transition="in" filter="fade">
                                      <p:cBhvr>
                                        <p:cTn id="33" dur="500"/>
                                        <p:tgtEl>
                                          <p:spTgt spid="112"/>
                                        </p:tgtEl>
                                      </p:cBhvr>
                                    </p:animEffect>
                                  </p:childTnLst>
                                </p:cTn>
                              </p:par>
                              <p:par>
                                <p:cTn id="34" presetID="42" presetClass="path" presetSubtype="0" decel="100000" fill="hold" grpId="1" nodeType="withEffect">
                                  <p:stCondLst>
                                    <p:cond delay="0"/>
                                  </p:stCondLst>
                                  <p:childTnLst>
                                    <p:animMotion origin="layout" path="M -3.125E-6 -2.22222E-6 L -3.125E-6 0.03773 " pathEditMode="relative" rAng="0" ptsTypes="AA">
                                      <p:cBhvr>
                                        <p:cTn id="35" dur="750" spd="-100000" fill="hold"/>
                                        <p:tgtEl>
                                          <p:spTgt spid="112"/>
                                        </p:tgtEl>
                                        <p:attrNameLst>
                                          <p:attrName>ppt_x</p:attrName>
                                          <p:attrName>ppt_y</p:attrName>
                                        </p:attrNameLst>
                                      </p:cBhvr>
                                      <p:rCtr x="0" y="1875"/>
                                    </p:animMotion>
                                  </p:childTnLst>
                                </p:cTn>
                              </p:par>
                              <p:par>
                                <p:cTn id="36" presetID="10" presetClass="entr" presetSubtype="0" fill="hold" grpId="0" nodeType="withEffect">
                                  <p:stCondLst>
                                    <p:cond delay="100"/>
                                  </p:stCondLst>
                                  <p:childTnLst>
                                    <p:set>
                                      <p:cBhvr>
                                        <p:cTn id="37" dur="1" fill="hold">
                                          <p:stCondLst>
                                            <p:cond delay="0"/>
                                          </p:stCondLst>
                                        </p:cTn>
                                        <p:tgtEl>
                                          <p:spTgt spid="44"/>
                                        </p:tgtEl>
                                        <p:attrNameLst>
                                          <p:attrName>style.visibility</p:attrName>
                                        </p:attrNameLst>
                                      </p:cBhvr>
                                      <p:to>
                                        <p:strVal val="visible"/>
                                      </p:to>
                                    </p:set>
                                    <p:animEffect transition="in" filter="fade">
                                      <p:cBhvr>
                                        <p:cTn id="38" dur="500"/>
                                        <p:tgtEl>
                                          <p:spTgt spid="44"/>
                                        </p:tgtEl>
                                      </p:cBhvr>
                                    </p:animEffect>
                                  </p:childTnLst>
                                </p:cTn>
                              </p:par>
                              <p:par>
                                <p:cTn id="39" presetID="42" presetClass="path" presetSubtype="0" decel="100000" fill="hold" grpId="1" nodeType="withEffect">
                                  <p:stCondLst>
                                    <p:cond delay="0"/>
                                  </p:stCondLst>
                                  <p:childTnLst>
                                    <p:animMotion origin="layout" path="M 3.54167E-6 -2.22222E-6 L 3.54167E-6 0.03773 " pathEditMode="relative" rAng="0" ptsTypes="AA">
                                      <p:cBhvr>
                                        <p:cTn id="40" dur="750" spd="-100000" fill="hold"/>
                                        <p:tgtEl>
                                          <p:spTgt spid="44"/>
                                        </p:tgtEl>
                                        <p:attrNameLst>
                                          <p:attrName>ppt_x</p:attrName>
                                          <p:attrName>ppt_y</p:attrName>
                                        </p:attrNameLst>
                                      </p:cBhvr>
                                      <p:rCtr x="0" y="1875"/>
                                    </p:animMotion>
                                  </p:childTnLst>
                                </p:cTn>
                              </p:par>
                            </p:childTnLst>
                          </p:cTn>
                        </p:par>
                        <p:par>
                          <p:cTn id="41" fill="hold">
                            <p:stCondLst>
                              <p:cond delay="750"/>
                            </p:stCondLst>
                            <p:childTnLst>
                              <p:par>
                                <p:cTn id="42" presetID="22" presetClass="entr" presetSubtype="1"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up)">
                                      <p:cBhvr>
                                        <p:cTn id="44" dur="500"/>
                                        <p:tgtEl>
                                          <p:spTgt spid="7"/>
                                        </p:tgtEl>
                                      </p:cBhvr>
                                    </p:animEffect>
                                  </p:childTnLst>
                                </p:cTn>
                              </p:par>
                              <p:par>
                                <p:cTn id="45" presetID="22" presetClass="entr" presetSubtype="1" fill="hold" nodeType="with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wipe(up)">
                                      <p:cBhvr>
                                        <p:cTn id="4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2" grpId="0"/>
      <p:bldP spid="112" grpId="1"/>
      <p:bldP spid="44" grpId="0" animBg="1"/>
      <p:bldP spid="44" grpId="1" animBg="1"/>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5">
            <a:extLst>
              <a:ext uri="{FF2B5EF4-FFF2-40B4-BE49-F238E27FC236}">
                <a16:creationId xmlns:a16="http://schemas.microsoft.com/office/drawing/2014/main" id="{7F5A2C15-6A44-4FC4-9396-272347CDDE82}"/>
              </a:ext>
            </a:extLst>
          </p:cNvPr>
          <p:cNvSpPr/>
          <p:nvPr/>
        </p:nvSpPr>
        <p:spPr bwMode="auto">
          <a:xfrm>
            <a:off x="7970973" y="2973926"/>
            <a:ext cx="3614736" cy="1217630"/>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82296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000000"/>
              </a:solidFill>
              <a:effectLst/>
              <a:uLnTx/>
              <a:uFillTx/>
              <a:latin typeface="Segoe UI Semibold"/>
              <a:ea typeface="+mn-ea"/>
              <a:cs typeface="+mn-cs"/>
            </a:endParaRPr>
          </a:p>
        </p:txBody>
      </p:sp>
      <p:graphicFrame>
        <p:nvGraphicFramePr>
          <p:cNvPr id="37" name="Table 12">
            <a:extLst>
              <a:ext uri="{FF2B5EF4-FFF2-40B4-BE49-F238E27FC236}">
                <a16:creationId xmlns:a16="http://schemas.microsoft.com/office/drawing/2014/main" id="{C164C156-FFF4-4FD6-969D-D197DC385127}"/>
              </a:ext>
            </a:extLst>
          </p:cNvPr>
          <p:cNvGraphicFramePr>
            <a:graphicFrameLocks noGrp="1"/>
          </p:cNvGraphicFramePr>
          <p:nvPr>
            <p:extLst>
              <p:ext uri="{D42A27DB-BD31-4B8C-83A1-F6EECF244321}">
                <p14:modId xmlns:p14="http://schemas.microsoft.com/office/powerpoint/2010/main" val="2996856855"/>
              </p:ext>
            </p:extLst>
          </p:nvPr>
        </p:nvGraphicFramePr>
        <p:xfrm>
          <a:off x="7979223" y="2963331"/>
          <a:ext cx="3614739" cy="1281754"/>
        </p:xfrm>
        <a:graphic>
          <a:graphicData uri="http://schemas.openxmlformats.org/drawingml/2006/table">
            <a:tbl>
              <a:tblPr firstRow="1" bandRow="1">
                <a:effectLst/>
                <a:tableStyleId>{3B4B98B0-60AC-42C2-AFA5-B58CD77FA1E5}</a:tableStyleId>
              </a:tblPr>
              <a:tblGrid>
                <a:gridCol w="1513423">
                  <a:extLst>
                    <a:ext uri="{9D8B030D-6E8A-4147-A177-3AD203B41FA5}">
                      <a16:colId xmlns:a16="http://schemas.microsoft.com/office/drawing/2014/main" val="3761039183"/>
                    </a:ext>
                  </a:extLst>
                </a:gridCol>
                <a:gridCol w="981146">
                  <a:extLst>
                    <a:ext uri="{9D8B030D-6E8A-4147-A177-3AD203B41FA5}">
                      <a16:colId xmlns:a16="http://schemas.microsoft.com/office/drawing/2014/main" val="3694064770"/>
                    </a:ext>
                  </a:extLst>
                </a:gridCol>
                <a:gridCol w="1120170">
                  <a:extLst>
                    <a:ext uri="{9D8B030D-6E8A-4147-A177-3AD203B41FA5}">
                      <a16:colId xmlns:a16="http://schemas.microsoft.com/office/drawing/2014/main" val="836788475"/>
                    </a:ext>
                  </a:extLst>
                </a:gridCol>
              </a:tblGrid>
              <a:tr h="376986">
                <a:tc>
                  <a:txBody>
                    <a:bodyPr/>
                    <a:lstStyle/>
                    <a:p>
                      <a:pPr marL="0" algn="l" defTabSz="914400" rtl="0" eaLnBrk="1" latinLnBrk="0" hangingPunct="1"/>
                      <a:r>
                        <a:rPr lang="en-US" sz="1400" kern="1200" dirty="0">
                          <a:solidFill>
                            <a:schemeClr val="bg1"/>
                          </a:solidFill>
                        </a:rPr>
                        <a:t>key</a:t>
                      </a:r>
                      <a:endParaRPr lang="en-US" sz="1400" b="1" kern="1200" dirty="0">
                        <a:solidFill>
                          <a:schemeClr val="bg1"/>
                        </a:solidFill>
                        <a:latin typeface="+mj-lt"/>
                        <a:ea typeface="+mn-ea"/>
                        <a:cs typeface="+mn-cs"/>
                      </a:endParaRPr>
                    </a:p>
                  </a:txBody>
                  <a:tcPr marR="0" marT="91440" marB="0">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202192"/>
                    </a:solidFill>
                  </a:tcPr>
                </a:tc>
                <a:tc>
                  <a:txBody>
                    <a:bodyPr/>
                    <a:lstStyle/>
                    <a:p>
                      <a:pPr marL="0" algn="l" defTabSz="914400" rtl="0" eaLnBrk="1" latinLnBrk="0" hangingPunct="1"/>
                      <a:r>
                        <a:rPr lang="en-US" sz="1400" b="1" kern="1200" dirty="0">
                          <a:solidFill>
                            <a:schemeClr val="bg1"/>
                          </a:solidFill>
                          <a:latin typeface="+mj-lt"/>
                          <a:ea typeface="+mn-ea"/>
                          <a:cs typeface="+mn-cs"/>
                        </a:rPr>
                        <a:t>Field</a:t>
                      </a:r>
                    </a:p>
                  </a:txBody>
                  <a:tcPr marR="0" marT="91440" marB="0">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202192"/>
                    </a:solidFill>
                  </a:tcPr>
                </a:tc>
                <a:tc>
                  <a:txBody>
                    <a:bodyPr/>
                    <a:lstStyle/>
                    <a:p>
                      <a:pPr marL="0" algn="l" defTabSz="914400" rtl="0" eaLnBrk="1" latinLnBrk="0" hangingPunct="1"/>
                      <a:r>
                        <a:rPr lang="en-US" sz="1400" kern="1200" dirty="0">
                          <a:solidFill>
                            <a:schemeClr val="bg1"/>
                          </a:solidFill>
                        </a:rPr>
                        <a:t>value</a:t>
                      </a:r>
                      <a:endParaRPr lang="en-US" sz="1400" b="1" kern="1200" dirty="0">
                        <a:solidFill>
                          <a:schemeClr val="bg1"/>
                        </a:solidFill>
                        <a:latin typeface="+mj-lt"/>
                        <a:ea typeface="+mn-ea"/>
                        <a:cs typeface="+mn-cs"/>
                      </a:endParaRPr>
                    </a:p>
                  </a:txBody>
                  <a:tcPr marR="0" marT="91440" marB="0">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202192"/>
                    </a:solidFill>
                  </a:tcPr>
                </a:tc>
                <a:extLst>
                  <a:ext uri="{0D108BD9-81ED-4DB2-BD59-A6C34878D82A}">
                    <a16:rowId xmlns:a16="http://schemas.microsoft.com/office/drawing/2014/main" val="2260012255"/>
                  </a:ext>
                </a:extLst>
              </a:tr>
              <a:tr h="452384">
                <a:tc>
                  <a:txBody>
                    <a:bodyPr/>
                    <a:lstStyle/>
                    <a:p>
                      <a:r>
                        <a:rPr lang="en-US" sz="1400" b="0" kern="1200" dirty="0" err="1">
                          <a:latin typeface="Consolas" panose="020B0609020204030204" pitchFamily="49" charset="0"/>
                        </a:rPr>
                        <a:t>myapp</a:t>
                      </a:r>
                      <a:r>
                        <a:rPr lang="en-US" sz="1400" b="0" kern="1200" dirty="0">
                          <a:latin typeface="Consolas" panose="020B0609020204030204" pitchFamily="49" charset="0"/>
                        </a:rPr>
                        <a:t>||order1</a:t>
                      </a:r>
                      <a:endParaRPr lang="en-US" sz="1400" b="0" kern="1200" dirty="0">
                        <a:solidFill>
                          <a:srgbClr val="1A1A1A"/>
                        </a:solidFill>
                        <a:latin typeface="Consolas" panose="020B0609020204030204" pitchFamily="49" charset="0"/>
                        <a:ea typeface="Segoe UI Symbol"/>
                        <a:cs typeface="+mn-cs"/>
                      </a:endParaRPr>
                    </a:p>
                  </a:txBody>
                  <a:tcPr marT="91440" marB="91440">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US" sz="1400" b="0" kern="1200" dirty="0">
                          <a:solidFill>
                            <a:srgbClr val="1A1A1A"/>
                          </a:solidFill>
                          <a:latin typeface="Consolas" panose="020B0609020204030204" pitchFamily="49" charset="0"/>
                          <a:ea typeface="Segoe UI Symbol"/>
                          <a:cs typeface="+mn-cs"/>
                        </a:rPr>
                        <a:t>data</a:t>
                      </a:r>
                    </a:p>
                  </a:txBody>
                  <a:tcPr marT="91440" marB="91440">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US" sz="1400" kern="1200" dirty="0">
                          <a:solidFill>
                            <a:srgbClr val="202192"/>
                          </a:solidFill>
                          <a:effectLst/>
                          <a:latin typeface="Consolas" panose="020B0609020204030204" pitchFamily="49" charset="0"/>
                          <a:ea typeface="Segoe UI Symbol" panose="020B0502040204020203" pitchFamily="34" charset="0"/>
                          <a:cs typeface="+mn-cs"/>
                        </a:rPr>
                        <a:t>"</a:t>
                      </a:r>
                      <a:r>
                        <a:rPr lang="en-US" sz="1400" b="0" kern="1200" dirty="0" err="1">
                          <a:latin typeface="Consolas" panose="020B0609020204030204" pitchFamily="49" charset="0"/>
                        </a:rPr>
                        <a:t>myorder</a:t>
                      </a:r>
                      <a:r>
                        <a:rPr lang="en-US" sz="1400" b="0" kern="1200" dirty="0">
                          <a:latin typeface="Consolas" panose="020B0609020204030204" pitchFamily="49" charset="0"/>
                        </a:rPr>
                        <a:t>"</a:t>
                      </a:r>
                      <a:endParaRPr lang="en-US" sz="1400" b="0" kern="1200" dirty="0">
                        <a:solidFill>
                          <a:srgbClr val="1A1A1A"/>
                        </a:solidFill>
                        <a:latin typeface="Consolas" panose="020B0609020204030204" pitchFamily="49" charset="0"/>
                        <a:ea typeface="Segoe UI Symbol"/>
                        <a:cs typeface="+mn-cs"/>
                      </a:endParaRPr>
                    </a:p>
                  </a:txBody>
                  <a:tcPr marT="91440" marB="91440">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192882631"/>
                  </a:ext>
                </a:extLst>
              </a:tr>
              <a:tr h="452384">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400" b="0" kern="1200" dirty="0" err="1">
                          <a:latin typeface="Consolas" panose="020B0609020204030204" pitchFamily="49" charset="0"/>
                        </a:rPr>
                        <a:t>myapp</a:t>
                      </a:r>
                      <a:r>
                        <a:rPr lang="en-US" sz="1400" b="0" kern="1200" dirty="0">
                          <a:latin typeface="Consolas" panose="020B0609020204030204" pitchFamily="49" charset="0"/>
                        </a:rPr>
                        <a:t>||order1</a:t>
                      </a:r>
                      <a:endParaRPr lang="en-US" sz="1400" b="0" kern="1200" dirty="0">
                        <a:solidFill>
                          <a:srgbClr val="1A1A1A"/>
                        </a:solidFill>
                        <a:latin typeface="Consolas" panose="020B0609020204030204" pitchFamily="49" charset="0"/>
                        <a:ea typeface="Segoe UI Symbol"/>
                        <a:cs typeface="+mn-cs"/>
                      </a:endParaRPr>
                    </a:p>
                  </a:txBody>
                  <a:tcPr marT="91440" marB="91440">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US" sz="1400" b="0" kern="1200" dirty="0">
                          <a:solidFill>
                            <a:srgbClr val="1A1A1A"/>
                          </a:solidFill>
                          <a:latin typeface="Consolas" panose="020B0609020204030204" pitchFamily="49" charset="0"/>
                          <a:ea typeface="Segoe UI Symbol"/>
                          <a:cs typeface="+mn-cs"/>
                        </a:rPr>
                        <a:t>version</a:t>
                      </a:r>
                    </a:p>
                  </a:txBody>
                  <a:tcPr marT="91440" marB="91440">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US" sz="1400" b="0" kern="1200" dirty="0">
                          <a:solidFill>
                            <a:srgbClr val="1A1A1A"/>
                          </a:solidFill>
                          <a:latin typeface="Consolas" panose="020B0609020204030204" pitchFamily="49" charset="0"/>
                          <a:ea typeface="Segoe UI Symbol"/>
                          <a:cs typeface="+mn-cs"/>
                        </a:rPr>
                        <a:t>1</a:t>
                      </a:r>
                    </a:p>
                  </a:txBody>
                  <a:tcPr marT="91440" marB="91440">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98392102"/>
                  </a:ext>
                </a:extLst>
              </a:tr>
            </a:tbl>
          </a:graphicData>
        </a:graphic>
      </p:graphicFrame>
      <p:sp>
        <p:nvSpPr>
          <p:cNvPr id="2" name="Title 1">
            <a:extLst>
              <a:ext uri="{FF2B5EF4-FFF2-40B4-BE49-F238E27FC236}">
                <a16:creationId xmlns:a16="http://schemas.microsoft.com/office/drawing/2014/main" id="{4080D96B-D494-4669-9657-D7B140BEA6DA}"/>
              </a:ext>
            </a:extLst>
          </p:cNvPr>
          <p:cNvSpPr>
            <a:spLocks noGrp="1"/>
          </p:cNvSpPr>
          <p:nvPr>
            <p:ph type="title"/>
          </p:nvPr>
        </p:nvSpPr>
        <p:spPr>
          <a:xfrm>
            <a:off x="1303867" y="457200"/>
            <a:ext cx="10302916" cy="553998"/>
          </a:xfrm>
        </p:spPr>
        <p:txBody>
          <a:bodyPr/>
          <a:lstStyle/>
          <a:p>
            <a:r>
              <a:rPr lang="en-US"/>
              <a:t>State management</a:t>
            </a:r>
          </a:p>
        </p:txBody>
      </p:sp>
      <p:pic>
        <p:nvPicPr>
          <p:cNvPr id="4" name="Graphic 3">
            <a:extLst>
              <a:ext uri="{FF2B5EF4-FFF2-40B4-BE49-F238E27FC236}">
                <a16:creationId xmlns:a16="http://schemas.microsoft.com/office/drawing/2014/main" id="{2412C1B8-239B-4A19-A293-4FCD2AA9B7AB}"/>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617747" y="457200"/>
            <a:ext cx="335789" cy="549656"/>
          </a:xfrm>
          <a:prstGeom prst="rect">
            <a:avLst/>
          </a:prstGeom>
        </p:spPr>
      </p:pic>
      <p:grpSp>
        <p:nvGrpSpPr>
          <p:cNvPr id="13" name="!!AppA">
            <a:extLst>
              <a:ext uri="{FF2B5EF4-FFF2-40B4-BE49-F238E27FC236}">
                <a16:creationId xmlns:a16="http://schemas.microsoft.com/office/drawing/2014/main" id="{84E5AC79-DC80-4CEC-8559-2C80EC45A927}"/>
              </a:ext>
            </a:extLst>
          </p:cNvPr>
          <p:cNvGrpSpPr/>
          <p:nvPr/>
        </p:nvGrpSpPr>
        <p:grpSpPr>
          <a:xfrm>
            <a:off x="1276252" y="1696947"/>
            <a:ext cx="1461928" cy="1705582"/>
            <a:chOff x="3444424" y="1954650"/>
            <a:chExt cx="1400542" cy="1633964"/>
          </a:xfrm>
        </p:grpSpPr>
        <p:pic>
          <p:nvPicPr>
            <p:cNvPr id="14" name="Graphic 13">
              <a:extLst>
                <a:ext uri="{FF2B5EF4-FFF2-40B4-BE49-F238E27FC236}">
                  <a16:creationId xmlns:a16="http://schemas.microsoft.com/office/drawing/2014/main" id="{052A87E3-D11C-452B-AC9C-917712200400}"/>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3444424" y="1954650"/>
              <a:ext cx="1400542" cy="1633964"/>
            </a:xfrm>
            <a:prstGeom prst="rect">
              <a:avLst/>
            </a:prstGeom>
          </p:spPr>
        </p:pic>
        <p:sp>
          <p:nvSpPr>
            <p:cNvPr id="15" name="TextBox 14">
              <a:extLst>
                <a:ext uri="{FF2B5EF4-FFF2-40B4-BE49-F238E27FC236}">
                  <a16:creationId xmlns:a16="http://schemas.microsoft.com/office/drawing/2014/main" id="{D1FB32F3-4B2A-486E-80EC-2053CCFD8A18}"/>
                </a:ext>
              </a:extLst>
            </p:cNvPr>
            <p:cNvSpPr txBox="1"/>
            <p:nvPr/>
          </p:nvSpPr>
          <p:spPr>
            <a:xfrm>
              <a:off x="3726943" y="2525411"/>
              <a:ext cx="766311" cy="294853"/>
            </a:xfrm>
            <a:prstGeom prst="rect">
              <a:avLst/>
            </a:prstGeom>
            <a:noFill/>
          </p:spPr>
          <p:txBody>
            <a:bodyPr wrap="none" lIns="0" tIns="0" rIns="0" bIns="0" rtlCol="0">
              <a:spAutoFit/>
            </a:bodyPr>
            <a:lstStyle/>
            <a:p>
              <a:pPr algn="ctr"/>
              <a:r>
                <a:rPr lang="en-US" sz="2000" dirty="0" err="1">
                  <a:solidFill>
                    <a:schemeClr val="bg1"/>
                  </a:solidFill>
                  <a:latin typeface="+mj-lt"/>
                </a:rPr>
                <a:t>myapp</a:t>
              </a:r>
              <a:endParaRPr lang="en-US" sz="2000" dirty="0">
                <a:solidFill>
                  <a:schemeClr val="bg1"/>
                </a:solidFill>
                <a:latin typeface="+mj-lt"/>
              </a:endParaRPr>
            </a:p>
          </p:txBody>
        </p:sp>
      </p:grpSp>
      <p:pic>
        <p:nvPicPr>
          <p:cNvPr id="64" name="Graphic 63">
            <a:extLst>
              <a:ext uri="{FF2B5EF4-FFF2-40B4-BE49-F238E27FC236}">
                <a16:creationId xmlns:a16="http://schemas.microsoft.com/office/drawing/2014/main" id="{55EAACE1-69DA-4494-BEB7-2141A0F30C78}"/>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4551928" y="2056928"/>
            <a:ext cx="843400" cy="983967"/>
          </a:xfrm>
          <a:prstGeom prst="rect">
            <a:avLst/>
          </a:prstGeom>
          <a:effectLst>
            <a:outerShdw blurRad="50800" dist="25400" dir="13500000" algn="br" rotWithShape="0">
              <a:prstClr val="black">
                <a:alpha val="40000"/>
              </a:prstClr>
            </a:outerShdw>
          </a:effectLst>
        </p:spPr>
      </p:pic>
      <p:cxnSp>
        <p:nvCxnSpPr>
          <p:cNvPr id="58" name="Straight Arrow Connector 57">
            <a:extLst>
              <a:ext uri="{FF2B5EF4-FFF2-40B4-BE49-F238E27FC236}">
                <a16:creationId xmlns:a16="http://schemas.microsoft.com/office/drawing/2014/main" id="{20901D22-E7D9-416D-BC2E-DDF9B51DFCBC}"/>
              </a:ext>
            </a:extLst>
          </p:cNvPr>
          <p:cNvCxnSpPr>
            <a:cxnSpLocks/>
            <a:stCxn id="14" idx="3"/>
            <a:endCxn id="64" idx="1"/>
          </p:cNvCxnSpPr>
          <p:nvPr/>
        </p:nvCxnSpPr>
        <p:spPr>
          <a:xfrm flipV="1">
            <a:off x="2738180" y="2548912"/>
            <a:ext cx="1813748" cy="826"/>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grpSp>
        <p:nvGrpSpPr>
          <p:cNvPr id="55" name="Group 54">
            <a:extLst>
              <a:ext uri="{FF2B5EF4-FFF2-40B4-BE49-F238E27FC236}">
                <a16:creationId xmlns:a16="http://schemas.microsoft.com/office/drawing/2014/main" id="{64727B94-D064-44AD-B142-BE0507A41495}"/>
              </a:ext>
            </a:extLst>
          </p:cNvPr>
          <p:cNvGrpSpPr/>
          <p:nvPr/>
        </p:nvGrpSpPr>
        <p:grpSpPr>
          <a:xfrm>
            <a:off x="5395328" y="2411019"/>
            <a:ext cx="1395075" cy="269304"/>
            <a:chOff x="5395328" y="2411019"/>
            <a:chExt cx="1395075" cy="269304"/>
          </a:xfrm>
        </p:grpSpPr>
        <p:cxnSp>
          <p:nvCxnSpPr>
            <p:cNvPr id="89" name="Straight Arrow Connector 88">
              <a:extLst>
                <a:ext uri="{FF2B5EF4-FFF2-40B4-BE49-F238E27FC236}">
                  <a16:creationId xmlns:a16="http://schemas.microsoft.com/office/drawing/2014/main" id="{858FCFA1-716C-498A-AC9E-EBA99E898225}"/>
                </a:ext>
              </a:extLst>
            </p:cNvPr>
            <p:cNvCxnSpPr>
              <a:cxnSpLocks/>
              <a:stCxn id="64" idx="3"/>
              <a:endCxn id="21" idx="3"/>
            </p:cNvCxnSpPr>
            <p:nvPr/>
          </p:nvCxnSpPr>
          <p:spPr>
            <a:xfrm flipV="1">
              <a:off x="5395328" y="2545671"/>
              <a:ext cx="1146790" cy="3241"/>
            </a:xfrm>
            <a:prstGeom prst="straightConnector1">
              <a:avLst/>
            </a:prstGeom>
            <a:ln w="28575">
              <a:solidFill>
                <a:srgbClr val="202192"/>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8E231F6F-64DA-48ED-80BC-4FEF3A386EB8}"/>
                </a:ext>
              </a:extLst>
            </p:cNvPr>
            <p:cNvSpPr/>
            <p:nvPr/>
          </p:nvSpPr>
          <p:spPr bwMode="auto">
            <a:xfrm>
              <a:off x="6545916" y="2507737"/>
              <a:ext cx="83403" cy="75868"/>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1" name="Freeform: Shape 20">
              <a:extLst>
                <a:ext uri="{FF2B5EF4-FFF2-40B4-BE49-F238E27FC236}">
                  <a16:creationId xmlns:a16="http://schemas.microsoft.com/office/drawing/2014/main" id="{6F41143A-87DB-44AA-ACEC-F8599E3272D4}"/>
                </a:ext>
              </a:extLst>
            </p:cNvPr>
            <p:cNvSpPr/>
            <p:nvPr/>
          </p:nvSpPr>
          <p:spPr bwMode="auto">
            <a:xfrm>
              <a:off x="6542118" y="2411019"/>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grpSp>
        <p:nvGrpSpPr>
          <p:cNvPr id="56" name="Group 55">
            <a:extLst>
              <a:ext uri="{FF2B5EF4-FFF2-40B4-BE49-F238E27FC236}">
                <a16:creationId xmlns:a16="http://schemas.microsoft.com/office/drawing/2014/main" id="{03214943-05AD-4A56-A314-09B7AE27BF36}"/>
              </a:ext>
            </a:extLst>
          </p:cNvPr>
          <p:cNvGrpSpPr/>
          <p:nvPr/>
        </p:nvGrpSpPr>
        <p:grpSpPr>
          <a:xfrm>
            <a:off x="6632893" y="2115983"/>
            <a:ext cx="4961072" cy="859376"/>
            <a:chOff x="6624637" y="2115983"/>
            <a:chExt cx="4961072" cy="859376"/>
          </a:xfrm>
        </p:grpSpPr>
        <p:grpSp>
          <p:nvGrpSpPr>
            <p:cNvPr id="51" name="Group 50">
              <a:extLst>
                <a:ext uri="{FF2B5EF4-FFF2-40B4-BE49-F238E27FC236}">
                  <a16:creationId xmlns:a16="http://schemas.microsoft.com/office/drawing/2014/main" id="{C6488998-027F-4CB5-AC1A-9EDD9E725F75}"/>
                </a:ext>
              </a:extLst>
            </p:cNvPr>
            <p:cNvGrpSpPr/>
            <p:nvPr/>
          </p:nvGrpSpPr>
          <p:grpSpPr>
            <a:xfrm>
              <a:off x="6624637" y="2115983"/>
              <a:ext cx="4961072" cy="859376"/>
              <a:chOff x="6624637" y="2115983"/>
              <a:chExt cx="4961072" cy="859376"/>
            </a:xfrm>
          </p:grpSpPr>
          <p:sp>
            <p:nvSpPr>
              <p:cNvPr id="26" name="Rounded Rectangle 5">
                <a:extLst>
                  <a:ext uri="{FF2B5EF4-FFF2-40B4-BE49-F238E27FC236}">
                    <a16:creationId xmlns:a16="http://schemas.microsoft.com/office/drawing/2014/main" id="{22936666-0581-44E0-9E07-D8C92F68830E}"/>
                  </a:ext>
                </a:extLst>
              </p:cNvPr>
              <p:cNvSpPr/>
              <p:nvPr/>
            </p:nvSpPr>
            <p:spPr bwMode="auto">
              <a:xfrm>
                <a:off x="7970973" y="2115983"/>
                <a:ext cx="3614736" cy="859376"/>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82296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lang="en-US" sz="2000" dirty="0">
                    <a:solidFill>
                      <a:srgbClr val="000000"/>
                    </a:solidFill>
                    <a:latin typeface="Segoe UI Semibold"/>
                  </a:rPr>
                  <a:t>Redis </a:t>
                </a:r>
                <a:r>
                  <a:rPr kumimoji="0" lang="en-US" sz="2000" b="0" i="0" u="none" strike="noStrike" kern="1200" cap="none" spc="0" normalizeH="0" baseline="0" noProof="0" dirty="0">
                    <a:ln>
                      <a:noFill/>
                    </a:ln>
                    <a:solidFill>
                      <a:srgbClr val="000000"/>
                    </a:solidFill>
                    <a:effectLst/>
                    <a:uLnTx/>
                    <a:uFillTx/>
                    <a:latin typeface="Segoe UI Semibold"/>
                    <a:ea typeface="+mn-ea"/>
                    <a:cs typeface="+mn-cs"/>
                  </a:rPr>
                  <a:t>Cache</a:t>
                </a:r>
              </a:p>
            </p:txBody>
          </p:sp>
          <p:grpSp>
            <p:nvGrpSpPr>
              <p:cNvPr id="50" name="Group 49">
                <a:extLst>
                  <a:ext uri="{FF2B5EF4-FFF2-40B4-BE49-F238E27FC236}">
                    <a16:creationId xmlns:a16="http://schemas.microsoft.com/office/drawing/2014/main" id="{D1B713EE-C4EC-4691-8261-2E2D7736270B}"/>
                  </a:ext>
                </a:extLst>
              </p:cNvPr>
              <p:cNvGrpSpPr/>
              <p:nvPr/>
            </p:nvGrpSpPr>
            <p:grpSpPr>
              <a:xfrm>
                <a:off x="6624637" y="2493539"/>
                <a:ext cx="1346336" cy="104265"/>
                <a:chOff x="6624637" y="2493539"/>
                <a:chExt cx="1346336" cy="104265"/>
              </a:xfrm>
            </p:grpSpPr>
            <p:sp>
              <p:nvSpPr>
                <p:cNvPr id="22" name="Oval 21">
                  <a:extLst>
                    <a:ext uri="{FF2B5EF4-FFF2-40B4-BE49-F238E27FC236}">
                      <a16:creationId xmlns:a16="http://schemas.microsoft.com/office/drawing/2014/main" id="{CE8A95E4-9130-4A2C-9D51-A7FB88F79112}"/>
                    </a:ext>
                  </a:extLst>
                </p:cNvPr>
                <p:cNvSpPr/>
                <p:nvPr/>
              </p:nvSpPr>
              <p:spPr bwMode="auto">
                <a:xfrm>
                  <a:off x="6624637" y="2493539"/>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cxnSp>
              <p:nvCxnSpPr>
                <p:cNvPr id="47" name="Straight Arrow Connector 46">
                  <a:extLst>
                    <a:ext uri="{FF2B5EF4-FFF2-40B4-BE49-F238E27FC236}">
                      <a16:creationId xmlns:a16="http://schemas.microsoft.com/office/drawing/2014/main" id="{93363617-EB97-40D1-A0BF-63A6A7778433}"/>
                    </a:ext>
                  </a:extLst>
                </p:cNvPr>
                <p:cNvCxnSpPr>
                  <a:cxnSpLocks/>
                  <a:stCxn id="22" idx="6"/>
                  <a:endCxn id="26" idx="1"/>
                </p:cNvCxnSpPr>
                <p:nvPr/>
              </p:nvCxnSpPr>
              <p:spPr>
                <a:xfrm flipV="1">
                  <a:off x="6728901" y="2545671"/>
                  <a:ext cx="1242072" cy="1"/>
                </a:xfrm>
                <a:prstGeom prst="straightConnector1">
                  <a:avLst/>
                </a:prstGeom>
                <a:ln w="28575">
                  <a:solidFill>
                    <a:srgbClr val="202192"/>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grpSp>
        </p:grpSp>
        <p:pic>
          <p:nvPicPr>
            <p:cNvPr id="1026" name="Picture 2" descr="See the source image">
              <a:extLst>
                <a:ext uri="{FF2B5EF4-FFF2-40B4-BE49-F238E27FC236}">
                  <a16:creationId xmlns:a16="http://schemas.microsoft.com/office/drawing/2014/main" id="{CE49922B-41F4-4BD9-A8BC-0E9CF26F92B4}"/>
                </a:ext>
              </a:extLst>
            </p:cNvPr>
            <p:cNvPicPr>
              <a:picLocks noChangeAspect="1" noChangeArrowheads="1"/>
            </p:cNvPicPr>
            <p:nvPr/>
          </p:nvPicPr>
          <p:blipFill rotWithShape="1">
            <a:blip r:embed="rId9" cstate="print">
              <a:extLst>
                <a:ext uri="{28A0092B-C50C-407E-A947-70E740481C1C}">
                  <a14:useLocalDpi xmlns:a14="http://schemas.microsoft.com/office/drawing/2010/main"/>
                </a:ext>
              </a:extLst>
            </a:blip>
            <a:srcRect/>
            <a:stretch/>
          </p:blipFill>
          <p:spPr bwMode="auto">
            <a:xfrm>
              <a:off x="8133103" y="2327366"/>
              <a:ext cx="522408" cy="439850"/>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TextBox 4">
            <a:extLst>
              <a:ext uri="{FF2B5EF4-FFF2-40B4-BE49-F238E27FC236}">
                <a16:creationId xmlns:a16="http://schemas.microsoft.com/office/drawing/2014/main" id="{13E17B9A-4BAF-4B9A-8CEE-031EEAB122AD}"/>
              </a:ext>
            </a:extLst>
          </p:cNvPr>
          <p:cNvSpPr txBox="1"/>
          <p:nvPr/>
        </p:nvSpPr>
        <p:spPr>
          <a:xfrm>
            <a:off x="6077119" y="2039404"/>
            <a:ext cx="1751352" cy="369332"/>
          </a:xfrm>
          <a:prstGeom prst="rect">
            <a:avLst/>
          </a:prstGeom>
          <a:noFill/>
        </p:spPr>
        <p:txBody>
          <a:bodyPr wrap="square">
            <a:spAutoFit/>
          </a:bodyPr>
          <a:lstStyle/>
          <a:p>
            <a:r>
              <a:rPr lang="en-US" dirty="0" err="1">
                <a:solidFill>
                  <a:srgbClr val="202192"/>
                </a:solidFill>
                <a:latin typeface="Consolas" panose="020B0609020204030204" pitchFamily="49" charset="0"/>
              </a:rPr>
              <a:t>orderstore</a:t>
            </a:r>
            <a:endParaRPr lang="en-US" dirty="0"/>
          </a:p>
        </p:txBody>
      </p:sp>
      <p:grpSp>
        <p:nvGrpSpPr>
          <p:cNvPr id="25" name="Group 24">
            <a:extLst>
              <a:ext uri="{FF2B5EF4-FFF2-40B4-BE49-F238E27FC236}">
                <a16:creationId xmlns:a16="http://schemas.microsoft.com/office/drawing/2014/main" id="{30293A41-B624-4AF2-4716-BEDD506F1762}"/>
              </a:ext>
            </a:extLst>
          </p:cNvPr>
          <p:cNvGrpSpPr/>
          <p:nvPr/>
        </p:nvGrpSpPr>
        <p:grpSpPr>
          <a:xfrm>
            <a:off x="944936" y="3499780"/>
            <a:ext cx="6630567" cy="1428382"/>
            <a:chOff x="944937" y="3499780"/>
            <a:chExt cx="5829274" cy="1428382"/>
          </a:xfrm>
        </p:grpSpPr>
        <p:sp>
          <p:nvSpPr>
            <p:cNvPr id="27" name="TextBox 26">
              <a:extLst>
                <a:ext uri="{FF2B5EF4-FFF2-40B4-BE49-F238E27FC236}">
                  <a16:creationId xmlns:a16="http://schemas.microsoft.com/office/drawing/2014/main" id="{C74120C6-28E9-21E5-781D-08DEFCD00C9D}"/>
                </a:ext>
              </a:extLst>
            </p:cNvPr>
            <p:cNvSpPr txBox="1"/>
            <p:nvPr/>
          </p:nvSpPr>
          <p:spPr>
            <a:xfrm>
              <a:off x="944937" y="3499780"/>
              <a:ext cx="5829274" cy="646331"/>
            </a:xfrm>
            <a:prstGeom prst="rect">
              <a:avLst/>
            </a:prstGeom>
            <a:noFill/>
          </p:spPr>
          <p:txBody>
            <a:bodyPr wrap="square" lIns="0" tIns="0" rIns="0" bIns="0" rtlCol="0">
              <a:spAutoFit/>
            </a:bodyPr>
            <a:lstStyle/>
            <a:p>
              <a:pPr algn="ctr"/>
              <a:r>
                <a:rPr lang="en-US" sz="2400" dirty="0">
                  <a:solidFill>
                    <a:srgbClr val="202192"/>
                  </a:solidFill>
                  <a:latin typeface="+mj-lt"/>
                </a:rPr>
                <a:t>GET</a:t>
              </a:r>
              <a:endParaRPr lang="en-US" dirty="0">
                <a:solidFill>
                  <a:srgbClr val="202192"/>
                </a:solidFill>
                <a:latin typeface="+mj-lt"/>
              </a:endParaRPr>
            </a:p>
            <a:p>
              <a:pPr algn="ctr"/>
              <a:r>
                <a:rPr lang="en-US" dirty="0">
                  <a:solidFill>
                    <a:srgbClr val="202192"/>
                  </a:solidFill>
                  <a:latin typeface="Consolas" panose="020B0609020204030204" pitchFamily="49" charset="0"/>
                </a:rPr>
                <a:t>http://localhost:3500/v1.0/state/</a:t>
              </a:r>
              <a:r>
                <a:rPr lang="en-US" dirty="0" err="1">
                  <a:solidFill>
                    <a:srgbClr val="202192"/>
                  </a:solidFill>
                  <a:latin typeface="Consolas" panose="020B0609020204030204" pitchFamily="49" charset="0"/>
                </a:rPr>
                <a:t>orderstore</a:t>
              </a:r>
              <a:r>
                <a:rPr lang="en-US" dirty="0">
                  <a:solidFill>
                    <a:srgbClr val="202192"/>
                  </a:solidFill>
                  <a:latin typeface="Consolas" panose="020B0609020204030204" pitchFamily="49" charset="0"/>
                </a:rPr>
                <a:t>/order1</a:t>
              </a:r>
            </a:p>
          </p:txBody>
        </p:sp>
        <p:sp>
          <p:nvSpPr>
            <p:cNvPr id="28" name="TextBox 27">
              <a:extLst>
                <a:ext uri="{FF2B5EF4-FFF2-40B4-BE49-F238E27FC236}">
                  <a16:creationId xmlns:a16="http://schemas.microsoft.com/office/drawing/2014/main" id="{A11B652C-BB88-9676-6356-93F664B785F3}"/>
                </a:ext>
              </a:extLst>
            </p:cNvPr>
            <p:cNvSpPr txBox="1"/>
            <p:nvPr/>
          </p:nvSpPr>
          <p:spPr>
            <a:xfrm>
              <a:off x="2842347" y="4281831"/>
              <a:ext cx="2034454" cy="646331"/>
            </a:xfrm>
            <a:prstGeom prst="rect">
              <a:avLst/>
            </a:prstGeom>
            <a:solidFill>
              <a:schemeClr val="bg1"/>
            </a:solidFill>
            <a:effectLst>
              <a:outerShdw blurRad="63500" algn="ctr" rotWithShape="0">
                <a:prstClr val="black">
                  <a:alpha val="40000"/>
                </a:prstClr>
              </a:outerShdw>
            </a:effectLst>
          </p:spPr>
          <p:txBody>
            <a:bodyPr wrap="square" lIns="182880" tIns="182880" rIns="182880" bIns="182880" anchor="ctr">
              <a:spAutoFit/>
            </a:bodyPr>
            <a:lstStyle/>
            <a:p>
              <a:pPr algn="ctr" fontAlgn="base"/>
              <a:r>
                <a:rPr lang="en-US" dirty="0">
                  <a:solidFill>
                    <a:srgbClr val="202192"/>
                  </a:solidFill>
                  <a:latin typeface="Consolas" panose="020B0609020204030204" pitchFamily="49" charset="0"/>
                  <a:ea typeface="Segoe UI Symbol" panose="020B0502040204020203" pitchFamily="34" charset="0"/>
                </a:rPr>
                <a:t>"</a:t>
              </a:r>
              <a:r>
                <a:rPr lang="en-US" dirty="0" err="1">
                  <a:solidFill>
                    <a:srgbClr val="202192"/>
                  </a:solidFill>
                  <a:latin typeface="Consolas" panose="020B0609020204030204" pitchFamily="49" charset="0"/>
                  <a:ea typeface="Segoe UI Symbol" panose="020B0502040204020203" pitchFamily="34" charset="0"/>
                </a:rPr>
                <a:t>myorder</a:t>
              </a:r>
              <a:r>
                <a:rPr lang="en-US" kern="1200" dirty="0">
                  <a:solidFill>
                    <a:srgbClr val="202192"/>
                  </a:solidFill>
                  <a:effectLst/>
                  <a:latin typeface="Consolas" panose="020B0609020204030204" pitchFamily="49" charset="0"/>
                  <a:ea typeface="Segoe UI Symbol" panose="020B0502040204020203" pitchFamily="34" charset="0"/>
                  <a:cs typeface="+mn-cs"/>
                </a:rPr>
                <a:t>"</a:t>
              </a:r>
              <a:endParaRPr lang="en-US" sz="1400" dirty="0">
                <a:effectLst/>
              </a:endParaRPr>
            </a:p>
          </p:txBody>
        </p:sp>
      </p:grpSp>
    </p:spTree>
    <p:extLst>
      <p:ext uri="{BB962C8B-B14F-4D97-AF65-F5344CB8AC3E}">
        <p14:creationId xmlns:p14="http://schemas.microsoft.com/office/powerpoint/2010/main" val="8163837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nodeType="withEffect">
                                  <p:stCondLst>
                                    <p:cond delay="0"/>
                                  </p:stCondLst>
                                  <p:childTnLst>
                                    <p:set>
                                      <p:cBhvr>
                                        <p:cTn id="11" dur="1" fill="hold">
                                          <p:stCondLst>
                                            <p:cond delay="0"/>
                                          </p:stCondLst>
                                        </p:cTn>
                                        <p:tgtEl>
                                          <p:spTgt spid="64"/>
                                        </p:tgtEl>
                                        <p:attrNameLst>
                                          <p:attrName>style.visibility</p:attrName>
                                        </p:attrNameLst>
                                      </p:cBhvr>
                                      <p:to>
                                        <p:strVal val="visible"/>
                                      </p:to>
                                    </p:set>
                                    <p:anim calcmode="lin" valueType="num">
                                      <p:cBhvr>
                                        <p:cTn id="12" dur="500" fill="hold"/>
                                        <p:tgtEl>
                                          <p:spTgt spid="64"/>
                                        </p:tgtEl>
                                        <p:attrNameLst>
                                          <p:attrName>ppt_w</p:attrName>
                                        </p:attrNameLst>
                                      </p:cBhvr>
                                      <p:tavLst>
                                        <p:tav tm="0">
                                          <p:val>
                                            <p:fltVal val="0"/>
                                          </p:val>
                                        </p:tav>
                                        <p:tav tm="100000">
                                          <p:val>
                                            <p:strVal val="#ppt_w"/>
                                          </p:val>
                                        </p:tav>
                                      </p:tavLst>
                                    </p:anim>
                                    <p:anim calcmode="lin" valueType="num">
                                      <p:cBhvr>
                                        <p:cTn id="13" dur="500" fill="hold"/>
                                        <p:tgtEl>
                                          <p:spTgt spid="64"/>
                                        </p:tgtEl>
                                        <p:attrNameLst>
                                          <p:attrName>ppt_h</p:attrName>
                                        </p:attrNameLst>
                                      </p:cBhvr>
                                      <p:tavLst>
                                        <p:tav tm="0">
                                          <p:val>
                                            <p:fltVal val="0"/>
                                          </p:val>
                                        </p:tav>
                                        <p:tav tm="100000">
                                          <p:val>
                                            <p:strVal val="#ppt_h"/>
                                          </p:val>
                                        </p:tav>
                                      </p:tavLst>
                                    </p:anim>
                                    <p:animEffect transition="in" filter="fade">
                                      <p:cBhvr>
                                        <p:cTn id="14" dur="500"/>
                                        <p:tgtEl>
                                          <p:spTgt spid="64"/>
                                        </p:tgtEl>
                                      </p:cBhvr>
                                    </p:animEffect>
                                  </p:childTnLst>
                                </p:cTn>
                              </p:par>
                              <p:par>
                                <p:cTn id="15" presetID="53" presetClass="entr" presetSubtype="16" fill="hold" nodeType="withEffect">
                                  <p:stCondLst>
                                    <p:cond delay="0"/>
                                  </p:stCondLst>
                                  <p:childTnLst>
                                    <p:set>
                                      <p:cBhvr>
                                        <p:cTn id="16" dur="1" fill="hold">
                                          <p:stCondLst>
                                            <p:cond delay="0"/>
                                          </p:stCondLst>
                                        </p:cTn>
                                        <p:tgtEl>
                                          <p:spTgt spid="56"/>
                                        </p:tgtEl>
                                        <p:attrNameLst>
                                          <p:attrName>style.visibility</p:attrName>
                                        </p:attrNameLst>
                                      </p:cBhvr>
                                      <p:to>
                                        <p:strVal val="visible"/>
                                      </p:to>
                                    </p:set>
                                    <p:anim calcmode="lin" valueType="num">
                                      <p:cBhvr>
                                        <p:cTn id="17" dur="500" fill="hold"/>
                                        <p:tgtEl>
                                          <p:spTgt spid="56"/>
                                        </p:tgtEl>
                                        <p:attrNameLst>
                                          <p:attrName>ppt_w</p:attrName>
                                        </p:attrNameLst>
                                      </p:cBhvr>
                                      <p:tavLst>
                                        <p:tav tm="0">
                                          <p:val>
                                            <p:fltVal val="0"/>
                                          </p:val>
                                        </p:tav>
                                        <p:tav tm="100000">
                                          <p:val>
                                            <p:strVal val="#ppt_w"/>
                                          </p:val>
                                        </p:tav>
                                      </p:tavLst>
                                    </p:anim>
                                    <p:anim calcmode="lin" valueType="num">
                                      <p:cBhvr>
                                        <p:cTn id="18" dur="500" fill="hold"/>
                                        <p:tgtEl>
                                          <p:spTgt spid="56"/>
                                        </p:tgtEl>
                                        <p:attrNameLst>
                                          <p:attrName>ppt_h</p:attrName>
                                        </p:attrNameLst>
                                      </p:cBhvr>
                                      <p:tavLst>
                                        <p:tav tm="0">
                                          <p:val>
                                            <p:fltVal val="0"/>
                                          </p:val>
                                        </p:tav>
                                        <p:tav tm="100000">
                                          <p:val>
                                            <p:strVal val="#ppt_h"/>
                                          </p:val>
                                        </p:tav>
                                      </p:tavLst>
                                    </p:anim>
                                    <p:animEffect transition="in" filter="fade">
                                      <p:cBhvr>
                                        <p:cTn id="19" dur="500"/>
                                        <p:tgtEl>
                                          <p:spTgt spid="56"/>
                                        </p:tgtEl>
                                      </p:cBhvr>
                                    </p:animEffec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wipe(left)">
                                      <p:cBhvr>
                                        <p:cTn id="23" dur="500"/>
                                        <p:tgtEl>
                                          <p:spTgt spid="55"/>
                                        </p:tgtEl>
                                      </p:cBhvr>
                                    </p:animEffect>
                                  </p:childTnLst>
                                </p:cTn>
                              </p:par>
                              <p:par>
                                <p:cTn id="24" presetID="1" presetClass="entr" presetSubtype="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58"/>
                                        </p:tgtEl>
                                        <p:attrNameLst>
                                          <p:attrName>style.visibility</p:attrName>
                                        </p:attrNameLst>
                                      </p:cBhvr>
                                      <p:to>
                                        <p:strVal val="visible"/>
                                      </p:to>
                                    </p:set>
                                    <p:animEffect transition="in" filter="wipe(left)">
                                      <p:cBhvr>
                                        <p:cTn id="30" dur="500"/>
                                        <p:tgtEl>
                                          <p:spTgt spid="58"/>
                                        </p:tgtEl>
                                      </p:cBhvr>
                                    </p:animEffect>
                                  </p:childTnLst>
                                </p:cTn>
                              </p:par>
                            </p:childTnLst>
                          </p:cTn>
                        </p:par>
                        <p:par>
                          <p:cTn id="31" fill="hold">
                            <p:stCondLst>
                              <p:cond delay="500"/>
                            </p:stCondLst>
                            <p:childTnLst>
                              <p:par>
                                <p:cTn id="32" presetID="22" presetClass="entr" presetSubtype="1"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up)">
                                      <p:cBhvr>
                                        <p:cTn id="34" dur="500"/>
                                        <p:tgtEl>
                                          <p:spTgt spid="7"/>
                                        </p:tgtEl>
                                      </p:cBhvr>
                                    </p:animEffect>
                                  </p:childTnLst>
                                </p:cTn>
                              </p:par>
                              <p:par>
                                <p:cTn id="35" presetID="22" presetClass="entr" presetSubtype="1" fill="hold" nodeType="with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up)">
                                      <p:cBhvr>
                                        <p:cTn id="37" dur="500"/>
                                        <p:tgtEl>
                                          <p:spTgt spid="37"/>
                                        </p:tgtEl>
                                      </p:cBhvr>
                                    </p:animEffect>
                                  </p:childTnLst>
                                </p:cTn>
                              </p:par>
                              <p:par>
                                <p:cTn id="38" presetID="10" presetClass="entr" presetSubtype="0" fill="hold" nodeType="withEffect">
                                  <p:stCondLst>
                                    <p:cond delay="10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500"/>
                                        <p:tgtEl>
                                          <p:spTgt spid="25"/>
                                        </p:tgtEl>
                                      </p:cBhvr>
                                    </p:animEffect>
                                  </p:childTnLst>
                                </p:cTn>
                              </p:par>
                              <p:par>
                                <p:cTn id="41" presetID="42" presetClass="path" presetSubtype="0" decel="100000" fill="hold" nodeType="withEffect">
                                  <p:stCondLst>
                                    <p:cond delay="100"/>
                                  </p:stCondLst>
                                  <p:childTnLst>
                                    <p:animMotion origin="layout" path="M 4.16667E-6 -4.44444E-6 L 4.16667E-6 0.03774 " pathEditMode="relative" rAng="0" ptsTypes="AA">
                                      <p:cBhvr>
                                        <p:cTn id="42" dur="750" spd="-100000" fill="hold"/>
                                        <p:tgtEl>
                                          <p:spTgt spid="25"/>
                                        </p:tgtEl>
                                        <p:attrNameLst>
                                          <p:attrName>ppt_x</p:attrName>
                                          <p:attrName>ppt_y</p:attrName>
                                        </p:attrNameLst>
                                      </p:cBhvr>
                                      <p:rCtr x="0" y="187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5">
            <a:extLst>
              <a:ext uri="{FF2B5EF4-FFF2-40B4-BE49-F238E27FC236}">
                <a16:creationId xmlns:a16="http://schemas.microsoft.com/office/drawing/2014/main" id="{7F5A2C15-6A44-4FC4-9396-272347CDDE82}"/>
              </a:ext>
            </a:extLst>
          </p:cNvPr>
          <p:cNvSpPr/>
          <p:nvPr/>
        </p:nvSpPr>
        <p:spPr bwMode="auto">
          <a:xfrm>
            <a:off x="7970973" y="2973926"/>
            <a:ext cx="3614736" cy="1217630"/>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82296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000000"/>
              </a:solidFill>
              <a:effectLst/>
              <a:uLnTx/>
              <a:uFillTx/>
              <a:latin typeface="Segoe UI Semibold"/>
              <a:ea typeface="+mn-ea"/>
              <a:cs typeface="+mn-cs"/>
            </a:endParaRPr>
          </a:p>
        </p:txBody>
      </p:sp>
      <p:graphicFrame>
        <p:nvGraphicFramePr>
          <p:cNvPr id="37" name="Table 12">
            <a:extLst>
              <a:ext uri="{FF2B5EF4-FFF2-40B4-BE49-F238E27FC236}">
                <a16:creationId xmlns:a16="http://schemas.microsoft.com/office/drawing/2014/main" id="{C164C156-FFF4-4FD6-969D-D197DC385127}"/>
              </a:ext>
            </a:extLst>
          </p:cNvPr>
          <p:cNvGraphicFramePr>
            <a:graphicFrameLocks noGrp="1"/>
          </p:cNvGraphicFramePr>
          <p:nvPr/>
        </p:nvGraphicFramePr>
        <p:xfrm>
          <a:off x="7979223" y="2963331"/>
          <a:ext cx="3614739" cy="1281754"/>
        </p:xfrm>
        <a:graphic>
          <a:graphicData uri="http://schemas.openxmlformats.org/drawingml/2006/table">
            <a:tbl>
              <a:tblPr firstRow="1" bandRow="1">
                <a:effectLst/>
                <a:tableStyleId>{3B4B98B0-60AC-42C2-AFA5-B58CD77FA1E5}</a:tableStyleId>
              </a:tblPr>
              <a:tblGrid>
                <a:gridCol w="1513423">
                  <a:extLst>
                    <a:ext uri="{9D8B030D-6E8A-4147-A177-3AD203B41FA5}">
                      <a16:colId xmlns:a16="http://schemas.microsoft.com/office/drawing/2014/main" val="3761039183"/>
                    </a:ext>
                  </a:extLst>
                </a:gridCol>
                <a:gridCol w="981146">
                  <a:extLst>
                    <a:ext uri="{9D8B030D-6E8A-4147-A177-3AD203B41FA5}">
                      <a16:colId xmlns:a16="http://schemas.microsoft.com/office/drawing/2014/main" val="3694064770"/>
                    </a:ext>
                  </a:extLst>
                </a:gridCol>
                <a:gridCol w="1120170">
                  <a:extLst>
                    <a:ext uri="{9D8B030D-6E8A-4147-A177-3AD203B41FA5}">
                      <a16:colId xmlns:a16="http://schemas.microsoft.com/office/drawing/2014/main" val="836788475"/>
                    </a:ext>
                  </a:extLst>
                </a:gridCol>
              </a:tblGrid>
              <a:tr h="376986">
                <a:tc>
                  <a:txBody>
                    <a:bodyPr/>
                    <a:lstStyle/>
                    <a:p>
                      <a:pPr marL="0" algn="l" defTabSz="914400" rtl="0" eaLnBrk="1" latinLnBrk="0" hangingPunct="1"/>
                      <a:r>
                        <a:rPr lang="en-US" sz="1400" kern="1200" dirty="0">
                          <a:solidFill>
                            <a:schemeClr val="bg1"/>
                          </a:solidFill>
                        </a:rPr>
                        <a:t>key</a:t>
                      </a:r>
                      <a:endParaRPr lang="en-US" sz="1400" b="1" kern="1200" dirty="0">
                        <a:solidFill>
                          <a:schemeClr val="bg1"/>
                        </a:solidFill>
                        <a:latin typeface="+mj-lt"/>
                        <a:ea typeface="+mn-ea"/>
                        <a:cs typeface="+mn-cs"/>
                      </a:endParaRPr>
                    </a:p>
                  </a:txBody>
                  <a:tcPr marR="0" marT="91440" marB="0">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202192"/>
                    </a:solidFill>
                  </a:tcPr>
                </a:tc>
                <a:tc>
                  <a:txBody>
                    <a:bodyPr/>
                    <a:lstStyle/>
                    <a:p>
                      <a:pPr marL="0" algn="l" defTabSz="914400" rtl="0" eaLnBrk="1" latinLnBrk="0" hangingPunct="1"/>
                      <a:r>
                        <a:rPr lang="en-US" sz="1400" b="1" kern="1200" dirty="0">
                          <a:solidFill>
                            <a:schemeClr val="bg1"/>
                          </a:solidFill>
                          <a:latin typeface="+mj-lt"/>
                          <a:ea typeface="+mn-ea"/>
                          <a:cs typeface="+mn-cs"/>
                        </a:rPr>
                        <a:t>Field</a:t>
                      </a:r>
                    </a:p>
                  </a:txBody>
                  <a:tcPr marR="0" marT="91440" marB="0">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202192"/>
                    </a:solidFill>
                  </a:tcPr>
                </a:tc>
                <a:tc>
                  <a:txBody>
                    <a:bodyPr/>
                    <a:lstStyle/>
                    <a:p>
                      <a:pPr marL="0" algn="l" defTabSz="914400" rtl="0" eaLnBrk="1" latinLnBrk="0" hangingPunct="1"/>
                      <a:r>
                        <a:rPr lang="en-US" sz="1400" kern="1200" dirty="0">
                          <a:solidFill>
                            <a:schemeClr val="bg1"/>
                          </a:solidFill>
                        </a:rPr>
                        <a:t>value</a:t>
                      </a:r>
                      <a:endParaRPr lang="en-US" sz="1400" b="1" kern="1200" dirty="0">
                        <a:solidFill>
                          <a:schemeClr val="bg1"/>
                        </a:solidFill>
                        <a:latin typeface="+mj-lt"/>
                        <a:ea typeface="+mn-ea"/>
                        <a:cs typeface="+mn-cs"/>
                      </a:endParaRPr>
                    </a:p>
                  </a:txBody>
                  <a:tcPr marR="0" marT="91440" marB="0">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202192"/>
                    </a:solidFill>
                  </a:tcPr>
                </a:tc>
                <a:extLst>
                  <a:ext uri="{0D108BD9-81ED-4DB2-BD59-A6C34878D82A}">
                    <a16:rowId xmlns:a16="http://schemas.microsoft.com/office/drawing/2014/main" val="2260012255"/>
                  </a:ext>
                </a:extLst>
              </a:tr>
              <a:tr h="452384">
                <a:tc>
                  <a:txBody>
                    <a:bodyPr/>
                    <a:lstStyle/>
                    <a:p>
                      <a:r>
                        <a:rPr lang="en-US" sz="1400" b="0" kern="1200" dirty="0" err="1">
                          <a:latin typeface="Consolas" panose="020B0609020204030204" pitchFamily="49" charset="0"/>
                        </a:rPr>
                        <a:t>myapp</a:t>
                      </a:r>
                      <a:r>
                        <a:rPr lang="en-US" sz="1400" b="0" kern="1200" dirty="0">
                          <a:latin typeface="Consolas" panose="020B0609020204030204" pitchFamily="49" charset="0"/>
                        </a:rPr>
                        <a:t>||order1</a:t>
                      </a:r>
                      <a:endParaRPr lang="en-US" sz="1400" b="0" kern="1200" dirty="0">
                        <a:solidFill>
                          <a:srgbClr val="1A1A1A"/>
                        </a:solidFill>
                        <a:latin typeface="Consolas" panose="020B0609020204030204" pitchFamily="49" charset="0"/>
                        <a:ea typeface="Segoe UI Symbol"/>
                        <a:cs typeface="+mn-cs"/>
                      </a:endParaRPr>
                    </a:p>
                  </a:txBody>
                  <a:tcPr marT="91440" marB="91440">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US" sz="1400" b="0" kern="1200" dirty="0">
                          <a:solidFill>
                            <a:srgbClr val="1A1A1A"/>
                          </a:solidFill>
                          <a:latin typeface="Consolas" panose="020B0609020204030204" pitchFamily="49" charset="0"/>
                          <a:ea typeface="Segoe UI Symbol"/>
                          <a:cs typeface="+mn-cs"/>
                        </a:rPr>
                        <a:t>data</a:t>
                      </a:r>
                    </a:p>
                  </a:txBody>
                  <a:tcPr marT="91440" marB="91440">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US" sz="1400" kern="1200" dirty="0">
                          <a:solidFill>
                            <a:srgbClr val="202192"/>
                          </a:solidFill>
                          <a:effectLst/>
                          <a:latin typeface="Consolas" panose="020B0609020204030204" pitchFamily="49" charset="0"/>
                          <a:ea typeface="Segoe UI Symbol" panose="020B0502040204020203" pitchFamily="34" charset="0"/>
                          <a:cs typeface="+mn-cs"/>
                        </a:rPr>
                        <a:t>"</a:t>
                      </a:r>
                      <a:r>
                        <a:rPr lang="en-US" sz="1400" b="0" kern="1200" dirty="0" err="1">
                          <a:latin typeface="Consolas" panose="020B0609020204030204" pitchFamily="49" charset="0"/>
                        </a:rPr>
                        <a:t>myorder</a:t>
                      </a:r>
                      <a:r>
                        <a:rPr lang="en-US" sz="1400" b="0" kern="1200" dirty="0">
                          <a:latin typeface="Consolas" panose="020B0609020204030204" pitchFamily="49" charset="0"/>
                        </a:rPr>
                        <a:t>"</a:t>
                      </a:r>
                      <a:endParaRPr lang="en-US" sz="1400" b="0" kern="1200" dirty="0">
                        <a:solidFill>
                          <a:srgbClr val="1A1A1A"/>
                        </a:solidFill>
                        <a:latin typeface="Consolas" panose="020B0609020204030204" pitchFamily="49" charset="0"/>
                        <a:ea typeface="Segoe UI Symbol"/>
                        <a:cs typeface="+mn-cs"/>
                      </a:endParaRPr>
                    </a:p>
                  </a:txBody>
                  <a:tcPr marT="91440" marB="91440">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192882631"/>
                  </a:ext>
                </a:extLst>
              </a:tr>
              <a:tr h="452384">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400" b="0" kern="1200" dirty="0" err="1">
                          <a:latin typeface="Consolas" panose="020B0609020204030204" pitchFamily="49" charset="0"/>
                        </a:rPr>
                        <a:t>myapp</a:t>
                      </a:r>
                      <a:r>
                        <a:rPr lang="en-US" sz="1400" b="0" kern="1200" dirty="0">
                          <a:latin typeface="Consolas" panose="020B0609020204030204" pitchFamily="49" charset="0"/>
                        </a:rPr>
                        <a:t>||order1</a:t>
                      </a:r>
                      <a:endParaRPr lang="en-US" sz="1400" b="0" kern="1200" dirty="0">
                        <a:solidFill>
                          <a:srgbClr val="1A1A1A"/>
                        </a:solidFill>
                        <a:latin typeface="Consolas" panose="020B0609020204030204" pitchFamily="49" charset="0"/>
                        <a:ea typeface="Segoe UI Symbol"/>
                        <a:cs typeface="+mn-cs"/>
                      </a:endParaRPr>
                    </a:p>
                  </a:txBody>
                  <a:tcPr marT="91440" marB="91440">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US" sz="1400" b="0" kern="1200" dirty="0">
                          <a:solidFill>
                            <a:srgbClr val="1A1A1A"/>
                          </a:solidFill>
                          <a:latin typeface="Consolas" panose="020B0609020204030204" pitchFamily="49" charset="0"/>
                          <a:ea typeface="Segoe UI Symbol"/>
                          <a:cs typeface="+mn-cs"/>
                        </a:rPr>
                        <a:t>version</a:t>
                      </a:r>
                    </a:p>
                  </a:txBody>
                  <a:tcPr marT="91440" marB="91440">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US" sz="1400" b="0" kern="1200" dirty="0">
                          <a:solidFill>
                            <a:srgbClr val="1A1A1A"/>
                          </a:solidFill>
                          <a:latin typeface="Consolas" panose="020B0609020204030204" pitchFamily="49" charset="0"/>
                          <a:ea typeface="Segoe UI Symbol"/>
                          <a:cs typeface="+mn-cs"/>
                        </a:rPr>
                        <a:t>1</a:t>
                      </a:r>
                    </a:p>
                  </a:txBody>
                  <a:tcPr marT="91440" marB="91440">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98392102"/>
                  </a:ext>
                </a:extLst>
              </a:tr>
            </a:tbl>
          </a:graphicData>
        </a:graphic>
      </p:graphicFrame>
      <p:sp>
        <p:nvSpPr>
          <p:cNvPr id="2" name="Title 1">
            <a:extLst>
              <a:ext uri="{FF2B5EF4-FFF2-40B4-BE49-F238E27FC236}">
                <a16:creationId xmlns:a16="http://schemas.microsoft.com/office/drawing/2014/main" id="{4080D96B-D494-4669-9657-D7B140BEA6DA}"/>
              </a:ext>
            </a:extLst>
          </p:cNvPr>
          <p:cNvSpPr>
            <a:spLocks noGrp="1"/>
          </p:cNvSpPr>
          <p:nvPr>
            <p:ph type="title"/>
          </p:nvPr>
        </p:nvSpPr>
        <p:spPr>
          <a:xfrm>
            <a:off x="1303867" y="457200"/>
            <a:ext cx="10302916" cy="553998"/>
          </a:xfrm>
        </p:spPr>
        <p:txBody>
          <a:bodyPr/>
          <a:lstStyle/>
          <a:p>
            <a:r>
              <a:rPr lang="en-US"/>
              <a:t>State management</a:t>
            </a:r>
          </a:p>
        </p:txBody>
      </p:sp>
      <p:pic>
        <p:nvPicPr>
          <p:cNvPr id="4" name="Graphic 3">
            <a:extLst>
              <a:ext uri="{FF2B5EF4-FFF2-40B4-BE49-F238E27FC236}">
                <a16:creationId xmlns:a16="http://schemas.microsoft.com/office/drawing/2014/main" id="{2412C1B8-239B-4A19-A293-4FCD2AA9B7AB}"/>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617747" y="457200"/>
            <a:ext cx="335789" cy="549656"/>
          </a:xfrm>
          <a:prstGeom prst="rect">
            <a:avLst/>
          </a:prstGeom>
        </p:spPr>
      </p:pic>
      <p:grpSp>
        <p:nvGrpSpPr>
          <p:cNvPr id="13" name="!!AppA">
            <a:extLst>
              <a:ext uri="{FF2B5EF4-FFF2-40B4-BE49-F238E27FC236}">
                <a16:creationId xmlns:a16="http://schemas.microsoft.com/office/drawing/2014/main" id="{84E5AC79-DC80-4CEC-8559-2C80EC45A927}"/>
              </a:ext>
            </a:extLst>
          </p:cNvPr>
          <p:cNvGrpSpPr/>
          <p:nvPr/>
        </p:nvGrpSpPr>
        <p:grpSpPr>
          <a:xfrm>
            <a:off x="1276252" y="1696947"/>
            <a:ext cx="1461928" cy="1705582"/>
            <a:chOff x="3444424" y="1954650"/>
            <a:chExt cx="1400542" cy="1633964"/>
          </a:xfrm>
        </p:grpSpPr>
        <p:pic>
          <p:nvPicPr>
            <p:cNvPr id="14" name="Graphic 13">
              <a:extLst>
                <a:ext uri="{FF2B5EF4-FFF2-40B4-BE49-F238E27FC236}">
                  <a16:creationId xmlns:a16="http://schemas.microsoft.com/office/drawing/2014/main" id="{052A87E3-D11C-452B-AC9C-917712200400}"/>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3444424" y="1954650"/>
              <a:ext cx="1400542" cy="1633964"/>
            </a:xfrm>
            <a:prstGeom prst="rect">
              <a:avLst/>
            </a:prstGeom>
          </p:spPr>
        </p:pic>
        <p:sp>
          <p:nvSpPr>
            <p:cNvPr id="15" name="TextBox 14">
              <a:extLst>
                <a:ext uri="{FF2B5EF4-FFF2-40B4-BE49-F238E27FC236}">
                  <a16:creationId xmlns:a16="http://schemas.microsoft.com/office/drawing/2014/main" id="{D1FB32F3-4B2A-486E-80EC-2053CCFD8A18}"/>
                </a:ext>
              </a:extLst>
            </p:cNvPr>
            <p:cNvSpPr txBox="1"/>
            <p:nvPr/>
          </p:nvSpPr>
          <p:spPr>
            <a:xfrm>
              <a:off x="3726943" y="2525411"/>
              <a:ext cx="766311" cy="294853"/>
            </a:xfrm>
            <a:prstGeom prst="rect">
              <a:avLst/>
            </a:prstGeom>
            <a:noFill/>
          </p:spPr>
          <p:txBody>
            <a:bodyPr wrap="none" lIns="0" tIns="0" rIns="0" bIns="0" rtlCol="0">
              <a:spAutoFit/>
            </a:bodyPr>
            <a:lstStyle/>
            <a:p>
              <a:pPr algn="ctr"/>
              <a:r>
                <a:rPr lang="en-US" sz="2000" dirty="0" err="1">
                  <a:solidFill>
                    <a:schemeClr val="bg1"/>
                  </a:solidFill>
                  <a:latin typeface="+mj-lt"/>
                </a:rPr>
                <a:t>myapp</a:t>
              </a:r>
              <a:endParaRPr lang="en-US" sz="2000" dirty="0">
                <a:solidFill>
                  <a:schemeClr val="bg1"/>
                </a:solidFill>
                <a:latin typeface="+mj-lt"/>
              </a:endParaRPr>
            </a:p>
          </p:txBody>
        </p:sp>
      </p:grpSp>
      <p:pic>
        <p:nvPicPr>
          <p:cNvPr id="64" name="Graphic 63">
            <a:extLst>
              <a:ext uri="{FF2B5EF4-FFF2-40B4-BE49-F238E27FC236}">
                <a16:creationId xmlns:a16="http://schemas.microsoft.com/office/drawing/2014/main" id="{55EAACE1-69DA-4494-BEB7-2141A0F30C78}"/>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4551928" y="2056928"/>
            <a:ext cx="843400" cy="983967"/>
          </a:xfrm>
          <a:prstGeom prst="rect">
            <a:avLst/>
          </a:prstGeom>
          <a:effectLst>
            <a:outerShdw blurRad="50800" dist="25400" dir="13500000" algn="br" rotWithShape="0">
              <a:prstClr val="black">
                <a:alpha val="40000"/>
              </a:prstClr>
            </a:outerShdw>
          </a:effectLst>
        </p:spPr>
      </p:pic>
      <p:cxnSp>
        <p:nvCxnSpPr>
          <p:cNvPr id="58" name="Straight Arrow Connector 57">
            <a:extLst>
              <a:ext uri="{FF2B5EF4-FFF2-40B4-BE49-F238E27FC236}">
                <a16:creationId xmlns:a16="http://schemas.microsoft.com/office/drawing/2014/main" id="{20901D22-E7D9-416D-BC2E-DDF9B51DFCBC}"/>
              </a:ext>
            </a:extLst>
          </p:cNvPr>
          <p:cNvCxnSpPr>
            <a:cxnSpLocks/>
            <a:stCxn id="14" idx="3"/>
            <a:endCxn id="64" idx="1"/>
          </p:cNvCxnSpPr>
          <p:nvPr/>
        </p:nvCxnSpPr>
        <p:spPr>
          <a:xfrm flipV="1">
            <a:off x="2738180" y="2548912"/>
            <a:ext cx="1813748" cy="826"/>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grpSp>
        <p:nvGrpSpPr>
          <p:cNvPr id="55" name="Group 54">
            <a:extLst>
              <a:ext uri="{FF2B5EF4-FFF2-40B4-BE49-F238E27FC236}">
                <a16:creationId xmlns:a16="http://schemas.microsoft.com/office/drawing/2014/main" id="{64727B94-D064-44AD-B142-BE0507A41495}"/>
              </a:ext>
            </a:extLst>
          </p:cNvPr>
          <p:cNvGrpSpPr/>
          <p:nvPr/>
        </p:nvGrpSpPr>
        <p:grpSpPr>
          <a:xfrm>
            <a:off x="5395328" y="2411019"/>
            <a:ext cx="1395075" cy="269304"/>
            <a:chOff x="5395328" y="2411019"/>
            <a:chExt cx="1395075" cy="269304"/>
          </a:xfrm>
        </p:grpSpPr>
        <p:cxnSp>
          <p:nvCxnSpPr>
            <p:cNvPr id="89" name="Straight Arrow Connector 88">
              <a:extLst>
                <a:ext uri="{FF2B5EF4-FFF2-40B4-BE49-F238E27FC236}">
                  <a16:creationId xmlns:a16="http://schemas.microsoft.com/office/drawing/2014/main" id="{858FCFA1-716C-498A-AC9E-EBA99E898225}"/>
                </a:ext>
              </a:extLst>
            </p:cNvPr>
            <p:cNvCxnSpPr>
              <a:cxnSpLocks/>
              <a:stCxn id="64" idx="3"/>
              <a:endCxn id="21" idx="3"/>
            </p:cNvCxnSpPr>
            <p:nvPr/>
          </p:nvCxnSpPr>
          <p:spPr>
            <a:xfrm flipV="1">
              <a:off x="5395328" y="2545671"/>
              <a:ext cx="1146790" cy="3241"/>
            </a:xfrm>
            <a:prstGeom prst="straightConnector1">
              <a:avLst/>
            </a:prstGeom>
            <a:ln w="28575">
              <a:solidFill>
                <a:srgbClr val="202192"/>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8E231F6F-64DA-48ED-80BC-4FEF3A386EB8}"/>
                </a:ext>
              </a:extLst>
            </p:cNvPr>
            <p:cNvSpPr/>
            <p:nvPr/>
          </p:nvSpPr>
          <p:spPr bwMode="auto">
            <a:xfrm>
              <a:off x="6545916" y="2507737"/>
              <a:ext cx="83403" cy="75868"/>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1" name="Freeform: Shape 20">
              <a:extLst>
                <a:ext uri="{FF2B5EF4-FFF2-40B4-BE49-F238E27FC236}">
                  <a16:creationId xmlns:a16="http://schemas.microsoft.com/office/drawing/2014/main" id="{6F41143A-87DB-44AA-ACEC-F8599E3272D4}"/>
                </a:ext>
              </a:extLst>
            </p:cNvPr>
            <p:cNvSpPr/>
            <p:nvPr/>
          </p:nvSpPr>
          <p:spPr bwMode="auto">
            <a:xfrm>
              <a:off x="6542118" y="2411019"/>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grpSp>
        <p:nvGrpSpPr>
          <p:cNvPr id="56" name="Group 55">
            <a:extLst>
              <a:ext uri="{FF2B5EF4-FFF2-40B4-BE49-F238E27FC236}">
                <a16:creationId xmlns:a16="http://schemas.microsoft.com/office/drawing/2014/main" id="{03214943-05AD-4A56-A314-09B7AE27BF36}"/>
              </a:ext>
            </a:extLst>
          </p:cNvPr>
          <p:cNvGrpSpPr/>
          <p:nvPr/>
        </p:nvGrpSpPr>
        <p:grpSpPr>
          <a:xfrm>
            <a:off x="6639037" y="2114550"/>
            <a:ext cx="4961072" cy="859376"/>
            <a:chOff x="6624637" y="2115983"/>
            <a:chExt cx="4961072" cy="859376"/>
          </a:xfrm>
        </p:grpSpPr>
        <p:grpSp>
          <p:nvGrpSpPr>
            <p:cNvPr id="51" name="Group 50">
              <a:extLst>
                <a:ext uri="{FF2B5EF4-FFF2-40B4-BE49-F238E27FC236}">
                  <a16:creationId xmlns:a16="http://schemas.microsoft.com/office/drawing/2014/main" id="{C6488998-027F-4CB5-AC1A-9EDD9E725F75}"/>
                </a:ext>
              </a:extLst>
            </p:cNvPr>
            <p:cNvGrpSpPr/>
            <p:nvPr/>
          </p:nvGrpSpPr>
          <p:grpSpPr>
            <a:xfrm>
              <a:off x="6624637" y="2115983"/>
              <a:ext cx="4961072" cy="859376"/>
              <a:chOff x="6624637" y="2115983"/>
              <a:chExt cx="4961072" cy="859376"/>
            </a:xfrm>
          </p:grpSpPr>
          <p:sp>
            <p:nvSpPr>
              <p:cNvPr id="26" name="Rounded Rectangle 5">
                <a:extLst>
                  <a:ext uri="{FF2B5EF4-FFF2-40B4-BE49-F238E27FC236}">
                    <a16:creationId xmlns:a16="http://schemas.microsoft.com/office/drawing/2014/main" id="{22936666-0581-44E0-9E07-D8C92F68830E}"/>
                  </a:ext>
                </a:extLst>
              </p:cNvPr>
              <p:cNvSpPr/>
              <p:nvPr/>
            </p:nvSpPr>
            <p:spPr bwMode="auto">
              <a:xfrm>
                <a:off x="7970973" y="2115983"/>
                <a:ext cx="3614736" cy="859376"/>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822960" tIns="0" rIns="0" bIns="0" numCol="1" spcCol="0" rtlCol="0" fromWordArt="0" anchor="ctr" anchorCtr="0" forceAA="0" compatLnSpc="1">
                <a:prstTxWarp prst="textNoShape">
                  <a:avLst/>
                </a:prstTxWarp>
                <a:noAutofit/>
              </a:bodyPr>
              <a:lstStyle/>
              <a:p>
                <a:pPr defTabSz="932472" fontAlgn="base">
                  <a:spcBef>
                    <a:spcPct val="0"/>
                  </a:spcBef>
                  <a:spcAft>
                    <a:spcPct val="0"/>
                  </a:spcAft>
                  <a:defRPr/>
                </a:pPr>
                <a:r>
                  <a:rPr lang="en-US" sz="2000" dirty="0">
                    <a:solidFill>
                      <a:srgbClr val="000000"/>
                    </a:solidFill>
                    <a:latin typeface="Segoe UI Semibold"/>
                  </a:rPr>
                  <a:t>AWS DynamoDB</a:t>
                </a:r>
              </a:p>
            </p:txBody>
          </p:sp>
          <p:grpSp>
            <p:nvGrpSpPr>
              <p:cNvPr id="50" name="Group 49">
                <a:extLst>
                  <a:ext uri="{FF2B5EF4-FFF2-40B4-BE49-F238E27FC236}">
                    <a16:creationId xmlns:a16="http://schemas.microsoft.com/office/drawing/2014/main" id="{D1B713EE-C4EC-4691-8261-2E2D7736270B}"/>
                  </a:ext>
                </a:extLst>
              </p:cNvPr>
              <p:cNvGrpSpPr/>
              <p:nvPr/>
            </p:nvGrpSpPr>
            <p:grpSpPr>
              <a:xfrm>
                <a:off x="6624637" y="2493539"/>
                <a:ext cx="1346336" cy="104265"/>
                <a:chOff x="6624637" y="2493539"/>
                <a:chExt cx="1346336" cy="104265"/>
              </a:xfrm>
            </p:grpSpPr>
            <p:sp>
              <p:nvSpPr>
                <p:cNvPr id="22" name="Oval 21">
                  <a:extLst>
                    <a:ext uri="{FF2B5EF4-FFF2-40B4-BE49-F238E27FC236}">
                      <a16:creationId xmlns:a16="http://schemas.microsoft.com/office/drawing/2014/main" id="{CE8A95E4-9130-4A2C-9D51-A7FB88F79112}"/>
                    </a:ext>
                  </a:extLst>
                </p:cNvPr>
                <p:cNvSpPr/>
                <p:nvPr/>
              </p:nvSpPr>
              <p:spPr bwMode="auto">
                <a:xfrm>
                  <a:off x="6624637" y="2493539"/>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cxnSp>
              <p:nvCxnSpPr>
                <p:cNvPr id="47" name="Straight Arrow Connector 46">
                  <a:extLst>
                    <a:ext uri="{FF2B5EF4-FFF2-40B4-BE49-F238E27FC236}">
                      <a16:creationId xmlns:a16="http://schemas.microsoft.com/office/drawing/2014/main" id="{93363617-EB97-40D1-A0BF-63A6A7778433}"/>
                    </a:ext>
                  </a:extLst>
                </p:cNvPr>
                <p:cNvCxnSpPr>
                  <a:cxnSpLocks/>
                  <a:stCxn id="22" idx="6"/>
                  <a:endCxn id="26" idx="1"/>
                </p:cNvCxnSpPr>
                <p:nvPr/>
              </p:nvCxnSpPr>
              <p:spPr>
                <a:xfrm flipV="1">
                  <a:off x="6728901" y="2545671"/>
                  <a:ext cx="1242072" cy="1"/>
                </a:xfrm>
                <a:prstGeom prst="straightConnector1">
                  <a:avLst/>
                </a:prstGeom>
                <a:ln w="28575">
                  <a:solidFill>
                    <a:srgbClr val="202192"/>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grpSp>
        </p:grpSp>
        <p:pic>
          <p:nvPicPr>
            <p:cNvPr id="1026" name="Picture 2">
              <a:extLst>
                <a:ext uri="{FF2B5EF4-FFF2-40B4-BE49-F238E27FC236}">
                  <a16:creationId xmlns:a16="http://schemas.microsoft.com/office/drawing/2014/main" id="{CE49922B-41F4-4BD9-A8BC-0E9CF26F92B4}"/>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p:blipFill>
          <p:spPr bwMode="auto">
            <a:xfrm>
              <a:off x="8149946" y="2327366"/>
              <a:ext cx="488722" cy="439850"/>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TextBox 4">
            <a:extLst>
              <a:ext uri="{FF2B5EF4-FFF2-40B4-BE49-F238E27FC236}">
                <a16:creationId xmlns:a16="http://schemas.microsoft.com/office/drawing/2014/main" id="{13E17B9A-4BAF-4B9A-8CEE-031EEAB122AD}"/>
              </a:ext>
            </a:extLst>
          </p:cNvPr>
          <p:cNvSpPr txBox="1"/>
          <p:nvPr/>
        </p:nvSpPr>
        <p:spPr>
          <a:xfrm>
            <a:off x="6077119" y="2039404"/>
            <a:ext cx="1751352" cy="369332"/>
          </a:xfrm>
          <a:prstGeom prst="rect">
            <a:avLst/>
          </a:prstGeom>
          <a:noFill/>
        </p:spPr>
        <p:txBody>
          <a:bodyPr wrap="square">
            <a:spAutoFit/>
          </a:bodyPr>
          <a:lstStyle/>
          <a:p>
            <a:r>
              <a:rPr lang="en-US" dirty="0" err="1">
                <a:solidFill>
                  <a:srgbClr val="202192"/>
                </a:solidFill>
                <a:latin typeface="Consolas" panose="020B0609020204030204" pitchFamily="49" charset="0"/>
              </a:rPr>
              <a:t>orderstore</a:t>
            </a:r>
            <a:endParaRPr lang="en-US" dirty="0"/>
          </a:p>
        </p:txBody>
      </p:sp>
      <p:grpSp>
        <p:nvGrpSpPr>
          <p:cNvPr id="25" name="Group 24">
            <a:extLst>
              <a:ext uri="{FF2B5EF4-FFF2-40B4-BE49-F238E27FC236}">
                <a16:creationId xmlns:a16="http://schemas.microsoft.com/office/drawing/2014/main" id="{30293A41-B624-4AF2-4716-BEDD506F1762}"/>
              </a:ext>
            </a:extLst>
          </p:cNvPr>
          <p:cNvGrpSpPr/>
          <p:nvPr/>
        </p:nvGrpSpPr>
        <p:grpSpPr>
          <a:xfrm>
            <a:off x="944936" y="3499780"/>
            <a:ext cx="6630567" cy="1428382"/>
            <a:chOff x="944937" y="3499780"/>
            <a:chExt cx="5829274" cy="1428382"/>
          </a:xfrm>
        </p:grpSpPr>
        <p:sp>
          <p:nvSpPr>
            <p:cNvPr id="27" name="TextBox 26">
              <a:extLst>
                <a:ext uri="{FF2B5EF4-FFF2-40B4-BE49-F238E27FC236}">
                  <a16:creationId xmlns:a16="http://schemas.microsoft.com/office/drawing/2014/main" id="{C74120C6-28E9-21E5-781D-08DEFCD00C9D}"/>
                </a:ext>
              </a:extLst>
            </p:cNvPr>
            <p:cNvSpPr txBox="1"/>
            <p:nvPr/>
          </p:nvSpPr>
          <p:spPr>
            <a:xfrm>
              <a:off x="944937" y="3499780"/>
              <a:ext cx="5829274" cy="646331"/>
            </a:xfrm>
            <a:prstGeom prst="rect">
              <a:avLst/>
            </a:prstGeom>
            <a:noFill/>
          </p:spPr>
          <p:txBody>
            <a:bodyPr wrap="square" lIns="0" tIns="0" rIns="0" bIns="0" rtlCol="0">
              <a:spAutoFit/>
            </a:bodyPr>
            <a:lstStyle/>
            <a:p>
              <a:pPr algn="ctr"/>
              <a:r>
                <a:rPr lang="en-US" sz="2400" dirty="0">
                  <a:solidFill>
                    <a:srgbClr val="202192"/>
                  </a:solidFill>
                  <a:latin typeface="+mj-lt"/>
                </a:rPr>
                <a:t>GET</a:t>
              </a:r>
              <a:endParaRPr lang="en-US" dirty="0">
                <a:solidFill>
                  <a:srgbClr val="202192"/>
                </a:solidFill>
                <a:latin typeface="+mj-lt"/>
              </a:endParaRPr>
            </a:p>
            <a:p>
              <a:pPr algn="ctr"/>
              <a:r>
                <a:rPr lang="en-US" dirty="0">
                  <a:solidFill>
                    <a:srgbClr val="202192"/>
                  </a:solidFill>
                  <a:latin typeface="Consolas" panose="020B0609020204030204" pitchFamily="49" charset="0"/>
                </a:rPr>
                <a:t>http://localhost:3500/v1.0/state/</a:t>
              </a:r>
              <a:r>
                <a:rPr lang="en-US" dirty="0" err="1">
                  <a:solidFill>
                    <a:srgbClr val="202192"/>
                  </a:solidFill>
                  <a:latin typeface="Consolas" panose="020B0609020204030204" pitchFamily="49" charset="0"/>
                </a:rPr>
                <a:t>orderstore</a:t>
              </a:r>
              <a:r>
                <a:rPr lang="en-US" dirty="0">
                  <a:solidFill>
                    <a:srgbClr val="202192"/>
                  </a:solidFill>
                  <a:latin typeface="Consolas" panose="020B0609020204030204" pitchFamily="49" charset="0"/>
                </a:rPr>
                <a:t>/order1</a:t>
              </a:r>
            </a:p>
          </p:txBody>
        </p:sp>
        <p:sp>
          <p:nvSpPr>
            <p:cNvPr id="28" name="TextBox 27">
              <a:extLst>
                <a:ext uri="{FF2B5EF4-FFF2-40B4-BE49-F238E27FC236}">
                  <a16:creationId xmlns:a16="http://schemas.microsoft.com/office/drawing/2014/main" id="{A11B652C-BB88-9676-6356-93F664B785F3}"/>
                </a:ext>
              </a:extLst>
            </p:cNvPr>
            <p:cNvSpPr txBox="1"/>
            <p:nvPr/>
          </p:nvSpPr>
          <p:spPr>
            <a:xfrm>
              <a:off x="2842347" y="4281831"/>
              <a:ext cx="2034454" cy="646331"/>
            </a:xfrm>
            <a:prstGeom prst="rect">
              <a:avLst/>
            </a:prstGeom>
            <a:solidFill>
              <a:schemeClr val="bg1"/>
            </a:solidFill>
            <a:effectLst>
              <a:outerShdw blurRad="63500" algn="ctr" rotWithShape="0">
                <a:prstClr val="black">
                  <a:alpha val="40000"/>
                </a:prstClr>
              </a:outerShdw>
            </a:effectLst>
          </p:spPr>
          <p:txBody>
            <a:bodyPr wrap="square" lIns="182880" tIns="182880" rIns="182880" bIns="182880" anchor="ctr">
              <a:spAutoFit/>
            </a:bodyPr>
            <a:lstStyle/>
            <a:p>
              <a:pPr algn="ctr" fontAlgn="base"/>
              <a:r>
                <a:rPr lang="en-US" dirty="0">
                  <a:solidFill>
                    <a:srgbClr val="202192"/>
                  </a:solidFill>
                  <a:latin typeface="Consolas" panose="020B0609020204030204" pitchFamily="49" charset="0"/>
                  <a:ea typeface="Segoe UI Symbol" panose="020B0502040204020203" pitchFamily="34" charset="0"/>
                </a:rPr>
                <a:t>"</a:t>
              </a:r>
              <a:r>
                <a:rPr lang="en-US" dirty="0" err="1">
                  <a:solidFill>
                    <a:srgbClr val="202192"/>
                  </a:solidFill>
                  <a:latin typeface="Consolas" panose="020B0609020204030204" pitchFamily="49" charset="0"/>
                  <a:ea typeface="Segoe UI Symbol" panose="020B0502040204020203" pitchFamily="34" charset="0"/>
                </a:rPr>
                <a:t>myorder</a:t>
              </a:r>
              <a:r>
                <a:rPr lang="en-US" kern="1200" dirty="0">
                  <a:solidFill>
                    <a:srgbClr val="202192"/>
                  </a:solidFill>
                  <a:effectLst/>
                  <a:latin typeface="Consolas" panose="020B0609020204030204" pitchFamily="49" charset="0"/>
                  <a:ea typeface="Segoe UI Symbol" panose="020B0502040204020203" pitchFamily="34" charset="0"/>
                  <a:cs typeface="+mn-cs"/>
                </a:rPr>
                <a:t>"</a:t>
              </a:r>
              <a:endParaRPr lang="en-US" sz="1400" dirty="0">
                <a:effectLst/>
              </a:endParaRPr>
            </a:p>
          </p:txBody>
        </p:sp>
      </p:grpSp>
    </p:spTree>
    <p:extLst>
      <p:ext uri="{BB962C8B-B14F-4D97-AF65-F5344CB8AC3E}">
        <p14:creationId xmlns:p14="http://schemas.microsoft.com/office/powerpoint/2010/main" val="8375032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nodeType="withEffect">
                                  <p:stCondLst>
                                    <p:cond delay="0"/>
                                  </p:stCondLst>
                                  <p:childTnLst>
                                    <p:set>
                                      <p:cBhvr>
                                        <p:cTn id="11" dur="1" fill="hold">
                                          <p:stCondLst>
                                            <p:cond delay="0"/>
                                          </p:stCondLst>
                                        </p:cTn>
                                        <p:tgtEl>
                                          <p:spTgt spid="64"/>
                                        </p:tgtEl>
                                        <p:attrNameLst>
                                          <p:attrName>style.visibility</p:attrName>
                                        </p:attrNameLst>
                                      </p:cBhvr>
                                      <p:to>
                                        <p:strVal val="visible"/>
                                      </p:to>
                                    </p:set>
                                    <p:anim calcmode="lin" valueType="num">
                                      <p:cBhvr>
                                        <p:cTn id="12" dur="500" fill="hold"/>
                                        <p:tgtEl>
                                          <p:spTgt spid="64"/>
                                        </p:tgtEl>
                                        <p:attrNameLst>
                                          <p:attrName>ppt_w</p:attrName>
                                        </p:attrNameLst>
                                      </p:cBhvr>
                                      <p:tavLst>
                                        <p:tav tm="0">
                                          <p:val>
                                            <p:fltVal val="0"/>
                                          </p:val>
                                        </p:tav>
                                        <p:tav tm="100000">
                                          <p:val>
                                            <p:strVal val="#ppt_w"/>
                                          </p:val>
                                        </p:tav>
                                      </p:tavLst>
                                    </p:anim>
                                    <p:anim calcmode="lin" valueType="num">
                                      <p:cBhvr>
                                        <p:cTn id="13" dur="500" fill="hold"/>
                                        <p:tgtEl>
                                          <p:spTgt spid="64"/>
                                        </p:tgtEl>
                                        <p:attrNameLst>
                                          <p:attrName>ppt_h</p:attrName>
                                        </p:attrNameLst>
                                      </p:cBhvr>
                                      <p:tavLst>
                                        <p:tav tm="0">
                                          <p:val>
                                            <p:fltVal val="0"/>
                                          </p:val>
                                        </p:tav>
                                        <p:tav tm="100000">
                                          <p:val>
                                            <p:strVal val="#ppt_h"/>
                                          </p:val>
                                        </p:tav>
                                      </p:tavLst>
                                    </p:anim>
                                    <p:animEffect transition="in" filter="fade">
                                      <p:cBhvr>
                                        <p:cTn id="14" dur="500"/>
                                        <p:tgtEl>
                                          <p:spTgt spid="64"/>
                                        </p:tgtEl>
                                      </p:cBhvr>
                                    </p:animEffect>
                                  </p:childTnLst>
                                </p:cTn>
                              </p:par>
                              <p:par>
                                <p:cTn id="15" presetID="53" presetClass="entr" presetSubtype="16" fill="hold" nodeType="withEffect">
                                  <p:stCondLst>
                                    <p:cond delay="0"/>
                                  </p:stCondLst>
                                  <p:childTnLst>
                                    <p:set>
                                      <p:cBhvr>
                                        <p:cTn id="16" dur="1" fill="hold">
                                          <p:stCondLst>
                                            <p:cond delay="0"/>
                                          </p:stCondLst>
                                        </p:cTn>
                                        <p:tgtEl>
                                          <p:spTgt spid="56"/>
                                        </p:tgtEl>
                                        <p:attrNameLst>
                                          <p:attrName>style.visibility</p:attrName>
                                        </p:attrNameLst>
                                      </p:cBhvr>
                                      <p:to>
                                        <p:strVal val="visible"/>
                                      </p:to>
                                    </p:set>
                                    <p:anim calcmode="lin" valueType="num">
                                      <p:cBhvr>
                                        <p:cTn id="17" dur="500" fill="hold"/>
                                        <p:tgtEl>
                                          <p:spTgt spid="56"/>
                                        </p:tgtEl>
                                        <p:attrNameLst>
                                          <p:attrName>ppt_w</p:attrName>
                                        </p:attrNameLst>
                                      </p:cBhvr>
                                      <p:tavLst>
                                        <p:tav tm="0">
                                          <p:val>
                                            <p:fltVal val="0"/>
                                          </p:val>
                                        </p:tav>
                                        <p:tav tm="100000">
                                          <p:val>
                                            <p:strVal val="#ppt_w"/>
                                          </p:val>
                                        </p:tav>
                                      </p:tavLst>
                                    </p:anim>
                                    <p:anim calcmode="lin" valueType="num">
                                      <p:cBhvr>
                                        <p:cTn id="18" dur="500" fill="hold"/>
                                        <p:tgtEl>
                                          <p:spTgt spid="56"/>
                                        </p:tgtEl>
                                        <p:attrNameLst>
                                          <p:attrName>ppt_h</p:attrName>
                                        </p:attrNameLst>
                                      </p:cBhvr>
                                      <p:tavLst>
                                        <p:tav tm="0">
                                          <p:val>
                                            <p:fltVal val="0"/>
                                          </p:val>
                                        </p:tav>
                                        <p:tav tm="100000">
                                          <p:val>
                                            <p:strVal val="#ppt_h"/>
                                          </p:val>
                                        </p:tav>
                                      </p:tavLst>
                                    </p:anim>
                                    <p:animEffect transition="in" filter="fade">
                                      <p:cBhvr>
                                        <p:cTn id="19" dur="500"/>
                                        <p:tgtEl>
                                          <p:spTgt spid="56"/>
                                        </p:tgtEl>
                                      </p:cBhvr>
                                    </p:animEffec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wipe(left)">
                                      <p:cBhvr>
                                        <p:cTn id="23" dur="500"/>
                                        <p:tgtEl>
                                          <p:spTgt spid="55"/>
                                        </p:tgtEl>
                                      </p:cBhvr>
                                    </p:animEffect>
                                  </p:childTnLst>
                                </p:cTn>
                              </p:par>
                              <p:par>
                                <p:cTn id="24" presetID="1" presetClass="entr" presetSubtype="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58"/>
                                        </p:tgtEl>
                                        <p:attrNameLst>
                                          <p:attrName>style.visibility</p:attrName>
                                        </p:attrNameLst>
                                      </p:cBhvr>
                                      <p:to>
                                        <p:strVal val="visible"/>
                                      </p:to>
                                    </p:set>
                                    <p:animEffect transition="in" filter="wipe(left)">
                                      <p:cBhvr>
                                        <p:cTn id="30" dur="500"/>
                                        <p:tgtEl>
                                          <p:spTgt spid="58"/>
                                        </p:tgtEl>
                                      </p:cBhvr>
                                    </p:animEffect>
                                  </p:childTnLst>
                                </p:cTn>
                              </p:par>
                            </p:childTnLst>
                          </p:cTn>
                        </p:par>
                        <p:par>
                          <p:cTn id="31" fill="hold">
                            <p:stCondLst>
                              <p:cond delay="500"/>
                            </p:stCondLst>
                            <p:childTnLst>
                              <p:par>
                                <p:cTn id="32" presetID="22" presetClass="entr" presetSubtype="1"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up)">
                                      <p:cBhvr>
                                        <p:cTn id="34" dur="500"/>
                                        <p:tgtEl>
                                          <p:spTgt spid="7"/>
                                        </p:tgtEl>
                                      </p:cBhvr>
                                    </p:animEffect>
                                  </p:childTnLst>
                                </p:cTn>
                              </p:par>
                              <p:par>
                                <p:cTn id="35" presetID="22" presetClass="entr" presetSubtype="1" fill="hold" nodeType="with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up)">
                                      <p:cBhvr>
                                        <p:cTn id="37" dur="500"/>
                                        <p:tgtEl>
                                          <p:spTgt spid="37"/>
                                        </p:tgtEl>
                                      </p:cBhvr>
                                    </p:animEffect>
                                  </p:childTnLst>
                                </p:cTn>
                              </p:par>
                              <p:par>
                                <p:cTn id="38" presetID="10" presetClass="entr" presetSubtype="0" fill="hold" nodeType="withEffect">
                                  <p:stCondLst>
                                    <p:cond delay="10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500"/>
                                        <p:tgtEl>
                                          <p:spTgt spid="25"/>
                                        </p:tgtEl>
                                      </p:cBhvr>
                                    </p:animEffect>
                                  </p:childTnLst>
                                </p:cTn>
                              </p:par>
                              <p:par>
                                <p:cTn id="41" presetID="42" presetClass="path" presetSubtype="0" decel="100000" fill="hold" nodeType="withEffect">
                                  <p:stCondLst>
                                    <p:cond delay="100"/>
                                  </p:stCondLst>
                                  <p:childTnLst>
                                    <p:animMotion origin="layout" path="M 4.16667E-6 -4.44444E-6 L 4.16667E-6 0.03774 " pathEditMode="relative" rAng="0" ptsTypes="AA">
                                      <p:cBhvr>
                                        <p:cTn id="42" dur="750" spd="-100000" fill="hold"/>
                                        <p:tgtEl>
                                          <p:spTgt spid="25"/>
                                        </p:tgtEl>
                                        <p:attrNameLst>
                                          <p:attrName>ppt_x</p:attrName>
                                          <p:attrName>ppt_y</p:attrName>
                                        </p:attrNameLst>
                                      </p:cBhvr>
                                      <p:rCtr x="0" y="187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2">
            <a:lumMod val="75000"/>
          </a:schemeClr>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EB5D30F-8B87-4002-9173-45447811562B}"/>
              </a:ext>
            </a:extLst>
          </p:cNvPr>
          <p:cNvSpPr txBox="1">
            <a:spLocks/>
          </p:cNvSpPr>
          <p:nvPr/>
        </p:nvSpPr>
        <p:spPr>
          <a:xfrm>
            <a:off x="2238374" y="3326832"/>
            <a:ext cx="8353981" cy="498598"/>
          </a:xfrm>
          <a:prstGeom prst="rect">
            <a:avLst/>
          </a:prstGeom>
        </p:spPr>
        <p:txBody>
          <a:bodyPr anchor="ctr" anchorCtr="0"/>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742" rtl="0" eaLnBrk="1" fontAlgn="auto" latinLnBrk="0" hangingPunct="1">
              <a:lnSpc>
                <a:spcPct val="100000"/>
              </a:lnSpc>
              <a:spcBef>
                <a:spcPct val="0"/>
              </a:spcBef>
              <a:spcAft>
                <a:spcPts val="0"/>
              </a:spcAft>
              <a:buClrTx/>
              <a:buSzTx/>
              <a:buFontTx/>
              <a:buNone/>
              <a:tabLst/>
              <a:defRPr/>
            </a:pPr>
            <a:r>
              <a:rPr lang="en-US" sz="5000" noProof="0" dirty="0">
                <a:solidFill>
                  <a:srgbClr val="FFFFFF"/>
                </a:solidFill>
                <a:latin typeface="Segoe UI Semibold"/>
              </a:rPr>
              <a:t>S</a:t>
            </a:r>
            <a:r>
              <a:rPr kumimoji="0" lang="en-US" sz="5000" b="0" i="0" u="none" strike="noStrike" kern="1200" cap="none" spc="-50" normalizeH="0" baseline="0" noProof="0" dirty="0">
                <a:ln w="3175">
                  <a:noFill/>
                </a:ln>
                <a:solidFill>
                  <a:srgbClr val="FFFFFF"/>
                </a:solidFill>
                <a:effectLst/>
                <a:uLnTx/>
                <a:uFillTx/>
                <a:latin typeface="Segoe UI Semibold"/>
                <a:ea typeface="+mn-ea"/>
                <a:cs typeface="Segoe UI" pitchFamily="34" charset="0"/>
              </a:rPr>
              <a:t>tate</a:t>
            </a:r>
            <a:r>
              <a:rPr kumimoji="0" lang="en-US" sz="5000" b="0" i="0" u="none" strike="noStrike" kern="1200" cap="none" spc="-50" normalizeH="0" noProof="0" dirty="0">
                <a:ln w="3175">
                  <a:noFill/>
                </a:ln>
                <a:solidFill>
                  <a:srgbClr val="FFFFFF"/>
                </a:solidFill>
                <a:effectLst/>
                <a:uLnTx/>
                <a:uFillTx/>
                <a:latin typeface="Segoe UI Semibold"/>
                <a:ea typeface="+mn-ea"/>
                <a:cs typeface="Segoe UI" pitchFamily="34" charset="0"/>
              </a:rPr>
              <a:t> </a:t>
            </a:r>
            <a:r>
              <a:rPr lang="en-US" sz="5000" dirty="0">
                <a:solidFill>
                  <a:srgbClr val="FFFFFF"/>
                </a:solidFill>
                <a:latin typeface="Segoe UI Semibold"/>
              </a:rPr>
              <a:t>m</a:t>
            </a:r>
            <a:r>
              <a:rPr kumimoji="0" lang="en-US" sz="5000" b="0" i="0" u="none" strike="noStrike" kern="1200" cap="none" spc="-50" normalizeH="0" noProof="0" dirty="0" err="1">
                <a:ln w="3175">
                  <a:noFill/>
                </a:ln>
                <a:solidFill>
                  <a:srgbClr val="FFFFFF"/>
                </a:solidFill>
                <a:effectLst/>
                <a:uLnTx/>
                <a:uFillTx/>
                <a:latin typeface="Segoe UI Semibold"/>
                <a:ea typeface="+mn-ea"/>
                <a:cs typeface="Segoe UI" pitchFamily="34" charset="0"/>
              </a:rPr>
              <a:t>anagement</a:t>
            </a:r>
            <a:r>
              <a:rPr kumimoji="0" lang="en-US" sz="5000" b="0" i="0" u="none" strike="noStrike" kern="1200" cap="none" spc="-50" normalizeH="0" noProof="0" dirty="0">
                <a:ln w="3175">
                  <a:noFill/>
                </a:ln>
                <a:solidFill>
                  <a:srgbClr val="FFFFFF"/>
                </a:solidFill>
                <a:effectLst/>
                <a:uLnTx/>
                <a:uFillTx/>
                <a:latin typeface="Segoe UI Semibold"/>
                <a:ea typeface="+mn-ea"/>
                <a:cs typeface="Segoe UI" pitchFamily="34" charset="0"/>
              </a:rPr>
              <a:t> </a:t>
            </a:r>
            <a:r>
              <a:rPr kumimoji="0" lang="en-US" sz="5000" b="0" i="0" u="none" strike="noStrike" kern="1200" cap="none" spc="-50" normalizeH="0" baseline="0" noProof="0" dirty="0">
                <a:ln w="3175">
                  <a:noFill/>
                </a:ln>
                <a:solidFill>
                  <a:srgbClr val="FFFFFF"/>
                </a:solidFill>
                <a:effectLst/>
                <a:uLnTx/>
                <a:uFillTx/>
                <a:latin typeface="Segoe UI Semibold"/>
                <a:ea typeface="+mn-ea"/>
                <a:cs typeface="Segoe UI" pitchFamily="34" charset="0"/>
              </a:rPr>
              <a:t>API</a:t>
            </a:r>
          </a:p>
        </p:txBody>
      </p:sp>
      <p:sp>
        <p:nvSpPr>
          <p:cNvPr id="8" name="Text Placeholder 2">
            <a:extLst>
              <a:ext uri="{FF2B5EF4-FFF2-40B4-BE49-F238E27FC236}">
                <a16:creationId xmlns:a16="http://schemas.microsoft.com/office/drawing/2014/main" id="{58E61968-2783-4B43-A502-2ED98EA3F3B8}"/>
              </a:ext>
            </a:extLst>
          </p:cNvPr>
          <p:cNvSpPr txBox="1">
            <a:spLocks/>
          </p:cNvSpPr>
          <p:nvPr/>
        </p:nvSpPr>
        <p:spPr>
          <a:xfrm>
            <a:off x="5469446" y="1993173"/>
            <a:ext cx="1253109" cy="461665"/>
          </a:xfrm>
          <a:prstGeom prst="rect">
            <a:avLst/>
          </a:prstGeom>
          <a:noFill/>
          <a:ln w="19050">
            <a:solidFill>
              <a:srgbClr val="737373"/>
            </a:solidFill>
          </a:ln>
        </p:spPr>
        <p:txBody>
          <a:bodyPr tIns="91440" bIns="91440" anchor="ctr" anchorCtr="1">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800" b="0" i="0" u="none" strike="noStrike" kern="1200" cap="none" spc="300" normalizeH="0" baseline="0" noProof="0">
                <a:ln>
                  <a:noFill/>
                </a:ln>
                <a:solidFill>
                  <a:srgbClr val="FFFFFF"/>
                </a:solidFill>
                <a:effectLst/>
                <a:uLnTx/>
                <a:uFillTx/>
                <a:latin typeface="Segoe UI Semibold"/>
                <a:ea typeface="+mn-ea"/>
                <a:cs typeface="Segoe UI" panose="020B0502040204020203" pitchFamily="34" charset="0"/>
              </a:rPr>
              <a:t>DEMO</a:t>
            </a:r>
          </a:p>
        </p:txBody>
      </p:sp>
      <p:sp>
        <p:nvSpPr>
          <p:cNvPr id="4" name="Rectangle 3">
            <a:extLst>
              <a:ext uri="{FF2B5EF4-FFF2-40B4-BE49-F238E27FC236}">
                <a16:creationId xmlns:a16="http://schemas.microsoft.com/office/drawing/2014/main" id="{C6040BA3-6880-4DA3-BC38-1879B001C5A5}"/>
              </a:ext>
            </a:extLst>
          </p:cNvPr>
          <p:cNvSpPr/>
          <p:nvPr/>
        </p:nvSpPr>
        <p:spPr>
          <a:xfrm>
            <a:off x="0" y="-509633"/>
            <a:ext cx="3834896" cy="307777"/>
          </a:xfrm>
          <a:prstGeom prst="rect">
            <a:avLst/>
          </a:prstGeom>
        </p:spPr>
        <p:txBody>
          <a:bodyPr wrap="none">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mn-cs"/>
              </a:rPr>
              <a:t>DEMO: </a:t>
            </a:r>
            <a:r>
              <a:rPr kumimoji="0" lang="en-US" sz="1400" b="0" i="0" u="none" strike="noStrike" kern="1200" cap="none" spc="0" normalizeH="0" baseline="0" noProof="0" err="1">
                <a:ln>
                  <a:noFill/>
                </a:ln>
                <a:solidFill>
                  <a:srgbClr val="000000"/>
                </a:solidFill>
                <a:effectLst/>
                <a:uLnTx/>
                <a:uFillTx/>
                <a:latin typeface="Segoe UI"/>
                <a:ea typeface="+mn-ea"/>
                <a:cs typeface="+mn-cs"/>
              </a:rPr>
              <a:t>Dapr</a:t>
            </a:r>
            <a:r>
              <a:rPr kumimoji="0" lang="en-US" sz="1400" b="0" i="0" u="none" strike="noStrike" kern="1200" cap="none" spc="0" normalizeH="0" baseline="0" noProof="0">
                <a:ln>
                  <a:noFill/>
                </a:ln>
                <a:solidFill>
                  <a:srgbClr val="000000"/>
                </a:solidFill>
                <a:effectLst/>
                <a:uLnTx/>
                <a:uFillTx/>
                <a:latin typeface="Segoe UI"/>
                <a:ea typeface="+mn-ea"/>
                <a:cs typeface="+mn-cs"/>
              </a:rPr>
              <a:t> state management and bindings </a:t>
            </a:r>
          </a:p>
        </p:txBody>
      </p:sp>
    </p:spTree>
    <p:extLst>
      <p:ext uri="{BB962C8B-B14F-4D97-AF65-F5344CB8AC3E}">
        <p14:creationId xmlns:p14="http://schemas.microsoft.com/office/powerpoint/2010/main" val="22655638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42" presetClass="path" presetSubtype="0" decel="100000" fill="hold" grpId="1" nodeType="withEffect">
                                  <p:stCondLst>
                                    <p:cond delay="0"/>
                                  </p:stCondLst>
                                  <p:childTnLst>
                                    <p:animMotion origin="layout" path="M -2.70833E-6 2.59259E-6 L -2.70833E-6 0.03773 " pathEditMode="relative" rAng="0" ptsTypes="AA">
                                      <p:cBhvr>
                                        <p:cTn id="9" dur="750" spd="-100000" fill="hold"/>
                                        <p:tgtEl>
                                          <p:spTgt spid="8"/>
                                        </p:tgtEl>
                                        <p:attrNameLst>
                                          <p:attrName>ppt_x</p:attrName>
                                          <p:attrName>ppt_y</p:attrName>
                                        </p:attrNameLst>
                                      </p:cBhvr>
                                      <p:rCtr x="0" y="1875"/>
                                    </p:animMotion>
                                  </p:childTnLst>
                                </p:cTn>
                              </p:par>
                              <p:par>
                                <p:cTn id="10" presetID="10"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42" presetClass="path" presetSubtype="0" decel="100000" fill="hold" grpId="1" nodeType="withEffect">
                                  <p:stCondLst>
                                    <p:cond delay="0"/>
                                  </p:stCondLst>
                                  <p:childTnLst>
                                    <p:animMotion origin="layout" path="M 0 2.22222E-6 L 0 0.03773 " pathEditMode="relative" rAng="0" ptsTypes="AA">
                                      <p:cBhvr>
                                        <p:cTn id="14" dur="750" spd="-100000" fill="hold"/>
                                        <p:tgtEl>
                                          <p:spTgt spid="6"/>
                                        </p:tgtEl>
                                        <p:attrNameLst>
                                          <p:attrName>ppt_x</p:attrName>
                                          <p:attrName>ppt_y</p:attrName>
                                        </p:attrNameLst>
                                      </p:cBhvr>
                                      <p:rCtr x="0" y="187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8" grpId="0" animBg="1"/>
      <p:bldP spid="8"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6B6A15-64EA-4E35-BA24-1F99E314A0C9}"/>
              </a:ext>
            </a:extLst>
          </p:cNvPr>
          <p:cNvSpPr>
            <a:spLocks noGrp="1"/>
          </p:cNvSpPr>
          <p:nvPr>
            <p:ph type="title"/>
          </p:nvPr>
        </p:nvSpPr>
        <p:spPr/>
        <p:txBody>
          <a:bodyPr/>
          <a:lstStyle/>
          <a:p>
            <a:r>
              <a:rPr lang="en-US"/>
              <a:t>Dapr state API</a:t>
            </a:r>
          </a:p>
        </p:txBody>
      </p:sp>
      <p:sp>
        <p:nvSpPr>
          <p:cNvPr id="3" name="Text Placeholder 2">
            <a:extLst>
              <a:ext uri="{FF2B5EF4-FFF2-40B4-BE49-F238E27FC236}">
                <a16:creationId xmlns:a16="http://schemas.microsoft.com/office/drawing/2014/main" id="{756787E4-9CAE-478C-AAF2-423746EB53A5}"/>
              </a:ext>
            </a:extLst>
          </p:cNvPr>
          <p:cNvSpPr>
            <a:spLocks noGrp="1"/>
          </p:cNvSpPr>
          <p:nvPr>
            <p:ph type="body" sz="quarter" idx="10"/>
          </p:nvPr>
        </p:nvSpPr>
        <p:spPr>
          <a:xfrm>
            <a:off x="300350" y="1338139"/>
            <a:ext cx="5490851" cy="5001369"/>
          </a:xfrm>
        </p:spPr>
        <p:txBody>
          <a:bodyPr/>
          <a:lstStyle/>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kumimoji="0" lang="en-US" sz="2400" b="0" i="0" u="none" strike="noStrike" kern="1200" cap="none" spc="0" normalizeH="0" baseline="0" noProof="0" dirty="0">
                <a:ln>
                  <a:noFill/>
                </a:ln>
                <a:solidFill>
                  <a:srgbClr val="202192"/>
                </a:solidFill>
                <a:effectLst/>
                <a:uLnTx/>
                <a:uFillTx/>
                <a:latin typeface="Segoe UI Semibold" panose="020B0702040204020203" pitchFamily="34" charset="0"/>
                <a:ea typeface="+mn-ea"/>
                <a:cs typeface="Segoe UI Semibold" panose="020B0702040204020203" pitchFamily="34" charset="0"/>
              </a:rPr>
              <a:t>Save state</a:t>
            </a:r>
          </a:p>
          <a:p>
            <a:pPr marL="0" marR="0" lvl="0" indent="0" algn="l" defTabSz="932742" rtl="0" eaLnBrk="1" fontAlgn="auto" latinLnBrk="0" hangingPunct="1">
              <a:lnSpc>
                <a:spcPct val="100000"/>
              </a:lnSpc>
              <a:spcBef>
                <a:spcPts val="0"/>
              </a:spcBef>
              <a:spcAft>
                <a:spcPts val="1800"/>
              </a:spcAft>
              <a:buClrTx/>
              <a:buSzPct val="90000"/>
              <a:buFont typeface="Wingdings" panose="05000000000000000000" pitchFamily="2" charset="2"/>
              <a:buNone/>
              <a:tabLst/>
              <a:defRPr/>
            </a:pPr>
            <a:r>
              <a:rPr kumimoji="0" lang="en-US" sz="2000" b="0" i="0" u="none" strike="noStrike" kern="1200" cap="none" spc="0" normalizeH="0" baseline="0" noProof="0" dirty="0">
                <a:ln>
                  <a:noFill/>
                </a:ln>
                <a:solidFill>
                  <a:srgbClr val="000000"/>
                </a:solidFill>
                <a:effectLst/>
                <a:uLnTx/>
                <a:uFillTx/>
                <a:latin typeface="Consolas" panose="020B0609020204030204" pitchFamily="49" charset="0"/>
                <a:ea typeface="+mn-ea"/>
                <a:cs typeface="Segoe UI" panose="020B0502040204020203" pitchFamily="34" charset="0"/>
              </a:rPr>
              <a:t>POST /v1.0/state/</a:t>
            </a:r>
            <a:r>
              <a:rPr kumimoji="0" lang="en-US" sz="2000" b="0" i="0" u="none" strike="noStrike" kern="1200" cap="none" spc="0" normalizeH="0" baseline="0" noProof="0" dirty="0" err="1">
                <a:ln>
                  <a:noFill/>
                </a:ln>
                <a:solidFill>
                  <a:srgbClr val="000000"/>
                </a:solidFill>
                <a:effectLst/>
                <a:uLnTx/>
                <a:uFillTx/>
                <a:latin typeface="Consolas" panose="020B0609020204030204" pitchFamily="49" charset="0"/>
                <a:ea typeface="+mn-ea"/>
                <a:cs typeface="Segoe UI" panose="020B0502040204020203" pitchFamily="34" charset="0"/>
              </a:rPr>
              <a:t>orderstore</a:t>
            </a:r>
            <a:endParaRPr kumimoji="0" lang="en-US" sz="2000" b="0" i="0" u="none" strike="noStrike" kern="1200" cap="none" spc="0" normalizeH="0" baseline="0" noProof="0" dirty="0">
              <a:ln>
                <a:noFill/>
              </a:ln>
              <a:solidFill>
                <a:srgbClr val="000000"/>
              </a:solidFill>
              <a:effectLst/>
              <a:uLnTx/>
              <a:uFillTx/>
              <a:latin typeface="Consolas" panose="020B0609020204030204" pitchFamily="49" charset="0"/>
              <a:ea typeface="+mn-ea"/>
              <a:cs typeface="Segoe UI" panose="020B0502040204020203" pitchFamily="34" charset="0"/>
            </a:endParaRPr>
          </a:p>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kumimoji="0" lang="en-US" sz="2400" b="0" i="0" u="none" strike="noStrike" kern="1200" cap="none" spc="0" normalizeH="0" baseline="0" noProof="0" dirty="0">
                <a:ln>
                  <a:noFill/>
                </a:ln>
                <a:solidFill>
                  <a:srgbClr val="202192"/>
                </a:solidFill>
                <a:effectLst/>
                <a:uLnTx/>
                <a:uFillTx/>
                <a:latin typeface="Segoe UI Semibold" panose="020B0702040204020203" pitchFamily="34" charset="0"/>
                <a:ea typeface="+mn-ea"/>
                <a:cs typeface="Segoe UI Semibold" panose="020B0702040204020203" pitchFamily="34" charset="0"/>
              </a:rPr>
              <a:t>Retrieve state</a:t>
            </a:r>
          </a:p>
          <a:p>
            <a:pPr marL="0" marR="0" lvl="0" indent="0" algn="l" defTabSz="932742" rtl="0" eaLnBrk="1" fontAlgn="auto" latinLnBrk="0" hangingPunct="1">
              <a:lnSpc>
                <a:spcPct val="100000"/>
              </a:lnSpc>
              <a:spcBef>
                <a:spcPts val="0"/>
              </a:spcBef>
              <a:spcAft>
                <a:spcPts val="1800"/>
              </a:spcAft>
              <a:buClrTx/>
              <a:buSzPct val="90000"/>
              <a:buFont typeface="Wingdings" panose="05000000000000000000" pitchFamily="2" charset="2"/>
              <a:buNone/>
              <a:tabLst/>
              <a:defRPr/>
            </a:pPr>
            <a:r>
              <a:rPr kumimoji="0" lang="en-US" sz="2000" b="0" i="0" u="none" strike="noStrike" kern="1200" cap="none" spc="0" normalizeH="0" baseline="0" noProof="0" dirty="0">
                <a:ln>
                  <a:noFill/>
                </a:ln>
                <a:solidFill>
                  <a:srgbClr val="000000"/>
                </a:solidFill>
                <a:effectLst/>
                <a:uLnTx/>
                <a:uFillTx/>
                <a:latin typeface="Consolas" panose="020B0609020204030204" pitchFamily="49" charset="0"/>
                <a:ea typeface="+mn-ea"/>
                <a:cs typeface="Segoe UI" panose="020B0502040204020203" pitchFamily="34" charset="0"/>
              </a:rPr>
              <a:t>GET /v1.0/state/</a:t>
            </a:r>
            <a:r>
              <a:rPr kumimoji="0" lang="en-US" sz="2000" b="0" i="0" u="none" strike="noStrike" kern="1200" cap="none" spc="0" normalizeH="0" baseline="0" noProof="0" dirty="0" err="1">
                <a:ln>
                  <a:noFill/>
                </a:ln>
                <a:solidFill>
                  <a:srgbClr val="000000"/>
                </a:solidFill>
                <a:effectLst/>
                <a:uLnTx/>
                <a:uFillTx/>
                <a:latin typeface="Consolas" panose="020B0609020204030204" pitchFamily="49" charset="0"/>
                <a:ea typeface="+mn-ea"/>
                <a:cs typeface="Segoe UI" panose="020B0502040204020203" pitchFamily="34" charset="0"/>
              </a:rPr>
              <a:t>orderstore</a:t>
            </a:r>
            <a:r>
              <a:rPr kumimoji="0" lang="en-US" sz="2000" b="0" i="0" u="none" strike="noStrike" kern="1200" cap="none" spc="0" normalizeH="0" baseline="0" noProof="0" dirty="0">
                <a:ln>
                  <a:noFill/>
                </a:ln>
                <a:solidFill>
                  <a:srgbClr val="000000"/>
                </a:solidFill>
                <a:effectLst/>
                <a:uLnTx/>
                <a:uFillTx/>
                <a:latin typeface="Consolas" panose="020B0609020204030204" pitchFamily="49" charset="0"/>
                <a:ea typeface="+mn-ea"/>
                <a:cs typeface="Segoe UI" panose="020B0502040204020203" pitchFamily="34" charset="0"/>
              </a:rPr>
              <a:t>/myorder1</a:t>
            </a:r>
          </a:p>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kumimoji="0" lang="en-US" sz="2400" b="0" i="0" u="none" strike="noStrike" kern="1200" cap="none" spc="0" normalizeH="0" baseline="0" noProof="0" dirty="0">
                <a:ln>
                  <a:noFill/>
                </a:ln>
                <a:solidFill>
                  <a:srgbClr val="202192"/>
                </a:solidFill>
                <a:effectLst/>
                <a:uLnTx/>
                <a:uFillTx/>
                <a:latin typeface="Segoe UI Semibold" panose="020B0702040204020203" pitchFamily="34" charset="0"/>
                <a:ea typeface="+mn-ea"/>
                <a:cs typeface="Segoe UI Semibold" panose="020B0702040204020203" pitchFamily="34" charset="0"/>
              </a:rPr>
              <a:t>Delete state</a:t>
            </a:r>
          </a:p>
          <a:p>
            <a:pPr lvl="0">
              <a:spcBef>
                <a:spcPts val="0"/>
              </a:spcBef>
              <a:spcAft>
                <a:spcPts val="1800"/>
              </a:spcAft>
              <a:defRPr/>
            </a:pPr>
            <a:r>
              <a:rPr kumimoji="0" lang="en-US" sz="2000" b="0" i="0" u="none" strike="noStrike" kern="1200" cap="none" spc="0" normalizeH="0" baseline="0" noProof="0" dirty="0">
                <a:ln>
                  <a:noFill/>
                </a:ln>
                <a:solidFill>
                  <a:srgbClr val="000000"/>
                </a:solidFill>
                <a:effectLst/>
                <a:uLnTx/>
                <a:uFillTx/>
                <a:latin typeface="Consolas" panose="020B0609020204030204" pitchFamily="49" charset="0"/>
                <a:ea typeface="+mn-ea"/>
                <a:cs typeface="Segoe UI" panose="020B0502040204020203" pitchFamily="34" charset="0"/>
              </a:rPr>
              <a:t>DELETE /v1.0/state</a:t>
            </a:r>
            <a:r>
              <a:rPr lang="en-US" sz="2000" dirty="0">
                <a:solidFill>
                  <a:srgbClr val="000000"/>
                </a:solidFill>
                <a:latin typeface="Consolas" panose="020B0609020204030204" pitchFamily="49" charset="0"/>
              </a:rPr>
              <a:t>/</a:t>
            </a:r>
            <a:r>
              <a:rPr lang="en-US" sz="2000" dirty="0" err="1">
                <a:solidFill>
                  <a:srgbClr val="000000"/>
                </a:solidFill>
                <a:latin typeface="Consolas" panose="020B0609020204030204" pitchFamily="49" charset="0"/>
              </a:rPr>
              <a:t>orderstore</a:t>
            </a:r>
            <a:r>
              <a:rPr lang="en-US" sz="2000" dirty="0">
                <a:solidFill>
                  <a:srgbClr val="000000"/>
                </a:solidFill>
                <a:latin typeface="Consolas" panose="020B0609020204030204" pitchFamily="49" charset="0"/>
              </a:rPr>
              <a:t>/myorder1</a:t>
            </a:r>
          </a:p>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kumimoji="0" lang="en-US" sz="2400" b="0" i="0" u="none" strike="noStrike" kern="1200" cap="none" spc="0" normalizeH="0" baseline="0" noProof="0" dirty="0">
                <a:ln>
                  <a:noFill/>
                </a:ln>
                <a:solidFill>
                  <a:srgbClr val="202192"/>
                </a:solidFill>
                <a:effectLst/>
                <a:uLnTx/>
                <a:uFillTx/>
                <a:latin typeface="Segoe UI Semibold"/>
                <a:ea typeface="+mn-ea"/>
                <a:cs typeface="Segoe UI" panose="020B0502040204020203" pitchFamily="34" charset="0"/>
              </a:rPr>
              <a:t>Get bulk state</a:t>
            </a:r>
            <a:r>
              <a:rPr kumimoji="0" lang="en-US" sz="2400" b="0" i="0" u="none" strike="noStrike" kern="1200" cap="none" spc="0" normalizeH="0" baseline="0" noProof="0" dirty="0">
                <a:ln>
                  <a:noFill/>
                </a:ln>
                <a:solidFill>
                  <a:srgbClr val="202192"/>
                </a:solidFill>
                <a:effectLst/>
                <a:uLnTx/>
                <a:uFillTx/>
                <a:latin typeface="Segoe UI" panose="020B0502040204020203" pitchFamily="34" charset="0"/>
                <a:ea typeface="+mn-ea"/>
                <a:cs typeface="Segoe UI" panose="020B0502040204020203" pitchFamily="34" charset="0"/>
              </a:rPr>
              <a:t> </a:t>
            </a:r>
          </a:p>
          <a:p>
            <a:pPr lvl="0">
              <a:spcBef>
                <a:spcPts val="0"/>
              </a:spcBef>
              <a:spcAft>
                <a:spcPts val="1800"/>
              </a:spcAft>
              <a:defRPr/>
            </a:pPr>
            <a:r>
              <a:rPr kumimoji="0" lang="en-US" sz="2000" b="0" i="0" u="none" strike="noStrike" kern="1200" cap="none" spc="0" normalizeH="0" baseline="0" noProof="0" dirty="0">
                <a:ln>
                  <a:noFill/>
                </a:ln>
                <a:solidFill>
                  <a:srgbClr val="000000"/>
                </a:solidFill>
                <a:effectLst/>
                <a:uLnTx/>
                <a:uFillTx/>
                <a:latin typeface="Consolas" panose="020B0609020204030204" pitchFamily="49" charset="0"/>
                <a:ea typeface="+mn-ea"/>
                <a:cs typeface="Segoe UI" panose="020B0502040204020203" pitchFamily="34" charset="0"/>
              </a:rPr>
              <a:t>POST /v1.0/state</a:t>
            </a:r>
            <a:r>
              <a:rPr lang="en-US" sz="2000" dirty="0">
                <a:solidFill>
                  <a:srgbClr val="000000"/>
                </a:solidFill>
                <a:latin typeface="Consolas" panose="020B0609020204030204" pitchFamily="49" charset="0"/>
              </a:rPr>
              <a:t>/</a:t>
            </a:r>
            <a:r>
              <a:rPr lang="en-US" sz="2000" dirty="0" err="1">
                <a:solidFill>
                  <a:srgbClr val="000000"/>
                </a:solidFill>
                <a:latin typeface="Consolas" panose="020B0609020204030204" pitchFamily="49" charset="0"/>
              </a:rPr>
              <a:t>orderstore</a:t>
            </a:r>
            <a:r>
              <a:rPr lang="en-US" sz="2000" dirty="0">
                <a:solidFill>
                  <a:srgbClr val="000000"/>
                </a:solidFill>
                <a:latin typeface="Consolas" panose="020B0609020204030204" pitchFamily="49" charset="0"/>
              </a:rPr>
              <a:t>/bulk</a:t>
            </a:r>
          </a:p>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kumimoji="0" lang="en-US" sz="2400" b="0" i="0" u="none" strike="noStrike" kern="1200" cap="none" spc="0" normalizeH="0" baseline="0" noProof="0" dirty="0">
                <a:ln>
                  <a:noFill/>
                </a:ln>
                <a:solidFill>
                  <a:srgbClr val="202192"/>
                </a:solidFill>
                <a:effectLst/>
                <a:uLnTx/>
                <a:uFillTx/>
                <a:latin typeface="Segoe UI Semibold" panose="020B0702040204020203" pitchFamily="34" charset="0"/>
                <a:ea typeface="+mn-ea"/>
                <a:cs typeface="Segoe UI Semibold" panose="020B0702040204020203" pitchFamily="34" charset="0"/>
              </a:rPr>
              <a:t>Submit multiple state transactions</a:t>
            </a:r>
            <a:endParaRPr kumimoji="0" lang="en-US" sz="2400" b="0" i="0" u="none" strike="noStrike" kern="1200" cap="none" spc="0" normalizeH="0" baseline="0" noProof="0" dirty="0">
              <a:ln>
                <a:noFill/>
              </a:ln>
              <a:solidFill>
                <a:srgbClr val="202192"/>
              </a:solidFill>
              <a:effectLst/>
              <a:uLnTx/>
              <a:uFillTx/>
              <a:latin typeface="Segoe UI" panose="020B0502040204020203" pitchFamily="34" charset="0"/>
              <a:ea typeface="+mn-ea"/>
              <a:cs typeface="Segoe UI" panose="020B0502040204020203" pitchFamily="34" charset="0"/>
            </a:endParaRPr>
          </a:p>
          <a:p>
            <a:pPr marL="0" marR="0" lvl="0" indent="0" algn="l" defTabSz="932742" rtl="0" eaLnBrk="1" fontAlgn="auto" latinLnBrk="0" hangingPunct="1">
              <a:lnSpc>
                <a:spcPct val="100000"/>
              </a:lnSpc>
              <a:spcBef>
                <a:spcPts val="0"/>
              </a:spcBef>
              <a:spcAft>
                <a:spcPts val="1800"/>
              </a:spcAft>
              <a:buClrTx/>
              <a:buSzPct val="90000"/>
              <a:buFont typeface="Wingdings" panose="05000000000000000000" pitchFamily="2" charset="2"/>
              <a:buNone/>
              <a:tabLst/>
              <a:defRPr/>
            </a:pPr>
            <a:r>
              <a:rPr kumimoji="0" lang="en-US" sz="2000" b="0" i="0" u="none" strike="noStrike" kern="1200" cap="none" spc="0" normalizeH="0" baseline="0" noProof="0" dirty="0">
                <a:ln>
                  <a:noFill/>
                </a:ln>
                <a:solidFill>
                  <a:srgbClr val="000000"/>
                </a:solidFill>
                <a:effectLst/>
                <a:uLnTx/>
                <a:uFillTx/>
                <a:latin typeface="Consolas" panose="020B0609020204030204" pitchFamily="49" charset="0"/>
                <a:ea typeface="+mn-ea"/>
                <a:cs typeface="Segoe UI" panose="020B0502040204020203" pitchFamily="34" charset="0"/>
              </a:rPr>
              <a:t>POST /v1.0/state/</a:t>
            </a:r>
            <a:r>
              <a:rPr kumimoji="0" lang="en-US" sz="2000" b="0" i="0" u="none" strike="noStrike" kern="1200" cap="none" spc="0" normalizeH="0" baseline="0" noProof="0" dirty="0" err="1">
                <a:ln>
                  <a:noFill/>
                </a:ln>
                <a:solidFill>
                  <a:srgbClr val="000000"/>
                </a:solidFill>
                <a:effectLst/>
                <a:uLnTx/>
                <a:uFillTx/>
                <a:latin typeface="Consolas" panose="020B0609020204030204" pitchFamily="49" charset="0"/>
                <a:ea typeface="+mn-ea"/>
                <a:cs typeface="Segoe UI" panose="020B0502040204020203" pitchFamily="34" charset="0"/>
              </a:rPr>
              <a:t>corpdb</a:t>
            </a:r>
            <a:r>
              <a:rPr kumimoji="0" lang="en-US" sz="2000" b="0" i="0" u="none" strike="noStrike" kern="1200" cap="none" spc="0" normalizeH="0" baseline="0" noProof="0" dirty="0">
                <a:ln>
                  <a:noFill/>
                </a:ln>
                <a:solidFill>
                  <a:srgbClr val="000000"/>
                </a:solidFill>
                <a:effectLst/>
                <a:uLnTx/>
                <a:uFillTx/>
                <a:latin typeface="Consolas" panose="020B0609020204030204" pitchFamily="49" charset="0"/>
                <a:ea typeface="+mn-ea"/>
                <a:cs typeface="Segoe UI" panose="020B0502040204020203" pitchFamily="34" charset="0"/>
              </a:rPr>
              <a:t>/transaction</a:t>
            </a:r>
          </a:p>
        </p:txBody>
      </p:sp>
      <p:sp>
        <p:nvSpPr>
          <p:cNvPr id="4" name="Text Placeholder 3">
            <a:extLst>
              <a:ext uri="{FF2B5EF4-FFF2-40B4-BE49-F238E27FC236}">
                <a16:creationId xmlns:a16="http://schemas.microsoft.com/office/drawing/2014/main" id="{49E5FB32-B0F2-4119-ACD1-ED6E6403DC68}"/>
              </a:ext>
            </a:extLst>
          </p:cNvPr>
          <p:cNvSpPr>
            <a:spLocks noGrp="1"/>
          </p:cNvSpPr>
          <p:nvPr>
            <p:ph type="body" sz="quarter" idx="13"/>
          </p:nvPr>
        </p:nvSpPr>
        <p:spPr/>
        <p:txBody>
          <a:bodyPr/>
          <a:lstStyle/>
          <a:p>
            <a:r>
              <a:rPr lang="en-US" err="1"/>
              <a:t>corpdb-redis.yaml</a:t>
            </a:r>
            <a:endParaRPr lang="en-US"/>
          </a:p>
        </p:txBody>
      </p:sp>
      <p:sp>
        <p:nvSpPr>
          <p:cNvPr id="5" name="Text Placeholder 4">
            <a:extLst>
              <a:ext uri="{FF2B5EF4-FFF2-40B4-BE49-F238E27FC236}">
                <a16:creationId xmlns:a16="http://schemas.microsoft.com/office/drawing/2014/main" id="{E5333A7B-B3C6-4EFB-891E-51846FB73CA4}"/>
              </a:ext>
            </a:extLst>
          </p:cNvPr>
          <p:cNvSpPr>
            <a:spLocks noGrp="1"/>
          </p:cNvSpPr>
          <p:nvPr>
            <p:ph type="body" sz="quarter" idx="11"/>
          </p:nvPr>
        </p:nvSpPr>
        <p:spPr>
          <a:xfrm>
            <a:off x="5994399" y="709187"/>
            <a:ext cx="6197595" cy="4087273"/>
          </a:xfrm>
        </p:spPr>
        <p:txBody>
          <a:bodyPr/>
          <a:lstStyle/>
          <a:p>
            <a:r>
              <a:rPr lang="en-US" sz="1600" dirty="0" err="1"/>
              <a:t>apiVersion</a:t>
            </a:r>
            <a:r>
              <a:rPr lang="en-US" sz="1600" dirty="0"/>
              <a:t>: dapr.io/v1alpha1</a:t>
            </a:r>
          </a:p>
          <a:p>
            <a:r>
              <a:rPr lang="en-US" sz="1600" dirty="0"/>
              <a:t>kind: Component</a:t>
            </a:r>
          </a:p>
          <a:p>
            <a:r>
              <a:rPr lang="en-US" sz="1600" dirty="0"/>
              <a:t>metadata:</a:t>
            </a:r>
          </a:p>
          <a:p>
            <a:r>
              <a:rPr lang="en-US" sz="1600" dirty="0"/>
              <a:t>  name: </a:t>
            </a:r>
            <a:r>
              <a:rPr lang="en-US" sz="1600" b="1" dirty="0" err="1"/>
              <a:t>orderstore</a:t>
            </a:r>
            <a:endParaRPr lang="en-US" sz="1600" b="1" dirty="0"/>
          </a:p>
          <a:p>
            <a:r>
              <a:rPr lang="en-US" sz="1600" dirty="0"/>
              <a:t>spec:</a:t>
            </a:r>
          </a:p>
          <a:p>
            <a:r>
              <a:rPr lang="en-US" sz="1600" dirty="0"/>
              <a:t>  type: </a:t>
            </a:r>
            <a:r>
              <a:rPr lang="en-US" sz="1600" dirty="0" err="1"/>
              <a:t>state.</a:t>
            </a:r>
            <a:r>
              <a:rPr lang="en-US" sz="1600" b="1" dirty="0" err="1"/>
              <a:t>redis</a:t>
            </a:r>
            <a:endParaRPr lang="en-US" sz="1600" b="1" dirty="0"/>
          </a:p>
          <a:p>
            <a:r>
              <a:rPr lang="en-US" sz="1600" dirty="0"/>
              <a:t>  version: v1</a:t>
            </a:r>
          </a:p>
          <a:p>
            <a:r>
              <a:rPr lang="en-US" sz="1600" dirty="0"/>
              <a:t>  metadata:</a:t>
            </a:r>
          </a:p>
          <a:p>
            <a:r>
              <a:rPr lang="en-US" sz="1600" dirty="0"/>
              <a:t>  - name: </a:t>
            </a:r>
            <a:r>
              <a:rPr lang="en-US" sz="1600" dirty="0" err="1"/>
              <a:t>redisHost</a:t>
            </a:r>
            <a:endParaRPr lang="en-US" sz="1600" dirty="0"/>
          </a:p>
          <a:p>
            <a:r>
              <a:rPr lang="en-US" sz="1600" dirty="0"/>
              <a:t>    value: redis-master.default.svc.cluster.local:6379</a:t>
            </a:r>
          </a:p>
          <a:p>
            <a:r>
              <a:rPr lang="en-US" sz="1600" dirty="0"/>
              <a:t>  - name: </a:t>
            </a:r>
            <a:r>
              <a:rPr lang="en-US" sz="1600" dirty="0" err="1"/>
              <a:t>redisPassword</a:t>
            </a:r>
            <a:endParaRPr lang="en-US" sz="1600" dirty="0"/>
          </a:p>
          <a:p>
            <a:r>
              <a:rPr lang="en-US" sz="1600" dirty="0"/>
              <a:t>    </a:t>
            </a:r>
            <a:r>
              <a:rPr lang="en-US" sz="1600" dirty="0" err="1"/>
              <a:t>secretKeyRef</a:t>
            </a:r>
            <a:r>
              <a:rPr lang="en-US" sz="1600" dirty="0"/>
              <a:t>:</a:t>
            </a:r>
          </a:p>
          <a:p>
            <a:r>
              <a:rPr lang="en-US" sz="1600" dirty="0"/>
              <a:t>      name: </a:t>
            </a:r>
            <a:r>
              <a:rPr lang="en-US" sz="1600" dirty="0" err="1"/>
              <a:t>redis</a:t>
            </a:r>
            <a:r>
              <a:rPr lang="en-US" sz="1600" dirty="0"/>
              <a:t>-secret</a:t>
            </a:r>
          </a:p>
          <a:p>
            <a:r>
              <a:rPr lang="en-US" sz="1600" dirty="0"/>
              <a:t>      key: </a:t>
            </a:r>
            <a:r>
              <a:rPr lang="en-US" sz="1600" dirty="0" err="1"/>
              <a:t>redis</a:t>
            </a:r>
            <a:r>
              <a:rPr lang="en-US" sz="1600" dirty="0"/>
              <a:t>-password</a:t>
            </a:r>
          </a:p>
        </p:txBody>
      </p:sp>
    </p:spTree>
    <p:extLst>
      <p:ext uri="{BB962C8B-B14F-4D97-AF65-F5344CB8AC3E}">
        <p14:creationId xmlns:p14="http://schemas.microsoft.com/office/powerpoint/2010/main" val="2475876059"/>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6B6A15-64EA-4E35-BA24-1F99E314A0C9}"/>
              </a:ext>
            </a:extLst>
          </p:cNvPr>
          <p:cNvSpPr>
            <a:spLocks noGrp="1"/>
          </p:cNvSpPr>
          <p:nvPr>
            <p:ph type="title"/>
          </p:nvPr>
        </p:nvSpPr>
        <p:spPr/>
        <p:txBody>
          <a:bodyPr/>
          <a:lstStyle/>
          <a:p>
            <a:r>
              <a:rPr lang="en-US"/>
              <a:t>Dapr state API</a:t>
            </a:r>
          </a:p>
        </p:txBody>
      </p:sp>
      <p:sp>
        <p:nvSpPr>
          <p:cNvPr id="4" name="Text Placeholder 3">
            <a:extLst>
              <a:ext uri="{FF2B5EF4-FFF2-40B4-BE49-F238E27FC236}">
                <a16:creationId xmlns:a16="http://schemas.microsoft.com/office/drawing/2014/main" id="{49E5FB32-B0F2-4119-ACD1-ED6E6403DC68}"/>
              </a:ext>
            </a:extLst>
          </p:cNvPr>
          <p:cNvSpPr>
            <a:spLocks noGrp="1"/>
          </p:cNvSpPr>
          <p:nvPr>
            <p:ph type="body" sz="quarter" idx="13"/>
          </p:nvPr>
        </p:nvSpPr>
        <p:spPr/>
        <p:txBody>
          <a:bodyPr/>
          <a:lstStyle/>
          <a:p>
            <a:r>
              <a:rPr lang="en-US" err="1"/>
              <a:t>corpdb-cosmosdb.yaml</a:t>
            </a:r>
            <a:endParaRPr lang="en-US"/>
          </a:p>
        </p:txBody>
      </p:sp>
      <p:sp>
        <p:nvSpPr>
          <p:cNvPr id="5" name="Text Placeholder 4">
            <a:extLst>
              <a:ext uri="{FF2B5EF4-FFF2-40B4-BE49-F238E27FC236}">
                <a16:creationId xmlns:a16="http://schemas.microsoft.com/office/drawing/2014/main" id="{E5333A7B-B3C6-4EFB-891E-51846FB73CA4}"/>
              </a:ext>
            </a:extLst>
          </p:cNvPr>
          <p:cNvSpPr>
            <a:spLocks noGrp="1"/>
          </p:cNvSpPr>
          <p:nvPr>
            <p:ph type="body" sz="quarter" idx="11"/>
          </p:nvPr>
        </p:nvSpPr>
        <p:spPr>
          <a:xfrm>
            <a:off x="5994399" y="709187"/>
            <a:ext cx="6197595" cy="5564600"/>
          </a:xfrm>
        </p:spPr>
        <p:txBody>
          <a:bodyPr/>
          <a:lstStyle/>
          <a:p>
            <a:r>
              <a:rPr lang="en-US" sz="1600" dirty="0" err="1"/>
              <a:t>apiVersion</a:t>
            </a:r>
            <a:r>
              <a:rPr lang="en-US" sz="1600" dirty="0"/>
              <a:t>: </a:t>
            </a:r>
            <a:r>
              <a:rPr lang="en-US" sz="1600" dirty="0" err="1"/>
              <a:t>dapr.io</a:t>
            </a:r>
            <a:r>
              <a:rPr lang="en-US" sz="1600" dirty="0"/>
              <a:t>/v1alpha1</a:t>
            </a:r>
          </a:p>
          <a:p>
            <a:r>
              <a:rPr lang="en-US" sz="1600" dirty="0"/>
              <a:t>kind: Component</a:t>
            </a:r>
          </a:p>
          <a:p>
            <a:r>
              <a:rPr lang="en-US" sz="1600" dirty="0"/>
              <a:t>metadata:</a:t>
            </a:r>
          </a:p>
          <a:p>
            <a:r>
              <a:rPr lang="en-US" sz="1600" dirty="0"/>
              <a:t>  name: </a:t>
            </a:r>
            <a:r>
              <a:rPr lang="en-US" sz="1600" b="1" dirty="0" err="1"/>
              <a:t>orderstore</a:t>
            </a:r>
            <a:endParaRPr lang="en-US" sz="1600" b="1" dirty="0"/>
          </a:p>
          <a:p>
            <a:r>
              <a:rPr lang="en-US" sz="1600" dirty="0"/>
              <a:t>spec:</a:t>
            </a:r>
          </a:p>
          <a:p>
            <a:r>
              <a:rPr lang="en-US" sz="1600" dirty="0"/>
              <a:t>  type: </a:t>
            </a:r>
            <a:r>
              <a:rPr lang="en-US" sz="1600" dirty="0" err="1"/>
              <a:t>state.</a:t>
            </a:r>
            <a:r>
              <a:rPr lang="en-US" sz="1600" b="1" dirty="0" err="1"/>
              <a:t>azure.cosmosdb</a:t>
            </a:r>
            <a:endParaRPr lang="en-US" sz="1600" b="1" dirty="0"/>
          </a:p>
          <a:p>
            <a:r>
              <a:rPr lang="en-US" sz="1600" b="1" dirty="0"/>
              <a:t>  </a:t>
            </a:r>
            <a:r>
              <a:rPr lang="en-US" sz="1600" dirty="0"/>
              <a:t>version: v1</a:t>
            </a:r>
          </a:p>
          <a:p>
            <a:r>
              <a:rPr lang="en-US" sz="1600" dirty="0"/>
              <a:t>  metadata:</a:t>
            </a:r>
          </a:p>
          <a:p>
            <a:r>
              <a:rPr lang="en-US" sz="1600" dirty="0"/>
              <a:t>  - name: </a:t>
            </a:r>
            <a:r>
              <a:rPr lang="en-US" sz="1600" dirty="0" err="1"/>
              <a:t>url</a:t>
            </a:r>
            <a:endParaRPr lang="en-US" sz="1600" dirty="0"/>
          </a:p>
          <a:p>
            <a:r>
              <a:rPr lang="en-US" sz="1600" dirty="0"/>
              <a:t>    value: </a:t>
            </a:r>
            <a:r>
              <a:rPr lang="en-US" sz="1600" dirty="0" err="1"/>
              <a:t>corpdb.documents.azure.com</a:t>
            </a:r>
            <a:endParaRPr lang="en-US" sz="1600" dirty="0"/>
          </a:p>
          <a:p>
            <a:r>
              <a:rPr lang="en-US" sz="1600" dirty="0"/>
              <a:t>  - name: </a:t>
            </a:r>
            <a:r>
              <a:rPr lang="en-US" sz="1600" dirty="0" err="1"/>
              <a:t>masterKey</a:t>
            </a:r>
            <a:endParaRPr lang="en-US" sz="1600" dirty="0"/>
          </a:p>
          <a:p>
            <a:r>
              <a:rPr lang="en-US" sz="1600" dirty="0"/>
              <a:t>    </a:t>
            </a:r>
            <a:r>
              <a:rPr lang="en-US" sz="1600" dirty="0" err="1"/>
              <a:t>secretKeyRef</a:t>
            </a:r>
            <a:r>
              <a:rPr lang="en-US" sz="1600" dirty="0"/>
              <a:t>:</a:t>
            </a:r>
          </a:p>
          <a:p>
            <a:r>
              <a:rPr lang="en-US" sz="1600" dirty="0"/>
              <a:t>      name: master-key</a:t>
            </a:r>
          </a:p>
          <a:p>
            <a:r>
              <a:rPr lang="en-US" sz="1600" dirty="0"/>
              <a:t>      key: cosmos-key</a:t>
            </a:r>
          </a:p>
          <a:p>
            <a:r>
              <a:rPr lang="en-US" sz="1600" dirty="0"/>
              <a:t>  - name: database</a:t>
            </a:r>
          </a:p>
          <a:p>
            <a:r>
              <a:rPr lang="en-US" sz="1600" dirty="0"/>
              <a:t>    value: orders</a:t>
            </a:r>
          </a:p>
          <a:p>
            <a:r>
              <a:rPr lang="en-US" sz="1600" dirty="0"/>
              <a:t>  - name: collection</a:t>
            </a:r>
          </a:p>
          <a:p>
            <a:r>
              <a:rPr lang="en-US" sz="1600" dirty="0"/>
              <a:t>    value: processed</a:t>
            </a:r>
          </a:p>
          <a:p>
            <a:endParaRPr lang="en-US" sz="1600" dirty="0"/>
          </a:p>
        </p:txBody>
      </p:sp>
      <p:sp>
        <p:nvSpPr>
          <p:cNvPr id="8" name="Text Placeholder 2">
            <a:extLst>
              <a:ext uri="{FF2B5EF4-FFF2-40B4-BE49-F238E27FC236}">
                <a16:creationId xmlns:a16="http://schemas.microsoft.com/office/drawing/2014/main" id="{1C7ECD91-BF9B-9179-07A4-8C1C64DB1601}"/>
              </a:ext>
            </a:extLst>
          </p:cNvPr>
          <p:cNvSpPr>
            <a:spLocks noGrp="1"/>
          </p:cNvSpPr>
          <p:nvPr>
            <p:ph type="body" sz="quarter" idx="10"/>
          </p:nvPr>
        </p:nvSpPr>
        <p:spPr>
          <a:xfrm>
            <a:off x="300350" y="1338139"/>
            <a:ext cx="5490851" cy="5001369"/>
          </a:xfrm>
        </p:spPr>
        <p:txBody>
          <a:bodyPr/>
          <a:lstStyle/>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kumimoji="0" lang="en-US" sz="2400" b="0" i="0" u="none" strike="noStrike" kern="1200" cap="none" spc="0" normalizeH="0" baseline="0" noProof="0" dirty="0">
                <a:ln>
                  <a:noFill/>
                </a:ln>
                <a:solidFill>
                  <a:srgbClr val="202192"/>
                </a:solidFill>
                <a:effectLst/>
                <a:uLnTx/>
                <a:uFillTx/>
                <a:latin typeface="Segoe UI Semibold" panose="020B0702040204020203" pitchFamily="34" charset="0"/>
                <a:ea typeface="+mn-ea"/>
                <a:cs typeface="Segoe UI Semibold" panose="020B0702040204020203" pitchFamily="34" charset="0"/>
              </a:rPr>
              <a:t>Save state</a:t>
            </a:r>
          </a:p>
          <a:p>
            <a:pPr marL="0" marR="0" lvl="0" indent="0" algn="l" defTabSz="932742" rtl="0" eaLnBrk="1" fontAlgn="auto" latinLnBrk="0" hangingPunct="1">
              <a:lnSpc>
                <a:spcPct val="100000"/>
              </a:lnSpc>
              <a:spcBef>
                <a:spcPts val="0"/>
              </a:spcBef>
              <a:spcAft>
                <a:spcPts val="1800"/>
              </a:spcAft>
              <a:buClrTx/>
              <a:buSzPct val="90000"/>
              <a:buFont typeface="Wingdings" panose="05000000000000000000" pitchFamily="2" charset="2"/>
              <a:buNone/>
              <a:tabLst/>
              <a:defRPr/>
            </a:pPr>
            <a:r>
              <a:rPr kumimoji="0" lang="en-US" sz="2000" b="0" i="0" u="none" strike="noStrike" kern="1200" cap="none" spc="0" normalizeH="0" baseline="0" noProof="0" dirty="0">
                <a:ln>
                  <a:noFill/>
                </a:ln>
                <a:solidFill>
                  <a:srgbClr val="000000"/>
                </a:solidFill>
                <a:effectLst/>
                <a:uLnTx/>
                <a:uFillTx/>
                <a:latin typeface="Consolas" panose="020B0609020204030204" pitchFamily="49" charset="0"/>
                <a:ea typeface="+mn-ea"/>
                <a:cs typeface="Segoe UI" panose="020B0502040204020203" pitchFamily="34" charset="0"/>
              </a:rPr>
              <a:t>POST /v1.0/state/</a:t>
            </a:r>
            <a:r>
              <a:rPr kumimoji="0" lang="en-US" sz="2000" b="0" i="0" u="none" strike="noStrike" kern="1200" cap="none" spc="0" normalizeH="0" baseline="0" noProof="0" dirty="0" err="1">
                <a:ln>
                  <a:noFill/>
                </a:ln>
                <a:solidFill>
                  <a:srgbClr val="000000"/>
                </a:solidFill>
                <a:effectLst/>
                <a:uLnTx/>
                <a:uFillTx/>
                <a:latin typeface="Consolas" panose="020B0609020204030204" pitchFamily="49" charset="0"/>
                <a:ea typeface="+mn-ea"/>
                <a:cs typeface="Segoe UI" panose="020B0502040204020203" pitchFamily="34" charset="0"/>
              </a:rPr>
              <a:t>orderstore</a:t>
            </a:r>
            <a:endParaRPr kumimoji="0" lang="en-US" sz="2000" b="0" i="0" u="none" strike="noStrike" kern="1200" cap="none" spc="0" normalizeH="0" baseline="0" noProof="0" dirty="0">
              <a:ln>
                <a:noFill/>
              </a:ln>
              <a:solidFill>
                <a:srgbClr val="000000"/>
              </a:solidFill>
              <a:effectLst/>
              <a:uLnTx/>
              <a:uFillTx/>
              <a:latin typeface="Consolas" panose="020B0609020204030204" pitchFamily="49" charset="0"/>
              <a:ea typeface="+mn-ea"/>
              <a:cs typeface="Segoe UI" panose="020B0502040204020203" pitchFamily="34" charset="0"/>
            </a:endParaRPr>
          </a:p>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kumimoji="0" lang="en-US" sz="2400" b="0" i="0" u="none" strike="noStrike" kern="1200" cap="none" spc="0" normalizeH="0" baseline="0" noProof="0" dirty="0">
                <a:ln>
                  <a:noFill/>
                </a:ln>
                <a:solidFill>
                  <a:srgbClr val="202192"/>
                </a:solidFill>
                <a:effectLst/>
                <a:uLnTx/>
                <a:uFillTx/>
                <a:latin typeface="Segoe UI Semibold" panose="020B0702040204020203" pitchFamily="34" charset="0"/>
                <a:ea typeface="+mn-ea"/>
                <a:cs typeface="Segoe UI Semibold" panose="020B0702040204020203" pitchFamily="34" charset="0"/>
              </a:rPr>
              <a:t>Retrieve state</a:t>
            </a:r>
          </a:p>
          <a:p>
            <a:pPr marL="0" marR="0" lvl="0" indent="0" algn="l" defTabSz="932742" rtl="0" eaLnBrk="1" fontAlgn="auto" latinLnBrk="0" hangingPunct="1">
              <a:lnSpc>
                <a:spcPct val="100000"/>
              </a:lnSpc>
              <a:spcBef>
                <a:spcPts val="0"/>
              </a:spcBef>
              <a:spcAft>
                <a:spcPts val="1800"/>
              </a:spcAft>
              <a:buClrTx/>
              <a:buSzPct val="90000"/>
              <a:buFont typeface="Wingdings" panose="05000000000000000000" pitchFamily="2" charset="2"/>
              <a:buNone/>
              <a:tabLst/>
              <a:defRPr/>
            </a:pPr>
            <a:r>
              <a:rPr kumimoji="0" lang="en-US" sz="2000" b="0" i="0" u="none" strike="noStrike" kern="1200" cap="none" spc="0" normalizeH="0" baseline="0" noProof="0" dirty="0">
                <a:ln>
                  <a:noFill/>
                </a:ln>
                <a:solidFill>
                  <a:srgbClr val="000000"/>
                </a:solidFill>
                <a:effectLst/>
                <a:uLnTx/>
                <a:uFillTx/>
                <a:latin typeface="Consolas" panose="020B0609020204030204" pitchFamily="49" charset="0"/>
                <a:ea typeface="+mn-ea"/>
                <a:cs typeface="Segoe UI" panose="020B0502040204020203" pitchFamily="34" charset="0"/>
              </a:rPr>
              <a:t>GET /v1.0/state/</a:t>
            </a:r>
            <a:r>
              <a:rPr kumimoji="0" lang="en-US" sz="2000" b="0" i="0" u="none" strike="noStrike" kern="1200" cap="none" spc="0" normalizeH="0" baseline="0" noProof="0" dirty="0" err="1">
                <a:ln>
                  <a:noFill/>
                </a:ln>
                <a:solidFill>
                  <a:srgbClr val="000000"/>
                </a:solidFill>
                <a:effectLst/>
                <a:uLnTx/>
                <a:uFillTx/>
                <a:latin typeface="Consolas" panose="020B0609020204030204" pitchFamily="49" charset="0"/>
                <a:ea typeface="+mn-ea"/>
                <a:cs typeface="Segoe UI" panose="020B0502040204020203" pitchFamily="34" charset="0"/>
              </a:rPr>
              <a:t>orderstore</a:t>
            </a:r>
            <a:r>
              <a:rPr kumimoji="0" lang="en-US" sz="2000" b="0" i="0" u="none" strike="noStrike" kern="1200" cap="none" spc="0" normalizeH="0" baseline="0" noProof="0" dirty="0">
                <a:ln>
                  <a:noFill/>
                </a:ln>
                <a:solidFill>
                  <a:srgbClr val="000000"/>
                </a:solidFill>
                <a:effectLst/>
                <a:uLnTx/>
                <a:uFillTx/>
                <a:latin typeface="Consolas" panose="020B0609020204030204" pitchFamily="49" charset="0"/>
                <a:ea typeface="+mn-ea"/>
                <a:cs typeface="Segoe UI" panose="020B0502040204020203" pitchFamily="34" charset="0"/>
              </a:rPr>
              <a:t>/myorder1</a:t>
            </a:r>
          </a:p>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kumimoji="0" lang="en-US" sz="2400" b="0" i="0" u="none" strike="noStrike" kern="1200" cap="none" spc="0" normalizeH="0" baseline="0" noProof="0" dirty="0">
                <a:ln>
                  <a:noFill/>
                </a:ln>
                <a:solidFill>
                  <a:srgbClr val="202192"/>
                </a:solidFill>
                <a:effectLst/>
                <a:uLnTx/>
                <a:uFillTx/>
                <a:latin typeface="Segoe UI Semibold" panose="020B0702040204020203" pitchFamily="34" charset="0"/>
                <a:ea typeface="+mn-ea"/>
                <a:cs typeface="Segoe UI Semibold" panose="020B0702040204020203" pitchFamily="34" charset="0"/>
              </a:rPr>
              <a:t>Delete state</a:t>
            </a:r>
          </a:p>
          <a:p>
            <a:pPr lvl="0">
              <a:spcBef>
                <a:spcPts val="0"/>
              </a:spcBef>
              <a:spcAft>
                <a:spcPts val="1800"/>
              </a:spcAft>
              <a:defRPr/>
            </a:pPr>
            <a:r>
              <a:rPr kumimoji="0" lang="en-US" sz="2000" b="0" i="0" u="none" strike="noStrike" kern="1200" cap="none" spc="0" normalizeH="0" baseline="0" noProof="0" dirty="0">
                <a:ln>
                  <a:noFill/>
                </a:ln>
                <a:solidFill>
                  <a:srgbClr val="000000"/>
                </a:solidFill>
                <a:effectLst/>
                <a:uLnTx/>
                <a:uFillTx/>
                <a:latin typeface="Consolas" panose="020B0609020204030204" pitchFamily="49" charset="0"/>
                <a:ea typeface="+mn-ea"/>
                <a:cs typeface="Segoe UI" panose="020B0502040204020203" pitchFamily="34" charset="0"/>
              </a:rPr>
              <a:t>DELETE /v1.0/state</a:t>
            </a:r>
            <a:r>
              <a:rPr lang="en-US" sz="2000" dirty="0">
                <a:solidFill>
                  <a:srgbClr val="000000"/>
                </a:solidFill>
                <a:latin typeface="Consolas" panose="020B0609020204030204" pitchFamily="49" charset="0"/>
              </a:rPr>
              <a:t>/</a:t>
            </a:r>
            <a:r>
              <a:rPr lang="en-US" sz="2000" dirty="0" err="1">
                <a:solidFill>
                  <a:srgbClr val="000000"/>
                </a:solidFill>
                <a:latin typeface="Consolas" panose="020B0609020204030204" pitchFamily="49" charset="0"/>
              </a:rPr>
              <a:t>orderstore</a:t>
            </a:r>
            <a:r>
              <a:rPr lang="en-US" sz="2000" dirty="0">
                <a:solidFill>
                  <a:srgbClr val="000000"/>
                </a:solidFill>
                <a:latin typeface="Consolas" panose="020B0609020204030204" pitchFamily="49" charset="0"/>
              </a:rPr>
              <a:t>/myorder1</a:t>
            </a:r>
          </a:p>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kumimoji="0" lang="en-US" sz="2400" b="0" i="0" u="none" strike="noStrike" kern="1200" cap="none" spc="0" normalizeH="0" baseline="0" noProof="0" dirty="0">
                <a:ln>
                  <a:noFill/>
                </a:ln>
                <a:solidFill>
                  <a:srgbClr val="202192"/>
                </a:solidFill>
                <a:effectLst/>
                <a:uLnTx/>
                <a:uFillTx/>
                <a:latin typeface="Segoe UI Semibold"/>
                <a:ea typeface="+mn-ea"/>
                <a:cs typeface="Segoe UI" panose="020B0502040204020203" pitchFamily="34" charset="0"/>
              </a:rPr>
              <a:t>Get bulk state</a:t>
            </a:r>
            <a:r>
              <a:rPr kumimoji="0" lang="en-US" sz="2400" b="0" i="0" u="none" strike="noStrike" kern="1200" cap="none" spc="0" normalizeH="0" baseline="0" noProof="0" dirty="0">
                <a:ln>
                  <a:noFill/>
                </a:ln>
                <a:solidFill>
                  <a:srgbClr val="202192"/>
                </a:solidFill>
                <a:effectLst/>
                <a:uLnTx/>
                <a:uFillTx/>
                <a:latin typeface="Segoe UI" panose="020B0502040204020203" pitchFamily="34" charset="0"/>
                <a:ea typeface="+mn-ea"/>
                <a:cs typeface="Segoe UI" panose="020B0502040204020203" pitchFamily="34" charset="0"/>
              </a:rPr>
              <a:t> </a:t>
            </a:r>
          </a:p>
          <a:p>
            <a:pPr lvl="0">
              <a:spcBef>
                <a:spcPts val="0"/>
              </a:spcBef>
              <a:spcAft>
                <a:spcPts val="1800"/>
              </a:spcAft>
              <a:defRPr/>
            </a:pPr>
            <a:r>
              <a:rPr kumimoji="0" lang="en-US" sz="2000" b="0" i="0" u="none" strike="noStrike" kern="1200" cap="none" spc="0" normalizeH="0" baseline="0" noProof="0" dirty="0">
                <a:ln>
                  <a:noFill/>
                </a:ln>
                <a:solidFill>
                  <a:srgbClr val="000000"/>
                </a:solidFill>
                <a:effectLst/>
                <a:uLnTx/>
                <a:uFillTx/>
                <a:latin typeface="Consolas" panose="020B0609020204030204" pitchFamily="49" charset="0"/>
                <a:ea typeface="+mn-ea"/>
                <a:cs typeface="Segoe UI" panose="020B0502040204020203" pitchFamily="34" charset="0"/>
              </a:rPr>
              <a:t>POST /v1.0/state</a:t>
            </a:r>
            <a:r>
              <a:rPr lang="en-US" sz="2000" dirty="0">
                <a:solidFill>
                  <a:srgbClr val="000000"/>
                </a:solidFill>
                <a:latin typeface="Consolas" panose="020B0609020204030204" pitchFamily="49" charset="0"/>
              </a:rPr>
              <a:t>/</a:t>
            </a:r>
            <a:r>
              <a:rPr lang="en-US" sz="2000" dirty="0" err="1">
                <a:solidFill>
                  <a:srgbClr val="000000"/>
                </a:solidFill>
                <a:latin typeface="Consolas" panose="020B0609020204030204" pitchFamily="49" charset="0"/>
              </a:rPr>
              <a:t>orderstore</a:t>
            </a:r>
            <a:r>
              <a:rPr lang="en-US" sz="2000" dirty="0">
                <a:solidFill>
                  <a:srgbClr val="000000"/>
                </a:solidFill>
                <a:latin typeface="Consolas" panose="020B0609020204030204" pitchFamily="49" charset="0"/>
              </a:rPr>
              <a:t>/bulk</a:t>
            </a:r>
          </a:p>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kumimoji="0" lang="en-US" sz="2400" b="0" i="0" u="none" strike="noStrike" kern="1200" cap="none" spc="0" normalizeH="0" baseline="0" noProof="0" dirty="0">
                <a:ln>
                  <a:noFill/>
                </a:ln>
                <a:solidFill>
                  <a:srgbClr val="202192"/>
                </a:solidFill>
                <a:effectLst/>
                <a:uLnTx/>
                <a:uFillTx/>
                <a:latin typeface="Segoe UI Semibold" panose="020B0702040204020203" pitchFamily="34" charset="0"/>
                <a:ea typeface="+mn-ea"/>
                <a:cs typeface="Segoe UI Semibold" panose="020B0702040204020203" pitchFamily="34" charset="0"/>
              </a:rPr>
              <a:t>Submit multiple state transactions</a:t>
            </a:r>
            <a:endParaRPr kumimoji="0" lang="en-US" sz="2400" b="0" i="0" u="none" strike="noStrike" kern="1200" cap="none" spc="0" normalizeH="0" baseline="0" noProof="0" dirty="0">
              <a:ln>
                <a:noFill/>
              </a:ln>
              <a:solidFill>
                <a:srgbClr val="202192"/>
              </a:solidFill>
              <a:effectLst/>
              <a:uLnTx/>
              <a:uFillTx/>
              <a:latin typeface="Segoe UI" panose="020B0502040204020203" pitchFamily="34" charset="0"/>
              <a:ea typeface="+mn-ea"/>
              <a:cs typeface="Segoe UI" panose="020B0502040204020203" pitchFamily="34" charset="0"/>
            </a:endParaRPr>
          </a:p>
          <a:p>
            <a:pPr marL="0" marR="0" lvl="0" indent="0" algn="l" defTabSz="932742" rtl="0" eaLnBrk="1" fontAlgn="auto" latinLnBrk="0" hangingPunct="1">
              <a:lnSpc>
                <a:spcPct val="100000"/>
              </a:lnSpc>
              <a:spcBef>
                <a:spcPts val="0"/>
              </a:spcBef>
              <a:spcAft>
                <a:spcPts val="1800"/>
              </a:spcAft>
              <a:buClrTx/>
              <a:buSzPct val="90000"/>
              <a:buFont typeface="Wingdings" panose="05000000000000000000" pitchFamily="2" charset="2"/>
              <a:buNone/>
              <a:tabLst/>
              <a:defRPr/>
            </a:pPr>
            <a:r>
              <a:rPr kumimoji="0" lang="en-US" sz="2000" b="0" i="0" u="none" strike="noStrike" kern="1200" cap="none" spc="0" normalizeH="0" baseline="0" noProof="0" dirty="0">
                <a:ln>
                  <a:noFill/>
                </a:ln>
                <a:solidFill>
                  <a:srgbClr val="000000"/>
                </a:solidFill>
                <a:effectLst/>
                <a:uLnTx/>
                <a:uFillTx/>
                <a:latin typeface="Consolas" panose="020B0609020204030204" pitchFamily="49" charset="0"/>
                <a:ea typeface="+mn-ea"/>
                <a:cs typeface="Segoe UI" panose="020B0502040204020203" pitchFamily="34" charset="0"/>
              </a:rPr>
              <a:t>POST /v1.0/state/</a:t>
            </a:r>
            <a:r>
              <a:rPr kumimoji="0" lang="en-US" sz="2000" b="0" i="0" u="none" strike="noStrike" kern="1200" cap="none" spc="0" normalizeH="0" baseline="0" noProof="0" dirty="0" err="1">
                <a:ln>
                  <a:noFill/>
                </a:ln>
                <a:solidFill>
                  <a:srgbClr val="000000"/>
                </a:solidFill>
                <a:effectLst/>
                <a:uLnTx/>
                <a:uFillTx/>
                <a:latin typeface="Consolas" panose="020B0609020204030204" pitchFamily="49" charset="0"/>
                <a:ea typeface="+mn-ea"/>
                <a:cs typeface="Segoe UI" panose="020B0502040204020203" pitchFamily="34" charset="0"/>
              </a:rPr>
              <a:t>corpdb</a:t>
            </a:r>
            <a:r>
              <a:rPr kumimoji="0" lang="en-US" sz="2000" b="0" i="0" u="none" strike="noStrike" kern="1200" cap="none" spc="0" normalizeH="0" baseline="0" noProof="0" dirty="0">
                <a:ln>
                  <a:noFill/>
                </a:ln>
                <a:solidFill>
                  <a:srgbClr val="000000"/>
                </a:solidFill>
                <a:effectLst/>
                <a:uLnTx/>
                <a:uFillTx/>
                <a:latin typeface="Consolas" panose="020B0609020204030204" pitchFamily="49" charset="0"/>
                <a:ea typeface="+mn-ea"/>
                <a:cs typeface="Segoe UI" panose="020B0502040204020203" pitchFamily="34" charset="0"/>
              </a:rPr>
              <a:t>/transaction</a:t>
            </a:r>
          </a:p>
        </p:txBody>
      </p:sp>
    </p:spTree>
    <p:extLst>
      <p:ext uri="{BB962C8B-B14F-4D97-AF65-F5344CB8AC3E}">
        <p14:creationId xmlns:p14="http://schemas.microsoft.com/office/powerpoint/2010/main" val="1962508673"/>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9B3E7C9-314B-46CB-8FBD-84DFD7A099D6}"/>
              </a:ext>
            </a:extLst>
          </p:cNvPr>
          <p:cNvSpPr>
            <a:spLocks noGrp="1"/>
          </p:cNvSpPr>
          <p:nvPr>
            <p:ph type="title"/>
          </p:nvPr>
        </p:nvSpPr>
        <p:spPr>
          <a:xfrm>
            <a:off x="1303867" y="457200"/>
            <a:ext cx="10302916" cy="553998"/>
          </a:xfrm>
        </p:spPr>
        <p:txBody>
          <a:bodyPr/>
          <a:lstStyle/>
          <a:p>
            <a:r>
              <a:rPr lang="en-US" dirty="0"/>
              <a:t>State management features</a:t>
            </a:r>
          </a:p>
        </p:txBody>
      </p:sp>
      <p:pic>
        <p:nvPicPr>
          <p:cNvPr id="8" name="Graphic 7">
            <a:extLst>
              <a:ext uri="{FF2B5EF4-FFF2-40B4-BE49-F238E27FC236}">
                <a16:creationId xmlns:a16="http://schemas.microsoft.com/office/drawing/2014/main" id="{743CF14D-55B2-4EBB-8EB3-650224D79032}"/>
              </a:ext>
            </a:extLst>
          </p:cNvPr>
          <p:cNvPicPr>
            <a:picLocks noChangeAspect="1"/>
          </p:cNvPicPr>
          <p:nvPr/>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17747" y="457200"/>
            <a:ext cx="335789" cy="549656"/>
          </a:xfrm>
          <a:prstGeom prst="rect">
            <a:avLst/>
          </a:prstGeom>
        </p:spPr>
      </p:pic>
      <p:sp>
        <p:nvSpPr>
          <p:cNvPr id="10" name="TextBox 9">
            <a:extLst>
              <a:ext uri="{FF2B5EF4-FFF2-40B4-BE49-F238E27FC236}">
                <a16:creationId xmlns:a16="http://schemas.microsoft.com/office/drawing/2014/main" id="{0F93D786-15CA-48F2-AB36-6678595DF365}"/>
              </a:ext>
            </a:extLst>
          </p:cNvPr>
          <p:cNvSpPr txBox="1"/>
          <p:nvPr/>
        </p:nvSpPr>
        <p:spPr>
          <a:xfrm>
            <a:off x="401050" y="1225689"/>
            <a:ext cx="11553052" cy="5632311"/>
          </a:xfrm>
          <a:prstGeom prst="rect">
            <a:avLst/>
          </a:prstGeom>
          <a:noFill/>
        </p:spPr>
        <p:txBody>
          <a:bodyPr wrap="square">
            <a:spAutoFit/>
          </a:bodyPr>
          <a:lstStyle/>
          <a:p>
            <a:endParaRPr lang="en-US" dirty="0">
              <a:solidFill>
                <a:srgbClr val="222222"/>
              </a:solidFill>
              <a:latin typeface="open sans" panose="020B0606030504020204" pitchFamily="34" charset="0"/>
            </a:endParaRPr>
          </a:p>
          <a:p>
            <a:pPr marL="285750" indent="-285750">
              <a:buFont typeface="Arial" panose="020B0604020202020204" pitchFamily="34" charset="0"/>
              <a:buChar char="•"/>
            </a:pPr>
            <a:r>
              <a:rPr lang="en-US" dirty="0">
                <a:solidFill>
                  <a:srgbClr val="222222"/>
                </a:solidFill>
                <a:latin typeface="open sans" panose="020B0606030504020204" pitchFamily="34" charset="0"/>
              </a:rPr>
              <a:t>Choose </a:t>
            </a:r>
            <a:r>
              <a:rPr lang="en-US" b="1" dirty="0">
                <a:solidFill>
                  <a:srgbClr val="222222"/>
                </a:solidFill>
                <a:latin typeface="open sans" panose="020B0606030504020204" pitchFamily="34" charset="0"/>
              </a:rPr>
              <a:t>s</a:t>
            </a:r>
            <a:r>
              <a:rPr lang="en-US" b="1" i="0" dirty="0">
                <a:solidFill>
                  <a:srgbClr val="222222"/>
                </a:solidFill>
                <a:effectLst/>
                <a:latin typeface="open sans" panose="020B0606030504020204" pitchFamily="34" charset="0"/>
              </a:rPr>
              <a:t>trong consistency</a:t>
            </a:r>
            <a:r>
              <a:rPr lang="en-US" b="0" i="0" dirty="0">
                <a:solidFill>
                  <a:srgbClr val="222222"/>
                </a:solidFill>
                <a:effectLst/>
                <a:latin typeface="open sans" panose="020B0606030504020204" pitchFamily="34" charset="0"/>
              </a:rPr>
              <a:t> or </a:t>
            </a:r>
            <a:r>
              <a:rPr lang="en-US" b="1" i="0" dirty="0">
                <a:solidFill>
                  <a:srgbClr val="222222"/>
                </a:solidFill>
                <a:effectLst/>
                <a:latin typeface="open sans" panose="020B0606030504020204" pitchFamily="34" charset="0"/>
              </a:rPr>
              <a:t>eventual consistency</a:t>
            </a:r>
            <a:endParaRPr lang="en-US" dirty="0">
              <a:solidFill>
                <a:srgbClr val="222222"/>
              </a:solidFill>
              <a:latin typeface="open sans" panose="020B0606030504020204" pitchFamily="34" charset="0"/>
            </a:endParaRPr>
          </a:p>
          <a:p>
            <a:pPr marL="285750" indent="-285750">
              <a:buFont typeface="Arial" panose="020B0604020202020204" pitchFamily="34" charset="0"/>
              <a:buChar char="•"/>
            </a:pPr>
            <a:endParaRPr lang="en-US" b="1" dirty="0">
              <a:solidFill>
                <a:srgbClr val="222222"/>
              </a:solidFill>
              <a:latin typeface="open sans" panose="020B0606030504020204" pitchFamily="34" charset="0"/>
            </a:endParaRPr>
          </a:p>
          <a:p>
            <a:pPr marL="285750" indent="-285750">
              <a:buFont typeface="Arial" panose="020B0604020202020204" pitchFamily="34" charset="0"/>
              <a:buChar char="•"/>
            </a:pPr>
            <a:r>
              <a:rPr lang="en-US" b="1" dirty="0">
                <a:solidFill>
                  <a:srgbClr val="222222"/>
                </a:solidFill>
                <a:latin typeface="open sans" panose="020B0606030504020204" pitchFamily="34" charset="0"/>
              </a:rPr>
              <a:t>O</a:t>
            </a:r>
            <a:r>
              <a:rPr lang="en-US" b="1" i="0" dirty="0">
                <a:solidFill>
                  <a:srgbClr val="222222"/>
                </a:solidFill>
                <a:effectLst/>
                <a:latin typeface="open sans" panose="020B0606030504020204" pitchFamily="34" charset="0"/>
              </a:rPr>
              <a:t>ptimistic concurrency control (OCC) using </a:t>
            </a:r>
            <a:r>
              <a:rPr lang="en-US" b="1" i="0" dirty="0" err="1">
                <a:solidFill>
                  <a:srgbClr val="222222"/>
                </a:solidFill>
                <a:effectLst/>
                <a:latin typeface="open sans" panose="020B0606030504020204" pitchFamily="34" charset="0"/>
              </a:rPr>
              <a:t>Etags</a:t>
            </a:r>
            <a:r>
              <a:rPr lang="en-US" b="1" dirty="0">
                <a:solidFill>
                  <a:srgbClr val="222222"/>
                </a:solidFill>
                <a:latin typeface="open sans" panose="020B0606030504020204" pitchFamily="34" charset="0"/>
              </a:rPr>
              <a:t>. </a:t>
            </a:r>
            <a:r>
              <a:rPr lang="en-US" dirty="0">
                <a:solidFill>
                  <a:srgbClr val="222222"/>
                </a:solidFill>
                <a:latin typeface="open sans" panose="020B0606030504020204" pitchFamily="34" charset="0"/>
              </a:rPr>
              <a:t>En</a:t>
            </a:r>
            <a:r>
              <a:rPr lang="en-US" b="0" i="0" dirty="0">
                <a:solidFill>
                  <a:srgbClr val="222222"/>
                </a:solidFill>
                <a:effectLst/>
                <a:latin typeface="open sans" panose="020B0606030504020204" pitchFamily="34" charset="0"/>
              </a:rPr>
              <a:t>ables the </a:t>
            </a:r>
            <a:r>
              <a:rPr lang="en-US" b="1" i="0" dirty="0">
                <a:solidFill>
                  <a:srgbClr val="222222"/>
                </a:solidFill>
                <a:effectLst/>
                <a:latin typeface="open sans" panose="020B0606030504020204" pitchFamily="34" charset="0"/>
              </a:rPr>
              <a:t>last-write-wins</a:t>
            </a:r>
            <a:r>
              <a:rPr lang="en-US" b="0" i="0" dirty="0">
                <a:solidFill>
                  <a:srgbClr val="222222"/>
                </a:solidFill>
                <a:effectLst/>
                <a:latin typeface="open sans" panose="020B0606030504020204" pitchFamily="34" charset="0"/>
              </a:rPr>
              <a:t> pattern, compared to the </a:t>
            </a:r>
            <a:r>
              <a:rPr lang="en-US" b="1" i="0" dirty="0">
                <a:solidFill>
                  <a:srgbClr val="222222"/>
                </a:solidFill>
                <a:effectLst/>
                <a:latin typeface="open sans" panose="020B0606030504020204" pitchFamily="34" charset="0"/>
              </a:rPr>
              <a:t>first-write-wins</a:t>
            </a:r>
            <a:r>
              <a:rPr lang="en-US" b="0" i="0" dirty="0">
                <a:solidFill>
                  <a:srgbClr val="222222"/>
                </a:solidFill>
                <a:effectLst/>
                <a:latin typeface="open sans" panose="020B0606030504020204" pitchFamily="34" charset="0"/>
              </a:rPr>
              <a:t> pattern when using ETags. </a:t>
            </a:r>
            <a:endParaRPr lang="en-US" dirty="0">
              <a:solidFill>
                <a:srgbClr val="222222"/>
              </a:solidFill>
              <a:latin typeface="open sans" panose="020B0606030504020204" pitchFamily="34" charset="0"/>
            </a:endParaRPr>
          </a:p>
          <a:p>
            <a:pPr marL="285750" indent="-285750">
              <a:buFont typeface="Arial" panose="020B0604020202020204" pitchFamily="34" charset="0"/>
              <a:buChar char="•"/>
            </a:pPr>
            <a:endParaRPr lang="en-US" dirty="0">
              <a:solidFill>
                <a:srgbClr val="222222"/>
              </a:solidFill>
              <a:latin typeface="open sans" panose="020B0606030504020204" pitchFamily="34" charset="0"/>
            </a:endParaRPr>
          </a:p>
          <a:p>
            <a:pPr marL="285750" indent="-285750">
              <a:buFont typeface="Arial" panose="020B0604020202020204" pitchFamily="34" charset="0"/>
              <a:buChar char="•"/>
            </a:pPr>
            <a:r>
              <a:rPr lang="en-US" b="1" i="0" dirty="0">
                <a:solidFill>
                  <a:srgbClr val="222222"/>
                </a:solidFill>
                <a:effectLst/>
                <a:latin typeface="open sans" panose="020B0606030504020204" pitchFamily="34" charset="0"/>
              </a:rPr>
              <a:t>Transactions</a:t>
            </a:r>
            <a:r>
              <a:rPr lang="en-US" b="0" i="0" dirty="0">
                <a:solidFill>
                  <a:srgbClr val="222222"/>
                </a:solidFill>
                <a:effectLst/>
                <a:latin typeface="open sans" panose="020B0606030504020204" pitchFamily="34" charset="0"/>
              </a:rPr>
              <a:t> </a:t>
            </a:r>
            <a:endParaRPr lang="en-US" dirty="0">
              <a:solidFill>
                <a:srgbClr val="222222"/>
              </a:solidFill>
              <a:latin typeface="open sans" panose="020B0606030504020204" pitchFamily="34" charset="0"/>
            </a:endParaRPr>
          </a:p>
          <a:p>
            <a:pPr marL="742950" lvl="1" indent="-285750">
              <a:buFont typeface="Arial" panose="020B0604020202020204" pitchFamily="34" charset="0"/>
              <a:buChar char="•"/>
            </a:pPr>
            <a:r>
              <a:rPr lang="en-US" b="0" i="0" dirty="0">
                <a:solidFill>
                  <a:srgbClr val="222222"/>
                </a:solidFill>
                <a:effectLst/>
                <a:latin typeface="open sans" panose="020B0606030504020204" pitchFamily="34" charset="0"/>
              </a:rPr>
              <a:t>Group requests of different types into a multi-operation, which is handled as an atomic transaction</a:t>
            </a:r>
          </a:p>
          <a:p>
            <a:pPr marL="742950" lvl="1" indent="-285750">
              <a:buFont typeface="Arial" panose="020B0604020202020204" pitchFamily="34" charset="0"/>
              <a:buChar char="•"/>
            </a:pPr>
            <a:r>
              <a:rPr lang="en-US" dirty="0">
                <a:solidFill>
                  <a:srgbClr val="222222"/>
                </a:solidFill>
                <a:latin typeface="open sans" panose="020B0606030504020204" pitchFamily="34" charset="0"/>
              </a:rPr>
              <a:t>Or b</a:t>
            </a:r>
            <a:r>
              <a:rPr lang="en-US" b="0" i="0" dirty="0">
                <a:solidFill>
                  <a:srgbClr val="222222"/>
                </a:solidFill>
                <a:effectLst/>
                <a:latin typeface="open sans" panose="020B0606030504020204" pitchFamily="34" charset="0"/>
              </a:rPr>
              <a:t>ulk operations are not transactional, each operation in the request treated as a separate update</a:t>
            </a:r>
          </a:p>
          <a:p>
            <a:pPr marL="285750" indent="-285750">
              <a:buFont typeface="Arial" panose="020B0604020202020204" pitchFamily="34" charset="0"/>
              <a:buChar char="•"/>
            </a:pPr>
            <a:endParaRPr lang="en-US" dirty="0">
              <a:solidFill>
                <a:srgbClr val="222222"/>
              </a:solidFill>
              <a:latin typeface="open sans" panose="020B0606030504020204" pitchFamily="34" charset="0"/>
            </a:endParaRPr>
          </a:p>
          <a:p>
            <a:pPr marL="285750" indent="-285750">
              <a:buFont typeface="Arial" panose="020B0604020202020204" pitchFamily="34" charset="0"/>
              <a:buChar char="•"/>
            </a:pPr>
            <a:r>
              <a:rPr lang="en-US" b="1" dirty="0">
                <a:solidFill>
                  <a:srgbClr val="222222"/>
                </a:solidFill>
                <a:latin typeface="open sans" panose="020B0606030504020204" pitchFamily="34" charset="0"/>
              </a:rPr>
              <a:t>Shared state </a:t>
            </a:r>
            <a:r>
              <a:rPr lang="en-US" dirty="0">
                <a:solidFill>
                  <a:srgbClr val="222222"/>
                </a:solidFill>
                <a:latin typeface="open sans" panose="020B0606030504020204" pitchFamily="34" charset="0"/>
              </a:rPr>
              <a:t>allowing single instance or multiple instances of applications to access state stores</a:t>
            </a:r>
          </a:p>
          <a:p>
            <a:pPr marL="285750" indent="-285750">
              <a:buFont typeface="Arial" panose="020B0604020202020204" pitchFamily="34" charset="0"/>
              <a:buChar char="•"/>
            </a:pPr>
            <a:endParaRPr lang="en-US" b="1" i="0" dirty="0">
              <a:solidFill>
                <a:srgbClr val="222222"/>
              </a:solidFill>
              <a:effectLst/>
              <a:latin typeface="open sans" panose="020B0606030504020204" pitchFamily="34" charset="0"/>
            </a:endParaRPr>
          </a:p>
          <a:p>
            <a:pPr marL="285750" indent="-285750">
              <a:buFont typeface="Arial" panose="020B0604020202020204" pitchFamily="34" charset="0"/>
              <a:buChar char="•"/>
            </a:pPr>
            <a:r>
              <a:rPr lang="en-US" b="1" i="0" dirty="0">
                <a:solidFill>
                  <a:srgbClr val="222222"/>
                </a:solidFill>
                <a:effectLst/>
                <a:latin typeface="open sans" panose="020B0606030504020204" pitchFamily="34" charset="0"/>
              </a:rPr>
              <a:t>State Time-to-Live (TTL)</a:t>
            </a:r>
          </a:p>
          <a:p>
            <a:pPr marL="742950" lvl="1" indent="-285750">
              <a:buFont typeface="Arial" panose="020B0604020202020204" pitchFamily="34" charset="0"/>
              <a:buChar char="•"/>
            </a:pPr>
            <a:r>
              <a:rPr lang="en-US" dirty="0">
                <a:solidFill>
                  <a:srgbClr val="222222"/>
                </a:solidFill>
                <a:latin typeface="open sans" panose="020B0606030504020204" pitchFamily="34" charset="0"/>
              </a:rPr>
              <a:t>P</a:t>
            </a:r>
            <a:r>
              <a:rPr lang="en-US" b="0" i="0" dirty="0">
                <a:solidFill>
                  <a:srgbClr val="222222"/>
                </a:solidFill>
                <a:effectLst/>
                <a:latin typeface="open sans" panose="020B0606030504020204" pitchFamily="34" charset="0"/>
              </a:rPr>
              <a:t>er </a:t>
            </a:r>
            <a:r>
              <a:rPr lang="en-US" b="0" i="0" dirty="0" err="1">
                <a:solidFill>
                  <a:srgbClr val="222222"/>
                </a:solidFill>
                <a:effectLst/>
                <a:latin typeface="open sans" panose="020B0606030504020204" pitchFamily="34" charset="0"/>
              </a:rPr>
              <a:t>statestore</a:t>
            </a:r>
            <a:r>
              <a:rPr lang="en-US" b="0" i="0" dirty="0">
                <a:solidFill>
                  <a:srgbClr val="222222"/>
                </a:solidFill>
                <a:effectLst/>
                <a:latin typeface="open sans" panose="020B0606030504020204" pitchFamily="34" charset="0"/>
              </a:rPr>
              <a:t> set request time-to-live (TTL). This means that applications can set time-to-live per state stored, and these states cannot be retrieved after expiration</a:t>
            </a:r>
          </a:p>
          <a:p>
            <a:pPr marL="285750" indent="-285750">
              <a:buFont typeface="Arial" panose="020B0604020202020204" pitchFamily="34" charset="0"/>
              <a:buChar char="•"/>
            </a:pPr>
            <a:endParaRPr lang="en-US" b="1" dirty="0">
              <a:solidFill>
                <a:srgbClr val="222222"/>
              </a:solidFill>
              <a:latin typeface="open sans" panose="020B0606030504020204" pitchFamily="34" charset="0"/>
            </a:endParaRPr>
          </a:p>
          <a:p>
            <a:pPr marL="285750" indent="-285750">
              <a:buFont typeface="Arial" panose="020B0604020202020204" pitchFamily="34" charset="0"/>
              <a:buChar char="•"/>
            </a:pPr>
            <a:r>
              <a:rPr lang="en-US" b="1" dirty="0">
                <a:solidFill>
                  <a:srgbClr val="222222"/>
                </a:solidFill>
                <a:latin typeface="open sans" panose="020B0606030504020204" pitchFamily="34" charset="0"/>
              </a:rPr>
              <a:t>State Encryption</a:t>
            </a:r>
          </a:p>
          <a:p>
            <a:pPr marL="742950" lvl="1" indent="-285750">
              <a:buFont typeface="Arial" panose="020B0604020202020204" pitchFamily="34" charset="0"/>
              <a:buChar char="•"/>
            </a:pPr>
            <a:r>
              <a:rPr lang="en-US" dirty="0"/>
              <a:t>Automatic client encryption of application state with support for key rotations</a:t>
            </a:r>
            <a:endParaRPr lang="en-US" b="1" i="0" dirty="0">
              <a:solidFill>
                <a:srgbClr val="222222"/>
              </a:solidFill>
              <a:effectLst/>
              <a:latin typeface="open sans" panose="020B0606030504020204" pitchFamily="34" charset="0"/>
            </a:endParaRPr>
          </a:p>
          <a:p>
            <a:pPr marL="285750" indent="-285750">
              <a:buFont typeface="Arial" panose="020B0604020202020204" pitchFamily="34" charset="0"/>
              <a:buChar char="•"/>
            </a:pPr>
            <a:endParaRPr lang="en-US" b="0" i="0" dirty="0">
              <a:solidFill>
                <a:srgbClr val="222222"/>
              </a:solidFill>
              <a:effectLst/>
              <a:latin typeface="open sans" panose="020B0606030504020204" pitchFamily="34" charset="0"/>
            </a:endParaRPr>
          </a:p>
        </p:txBody>
      </p:sp>
    </p:spTree>
    <p:extLst>
      <p:ext uri="{BB962C8B-B14F-4D97-AF65-F5344CB8AC3E}">
        <p14:creationId xmlns:p14="http://schemas.microsoft.com/office/powerpoint/2010/main" val="1254269250"/>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3A7AEC-F42A-4613-A921-89800FF540C1}"/>
              </a:ext>
            </a:extLst>
          </p:cNvPr>
          <p:cNvSpPr>
            <a:spLocks noGrp="1"/>
          </p:cNvSpPr>
          <p:nvPr>
            <p:ph type="title"/>
          </p:nvPr>
        </p:nvSpPr>
        <p:spPr/>
        <p:txBody>
          <a:bodyPr/>
          <a:lstStyle/>
          <a:p>
            <a:r>
              <a:rPr lang="en-US"/>
              <a:t>Building diagrams</a:t>
            </a:r>
          </a:p>
        </p:txBody>
      </p:sp>
      <p:pic>
        <p:nvPicPr>
          <p:cNvPr id="4" name="Graphic 3">
            <a:extLst>
              <a:ext uri="{FF2B5EF4-FFF2-40B4-BE49-F238E27FC236}">
                <a16:creationId xmlns:a16="http://schemas.microsoft.com/office/drawing/2014/main" id="{63D36C60-C8C6-469A-84EC-5E33D1E0FA60}"/>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297828" y="1804493"/>
            <a:ext cx="1106658" cy="1291102"/>
          </a:xfrm>
          <a:prstGeom prst="rect">
            <a:avLst/>
          </a:prstGeom>
        </p:spPr>
      </p:pic>
      <p:pic>
        <p:nvPicPr>
          <p:cNvPr id="6" name="Graphic 5">
            <a:extLst>
              <a:ext uri="{FF2B5EF4-FFF2-40B4-BE49-F238E27FC236}">
                <a16:creationId xmlns:a16="http://schemas.microsoft.com/office/drawing/2014/main" id="{9E992136-121F-4823-8DCD-AFE3338ACD7C}"/>
              </a:ext>
            </a:extLst>
          </p:cNvPr>
          <p:cNvPicPr>
            <a:picLocks noChangeAspect="1"/>
          </p:cNvPicPr>
          <p:nvPr/>
        </p:nvPicPr>
        <p:blipFill>
          <a:blip r:embed="rId4" cstate="print">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988145" y="2505786"/>
            <a:ext cx="578125" cy="674479"/>
          </a:xfrm>
          <a:prstGeom prst="rect">
            <a:avLst/>
          </a:prstGeom>
        </p:spPr>
      </p:pic>
      <p:sp>
        <p:nvSpPr>
          <p:cNvPr id="7" name="TextBox 6">
            <a:extLst>
              <a:ext uri="{FF2B5EF4-FFF2-40B4-BE49-F238E27FC236}">
                <a16:creationId xmlns:a16="http://schemas.microsoft.com/office/drawing/2014/main" id="{6EB64152-A7B3-4CDC-89A5-2D008FC7B361}"/>
              </a:ext>
            </a:extLst>
          </p:cNvPr>
          <p:cNvSpPr txBox="1"/>
          <p:nvPr/>
        </p:nvSpPr>
        <p:spPr>
          <a:xfrm>
            <a:off x="1458668" y="2174895"/>
            <a:ext cx="734176" cy="246221"/>
          </a:xfrm>
          <a:prstGeom prst="rect">
            <a:avLst/>
          </a:prstGeom>
          <a:noFill/>
        </p:spPr>
        <p:txBody>
          <a:bodyPr wrap="none" lIns="0" tIns="0" rIns="0" bIns="0" rtlCol="0">
            <a:spAutoFit/>
          </a:bodyPr>
          <a:lstStyle/>
          <a:p>
            <a:pPr algn="ctr"/>
            <a:r>
              <a:rPr lang="en-US" sz="1600">
                <a:solidFill>
                  <a:schemeClr val="bg1"/>
                </a:solidFill>
                <a:latin typeface="+mj-lt"/>
              </a:rPr>
              <a:t>My App</a:t>
            </a:r>
          </a:p>
        </p:txBody>
      </p:sp>
      <p:sp>
        <p:nvSpPr>
          <p:cNvPr id="8" name="TextBox 7">
            <a:extLst>
              <a:ext uri="{FF2B5EF4-FFF2-40B4-BE49-F238E27FC236}">
                <a16:creationId xmlns:a16="http://schemas.microsoft.com/office/drawing/2014/main" id="{446E1986-1DD5-4BCD-BFA5-8A56724BB234}"/>
              </a:ext>
            </a:extLst>
          </p:cNvPr>
          <p:cNvSpPr txBox="1"/>
          <p:nvPr/>
        </p:nvSpPr>
        <p:spPr>
          <a:xfrm>
            <a:off x="3327404" y="1445597"/>
            <a:ext cx="8415858" cy="4955203"/>
          </a:xfrm>
          <a:prstGeom prst="rect">
            <a:avLst/>
          </a:prstGeom>
          <a:noFill/>
        </p:spPr>
        <p:txBody>
          <a:bodyPr wrap="square" lIns="0" tIns="0" rIns="0" bIns="0" rtlCol="0">
            <a:spAutoFit/>
          </a:bodyPr>
          <a:lstStyle/>
          <a:p>
            <a:pPr algn="l">
              <a:spcAft>
                <a:spcPts val="1200"/>
              </a:spcAft>
            </a:pPr>
            <a:r>
              <a:rPr lang="en-US" sz="2400">
                <a:latin typeface="+mj-lt"/>
              </a:rPr>
              <a:t>Apps and services </a:t>
            </a:r>
            <a:r>
              <a:rPr lang="en-US" sz="2000"/>
              <a:t>are represented by a hexagon with shadow</a:t>
            </a:r>
          </a:p>
          <a:p>
            <a:pPr lvl="1">
              <a:spcAft>
                <a:spcPts val="1200"/>
              </a:spcAft>
            </a:pPr>
            <a:r>
              <a:rPr lang="en-US" sz="2000"/>
              <a:t>App title is in </a:t>
            </a:r>
            <a:r>
              <a:rPr lang="en-US" sz="2000">
                <a:latin typeface="+mj-lt"/>
              </a:rPr>
              <a:t>Segoe UI </a:t>
            </a:r>
            <a:r>
              <a:rPr lang="en-US" sz="2000" err="1">
                <a:latin typeface="+mj-lt"/>
              </a:rPr>
              <a:t>Semibold</a:t>
            </a:r>
            <a:endParaRPr lang="en-US" sz="2000">
              <a:latin typeface="+mj-lt"/>
            </a:endParaRPr>
          </a:p>
          <a:p>
            <a:pPr lvl="1">
              <a:spcAft>
                <a:spcPts val="1200"/>
              </a:spcAft>
            </a:pPr>
            <a:r>
              <a:rPr lang="en-US" sz="2000"/>
              <a:t>When more than one application is present in a diagram, alternate hexagon colors</a:t>
            </a:r>
          </a:p>
          <a:p>
            <a:pPr lvl="1">
              <a:spcAft>
                <a:spcPts val="1200"/>
              </a:spcAft>
            </a:pPr>
            <a:endParaRPr lang="en-US" sz="2000">
              <a:latin typeface="+mj-lt"/>
            </a:endParaRPr>
          </a:p>
          <a:p>
            <a:pPr algn="l">
              <a:spcAft>
                <a:spcPts val="1200"/>
              </a:spcAft>
            </a:pPr>
            <a:r>
              <a:rPr lang="en-US" sz="2400">
                <a:latin typeface="+mj-lt"/>
              </a:rPr>
              <a:t>The Dapr sidecar </a:t>
            </a:r>
            <a:r>
              <a:rPr lang="en-US" sz="2000"/>
              <a:t>is represented by a white hexagon with the Dapr logo</a:t>
            </a:r>
          </a:p>
          <a:p>
            <a:pPr lvl="1">
              <a:spcAft>
                <a:spcPts val="1200"/>
              </a:spcAft>
            </a:pPr>
            <a:r>
              <a:rPr lang="en-US" sz="2000"/>
              <a:t>Sidecar icon can be in any corner if needed, although the bottom right is preferred</a:t>
            </a:r>
          </a:p>
          <a:p>
            <a:pPr lvl="1">
              <a:spcAft>
                <a:spcPts val="600"/>
              </a:spcAft>
            </a:pPr>
            <a:endParaRPr lang="en-US" sz="2000"/>
          </a:p>
          <a:p>
            <a:pPr>
              <a:spcAft>
                <a:spcPts val="600"/>
              </a:spcAft>
            </a:pPr>
            <a:r>
              <a:rPr lang="en-US" sz="2400">
                <a:latin typeface="+mj-lt"/>
              </a:rPr>
              <a:t>Arrows</a:t>
            </a:r>
            <a:r>
              <a:rPr lang="en-US" sz="2000"/>
              <a:t> connecting applications is </a:t>
            </a:r>
            <a:r>
              <a:rPr lang="en-US" sz="2000">
                <a:latin typeface="+mj-lt"/>
              </a:rPr>
              <a:t>2.25pt weight</a:t>
            </a:r>
            <a:r>
              <a:rPr lang="en-US" sz="2000"/>
              <a:t>, </a:t>
            </a:r>
            <a:r>
              <a:rPr lang="en-US" sz="2000">
                <a:solidFill>
                  <a:srgbClr val="202192"/>
                </a:solidFill>
                <a:latin typeface="+mj-lt"/>
              </a:rPr>
              <a:t>#202192 </a:t>
            </a:r>
            <a:r>
              <a:rPr lang="en-US" sz="2000"/>
              <a:t>color</a:t>
            </a:r>
          </a:p>
          <a:p>
            <a:pPr lvl="1">
              <a:spcAft>
                <a:spcPts val="600"/>
              </a:spcAft>
            </a:pPr>
            <a:r>
              <a:rPr lang="en-US" sz="2000"/>
              <a:t>Always use right-angle turns and not curves when connecting items not inline with each other</a:t>
            </a:r>
          </a:p>
        </p:txBody>
      </p:sp>
      <p:pic>
        <p:nvPicPr>
          <p:cNvPr id="10" name="Graphic 9">
            <a:extLst>
              <a:ext uri="{FF2B5EF4-FFF2-40B4-BE49-F238E27FC236}">
                <a16:creationId xmlns:a16="http://schemas.microsoft.com/office/drawing/2014/main" id="{2CEE0D1B-B026-4D53-814B-3D991577E566}"/>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297828" y="4219898"/>
            <a:ext cx="1106658" cy="1291102"/>
          </a:xfrm>
          <a:prstGeom prst="rect">
            <a:avLst/>
          </a:prstGeom>
        </p:spPr>
      </p:pic>
      <p:sp>
        <p:nvSpPr>
          <p:cNvPr id="11" name="TextBox 10">
            <a:extLst>
              <a:ext uri="{FF2B5EF4-FFF2-40B4-BE49-F238E27FC236}">
                <a16:creationId xmlns:a16="http://schemas.microsoft.com/office/drawing/2014/main" id="{218DD9E5-4EAB-4EF4-B481-422012F0AFEE}"/>
              </a:ext>
            </a:extLst>
          </p:cNvPr>
          <p:cNvSpPr txBox="1"/>
          <p:nvPr/>
        </p:nvSpPr>
        <p:spPr>
          <a:xfrm>
            <a:off x="1393480" y="4619228"/>
            <a:ext cx="858633" cy="246221"/>
          </a:xfrm>
          <a:prstGeom prst="rect">
            <a:avLst/>
          </a:prstGeom>
          <a:noFill/>
        </p:spPr>
        <p:txBody>
          <a:bodyPr wrap="none" lIns="0" tIns="0" rIns="0" bIns="0" rtlCol="0">
            <a:spAutoFit/>
          </a:bodyPr>
          <a:lstStyle/>
          <a:p>
            <a:pPr algn="ctr"/>
            <a:r>
              <a:rPr lang="en-US" sz="1600">
                <a:solidFill>
                  <a:srgbClr val="202192"/>
                </a:solidFill>
                <a:latin typeface="+mj-lt"/>
              </a:rPr>
              <a:t>Your App</a:t>
            </a:r>
          </a:p>
        </p:txBody>
      </p:sp>
      <p:pic>
        <p:nvPicPr>
          <p:cNvPr id="12" name="Graphic 11">
            <a:extLst>
              <a:ext uri="{FF2B5EF4-FFF2-40B4-BE49-F238E27FC236}">
                <a16:creationId xmlns:a16="http://schemas.microsoft.com/office/drawing/2014/main" id="{6D96FF71-BF08-41DE-812C-8FE3AA25B4FD}"/>
              </a:ext>
            </a:extLst>
          </p:cNvPr>
          <p:cNvPicPr>
            <a:picLocks noChangeAspect="1"/>
          </p:cNvPicPr>
          <p:nvPr/>
        </p:nvPicPr>
        <p:blipFill>
          <a:blip r:embed="rId4" cstate="print">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988145" y="5027964"/>
            <a:ext cx="578125" cy="674479"/>
          </a:xfrm>
          <a:prstGeom prst="rect">
            <a:avLst/>
          </a:prstGeom>
        </p:spPr>
      </p:pic>
      <p:cxnSp>
        <p:nvCxnSpPr>
          <p:cNvPr id="14" name="Straight Arrow Connector 13">
            <a:extLst>
              <a:ext uri="{FF2B5EF4-FFF2-40B4-BE49-F238E27FC236}">
                <a16:creationId xmlns:a16="http://schemas.microsoft.com/office/drawing/2014/main" id="{19C78BD8-9B1F-4C18-9C2B-D0B52D32C3DD}"/>
              </a:ext>
            </a:extLst>
          </p:cNvPr>
          <p:cNvCxnSpPr>
            <a:cxnSpLocks/>
            <a:stCxn id="4" idx="2"/>
            <a:endCxn id="10" idx="0"/>
          </p:cNvCxnSpPr>
          <p:nvPr/>
        </p:nvCxnSpPr>
        <p:spPr>
          <a:xfrm>
            <a:off x="1851157" y="3095595"/>
            <a:ext cx="0" cy="1124303"/>
          </a:xfrm>
          <a:prstGeom prst="straightConnector1">
            <a:avLst/>
          </a:prstGeom>
          <a:ln w="28575">
            <a:solidFill>
              <a:srgbClr val="202192"/>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23754534"/>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80D96B-D494-4669-9657-D7B140BEA6DA}"/>
              </a:ext>
            </a:extLst>
          </p:cNvPr>
          <p:cNvSpPr>
            <a:spLocks noGrp="1"/>
          </p:cNvSpPr>
          <p:nvPr>
            <p:ph type="title"/>
          </p:nvPr>
        </p:nvSpPr>
        <p:spPr>
          <a:xfrm>
            <a:off x="1303867" y="457200"/>
            <a:ext cx="10302916" cy="553998"/>
          </a:xfrm>
        </p:spPr>
        <p:txBody>
          <a:bodyPr/>
          <a:lstStyle/>
          <a:p>
            <a:r>
              <a:rPr lang="en-US" dirty="0"/>
              <a:t>Service invocation &amp; state management</a:t>
            </a:r>
          </a:p>
        </p:txBody>
      </p:sp>
      <p:pic>
        <p:nvPicPr>
          <p:cNvPr id="4" name="Graphic 3">
            <a:extLst>
              <a:ext uri="{FF2B5EF4-FFF2-40B4-BE49-F238E27FC236}">
                <a16:creationId xmlns:a16="http://schemas.microsoft.com/office/drawing/2014/main" id="{2412C1B8-239B-4A19-A293-4FCD2AA9B7AB}"/>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51223" y="457200"/>
            <a:ext cx="668837" cy="549656"/>
          </a:xfrm>
          <a:prstGeom prst="rect">
            <a:avLst/>
          </a:prstGeom>
        </p:spPr>
      </p:pic>
      <p:grpSp>
        <p:nvGrpSpPr>
          <p:cNvPr id="27" name="Group 26">
            <a:extLst>
              <a:ext uri="{FF2B5EF4-FFF2-40B4-BE49-F238E27FC236}">
                <a16:creationId xmlns:a16="http://schemas.microsoft.com/office/drawing/2014/main" id="{098C2CC1-1B19-4AC8-BFFC-D7DAF6265E67}"/>
              </a:ext>
            </a:extLst>
          </p:cNvPr>
          <p:cNvGrpSpPr/>
          <p:nvPr/>
        </p:nvGrpSpPr>
        <p:grpSpPr>
          <a:xfrm>
            <a:off x="7883141" y="1928792"/>
            <a:ext cx="1665509" cy="1943091"/>
            <a:chOff x="7316373" y="1954650"/>
            <a:chExt cx="1400542" cy="1633964"/>
          </a:xfrm>
        </p:grpSpPr>
        <p:pic>
          <p:nvPicPr>
            <p:cNvPr id="29" name="Graphic 28">
              <a:extLst>
                <a:ext uri="{FF2B5EF4-FFF2-40B4-BE49-F238E27FC236}">
                  <a16:creationId xmlns:a16="http://schemas.microsoft.com/office/drawing/2014/main" id="{49EE5BD3-3277-48E9-BA2D-0146C7F55F39}"/>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7316373" y="1954650"/>
              <a:ext cx="1400542" cy="1633964"/>
            </a:xfrm>
            <a:prstGeom prst="rect">
              <a:avLst/>
            </a:prstGeom>
          </p:spPr>
        </p:pic>
        <p:sp>
          <p:nvSpPr>
            <p:cNvPr id="30" name="TextBox 29">
              <a:extLst>
                <a:ext uri="{FF2B5EF4-FFF2-40B4-BE49-F238E27FC236}">
                  <a16:creationId xmlns:a16="http://schemas.microsoft.com/office/drawing/2014/main" id="{A37557AD-7973-490E-8B85-FC5A40C0124E}"/>
                </a:ext>
              </a:extLst>
            </p:cNvPr>
            <p:cNvSpPr txBox="1"/>
            <p:nvPr/>
          </p:nvSpPr>
          <p:spPr>
            <a:xfrm>
              <a:off x="7516445" y="2429285"/>
              <a:ext cx="944395" cy="517624"/>
            </a:xfrm>
            <a:prstGeom prst="rect">
              <a:avLst/>
            </a:prstGeom>
            <a:noFill/>
          </p:spPr>
          <p:txBody>
            <a:bodyPr wrap="none" lIns="0" tIns="0" rIns="0" bIns="0" rtlCol="0">
              <a:spAutoFit/>
            </a:bodyPr>
            <a:lstStyle/>
            <a:p>
              <a:pPr algn="ctr"/>
              <a:r>
                <a:rPr lang="en-US" sz="2000" dirty="0">
                  <a:solidFill>
                    <a:srgbClr val="202192"/>
                  </a:solidFill>
                  <a:latin typeface="+mj-lt"/>
                </a:rPr>
                <a:t>Order</a:t>
              </a:r>
            </a:p>
            <a:p>
              <a:pPr algn="ctr"/>
              <a:r>
                <a:rPr lang="en-US" sz="2000" dirty="0">
                  <a:solidFill>
                    <a:srgbClr val="202192"/>
                  </a:solidFill>
                  <a:latin typeface="+mj-lt"/>
                </a:rPr>
                <a:t>Processor</a:t>
              </a:r>
            </a:p>
          </p:txBody>
        </p:sp>
      </p:grpSp>
      <p:grpSp>
        <p:nvGrpSpPr>
          <p:cNvPr id="13" name="!!AppA">
            <a:extLst>
              <a:ext uri="{FF2B5EF4-FFF2-40B4-BE49-F238E27FC236}">
                <a16:creationId xmlns:a16="http://schemas.microsoft.com/office/drawing/2014/main" id="{84E5AC79-DC80-4CEC-8559-2C80EC45A927}"/>
              </a:ext>
            </a:extLst>
          </p:cNvPr>
          <p:cNvGrpSpPr/>
          <p:nvPr/>
        </p:nvGrpSpPr>
        <p:grpSpPr>
          <a:xfrm>
            <a:off x="1509024" y="1928792"/>
            <a:ext cx="1666465" cy="1944207"/>
            <a:chOff x="3444424" y="1954650"/>
            <a:chExt cx="1400542" cy="1633964"/>
          </a:xfrm>
        </p:grpSpPr>
        <p:pic>
          <p:nvPicPr>
            <p:cNvPr id="14" name="Graphic 13">
              <a:extLst>
                <a:ext uri="{FF2B5EF4-FFF2-40B4-BE49-F238E27FC236}">
                  <a16:creationId xmlns:a16="http://schemas.microsoft.com/office/drawing/2014/main" id="{052A87E3-D11C-452B-AC9C-917712200400}"/>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3444424" y="1954650"/>
              <a:ext cx="1400542" cy="1633964"/>
            </a:xfrm>
            <a:prstGeom prst="rect">
              <a:avLst/>
            </a:prstGeom>
          </p:spPr>
        </p:pic>
        <p:sp>
          <p:nvSpPr>
            <p:cNvPr id="15" name="TextBox 14">
              <a:extLst>
                <a:ext uri="{FF2B5EF4-FFF2-40B4-BE49-F238E27FC236}">
                  <a16:creationId xmlns:a16="http://schemas.microsoft.com/office/drawing/2014/main" id="{D1FB32F3-4B2A-486E-80EC-2053CCFD8A18}"/>
                </a:ext>
              </a:extLst>
            </p:cNvPr>
            <p:cNvSpPr txBox="1"/>
            <p:nvPr/>
          </p:nvSpPr>
          <p:spPr>
            <a:xfrm>
              <a:off x="3651914" y="2525411"/>
              <a:ext cx="916370" cy="258664"/>
            </a:xfrm>
            <a:prstGeom prst="rect">
              <a:avLst/>
            </a:prstGeom>
            <a:noFill/>
          </p:spPr>
          <p:txBody>
            <a:bodyPr wrap="none" lIns="0" tIns="0" rIns="0" bIns="0" rtlCol="0">
              <a:spAutoFit/>
            </a:bodyPr>
            <a:lstStyle/>
            <a:p>
              <a:pPr algn="ctr"/>
              <a:r>
                <a:rPr lang="en-US" sz="2000" dirty="0">
                  <a:solidFill>
                    <a:schemeClr val="bg1"/>
                  </a:solidFill>
                  <a:latin typeface="+mj-lt"/>
                </a:rPr>
                <a:t>Checkout</a:t>
              </a:r>
            </a:p>
          </p:txBody>
        </p:sp>
      </p:grpSp>
      <p:cxnSp>
        <p:nvCxnSpPr>
          <p:cNvPr id="58" name="Straight Arrow Connector 57">
            <a:extLst>
              <a:ext uri="{FF2B5EF4-FFF2-40B4-BE49-F238E27FC236}">
                <a16:creationId xmlns:a16="http://schemas.microsoft.com/office/drawing/2014/main" id="{20901D22-E7D9-416D-BC2E-DDF9B51DFCBC}"/>
              </a:ext>
            </a:extLst>
          </p:cNvPr>
          <p:cNvCxnSpPr>
            <a:cxnSpLocks/>
          </p:cNvCxnSpPr>
          <p:nvPr/>
        </p:nvCxnSpPr>
        <p:spPr>
          <a:xfrm>
            <a:off x="3175489" y="2731558"/>
            <a:ext cx="719632" cy="3240"/>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pic>
        <p:nvPicPr>
          <p:cNvPr id="64" name="Graphic 63">
            <a:extLst>
              <a:ext uri="{FF2B5EF4-FFF2-40B4-BE49-F238E27FC236}">
                <a16:creationId xmlns:a16="http://schemas.microsoft.com/office/drawing/2014/main" id="{55EAACE1-69DA-4494-BEB7-2141A0F30C78}"/>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3895121" y="2412152"/>
            <a:ext cx="843400" cy="983967"/>
          </a:xfrm>
          <a:prstGeom prst="rect">
            <a:avLst/>
          </a:prstGeom>
          <a:effectLst>
            <a:outerShdw blurRad="50800" dist="25400" dir="13500000" algn="br" rotWithShape="0">
              <a:prstClr val="black">
                <a:alpha val="40000"/>
              </a:prstClr>
            </a:outerShdw>
          </a:effectLst>
        </p:spPr>
      </p:pic>
      <p:pic>
        <p:nvPicPr>
          <p:cNvPr id="70" name="Graphic 69">
            <a:extLst>
              <a:ext uri="{FF2B5EF4-FFF2-40B4-BE49-F238E27FC236}">
                <a16:creationId xmlns:a16="http://schemas.microsoft.com/office/drawing/2014/main" id="{EBF31009-6270-45AB-9B1E-808C0BE62DFC}"/>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6320109" y="2408353"/>
            <a:ext cx="843400" cy="983967"/>
          </a:xfrm>
          <a:prstGeom prst="rect">
            <a:avLst/>
          </a:prstGeom>
          <a:effectLst>
            <a:outerShdw blurRad="50800" dist="25400" dir="13500000" algn="br" rotWithShape="0">
              <a:prstClr val="black">
                <a:alpha val="40000"/>
              </a:prstClr>
            </a:outerShdw>
          </a:effectLst>
        </p:spPr>
      </p:pic>
      <p:cxnSp>
        <p:nvCxnSpPr>
          <p:cNvPr id="72" name="Straight Arrow Connector 71">
            <a:extLst>
              <a:ext uri="{FF2B5EF4-FFF2-40B4-BE49-F238E27FC236}">
                <a16:creationId xmlns:a16="http://schemas.microsoft.com/office/drawing/2014/main" id="{5833B4E7-BB29-49C3-B156-A9461A5DB139}"/>
              </a:ext>
            </a:extLst>
          </p:cNvPr>
          <p:cNvCxnSpPr>
            <a:cxnSpLocks/>
          </p:cNvCxnSpPr>
          <p:nvPr/>
        </p:nvCxnSpPr>
        <p:spPr>
          <a:xfrm>
            <a:off x="7163509" y="2731910"/>
            <a:ext cx="719632" cy="1"/>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78" name="Straight Arrow Connector 77">
            <a:extLst>
              <a:ext uri="{FF2B5EF4-FFF2-40B4-BE49-F238E27FC236}">
                <a16:creationId xmlns:a16="http://schemas.microsoft.com/office/drawing/2014/main" id="{40FC5A40-CD98-4838-94DC-7D3FCAACC353}"/>
              </a:ext>
            </a:extLst>
          </p:cNvPr>
          <p:cNvCxnSpPr>
            <a:cxnSpLocks/>
          </p:cNvCxnSpPr>
          <p:nvPr/>
        </p:nvCxnSpPr>
        <p:spPr>
          <a:xfrm flipH="1" flipV="1">
            <a:off x="7163509" y="3010406"/>
            <a:ext cx="719632" cy="1"/>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83" name="Straight Arrow Connector 82">
            <a:extLst>
              <a:ext uri="{FF2B5EF4-FFF2-40B4-BE49-F238E27FC236}">
                <a16:creationId xmlns:a16="http://schemas.microsoft.com/office/drawing/2014/main" id="{5FD68DE0-47AB-4DE2-854F-6E74641C48E8}"/>
              </a:ext>
            </a:extLst>
          </p:cNvPr>
          <p:cNvCxnSpPr>
            <a:cxnSpLocks/>
          </p:cNvCxnSpPr>
          <p:nvPr/>
        </p:nvCxnSpPr>
        <p:spPr>
          <a:xfrm flipH="1" flipV="1">
            <a:off x="3175489" y="3010053"/>
            <a:ext cx="719632" cy="1"/>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89" name="Straight Arrow Connector 88">
            <a:extLst>
              <a:ext uri="{FF2B5EF4-FFF2-40B4-BE49-F238E27FC236}">
                <a16:creationId xmlns:a16="http://schemas.microsoft.com/office/drawing/2014/main" id="{858FCFA1-716C-498A-AC9E-EBA99E898225}"/>
              </a:ext>
            </a:extLst>
          </p:cNvPr>
          <p:cNvCxnSpPr>
            <a:cxnSpLocks/>
          </p:cNvCxnSpPr>
          <p:nvPr/>
        </p:nvCxnSpPr>
        <p:spPr>
          <a:xfrm>
            <a:off x="4738521" y="2731557"/>
            <a:ext cx="1581588" cy="0"/>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91" name="Straight Arrow Connector 90">
            <a:extLst>
              <a:ext uri="{FF2B5EF4-FFF2-40B4-BE49-F238E27FC236}">
                <a16:creationId xmlns:a16="http://schemas.microsoft.com/office/drawing/2014/main" id="{FD55B860-8BE6-4E83-A47A-8FAEE4C4AE99}"/>
              </a:ext>
            </a:extLst>
          </p:cNvPr>
          <p:cNvCxnSpPr>
            <a:cxnSpLocks/>
          </p:cNvCxnSpPr>
          <p:nvPr/>
        </p:nvCxnSpPr>
        <p:spPr>
          <a:xfrm flipH="1" flipV="1">
            <a:off x="4738521" y="3010052"/>
            <a:ext cx="1539878" cy="1"/>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sp>
        <p:nvSpPr>
          <p:cNvPr id="34" name="Rectangle 33">
            <a:extLst>
              <a:ext uri="{FF2B5EF4-FFF2-40B4-BE49-F238E27FC236}">
                <a16:creationId xmlns:a16="http://schemas.microsoft.com/office/drawing/2014/main" id="{965C3B0A-967A-B43C-076A-3D1EDCB0FD0E}"/>
              </a:ext>
            </a:extLst>
          </p:cNvPr>
          <p:cNvSpPr/>
          <p:nvPr/>
        </p:nvSpPr>
        <p:spPr bwMode="auto">
          <a:xfrm>
            <a:off x="4289412" y="4268093"/>
            <a:ext cx="5044158" cy="813816"/>
          </a:xfrm>
          <a:prstGeom prst="rect">
            <a:avLst/>
          </a:prstGeom>
          <a:solidFill>
            <a:schemeClr val="bg1"/>
          </a:solidFill>
          <a:ln w="10795" cap="flat" cmpd="sng" algn="ctr">
            <a:noFill/>
            <a:prstDash val="solid"/>
          </a:ln>
          <a:effectLst>
            <a:outerShdw blurRad="152400" sx="101000" sy="101000" algn="ctr"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91440" rIns="91440" bIns="9144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Segoe UI Semibold" panose="020B0702040204020203" pitchFamily="34" charset="0"/>
                <a:ea typeface="+mn-ea"/>
                <a:cs typeface="Segoe UI Semibold" panose="020B0702040204020203" pitchFamily="34" charset="0"/>
              </a:rPr>
              <a:t>State stores</a:t>
            </a:r>
          </a:p>
        </p:txBody>
      </p:sp>
      <p:pic>
        <p:nvPicPr>
          <p:cNvPr id="35" name="Picture 34">
            <a:extLst>
              <a:ext uri="{FF2B5EF4-FFF2-40B4-BE49-F238E27FC236}">
                <a16:creationId xmlns:a16="http://schemas.microsoft.com/office/drawing/2014/main" id="{602649AA-7E7F-C664-0C97-2D094A0BFA51}"/>
              </a:ext>
            </a:extLst>
          </p:cNvPr>
          <p:cNvPicPr>
            <a:picLocks noChangeAspect="1"/>
          </p:cNvPicPr>
          <p:nvPr/>
        </p:nvPicPr>
        <p:blipFill>
          <a:blip r:embed="rId11"/>
          <a:stretch>
            <a:fillRect/>
          </a:stretch>
        </p:blipFill>
        <p:spPr>
          <a:xfrm>
            <a:off x="6701879" y="4484381"/>
            <a:ext cx="486480" cy="412165"/>
          </a:xfrm>
          <a:prstGeom prst="rect">
            <a:avLst/>
          </a:prstGeom>
        </p:spPr>
      </p:pic>
      <p:pic>
        <p:nvPicPr>
          <p:cNvPr id="36" name="Picture 35">
            <a:extLst>
              <a:ext uri="{FF2B5EF4-FFF2-40B4-BE49-F238E27FC236}">
                <a16:creationId xmlns:a16="http://schemas.microsoft.com/office/drawing/2014/main" id="{EB1C368D-E9BB-49AA-052D-2DD86539B3C2}"/>
              </a:ext>
            </a:extLst>
          </p:cNvPr>
          <p:cNvPicPr>
            <a:picLocks noChangeAspect="1"/>
          </p:cNvPicPr>
          <p:nvPr/>
        </p:nvPicPr>
        <p:blipFill>
          <a:blip r:embed="rId12"/>
          <a:stretch>
            <a:fillRect/>
          </a:stretch>
        </p:blipFill>
        <p:spPr>
          <a:xfrm>
            <a:off x="5490151" y="4480377"/>
            <a:ext cx="367514" cy="332433"/>
          </a:xfrm>
          <a:prstGeom prst="rect">
            <a:avLst/>
          </a:prstGeom>
        </p:spPr>
      </p:pic>
      <p:sp>
        <p:nvSpPr>
          <p:cNvPr id="37" name="Rectangle 36">
            <a:extLst>
              <a:ext uri="{FF2B5EF4-FFF2-40B4-BE49-F238E27FC236}">
                <a16:creationId xmlns:a16="http://schemas.microsoft.com/office/drawing/2014/main" id="{6C478174-6029-51D2-992C-DBF1FD68CAA8}"/>
              </a:ext>
            </a:extLst>
          </p:cNvPr>
          <p:cNvSpPr/>
          <p:nvPr/>
        </p:nvSpPr>
        <p:spPr>
          <a:xfrm>
            <a:off x="6811491" y="3636731"/>
            <a:ext cx="1309573" cy="65692"/>
          </a:xfrm>
          <a:prstGeom prst="rect">
            <a:avLst/>
          </a:prstGeom>
          <a:noFill/>
        </p:spPr>
        <p:txBody>
          <a:bodyPr wrap="square" lIns="0" tIns="0" rIns="0" bIns="0">
            <a:noAutofit/>
          </a:bodyPr>
          <a:lstStyle/>
          <a:p>
            <a:pPr marL="0" marR="0" lvl="0" indent="0" algn="l" defTabSz="914367" rtl="0" eaLnBrk="1" fontAlgn="auto" latinLnBrk="0" hangingPunct="1">
              <a:lnSpc>
                <a:spcPct val="90000"/>
              </a:lnSpc>
              <a:spcBef>
                <a:spcPts val="0"/>
              </a:spcBef>
              <a:spcAft>
                <a:spcPts val="0"/>
              </a:spcAft>
              <a:buClrTx/>
              <a:buSzTx/>
              <a:buFontTx/>
              <a:buNone/>
              <a:tabLst/>
              <a:defRPr/>
            </a:pPr>
            <a:r>
              <a:rPr lang="en-US" sz="1400" b="1" dirty="0">
                <a:latin typeface="Segoe UI Semibold" panose="020B0702040204020203" pitchFamily="34" charset="0"/>
                <a:cs typeface="Segoe UI Semibold" panose="020B0702040204020203" pitchFamily="34" charset="0"/>
              </a:rPr>
              <a:t>Save order state</a:t>
            </a:r>
          </a:p>
        </p:txBody>
      </p:sp>
      <p:sp>
        <p:nvSpPr>
          <p:cNvPr id="38" name="TextBox 37">
            <a:extLst>
              <a:ext uri="{FF2B5EF4-FFF2-40B4-BE49-F238E27FC236}">
                <a16:creationId xmlns:a16="http://schemas.microsoft.com/office/drawing/2014/main" id="{0C6B1161-BCC2-7084-F10D-54C47F29841B}"/>
              </a:ext>
            </a:extLst>
          </p:cNvPr>
          <p:cNvSpPr txBox="1"/>
          <p:nvPr/>
        </p:nvSpPr>
        <p:spPr>
          <a:xfrm>
            <a:off x="8591807" y="4604357"/>
            <a:ext cx="541238" cy="184666"/>
          </a:xfrm>
          <a:prstGeom prst="rect">
            <a:avLst/>
          </a:prstGeom>
          <a:noFill/>
        </p:spPr>
        <p:txBody>
          <a:bodyPr wrap="none" lIns="0" tIns="0" rIns="0" bIns="0" rtlCol="0">
            <a:spAutoFit/>
          </a:bodyPr>
          <a:lstStyle/>
          <a:p>
            <a:pPr marL="0" marR="0" lvl="0" indent="0" algn="r"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gradFill>
                  <a:gsLst>
                    <a:gs pos="2917">
                      <a:srgbClr val="000000"/>
                    </a:gs>
                    <a:gs pos="30000">
                      <a:srgbClr val="000000"/>
                    </a:gs>
                  </a:gsLst>
                  <a:lin ang="5400000" scaled="0"/>
                </a:gradFill>
                <a:effectLst/>
                <a:uLnTx/>
                <a:uFillTx/>
                <a:latin typeface="Segoe UI"/>
                <a:ea typeface="+mn-ea"/>
                <a:cs typeface="+mn-cs"/>
              </a:rPr>
              <a:t>…others</a:t>
            </a:r>
          </a:p>
        </p:txBody>
      </p:sp>
      <p:sp>
        <p:nvSpPr>
          <p:cNvPr id="39" name="TextBox 38">
            <a:extLst>
              <a:ext uri="{FF2B5EF4-FFF2-40B4-BE49-F238E27FC236}">
                <a16:creationId xmlns:a16="http://schemas.microsoft.com/office/drawing/2014/main" id="{ABB81D49-D66E-A29F-A97E-8E0299F12871}"/>
              </a:ext>
            </a:extLst>
          </p:cNvPr>
          <p:cNvSpPr txBox="1"/>
          <p:nvPr/>
        </p:nvSpPr>
        <p:spPr>
          <a:xfrm>
            <a:off x="6083925" y="4824499"/>
            <a:ext cx="577588" cy="215444"/>
          </a:xfrm>
          <a:prstGeom prst="rect">
            <a:avLst/>
          </a:prstGeom>
          <a:noFill/>
        </p:spPr>
        <p:txBody>
          <a:bodyPr wrap="squar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700" b="1"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Azure</a:t>
            </a: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700" b="1" i="0" u="none" strike="noStrike" kern="1200" cap="none" spc="0" normalizeH="0" baseline="0" noProof="0" dirty="0" err="1">
                <a:ln>
                  <a:noFill/>
                </a:ln>
                <a:gradFill>
                  <a:gsLst>
                    <a:gs pos="2917">
                      <a:srgbClr val="000000"/>
                    </a:gs>
                    <a:gs pos="30000">
                      <a:srgbClr val="000000"/>
                    </a:gs>
                  </a:gsLst>
                  <a:lin ang="5400000" scaled="0"/>
                </a:gradFill>
                <a:effectLst/>
                <a:uLnTx/>
                <a:uFillTx/>
                <a:latin typeface="Segoe UI"/>
                <a:ea typeface="+mn-ea"/>
                <a:cs typeface="+mn-cs"/>
              </a:rPr>
              <a:t>CosmosDB</a:t>
            </a:r>
            <a:endParaRPr kumimoji="0" lang="en-US" sz="700" b="1"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endParaRPr>
          </a:p>
        </p:txBody>
      </p:sp>
      <p:sp>
        <p:nvSpPr>
          <p:cNvPr id="40" name="TextBox 39">
            <a:extLst>
              <a:ext uri="{FF2B5EF4-FFF2-40B4-BE49-F238E27FC236}">
                <a16:creationId xmlns:a16="http://schemas.microsoft.com/office/drawing/2014/main" id="{E53EBC54-FDA9-4B8C-6B55-09D062C3EF2B}"/>
              </a:ext>
            </a:extLst>
          </p:cNvPr>
          <p:cNvSpPr txBox="1"/>
          <p:nvPr/>
        </p:nvSpPr>
        <p:spPr>
          <a:xfrm>
            <a:off x="5294523" y="4824499"/>
            <a:ext cx="758770" cy="107722"/>
          </a:xfrm>
          <a:prstGeom prst="rect">
            <a:avLst/>
          </a:prstGeom>
          <a:noFill/>
        </p:spPr>
        <p:txBody>
          <a:bodyPr wrap="square" lIns="0" tIns="0" rIns="0" bIns="0" rtlCol="0">
            <a:no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700" b="1"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AWS DynamoDB</a:t>
            </a:r>
          </a:p>
        </p:txBody>
      </p:sp>
      <p:pic>
        <p:nvPicPr>
          <p:cNvPr id="41" name="Graphic 40">
            <a:extLst>
              <a:ext uri="{FF2B5EF4-FFF2-40B4-BE49-F238E27FC236}">
                <a16:creationId xmlns:a16="http://schemas.microsoft.com/office/drawing/2014/main" id="{85D99829-3B4C-53A8-AB0F-D32F57BCD5F1}"/>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6158839" y="4477726"/>
            <a:ext cx="330190" cy="330190"/>
          </a:xfrm>
          <a:prstGeom prst="rect">
            <a:avLst/>
          </a:prstGeom>
        </p:spPr>
      </p:pic>
      <p:pic>
        <p:nvPicPr>
          <p:cNvPr id="42" name="Picture 12" descr="Image result for Cassandra Logo">
            <a:extLst>
              <a:ext uri="{FF2B5EF4-FFF2-40B4-BE49-F238E27FC236}">
                <a16:creationId xmlns:a16="http://schemas.microsoft.com/office/drawing/2014/main" id="{87E569CE-3D55-F728-CE84-C1CAE423DB0B}"/>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299651" y="4522801"/>
            <a:ext cx="351824" cy="322421"/>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4" descr="Image result for GCP firebase logo">
            <a:extLst>
              <a:ext uri="{FF2B5EF4-FFF2-40B4-BE49-F238E27FC236}">
                <a16:creationId xmlns:a16="http://schemas.microsoft.com/office/drawing/2014/main" id="{BDB9A7A0-0CEE-0EB9-CA4E-26679C5B9EEC}"/>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771028" y="4545350"/>
            <a:ext cx="774844" cy="290225"/>
          </a:xfrm>
          <a:prstGeom prst="rect">
            <a:avLst/>
          </a:prstGeom>
          <a:noFill/>
          <a:extLst>
            <a:ext uri="{909E8E84-426E-40DD-AFC4-6F175D3DCCD1}">
              <a14:hiddenFill xmlns:a14="http://schemas.microsoft.com/office/drawing/2010/main">
                <a:solidFill>
                  <a:srgbClr val="FFFFFF"/>
                </a:solidFill>
              </a14:hiddenFill>
            </a:ext>
          </a:extLst>
        </p:spPr>
      </p:pic>
      <p:cxnSp>
        <p:nvCxnSpPr>
          <p:cNvPr id="44" name="Straight Arrow Connector 43">
            <a:extLst>
              <a:ext uri="{FF2B5EF4-FFF2-40B4-BE49-F238E27FC236}">
                <a16:creationId xmlns:a16="http://schemas.microsoft.com/office/drawing/2014/main" id="{2190D91C-581C-2BD2-963A-4284925E4843}"/>
              </a:ext>
            </a:extLst>
          </p:cNvPr>
          <p:cNvCxnSpPr>
            <a:cxnSpLocks/>
          </p:cNvCxnSpPr>
          <p:nvPr/>
        </p:nvCxnSpPr>
        <p:spPr>
          <a:xfrm>
            <a:off x="6754046" y="3365624"/>
            <a:ext cx="0" cy="807532"/>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sp>
        <p:nvSpPr>
          <p:cNvPr id="48" name="Rectangle 47">
            <a:extLst>
              <a:ext uri="{FF2B5EF4-FFF2-40B4-BE49-F238E27FC236}">
                <a16:creationId xmlns:a16="http://schemas.microsoft.com/office/drawing/2014/main" id="{512983FC-E28A-F2EC-E926-8B94519DB19A}"/>
              </a:ext>
            </a:extLst>
          </p:cNvPr>
          <p:cNvSpPr/>
          <p:nvPr/>
        </p:nvSpPr>
        <p:spPr>
          <a:xfrm>
            <a:off x="4874528" y="2433165"/>
            <a:ext cx="1309573" cy="65692"/>
          </a:xfrm>
          <a:prstGeom prst="rect">
            <a:avLst/>
          </a:prstGeom>
          <a:noFill/>
        </p:spPr>
        <p:txBody>
          <a:bodyPr wrap="square" lIns="0" tIns="0" rIns="0" bIns="0">
            <a:noAutofit/>
          </a:bodyPr>
          <a:lstStyle/>
          <a:p>
            <a:pPr marL="0" marR="0" lvl="0" indent="0" algn="l" defTabSz="914367" rtl="0" eaLnBrk="1" fontAlgn="auto" latinLnBrk="0" hangingPunct="1">
              <a:lnSpc>
                <a:spcPct val="90000"/>
              </a:lnSpc>
              <a:spcBef>
                <a:spcPts val="0"/>
              </a:spcBef>
              <a:spcAft>
                <a:spcPts val="0"/>
              </a:spcAft>
              <a:buClrTx/>
              <a:buSzTx/>
              <a:buFontTx/>
              <a:buNone/>
              <a:tabLst/>
              <a:defRPr/>
            </a:pPr>
            <a:r>
              <a:rPr lang="en-US" sz="1400" b="1" dirty="0">
                <a:latin typeface="Segoe UI Semibold" panose="020B0702040204020203" pitchFamily="34" charset="0"/>
                <a:cs typeface="Segoe UI Semibold" panose="020B0702040204020203" pitchFamily="34" charset="0"/>
              </a:rPr>
              <a:t>Send order</a:t>
            </a:r>
          </a:p>
        </p:txBody>
      </p:sp>
    </p:spTree>
    <p:extLst>
      <p:ext uri="{BB962C8B-B14F-4D97-AF65-F5344CB8AC3E}">
        <p14:creationId xmlns:p14="http://schemas.microsoft.com/office/powerpoint/2010/main" val="8327239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nodeType="withEffect">
                                  <p:stCondLst>
                                    <p:cond delay="0"/>
                                  </p:stCondLst>
                                  <p:childTnLst>
                                    <p:set>
                                      <p:cBhvr>
                                        <p:cTn id="11" dur="1" fill="hold">
                                          <p:stCondLst>
                                            <p:cond delay="0"/>
                                          </p:stCondLst>
                                        </p:cTn>
                                        <p:tgtEl>
                                          <p:spTgt spid="64"/>
                                        </p:tgtEl>
                                        <p:attrNameLst>
                                          <p:attrName>style.visibility</p:attrName>
                                        </p:attrNameLst>
                                      </p:cBhvr>
                                      <p:to>
                                        <p:strVal val="visible"/>
                                      </p:to>
                                    </p:set>
                                    <p:anim calcmode="lin" valueType="num">
                                      <p:cBhvr>
                                        <p:cTn id="12" dur="500" fill="hold"/>
                                        <p:tgtEl>
                                          <p:spTgt spid="64"/>
                                        </p:tgtEl>
                                        <p:attrNameLst>
                                          <p:attrName>ppt_w</p:attrName>
                                        </p:attrNameLst>
                                      </p:cBhvr>
                                      <p:tavLst>
                                        <p:tav tm="0">
                                          <p:val>
                                            <p:fltVal val="0"/>
                                          </p:val>
                                        </p:tav>
                                        <p:tav tm="100000">
                                          <p:val>
                                            <p:strVal val="#ppt_w"/>
                                          </p:val>
                                        </p:tav>
                                      </p:tavLst>
                                    </p:anim>
                                    <p:anim calcmode="lin" valueType="num">
                                      <p:cBhvr>
                                        <p:cTn id="13" dur="500" fill="hold"/>
                                        <p:tgtEl>
                                          <p:spTgt spid="64"/>
                                        </p:tgtEl>
                                        <p:attrNameLst>
                                          <p:attrName>ppt_h</p:attrName>
                                        </p:attrNameLst>
                                      </p:cBhvr>
                                      <p:tavLst>
                                        <p:tav tm="0">
                                          <p:val>
                                            <p:fltVal val="0"/>
                                          </p:val>
                                        </p:tav>
                                        <p:tav tm="100000">
                                          <p:val>
                                            <p:strVal val="#ppt_h"/>
                                          </p:val>
                                        </p:tav>
                                      </p:tavLst>
                                    </p:anim>
                                    <p:animEffect transition="in" filter="fade">
                                      <p:cBhvr>
                                        <p:cTn id="14" dur="500"/>
                                        <p:tgtEl>
                                          <p:spTgt spid="64"/>
                                        </p:tgtEl>
                                      </p:cBhvr>
                                    </p:animEffect>
                                  </p:childTnLst>
                                </p:cTn>
                              </p:par>
                              <p:par>
                                <p:cTn id="15" presetID="53" presetClass="entr" presetSubtype="16" fill="hold" nodeType="withEffect">
                                  <p:stCondLst>
                                    <p:cond delay="0"/>
                                  </p:stCondLst>
                                  <p:childTnLst>
                                    <p:set>
                                      <p:cBhvr>
                                        <p:cTn id="16" dur="1" fill="hold">
                                          <p:stCondLst>
                                            <p:cond delay="0"/>
                                          </p:stCondLst>
                                        </p:cTn>
                                        <p:tgtEl>
                                          <p:spTgt spid="70"/>
                                        </p:tgtEl>
                                        <p:attrNameLst>
                                          <p:attrName>style.visibility</p:attrName>
                                        </p:attrNameLst>
                                      </p:cBhvr>
                                      <p:to>
                                        <p:strVal val="visible"/>
                                      </p:to>
                                    </p:set>
                                    <p:anim calcmode="lin" valueType="num">
                                      <p:cBhvr>
                                        <p:cTn id="17" dur="500" fill="hold"/>
                                        <p:tgtEl>
                                          <p:spTgt spid="70"/>
                                        </p:tgtEl>
                                        <p:attrNameLst>
                                          <p:attrName>ppt_w</p:attrName>
                                        </p:attrNameLst>
                                      </p:cBhvr>
                                      <p:tavLst>
                                        <p:tav tm="0">
                                          <p:val>
                                            <p:fltVal val="0"/>
                                          </p:val>
                                        </p:tav>
                                        <p:tav tm="100000">
                                          <p:val>
                                            <p:strVal val="#ppt_w"/>
                                          </p:val>
                                        </p:tav>
                                      </p:tavLst>
                                    </p:anim>
                                    <p:anim calcmode="lin" valueType="num">
                                      <p:cBhvr>
                                        <p:cTn id="18" dur="500" fill="hold"/>
                                        <p:tgtEl>
                                          <p:spTgt spid="70"/>
                                        </p:tgtEl>
                                        <p:attrNameLst>
                                          <p:attrName>ppt_h</p:attrName>
                                        </p:attrNameLst>
                                      </p:cBhvr>
                                      <p:tavLst>
                                        <p:tav tm="0">
                                          <p:val>
                                            <p:fltVal val="0"/>
                                          </p:val>
                                        </p:tav>
                                        <p:tav tm="100000">
                                          <p:val>
                                            <p:strVal val="#ppt_h"/>
                                          </p:val>
                                        </p:tav>
                                      </p:tavLst>
                                    </p:anim>
                                    <p:animEffect transition="in" filter="fade">
                                      <p:cBhvr>
                                        <p:cTn id="19" dur="500"/>
                                        <p:tgtEl>
                                          <p:spTgt spid="70"/>
                                        </p:tgtEl>
                                      </p:cBhvr>
                                    </p:animEffect>
                                  </p:childTnLst>
                                </p:cTn>
                              </p:par>
                              <p:par>
                                <p:cTn id="20" presetID="53" presetClass="entr" presetSubtype="16" fill="hold" nodeType="with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p:cTn id="22" dur="500" fill="hold"/>
                                        <p:tgtEl>
                                          <p:spTgt spid="27"/>
                                        </p:tgtEl>
                                        <p:attrNameLst>
                                          <p:attrName>ppt_w</p:attrName>
                                        </p:attrNameLst>
                                      </p:cBhvr>
                                      <p:tavLst>
                                        <p:tav tm="0">
                                          <p:val>
                                            <p:fltVal val="0"/>
                                          </p:val>
                                        </p:tav>
                                        <p:tav tm="100000">
                                          <p:val>
                                            <p:strVal val="#ppt_w"/>
                                          </p:val>
                                        </p:tav>
                                      </p:tavLst>
                                    </p:anim>
                                    <p:anim calcmode="lin" valueType="num">
                                      <p:cBhvr>
                                        <p:cTn id="23" dur="500" fill="hold"/>
                                        <p:tgtEl>
                                          <p:spTgt spid="27"/>
                                        </p:tgtEl>
                                        <p:attrNameLst>
                                          <p:attrName>ppt_h</p:attrName>
                                        </p:attrNameLst>
                                      </p:cBhvr>
                                      <p:tavLst>
                                        <p:tav tm="0">
                                          <p:val>
                                            <p:fltVal val="0"/>
                                          </p:val>
                                        </p:tav>
                                        <p:tav tm="100000">
                                          <p:val>
                                            <p:strVal val="#ppt_h"/>
                                          </p:val>
                                        </p:tav>
                                      </p:tavLst>
                                    </p:anim>
                                    <p:animEffect transition="in" filter="fade">
                                      <p:cBhvr>
                                        <p:cTn id="24" dur="500"/>
                                        <p:tgtEl>
                                          <p:spTgt spid="2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58"/>
                                        </p:tgtEl>
                                        <p:attrNameLst>
                                          <p:attrName>style.visibility</p:attrName>
                                        </p:attrNameLst>
                                      </p:cBhvr>
                                      <p:to>
                                        <p:strVal val="visible"/>
                                      </p:to>
                                    </p:set>
                                    <p:animEffect transition="in" filter="wipe(left)">
                                      <p:cBhvr>
                                        <p:cTn id="29" dur="500"/>
                                        <p:tgtEl>
                                          <p:spTgt spid="58"/>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89"/>
                                        </p:tgtEl>
                                        <p:attrNameLst>
                                          <p:attrName>style.visibility</p:attrName>
                                        </p:attrNameLst>
                                      </p:cBhvr>
                                      <p:to>
                                        <p:strVal val="visible"/>
                                      </p:to>
                                    </p:set>
                                    <p:animEffect transition="in" filter="wipe(left)">
                                      <p:cBhvr>
                                        <p:cTn id="34" dur="500"/>
                                        <p:tgtEl>
                                          <p:spTgt spid="89"/>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72"/>
                                        </p:tgtEl>
                                        <p:attrNameLst>
                                          <p:attrName>style.visibility</p:attrName>
                                        </p:attrNameLst>
                                      </p:cBhvr>
                                      <p:to>
                                        <p:strVal val="visible"/>
                                      </p:to>
                                    </p:set>
                                    <p:animEffect transition="in" filter="wipe(left)">
                                      <p:cBhvr>
                                        <p:cTn id="39" dur="500"/>
                                        <p:tgtEl>
                                          <p:spTgt spid="72"/>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2" fill="hold" nodeType="clickEffect">
                                  <p:stCondLst>
                                    <p:cond delay="0"/>
                                  </p:stCondLst>
                                  <p:childTnLst>
                                    <p:set>
                                      <p:cBhvr>
                                        <p:cTn id="43" dur="1" fill="hold">
                                          <p:stCondLst>
                                            <p:cond delay="0"/>
                                          </p:stCondLst>
                                        </p:cTn>
                                        <p:tgtEl>
                                          <p:spTgt spid="78"/>
                                        </p:tgtEl>
                                        <p:attrNameLst>
                                          <p:attrName>style.visibility</p:attrName>
                                        </p:attrNameLst>
                                      </p:cBhvr>
                                      <p:to>
                                        <p:strVal val="visible"/>
                                      </p:to>
                                    </p:set>
                                    <p:animEffect transition="in" filter="wipe(right)">
                                      <p:cBhvr>
                                        <p:cTn id="44" dur="500"/>
                                        <p:tgtEl>
                                          <p:spTgt spid="78"/>
                                        </p:tgtEl>
                                      </p:cBhvr>
                                    </p:animEffect>
                                  </p:childTnLst>
                                </p:cTn>
                              </p:par>
                            </p:childTnLst>
                          </p:cTn>
                        </p:par>
                        <p:par>
                          <p:cTn id="45" fill="hold">
                            <p:stCondLst>
                              <p:cond delay="500"/>
                            </p:stCondLst>
                            <p:childTnLst>
                              <p:par>
                                <p:cTn id="46" presetID="22" presetClass="entr" presetSubtype="2" fill="hold" nodeType="afterEffect">
                                  <p:stCondLst>
                                    <p:cond delay="0"/>
                                  </p:stCondLst>
                                  <p:childTnLst>
                                    <p:set>
                                      <p:cBhvr>
                                        <p:cTn id="47" dur="1" fill="hold">
                                          <p:stCondLst>
                                            <p:cond delay="0"/>
                                          </p:stCondLst>
                                        </p:cTn>
                                        <p:tgtEl>
                                          <p:spTgt spid="91"/>
                                        </p:tgtEl>
                                        <p:attrNameLst>
                                          <p:attrName>style.visibility</p:attrName>
                                        </p:attrNameLst>
                                      </p:cBhvr>
                                      <p:to>
                                        <p:strVal val="visible"/>
                                      </p:to>
                                    </p:set>
                                    <p:animEffect transition="in" filter="wipe(right)">
                                      <p:cBhvr>
                                        <p:cTn id="48" dur="500"/>
                                        <p:tgtEl>
                                          <p:spTgt spid="91"/>
                                        </p:tgtEl>
                                      </p:cBhvr>
                                    </p:animEffect>
                                  </p:childTnLst>
                                </p:cTn>
                              </p:par>
                            </p:childTnLst>
                          </p:cTn>
                        </p:par>
                        <p:par>
                          <p:cTn id="49" fill="hold">
                            <p:stCondLst>
                              <p:cond delay="1000"/>
                            </p:stCondLst>
                            <p:childTnLst>
                              <p:par>
                                <p:cTn id="50" presetID="22" presetClass="entr" presetSubtype="2" fill="hold" nodeType="afterEffect">
                                  <p:stCondLst>
                                    <p:cond delay="0"/>
                                  </p:stCondLst>
                                  <p:childTnLst>
                                    <p:set>
                                      <p:cBhvr>
                                        <p:cTn id="51" dur="1" fill="hold">
                                          <p:stCondLst>
                                            <p:cond delay="0"/>
                                          </p:stCondLst>
                                        </p:cTn>
                                        <p:tgtEl>
                                          <p:spTgt spid="83"/>
                                        </p:tgtEl>
                                        <p:attrNameLst>
                                          <p:attrName>style.visibility</p:attrName>
                                        </p:attrNameLst>
                                      </p:cBhvr>
                                      <p:to>
                                        <p:strVal val="visible"/>
                                      </p:to>
                                    </p:set>
                                    <p:animEffect transition="in" filter="wipe(right)">
                                      <p:cBhvr>
                                        <p:cTn id="52" dur="500"/>
                                        <p:tgtEl>
                                          <p:spTgt spid="83"/>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2" fill="hold" nodeType="click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wipe(right)">
                                      <p:cBhvr>
                                        <p:cTn id="5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80D96B-D494-4669-9657-D7B140BEA6DA}"/>
              </a:ext>
            </a:extLst>
          </p:cNvPr>
          <p:cNvSpPr>
            <a:spLocks noGrp="1"/>
          </p:cNvSpPr>
          <p:nvPr>
            <p:ph type="title"/>
          </p:nvPr>
        </p:nvSpPr>
        <p:spPr>
          <a:xfrm>
            <a:off x="1132045" y="601343"/>
            <a:ext cx="10302916" cy="553998"/>
          </a:xfrm>
        </p:spPr>
        <p:txBody>
          <a:bodyPr/>
          <a:lstStyle/>
          <a:p>
            <a:r>
              <a:rPr lang="en-US" dirty="0"/>
              <a:t>Publish and subscribe</a:t>
            </a:r>
          </a:p>
        </p:txBody>
      </p:sp>
      <p:pic>
        <p:nvPicPr>
          <p:cNvPr id="4" name="Graphic 3">
            <a:extLst>
              <a:ext uri="{FF2B5EF4-FFF2-40B4-BE49-F238E27FC236}">
                <a16:creationId xmlns:a16="http://schemas.microsoft.com/office/drawing/2014/main" id="{2412C1B8-239B-4A19-A293-4FCD2AA9B7AB}"/>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279401" y="706175"/>
            <a:ext cx="668837" cy="339992"/>
          </a:xfrm>
          <a:prstGeom prst="rect">
            <a:avLst/>
          </a:prstGeom>
        </p:spPr>
      </p:pic>
      <p:grpSp>
        <p:nvGrpSpPr>
          <p:cNvPr id="27" name="Group 26">
            <a:extLst>
              <a:ext uri="{FF2B5EF4-FFF2-40B4-BE49-F238E27FC236}">
                <a16:creationId xmlns:a16="http://schemas.microsoft.com/office/drawing/2014/main" id="{098C2CC1-1B19-4AC8-BFFC-D7DAF6265E67}"/>
              </a:ext>
            </a:extLst>
          </p:cNvPr>
          <p:cNvGrpSpPr/>
          <p:nvPr/>
        </p:nvGrpSpPr>
        <p:grpSpPr>
          <a:xfrm>
            <a:off x="9936928" y="3077541"/>
            <a:ext cx="1665509" cy="1943091"/>
            <a:chOff x="7316373" y="1954650"/>
            <a:chExt cx="1400542" cy="1633964"/>
          </a:xfrm>
        </p:grpSpPr>
        <p:pic>
          <p:nvPicPr>
            <p:cNvPr id="29" name="Graphic 28">
              <a:extLst>
                <a:ext uri="{FF2B5EF4-FFF2-40B4-BE49-F238E27FC236}">
                  <a16:creationId xmlns:a16="http://schemas.microsoft.com/office/drawing/2014/main" id="{49EE5BD3-3277-48E9-BA2D-0146C7F55F39}"/>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7316373" y="1954650"/>
              <a:ext cx="1400542" cy="1633964"/>
            </a:xfrm>
            <a:prstGeom prst="rect">
              <a:avLst/>
            </a:prstGeom>
          </p:spPr>
        </p:pic>
        <p:sp>
          <p:nvSpPr>
            <p:cNvPr id="30" name="TextBox 29">
              <a:extLst>
                <a:ext uri="{FF2B5EF4-FFF2-40B4-BE49-F238E27FC236}">
                  <a16:creationId xmlns:a16="http://schemas.microsoft.com/office/drawing/2014/main" id="{A37557AD-7973-490E-8B85-FC5A40C0124E}"/>
                </a:ext>
              </a:extLst>
            </p:cNvPr>
            <p:cNvSpPr txBox="1"/>
            <p:nvPr/>
          </p:nvSpPr>
          <p:spPr>
            <a:xfrm>
              <a:off x="7536563" y="2525411"/>
              <a:ext cx="905035" cy="258813"/>
            </a:xfrm>
            <a:prstGeom prst="rect">
              <a:avLst/>
            </a:prstGeom>
            <a:noFill/>
          </p:spPr>
          <p:txBody>
            <a:bodyPr wrap="none" lIns="0" tIns="0" rIns="0" bIns="0" rtlCol="0">
              <a:spAutoFit/>
            </a:bodyPr>
            <a:lstStyle/>
            <a:p>
              <a:pPr algn="ctr"/>
              <a:r>
                <a:rPr lang="en-US" sz="2000">
                  <a:solidFill>
                    <a:srgbClr val="202192"/>
                  </a:solidFill>
                  <a:latin typeface="+mj-lt"/>
                </a:rPr>
                <a:t>Service B</a:t>
              </a:r>
            </a:p>
          </p:txBody>
        </p:sp>
      </p:grpSp>
      <p:grpSp>
        <p:nvGrpSpPr>
          <p:cNvPr id="13" name="!!AppA">
            <a:extLst>
              <a:ext uri="{FF2B5EF4-FFF2-40B4-BE49-F238E27FC236}">
                <a16:creationId xmlns:a16="http://schemas.microsoft.com/office/drawing/2014/main" id="{84E5AC79-DC80-4CEC-8559-2C80EC45A927}"/>
              </a:ext>
            </a:extLst>
          </p:cNvPr>
          <p:cNvGrpSpPr/>
          <p:nvPr/>
        </p:nvGrpSpPr>
        <p:grpSpPr>
          <a:xfrm>
            <a:off x="1052997" y="3082063"/>
            <a:ext cx="1666465" cy="1944207"/>
            <a:chOff x="3444424" y="1954650"/>
            <a:chExt cx="1400542" cy="1633964"/>
          </a:xfrm>
        </p:grpSpPr>
        <p:pic>
          <p:nvPicPr>
            <p:cNvPr id="14" name="Graphic 13">
              <a:extLst>
                <a:ext uri="{FF2B5EF4-FFF2-40B4-BE49-F238E27FC236}">
                  <a16:creationId xmlns:a16="http://schemas.microsoft.com/office/drawing/2014/main" id="{052A87E3-D11C-452B-AC9C-917712200400}"/>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3444424" y="1954650"/>
              <a:ext cx="1400542" cy="1633964"/>
            </a:xfrm>
            <a:prstGeom prst="rect">
              <a:avLst/>
            </a:prstGeom>
          </p:spPr>
        </p:pic>
        <p:sp>
          <p:nvSpPr>
            <p:cNvPr id="15" name="TextBox 14">
              <a:extLst>
                <a:ext uri="{FF2B5EF4-FFF2-40B4-BE49-F238E27FC236}">
                  <a16:creationId xmlns:a16="http://schemas.microsoft.com/office/drawing/2014/main" id="{D1FB32F3-4B2A-486E-80EC-2053CCFD8A18}"/>
                </a:ext>
              </a:extLst>
            </p:cNvPr>
            <p:cNvSpPr txBox="1"/>
            <p:nvPr/>
          </p:nvSpPr>
          <p:spPr>
            <a:xfrm>
              <a:off x="3724796" y="2525411"/>
              <a:ext cx="770603" cy="258664"/>
            </a:xfrm>
            <a:prstGeom prst="rect">
              <a:avLst/>
            </a:prstGeom>
            <a:noFill/>
          </p:spPr>
          <p:txBody>
            <a:bodyPr wrap="none" lIns="0" tIns="0" rIns="0" bIns="0" rtlCol="0">
              <a:spAutoFit/>
            </a:bodyPr>
            <a:lstStyle/>
            <a:p>
              <a:pPr algn="ctr"/>
              <a:r>
                <a:rPr lang="en-US" sz="2000">
                  <a:solidFill>
                    <a:schemeClr val="bg1"/>
                  </a:solidFill>
                  <a:latin typeface="+mj-lt"/>
                </a:rPr>
                <a:t>My App</a:t>
              </a:r>
            </a:p>
          </p:txBody>
        </p:sp>
      </p:grpSp>
      <p:cxnSp>
        <p:nvCxnSpPr>
          <p:cNvPr id="58" name="Straight Arrow Connector 57">
            <a:extLst>
              <a:ext uri="{FF2B5EF4-FFF2-40B4-BE49-F238E27FC236}">
                <a16:creationId xmlns:a16="http://schemas.microsoft.com/office/drawing/2014/main" id="{20901D22-E7D9-416D-BC2E-DDF9B51DFCBC}"/>
              </a:ext>
            </a:extLst>
          </p:cNvPr>
          <p:cNvCxnSpPr>
            <a:cxnSpLocks/>
          </p:cNvCxnSpPr>
          <p:nvPr/>
        </p:nvCxnSpPr>
        <p:spPr>
          <a:xfrm>
            <a:off x="2719462" y="4052458"/>
            <a:ext cx="719632" cy="3416"/>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pic>
        <p:nvPicPr>
          <p:cNvPr id="64" name="Graphic 63">
            <a:extLst>
              <a:ext uri="{FF2B5EF4-FFF2-40B4-BE49-F238E27FC236}">
                <a16:creationId xmlns:a16="http://schemas.microsoft.com/office/drawing/2014/main" id="{55EAACE1-69DA-4494-BEB7-2141A0F30C78}"/>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3439094" y="3562183"/>
            <a:ext cx="843400" cy="983967"/>
          </a:xfrm>
          <a:prstGeom prst="rect">
            <a:avLst/>
          </a:prstGeom>
          <a:effectLst>
            <a:outerShdw blurRad="50800" dist="25400" dir="13500000" algn="br" rotWithShape="0">
              <a:prstClr val="black">
                <a:alpha val="40000"/>
              </a:prstClr>
            </a:outerShdw>
          </a:effectLst>
        </p:spPr>
      </p:pic>
      <p:pic>
        <p:nvPicPr>
          <p:cNvPr id="70" name="Graphic 69">
            <a:extLst>
              <a:ext uri="{FF2B5EF4-FFF2-40B4-BE49-F238E27FC236}">
                <a16:creationId xmlns:a16="http://schemas.microsoft.com/office/drawing/2014/main" id="{EBF31009-6270-45AB-9B1E-808C0BE62DFC}"/>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8373896" y="3559008"/>
            <a:ext cx="843400" cy="983967"/>
          </a:xfrm>
          <a:prstGeom prst="rect">
            <a:avLst/>
          </a:prstGeom>
          <a:effectLst>
            <a:outerShdw blurRad="50800" dist="25400" dir="13500000" algn="br" rotWithShape="0">
              <a:prstClr val="black">
                <a:alpha val="40000"/>
              </a:prstClr>
            </a:outerShdw>
          </a:effectLst>
        </p:spPr>
      </p:pic>
      <p:cxnSp>
        <p:nvCxnSpPr>
          <p:cNvPr id="72" name="Straight Arrow Connector 71">
            <a:extLst>
              <a:ext uri="{FF2B5EF4-FFF2-40B4-BE49-F238E27FC236}">
                <a16:creationId xmlns:a16="http://schemas.microsoft.com/office/drawing/2014/main" id="{5833B4E7-BB29-49C3-B156-A9461A5DB139}"/>
              </a:ext>
            </a:extLst>
          </p:cNvPr>
          <p:cNvCxnSpPr>
            <a:cxnSpLocks/>
            <a:stCxn id="70" idx="3"/>
            <a:endCxn id="29" idx="1"/>
          </p:cNvCxnSpPr>
          <p:nvPr/>
        </p:nvCxnSpPr>
        <p:spPr>
          <a:xfrm flipV="1">
            <a:off x="9217296" y="4049087"/>
            <a:ext cx="719632" cy="1905"/>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DC746011-A8A4-4E1D-86C1-3B1E74447B9B}"/>
              </a:ext>
            </a:extLst>
          </p:cNvPr>
          <p:cNvCxnSpPr>
            <a:cxnSpLocks/>
          </p:cNvCxnSpPr>
          <p:nvPr/>
        </p:nvCxnSpPr>
        <p:spPr>
          <a:xfrm>
            <a:off x="4282494" y="4039253"/>
            <a:ext cx="451027" cy="0"/>
          </a:xfrm>
          <a:prstGeom prst="straightConnector1">
            <a:avLst/>
          </a:prstGeom>
          <a:ln w="28575">
            <a:solidFill>
              <a:srgbClr val="202192"/>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sp>
        <p:nvSpPr>
          <p:cNvPr id="35" name="Freeform: Shape 34">
            <a:extLst>
              <a:ext uri="{FF2B5EF4-FFF2-40B4-BE49-F238E27FC236}">
                <a16:creationId xmlns:a16="http://schemas.microsoft.com/office/drawing/2014/main" id="{DF473C8B-AB59-4999-A8D0-2CCD377CD8F8}"/>
              </a:ext>
            </a:extLst>
          </p:cNvPr>
          <p:cNvSpPr/>
          <p:nvPr/>
        </p:nvSpPr>
        <p:spPr bwMode="auto">
          <a:xfrm>
            <a:off x="4733521" y="3919514"/>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nvGrpSpPr>
          <p:cNvPr id="7" name="Group 6">
            <a:extLst>
              <a:ext uri="{FF2B5EF4-FFF2-40B4-BE49-F238E27FC236}">
                <a16:creationId xmlns:a16="http://schemas.microsoft.com/office/drawing/2014/main" id="{E5B6206A-ED5A-4EDD-8EF4-748C00D9AD00}"/>
              </a:ext>
            </a:extLst>
          </p:cNvPr>
          <p:cNvGrpSpPr/>
          <p:nvPr/>
        </p:nvGrpSpPr>
        <p:grpSpPr>
          <a:xfrm>
            <a:off x="4820771" y="4002034"/>
            <a:ext cx="685667" cy="104265"/>
            <a:chOff x="4820771" y="3201934"/>
            <a:chExt cx="685667" cy="104265"/>
          </a:xfrm>
        </p:grpSpPr>
        <p:sp>
          <p:nvSpPr>
            <p:cNvPr id="41" name="Oval 40">
              <a:extLst>
                <a:ext uri="{FF2B5EF4-FFF2-40B4-BE49-F238E27FC236}">
                  <a16:creationId xmlns:a16="http://schemas.microsoft.com/office/drawing/2014/main" id="{7D8832ED-2FE5-4F96-BD8D-960139CD7B1D}"/>
                </a:ext>
              </a:extLst>
            </p:cNvPr>
            <p:cNvSpPr/>
            <p:nvPr/>
          </p:nvSpPr>
          <p:spPr bwMode="auto">
            <a:xfrm>
              <a:off x="4820771" y="3201934"/>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cxnSp>
          <p:nvCxnSpPr>
            <p:cNvPr id="42" name="Straight Arrow Connector 41">
              <a:extLst>
                <a:ext uri="{FF2B5EF4-FFF2-40B4-BE49-F238E27FC236}">
                  <a16:creationId xmlns:a16="http://schemas.microsoft.com/office/drawing/2014/main" id="{61E545AE-A94F-48AF-BBA6-EDEE957650D7}"/>
                </a:ext>
              </a:extLst>
            </p:cNvPr>
            <p:cNvCxnSpPr>
              <a:cxnSpLocks/>
              <a:stCxn id="41" idx="6"/>
              <a:endCxn id="39" idx="1"/>
            </p:cNvCxnSpPr>
            <p:nvPr/>
          </p:nvCxnSpPr>
          <p:spPr>
            <a:xfrm flipV="1">
              <a:off x="4925035" y="3254066"/>
              <a:ext cx="581403" cy="1"/>
            </a:xfrm>
            <a:prstGeom prst="straightConnector1">
              <a:avLst/>
            </a:prstGeom>
            <a:ln w="28575">
              <a:solidFill>
                <a:srgbClr val="202192"/>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21" name="Group 20">
            <a:extLst>
              <a:ext uri="{FF2B5EF4-FFF2-40B4-BE49-F238E27FC236}">
                <a16:creationId xmlns:a16="http://schemas.microsoft.com/office/drawing/2014/main" id="{2A6B6C85-3FB3-4AEE-BB30-CA4883E282A5}"/>
              </a:ext>
            </a:extLst>
          </p:cNvPr>
          <p:cNvGrpSpPr/>
          <p:nvPr/>
        </p:nvGrpSpPr>
        <p:grpSpPr>
          <a:xfrm>
            <a:off x="5506438" y="3624478"/>
            <a:ext cx="1664093" cy="859376"/>
            <a:chOff x="5626289" y="3065947"/>
            <a:chExt cx="1664093" cy="859376"/>
          </a:xfrm>
        </p:grpSpPr>
        <p:sp>
          <p:nvSpPr>
            <p:cNvPr id="39" name="Rounded Rectangle 5">
              <a:extLst>
                <a:ext uri="{FF2B5EF4-FFF2-40B4-BE49-F238E27FC236}">
                  <a16:creationId xmlns:a16="http://schemas.microsoft.com/office/drawing/2014/main" id="{F3D499F9-2CA0-4A01-B019-0484C19CC656}"/>
                </a:ext>
              </a:extLst>
            </p:cNvPr>
            <p:cNvSpPr/>
            <p:nvPr/>
          </p:nvSpPr>
          <p:spPr bwMode="auto">
            <a:xfrm>
              <a:off x="5626289" y="3065947"/>
              <a:ext cx="1664093" cy="859376"/>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82296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lang="en-US" sz="2000">
                  <a:solidFill>
                    <a:srgbClr val="000000"/>
                  </a:solidFill>
                  <a:latin typeface="Segoe UI Semibold"/>
                </a:rPr>
                <a:t>Redis</a:t>
              </a:r>
            </a:p>
            <a:p>
              <a:pPr marL="0" marR="0" lvl="0" indent="0" defTabSz="932472"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a:ln>
                    <a:noFill/>
                  </a:ln>
                  <a:solidFill>
                    <a:srgbClr val="000000"/>
                  </a:solidFill>
                  <a:effectLst/>
                  <a:uLnTx/>
                  <a:uFillTx/>
                  <a:latin typeface="Segoe UI Semibold"/>
                  <a:ea typeface="+mn-ea"/>
                  <a:cs typeface="+mn-cs"/>
                </a:rPr>
                <a:t>Cache</a:t>
              </a:r>
            </a:p>
          </p:txBody>
        </p:sp>
        <p:pic>
          <p:nvPicPr>
            <p:cNvPr id="38" name="Picture 2" descr="See the source image">
              <a:extLst>
                <a:ext uri="{FF2B5EF4-FFF2-40B4-BE49-F238E27FC236}">
                  <a16:creationId xmlns:a16="http://schemas.microsoft.com/office/drawing/2014/main" id="{AE264FE7-87D0-4ABD-8F93-12CA9AFDDDF0}"/>
                </a:ext>
              </a:extLst>
            </p:cNvPr>
            <p:cNvPicPr>
              <a:picLocks noChangeAspect="1" noChangeArrowheads="1"/>
            </p:cNvPicPr>
            <p:nvPr/>
          </p:nvPicPr>
          <p:blipFill rotWithShape="1">
            <a:blip r:embed="rId11" cstate="print">
              <a:extLst>
                <a:ext uri="{28A0092B-C50C-407E-A947-70E740481C1C}">
                  <a14:useLocalDpi xmlns:a14="http://schemas.microsoft.com/office/drawing/2010/main"/>
                </a:ext>
              </a:extLst>
            </a:blip>
            <a:srcRect/>
            <a:stretch/>
          </p:blipFill>
          <p:spPr bwMode="auto">
            <a:xfrm>
              <a:off x="5788419" y="3277330"/>
              <a:ext cx="522408" cy="4398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0" name="Group 9">
            <a:extLst>
              <a:ext uri="{FF2B5EF4-FFF2-40B4-BE49-F238E27FC236}">
                <a16:creationId xmlns:a16="http://schemas.microsoft.com/office/drawing/2014/main" id="{B22BF400-E49F-40F0-B721-5EB23E1EBE80}"/>
              </a:ext>
            </a:extLst>
          </p:cNvPr>
          <p:cNvGrpSpPr/>
          <p:nvPr/>
        </p:nvGrpSpPr>
        <p:grpSpPr>
          <a:xfrm>
            <a:off x="7654489" y="3919514"/>
            <a:ext cx="719407" cy="269304"/>
            <a:chOff x="7654489" y="3119414"/>
            <a:chExt cx="719407" cy="269304"/>
          </a:xfrm>
        </p:grpSpPr>
        <p:cxnSp>
          <p:nvCxnSpPr>
            <p:cNvPr id="69" name="Straight Arrow Connector 68">
              <a:extLst>
                <a:ext uri="{FF2B5EF4-FFF2-40B4-BE49-F238E27FC236}">
                  <a16:creationId xmlns:a16="http://schemas.microsoft.com/office/drawing/2014/main" id="{E2865630-6485-4CA0-AE33-D85DD2F851F7}"/>
                </a:ext>
              </a:extLst>
            </p:cNvPr>
            <p:cNvCxnSpPr>
              <a:cxnSpLocks/>
              <a:stCxn id="70" idx="1"/>
              <a:endCxn id="74" idx="3"/>
            </p:cNvCxnSpPr>
            <p:nvPr/>
          </p:nvCxnSpPr>
          <p:spPr>
            <a:xfrm flipH="1" flipV="1">
              <a:off x="7902774" y="3254066"/>
              <a:ext cx="471122" cy="3176"/>
            </a:xfrm>
            <a:prstGeom prst="straightConnector1">
              <a:avLst/>
            </a:prstGeom>
            <a:ln w="28575">
              <a:solidFill>
                <a:srgbClr val="202192"/>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sp>
          <p:nvSpPr>
            <p:cNvPr id="74" name="Freeform: Shape 73">
              <a:extLst>
                <a:ext uri="{FF2B5EF4-FFF2-40B4-BE49-F238E27FC236}">
                  <a16:creationId xmlns:a16="http://schemas.microsoft.com/office/drawing/2014/main" id="{14FA08D6-6D9D-46D5-BA0A-0C773B708A1E}"/>
                </a:ext>
              </a:extLst>
            </p:cNvPr>
            <p:cNvSpPr/>
            <p:nvPr/>
          </p:nvSpPr>
          <p:spPr bwMode="auto">
            <a:xfrm rot="10800000">
              <a:off x="7654489" y="3119414"/>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grpSp>
        <p:nvGrpSpPr>
          <p:cNvPr id="9" name="Group 8">
            <a:extLst>
              <a:ext uri="{FF2B5EF4-FFF2-40B4-BE49-F238E27FC236}">
                <a16:creationId xmlns:a16="http://schemas.microsoft.com/office/drawing/2014/main" id="{8CF9FC34-4CC4-48E3-A6FA-BA1C3FAF39B6}"/>
              </a:ext>
            </a:extLst>
          </p:cNvPr>
          <p:cNvGrpSpPr/>
          <p:nvPr/>
        </p:nvGrpSpPr>
        <p:grpSpPr>
          <a:xfrm>
            <a:off x="7170531" y="4002033"/>
            <a:ext cx="644993" cy="104265"/>
            <a:chOff x="7170531" y="3201933"/>
            <a:chExt cx="644993" cy="104265"/>
          </a:xfrm>
        </p:grpSpPr>
        <p:sp>
          <p:nvSpPr>
            <p:cNvPr id="75" name="Oval 74">
              <a:extLst>
                <a:ext uri="{FF2B5EF4-FFF2-40B4-BE49-F238E27FC236}">
                  <a16:creationId xmlns:a16="http://schemas.microsoft.com/office/drawing/2014/main" id="{E6EEB8F5-C81A-4D31-A130-E254FF7C7649}"/>
                </a:ext>
              </a:extLst>
            </p:cNvPr>
            <p:cNvSpPr/>
            <p:nvPr/>
          </p:nvSpPr>
          <p:spPr bwMode="auto">
            <a:xfrm rot="10800000">
              <a:off x="7711260" y="3201933"/>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cxnSp>
          <p:nvCxnSpPr>
            <p:cNvPr id="73" name="Straight Arrow Connector 72">
              <a:extLst>
                <a:ext uri="{FF2B5EF4-FFF2-40B4-BE49-F238E27FC236}">
                  <a16:creationId xmlns:a16="http://schemas.microsoft.com/office/drawing/2014/main" id="{2CBC542E-88C1-4AE7-A92C-DE33B26D8127}"/>
                </a:ext>
              </a:extLst>
            </p:cNvPr>
            <p:cNvCxnSpPr>
              <a:cxnSpLocks/>
              <a:stCxn id="75" idx="6"/>
              <a:endCxn id="39" idx="3"/>
            </p:cNvCxnSpPr>
            <p:nvPr/>
          </p:nvCxnSpPr>
          <p:spPr>
            <a:xfrm flipH="1">
              <a:off x="7170531" y="3254065"/>
              <a:ext cx="540729" cy="6351"/>
            </a:xfrm>
            <a:prstGeom prst="straightConnector1">
              <a:avLst/>
            </a:prstGeom>
            <a:ln w="28575">
              <a:solidFill>
                <a:srgbClr val="202192"/>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3" name="Group 2">
            <a:extLst>
              <a:ext uri="{FF2B5EF4-FFF2-40B4-BE49-F238E27FC236}">
                <a16:creationId xmlns:a16="http://schemas.microsoft.com/office/drawing/2014/main" id="{DB768DC9-AD5B-47CA-8E48-7B940CAACA4C}"/>
              </a:ext>
            </a:extLst>
          </p:cNvPr>
          <p:cNvGrpSpPr/>
          <p:nvPr/>
        </p:nvGrpSpPr>
        <p:grpSpPr>
          <a:xfrm>
            <a:off x="9936928" y="1039438"/>
            <a:ext cx="1665509" cy="1943094"/>
            <a:chOff x="9936928" y="239338"/>
            <a:chExt cx="1665509" cy="1943094"/>
          </a:xfrm>
        </p:grpSpPr>
        <p:pic>
          <p:nvPicPr>
            <p:cNvPr id="67" name="Graphic 66">
              <a:extLst>
                <a:ext uri="{FF2B5EF4-FFF2-40B4-BE49-F238E27FC236}">
                  <a16:creationId xmlns:a16="http://schemas.microsoft.com/office/drawing/2014/main" id="{4452DCD7-8685-404B-BDD5-3DE55E2B1485}"/>
                </a:ext>
              </a:extLst>
            </p:cNvPr>
            <p:cNvPicPr>
              <a:picLocks noChangeAspect="1"/>
            </p:cNvPicPr>
            <p:nvPr/>
          </p:nvPicPr>
          <p:blipFill>
            <a:blip r:embed="rId12">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9936928" y="239338"/>
              <a:ext cx="1665509" cy="1943094"/>
            </a:xfrm>
            <a:prstGeom prst="rect">
              <a:avLst/>
            </a:prstGeom>
          </p:spPr>
        </p:pic>
        <p:sp>
          <p:nvSpPr>
            <p:cNvPr id="77" name="TextBox 76">
              <a:extLst>
                <a:ext uri="{FF2B5EF4-FFF2-40B4-BE49-F238E27FC236}">
                  <a16:creationId xmlns:a16="http://schemas.microsoft.com/office/drawing/2014/main" id="{22D76897-BDA4-476C-9D98-91DBD46A9D4E}"/>
                </a:ext>
              </a:extLst>
            </p:cNvPr>
            <p:cNvSpPr txBox="1"/>
            <p:nvPr/>
          </p:nvSpPr>
          <p:spPr>
            <a:xfrm>
              <a:off x="10193053" y="815842"/>
              <a:ext cx="1076257" cy="307777"/>
            </a:xfrm>
            <a:prstGeom prst="rect">
              <a:avLst/>
            </a:prstGeom>
            <a:noFill/>
          </p:spPr>
          <p:txBody>
            <a:bodyPr wrap="none" lIns="0" tIns="0" rIns="0" bIns="0" rtlCol="0">
              <a:spAutoFit/>
            </a:bodyPr>
            <a:lstStyle/>
            <a:p>
              <a:pPr algn="ctr"/>
              <a:r>
                <a:rPr lang="en-US" sz="2000">
                  <a:solidFill>
                    <a:srgbClr val="202192"/>
                  </a:solidFill>
                  <a:latin typeface="+mj-lt"/>
                </a:rPr>
                <a:t>Service A</a:t>
              </a:r>
            </a:p>
          </p:txBody>
        </p:sp>
      </p:grpSp>
      <p:pic>
        <p:nvPicPr>
          <p:cNvPr id="79" name="Graphic 78">
            <a:extLst>
              <a:ext uri="{FF2B5EF4-FFF2-40B4-BE49-F238E27FC236}">
                <a16:creationId xmlns:a16="http://schemas.microsoft.com/office/drawing/2014/main" id="{3B307F0C-A23A-4438-ABDB-BF733E8D7A30}"/>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8373896" y="1519772"/>
            <a:ext cx="843400" cy="983967"/>
          </a:xfrm>
          <a:prstGeom prst="rect">
            <a:avLst/>
          </a:prstGeom>
          <a:effectLst>
            <a:outerShdw blurRad="50800" dist="25400" dir="13500000" algn="br" rotWithShape="0">
              <a:prstClr val="black">
                <a:alpha val="40000"/>
              </a:prstClr>
            </a:outerShdw>
          </a:effectLst>
        </p:spPr>
      </p:pic>
      <p:cxnSp>
        <p:nvCxnSpPr>
          <p:cNvPr id="80" name="Straight Arrow Connector 79">
            <a:extLst>
              <a:ext uri="{FF2B5EF4-FFF2-40B4-BE49-F238E27FC236}">
                <a16:creationId xmlns:a16="http://schemas.microsoft.com/office/drawing/2014/main" id="{CEE62859-6366-4950-996E-A6FA6905E74D}"/>
              </a:ext>
            </a:extLst>
          </p:cNvPr>
          <p:cNvCxnSpPr>
            <a:cxnSpLocks/>
            <a:stCxn id="79" idx="3"/>
            <a:endCxn id="67" idx="1"/>
          </p:cNvCxnSpPr>
          <p:nvPr/>
        </p:nvCxnSpPr>
        <p:spPr>
          <a:xfrm flipV="1">
            <a:off x="9217296" y="2010985"/>
            <a:ext cx="719632" cy="771"/>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84" name="Straight Arrow Connector 83">
            <a:extLst>
              <a:ext uri="{FF2B5EF4-FFF2-40B4-BE49-F238E27FC236}">
                <a16:creationId xmlns:a16="http://schemas.microsoft.com/office/drawing/2014/main" id="{926762CB-E21E-4AE9-9D7E-AC0C0F1C16FC}"/>
              </a:ext>
            </a:extLst>
          </p:cNvPr>
          <p:cNvCxnSpPr>
            <a:cxnSpLocks/>
            <a:stCxn id="79" idx="1"/>
            <a:endCxn id="70" idx="1"/>
          </p:cNvCxnSpPr>
          <p:nvPr/>
        </p:nvCxnSpPr>
        <p:spPr>
          <a:xfrm rot="10800000" flipV="1">
            <a:off x="8373896" y="2011756"/>
            <a:ext cx="12700" cy="2039236"/>
          </a:xfrm>
          <a:prstGeom prst="bentConnector3">
            <a:avLst>
              <a:gd name="adj1" fmla="val 1800000"/>
            </a:avLst>
          </a:prstGeom>
          <a:ln w="28575">
            <a:solidFill>
              <a:srgbClr val="202192"/>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id="{1BCF84C7-9B17-450F-B747-B863C70DDD3D}"/>
              </a:ext>
            </a:extLst>
          </p:cNvPr>
          <p:cNvGrpSpPr/>
          <p:nvPr/>
        </p:nvGrpSpPr>
        <p:grpSpPr>
          <a:xfrm>
            <a:off x="279401" y="5225891"/>
            <a:ext cx="6672640" cy="1245234"/>
            <a:chOff x="279401" y="5225891"/>
            <a:chExt cx="6672640" cy="1245234"/>
          </a:xfrm>
        </p:grpSpPr>
        <p:sp>
          <p:nvSpPr>
            <p:cNvPr id="112" name="TextBox 111">
              <a:extLst>
                <a:ext uri="{FF2B5EF4-FFF2-40B4-BE49-F238E27FC236}">
                  <a16:creationId xmlns:a16="http://schemas.microsoft.com/office/drawing/2014/main" id="{B0B30B29-4BD0-49B3-9C08-7C4C89EBE45B}"/>
                </a:ext>
              </a:extLst>
            </p:cNvPr>
            <p:cNvSpPr txBox="1"/>
            <p:nvPr/>
          </p:nvSpPr>
          <p:spPr>
            <a:xfrm>
              <a:off x="279401" y="5225891"/>
              <a:ext cx="6672640" cy="553998"/>
            </a:xfrm>
            <a:prstGeom prst="rect">
              <a:avLst/>
            </a:prstGeom>
            <a:noFill/>
          </p:spPr>
          <p:txBody>
            <a:bodyPr wrap="square" lIns="0" tIns="0" rIns="0" bIns="0" rtlCol="0">
              <a:spAutoFit/>
            </a:bodyPr>
            <a:lstStyle/>
            <a:p>
              <a:pPr algn="ctr"/>
              <a:r>
                <a:rPr lang="en-US" sz="2000" dirty="0">
                  <a:solidFill>
                    <a:srgbClr val="202192"/>
                  </a:solidFill>
                  <a:latin typeface="+mj-lt"/>
                </a:rPr>
                <a:t>POST</a:t>
              </a:r>
              <a:endParaRPr lang="en-US" sz="1600" dirty="0">
                <a:solidFill>
                  <a:srgbClr val="202192"/>
                </a:solidFill>
                <a:latin typeface="+mj-lt"/>
              </a:endParaRPr>
            </a:p>
            <a:p>
              <a:pPr algn="ctr"/>
              <a:r>
                <a:rPr lang="en-US" sz="1600" dirty="0">
                  <a:solidFill>
                    <a:srgbClr val="202192"/>
                  </a:solidFill>
                  <a:latin typeface="Consolas" panose="020B0609020204030204" pitchFamily="49" charset="0"/>
                </a:rPr>
                <a:t>http://localhost:3500/v1.0/publish/order</a:t>
              </a:r>
            </a:p>
          </p:txBody>
        </p:sp>
        <p:sp>
          <p:nvSpPr>
            <p:cNvPr id="98" name="TextBox 97">
              <a:extLst>
                <a:ext uri="{FF2B5EF4-FFF2-40B4-BE49-F238E27FC236}">
                  <a16:creationId xmlns:a16="http://schemas.microsoft.com/office/drawing/2014/main" id="{41261ED5-BB8C-4930-9CA2-4A6B1434D795}"/>
                </a:ext>
              </a:extLst>
            </p:cNvPr>
            <p:cNvSpPr txBox="1"/>
            <p:nvPr/>
          </p:nvSpPr>
          <p:spPr>
            <a:xfrm>
              <a:off x="1963708" y="5855572"/>
              <a:ext cx="3075180" cy="615553"/>
            </a:xfrm>
            <a:prstGeom prst="rect">
              <a:avLst/>
            </a:prstGeom>
            <a:solidFill>
              <a:schemeClr val="bg1"/>
            </a:solidFill>
            <a:effectLst>
              <a:outerShdw blurRad="63500" algn="ctr" rotWithShape="0">
                <a:prstClr val="black">
                  <a:alpha val="40000"/>
                </a:prstClr>
              </a:outerShdw>
            </a:effectLst>
          </p:spPr>
          <p:txBody>
            <a:bodyPr wrap="square" lIns="182880" tIns="182880" rIns="182880" bIns="182880" anchor="ctr">
              <a:spAutoFit/>
            </a:bodyPr>
            <a:lstStyle/>
            <a:p>
              <a:pPr marL="0" algn="ctr" rtl="0" eaLnBrk="1" fontAlgn="base" latinLnBrk="0" hangingPunct="1">
                <a:spcBef>
                  <a:spcPts val="0"/>
                </a:spcBef>
                <a:spcAft>
                  <a:spcPts val="0"/>
                </a:spcAft>
              </a:pPr>
              <a:r>
                <a:rPr lang="en-US" sz="1600" kern="1200" dirty="0">
                  <a:solidFill>
                    <a:srgbClr val="202192"/>
                  </a:solidFill>
                  <a:effectLst/>
                  <a:latin typeface="Consolas" panose="020B0609020204030204" pitchFamily="49" charset="0"/>
                  <a:ea typeface="Segoe UI Symbol" panose="020B0502040204020203" pitchFamily="34" charset="0"/>
                  <a:cs typeface="+mn-cs"/>
                </a:rPr>
                <a:t>{"</a:t>
              </a:r>
              <a:r>
                <a:rPr lang="en-US" sz="1600" kern="1200" dirty="0" err="1">
                  <a:solidFill>
                    <a:srgbClr val="202192"/>
                  </a:solidFill>
                  <a:effectLst/>
                  <a:latin typeface="Consolas" panose="020B0609020204030204" pitchFamily="49" charset="0"/>
                  <a:ea typeface="Segoe UI Symbol" panose="020B0502040204020203" pitchFamily="34" charset="0"/>
                  <a:cs typeface="+mn-cs"/>
                </a:rPr>
                <a:t>data":"MyOrder</a:t>
              </a:r>
              <a:r>
                <a:rPr lang="en-US" sz="1600" kern="1200" dirty="0">
                  <a:solidFill>
                    <a:srgbClr val="202192"/>
                  </a:solidFill>
                  <a:effectLst/>
                  <a:latin typeface="Consolas" panose="020B0609020204030204" pitchFamily="49" charset="0"/>
                  <a:ea typeface="Segoe UI Symbol" panose="020B0502040204020203" pitchFamily="34" charset="0"/>
                  <a:cs typeface="+mn-cs"/>
                </a:rPr>
                <a:t>"}</a:t>
              </a:r>
            </a:p>
          </p:txBody>
        </p:sp>
      </p:grpSp>
      <p:grpSp>
        <p:nvGrpSpPr>
          <p:cNvPr id="20" name="Group 19">
            <a:extLst>
              <a:ext uri="{FF2B5EF4-FFF2-40B4-BE49-F238E27FC236}">
                <a16:creationId xmlns:a16="http://schemas.microsoft.com/office/drawing/2014/main" id="{C7613994-037B-4984-AC3C-646407F4BDE8}"/>
              </a:ext>
            </a:extLst>
          </p:cNvPr>
          <p:cNvGrpSpPr/>
          <p:nvPr/>
        </p:nvGrpSpPr>
        <p:grpSpPr>
          <a:xfrm>
            <a:off x="7170531" y="4852202"/>
            <a:ext cx="4052738" cy="1323482"/>
            <a:chOff x="7170531" y="4852202"/>
            <a:chExt cx="4052738" cy="1323482"/>
          </a:xfrm>
        </p:grpSpPr>
        <p:sp>
          <p:nvSpPr>
            <p:cNvPr id="113" name="TextBox 112">
              <a:extLst>
                <a:ext uri="{FF2B5EF4-FFF2-40B4-BE49-F238E27FC236}">
                  <a16:creationId xmlns:a16="http://schemas.microsoft.com/office/drawing/2014/main" id="{D3A6C9AE-D340-4827-9176-F04706160F1A}"/>
                </a:ext>
              </a:extLst>
            </p:cNvPr>
            <p:cNvSpPr txBox="1"/>
            <p:nvPr/>
          </p:nvSpPr>
          <p:spPr>
            <a:xfrm>
              <a:off x="7170531" y="4852202"/>
              <a:ext cx="4052738" cy="553998"/>
            </a:xfrm>
            <a:prstGeom prst="rect">
              <a:avLst/>
            </a:prstGeom>
            <a:noFill/>
          </p:spPr>
          <p:txBody>
            <a:bodyPr wrap="square" lIns="0" tIns="0" rIns="0" bIns="0" rtlCol="0">
              <a:spAutoFit/>
            </a:bodyPr>
            <a:lstStyle/>
            <a:p>
              <a:pPr algn="ctr"/>
              <a:r>
                <a:rPr lang="en-US" sz="2000" dirty="0">
                  <a:solidFill>
                    <a:srgbClr val="202192"/>
                  </a:solidFill>
                  <a:latin typeface="+mj-lt"/>
                </a:rPr>
                <a:t>POST</a:t>
              </a:r>
              <a:endParaRPr lang="en-US" sz="1600" dirty="0">
                <a:solidFill>
                  <a:srgbClr val="202192"/>
                </a:solidFill>
                <a:latin typeface="+mj-lt"/>
              </a:endParaRPr>
            </a:p>
            <a:p>
              <a:r>
                <a:rPr lang="en-US" sz="1600" dirty="0">
                  <a:solidFill>
                    <a:srgbClr val="202192"/>
                  </a:solidFill>
                  <a:latin typeface="Consolas" panose="020B0609020204030204" pitchFamily="49" charset="0"/>
                </a:rPr>
                <a:t>http://10.0.0.4:8000/factory/order</a:t>
              </a:r>
            </a:p>
          </p:txBody>
        </p:sp>
        <p:sp>
          <p:nvSpPr>
            <p:cNvPr id="99" name="TextBox 98">
              <a:extLst>
                <a:ext uri="{FF2B5EF4-FFF2-40B4-BE49-F238E27FC236}">
                  <a16:creationId xmlns:a16="http://schemas.microsoft.com/office/drawing/2014/main" id="{12674EE3-B22A-4CDB-A1A8-98AE52CCB5C5}"/>
                </a:ext>
              </a:extLst>
            </p:cNvPr>
            <p:cNvSpPr txBox="1"/>
            <p:nvPr/>
          </p:nvSpPr>
          <p:spPr>
            <a:xfrm>
              <a:off x="7175948" y="5560131"/>
              <a:ext cx="3075180" cy="615553"/>
            </a:xfrm>
            <a:prstGeom prst="rect">
              <a:avLst/>
            </a:prstGeom>
            <a:solidFill>
              <a:schemeClr val="bg1"/>
            </a:solidFill>
            <a:effectLst>
              <a:outerShdw blurRad="63500" algn="ctr" rotWithShape="0">
                <a:prstClr val="black">
                  <a:alpha val="40000"/>
                </a:prstClr>
              </a:outerShdw>
            </a:effectLst>
          </p:spPr>
          <p:txBody>
            <a:bodyPr wrap="square" lIns="182880" tIns="182880" rIns="182880" bIns="182880" anchor="ctr">
              <a:spAutoFit/>
            </a:bodyPr>
            <a:lstStyle/>
            <a:p>
              <a:pPr marL="0" algn="ctr" rtl="0" eaLnBrk="1" fontAlgn="base" latinLnBrk="0" hangingPunct="1">
                <a:spcBef>
                  <a:spcPts val="0"/>
                </a:spcBef>
                <a:spcAft>
                  <a:spcPts val="0"/>
                </a:spcAft>
              </a:pPr>
              <a:r>
                <a:rPr lang="en-US" sz="1600" kern="1200" dirty="0">
                  <a:solidFill>
                    <a:srgbClr val="202192"/>
                  </a:solidFill>
                  <a:effectLst/>
                  <a:latin typeface="Consolas" panose="020B0609020204030204" pitchFamily="49" charset="0"/>
                  <a:ea typeface="Segoe UI Symbol" panose="020B0502040204020203" pitchFamily="34" charset="0"/>
                  <a:cs typeface="+mn-cs"/>
                </a:rPr>
                <a:t>{"</a:t>
              </a:r>
              <a:r>
                <a:rPr lang="en-US" sz="1600" kern="1200" dirty="0" err="1">
                  <a:solidFill>
                    <a:srgbClr val="202192"/>
                  </a:solidFill>
                  <a:effectLst/>
                  <a:latin typeface="Consolas" panose="020B0609020204030204" pitchFamily="49" charset="0"/>
                  <a:ea typeface="Segoe UI Symbol" panose="020B0502040204020203" pitchFamily="34" charset="0"/>
                  <a:cs typeface="+mn-cs"/>
                </a:rPr>
                <a:t>data":"MyOrder</a:t>
              </a:r>
              <a:r>
                <a:rPr lang="en-US" sz="1600" kern="1200" dirty="0">
                  <a:solidFill>
                    <a:srgbClr val="202192"/>
                  </a:solidFill>
                  <a:effectLst/>
                  <a:latin typeface="Consolas" panose="020B0609020204030204" pitchFamily="49" charset="0"/>
                  <a:ea typeface="Segoe UI Symbol" panose="020B0502040204020203" pitchFamily="34" charset="0"/>
                  <a:cs typeface="+mn-cs"/>
                </a:rPr>
                <a:t>"}</a:t>
              </a:r>
            </a:p>
          </p:txBody>
        </p:sp>
      </p:grpSp>
      <p:grpSp>
        <p:nvGrpSpPr>
          <p:cNvPr id="22" name="Group 21">
            <a:extLst>
              <a:ext uri="{FF2B5EF4-FFF2-40B4-BE49-F238E27FC236}">
                <a16:creationId xmlns:a16="http://schemas.microsoft.com/office/drawing/2014/main" id="{AECBBFBB-D057-408F-B579-E6F673A62030}"/>
              </a:ext>
            </a:extLst>
          </p:cNvPr>
          <p:cNvGrpSpPr/>
          <p:nvPr/>
        </p:nvGrpSpPr>
        <p:grpSpPr>
          <a:xfrm>
            <a:off x="6952041" y="113340"/>
            <a:ext cx="4161641" cy="1203211"/>
            <a:chOff x="6952041" y="113340"/>
            <a:chExt cx="4161641" cy="1203211"/>
          </a:xfrm>
        </p:grpSpPr>
        <p:sp>
          <p:nvSpPr>
            <p:cNvPr id="11" name="TextBox 10">
              <a:extLst>
                <a:ext uri="{FF2B5EF4-FFF2-40B4-BE49-F238E27FC236}">
                  <a16:creationId xmlns:a16="http://schemas.microsoft.com/office/drawing/2014/main" id="{26E771EA-289C-48D2-85B0-C32A6427EC38}"/>
                </a:ext>
              </a:extLst>
            </p:cNvPr>
            <p:cNvSpPr txBox="1"/>
            <p:nvPr/>
          </p:nvSpPr>
          <p:spPr>
            <a:xfrm>
              <a:off x="7060944" y="113340"/>
              <a:ext cx="4052738" cy="553998"/>
            </a:xfrm>
            <a:prstGeom prst="rect">
              <a:avLst/>
            </a:prstGeom>
            <a:noFill/>
          </p:spPr>
          <p:txBody>
            <a:bodyPr wrap="square" lIns="0" tIns="0" rIns="0" bIns="0" rtlCol="0">
              <a:spAutoFit/>
            </a:bodyPr>
            <a:lstStyle/>
            <a:p>
              <a:pPr algn="ctr"/>
              <a:r>
                <a:rPr lang="en-US" sz="2000" dirty="0">
                  <a:solidFill>
                    <a:srgbClr val="202192"/>
                  </a:solidFill>
                  <a:latin typeface="+mj-lt"/>
                </a:rPr>
                <a:t>POST</a:t>
              </a:r>
              <a:endParaRPr lang="en-US" sz="1600" dirty="0">
                <a:solidFill>
                  <a:srgbClr val="202192"/>
                </a:solidFill>
                <a:latin typeface="+mj-lt"/>
              </a:endParaRPr>
            </a:p>
            <a:p>
              <a:r>
                <a:rPr lang="en-US" sz="1600" dirty="0">
                  <a:solidFill>
                    <a:srgbClr val="202192"/>
                  </a:solidFill>
                  <a:latin typeface="Consolas" panose="020B0609020204030204" pitchFamily="49" charset="0"/>
                </a:rPr>
                <a:t>http://10.0.0.2:8000/order</a:t>
              </a:r>
            </a:p>
          </p:txBody>
        </p:sp>
        <p:sp>
          <p:nvSpPr>
            <p:cNvPr id="12" name="TextBox 11">
              <a:extLst>
                <a:ext uri="{FF2B5EF4-FFF2-40B4-BE49-F238E27FC236}">
                  <a16:creationId xmlns:a16="http://schemas.microsoft.com/office/drawing/2014/main" id="{1F471A52-3179-4477-9859-D23C3DC905A7}"/>
                </a:ext>
              </a:extLst>
            </p:cNvPr>
            <p:cNvSpPr txBox="1"/>
            <p:nvPr/>
          </p:nvSpPr>
          <p:spPr>
            <a:xfrm>
              <a:off x="6952041" y="700998"/>
              <a:ext cx="3075180" cy="615553"/>
            </a:xfrm>
            <a:prstGeom prst="rect">
              <a:avLst/>
            </a:prstGeom>
            <a:solidFill>
              <a:schemeClr val="bg1"/>
            </a:solidFill>
            <a:effectLst>
              <a:outerShdw blurRad="63500" algn="ctr" rotWithShape="0">
                <a:prstClr val="black">
                  <a:alpha val="40000"/>
                </a:prstClr>
              </a:outerShdw>
            </a:effectLst>
          </p:spPr>
          <p:txBody>
            <a:bodyPr wrap="square" lIns="182880" tIns="182880" rIns="182880" bIns="182880" anchor="ctr">
              <a:spAutoFit/>
            </a:bodyPr>
            <a:lstStyle/>
            <a:p>
              <a:pPr marL="0" algn="ctr" rtl="0" eaLnBrk="1" fontAlgn="base" latinLnBrk="0" hangingPunct="1">
                <a:spcBef>
                  <a:spcPts val="0"/>
                </a:spcBef>
                <a:spcAft>
                  <a:spcPts val="0"/>
                </a:spcAft>
              </a:pPr>
              <a:r>
                <a:rPr lang="en-US" sz="1600" kern="1200" dirty="0">
                  <a:solidFill>
                    <a:srgbClr val="202192"/>
                  </a:solidFill>
                  <a:effectLst/>
                  <a:latin typeface="Consolas" panose="020B0609020204030204" pitchFamily="49" charset="0"/>
                  <a:ea typeface="Segoe UI Symbol" panose="020B0502040204020203" pitchFamily="34" charset="0"/>
                  <a:cs typeface="+mn-cs"/>
                </a:rPr>
                <a:t>{"</a:t>
              </a:r>
              <a:r>
                <a:rPr lang="en-US" sz="1600" kern="1200" dirty="0" err="1">
                  <a:solidFill>
                    <a:srgbClr val="202192"/>
                  </a:solidFill>
                  <a:effectLst/>
                  <a:latin typeface="Consolas" panose="020B0609020204030204" pitchFamily="49" charset="0"/>
                  <a:ea typeface="Segoe UI Symbol" panose="020B0502040204020203" pitchFamily="34" charset="0"/>
                  <a:cs typeface="+mn-cs"/>
                </a:rPr>
                <a:t>data":"MyOrder</a:t>
              </a:r>
              <a:r>
                <a:rPr lang="en-US" sz="1600" kern="1200" dirty="0">
                  <a:solidFill>
                    <a:srgbClr val="202192"/>
                  </a:solidFill>
                  <a:effectLst/>
                  <a:latin typeface="Consolas" panose="020B0609020204030204" pitchFamily="49" charset="0"/>
                  <a:ea typeface="Segoe UI Symbol" panose="020B0502040204020203" pitchFamily="34" charset="0"/>
                  <a:cs typeface="+mn-cs"/>
                </a:rPr>
                <a:t>"}</a:t>
              </a:r>
            </a:p>
          </p:txBody>
        </p:sp>
      </p:grpSp>
    </p:spTree>
    <p:extLst>
      <p:ext uri="{BB962C8B-B14F-4D97-AF65-F5344CB8AC3E}">
        <p14:creationId xmlns:p14="http://schemas.microsoft.com/office/powerpoint/2010/main" val="2545550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nodeType="withEffect">
                                  <p:stCondLst>
                                    <p:cond delay="0"/>
                                  </p:stCondLst>
                                  <p:childTnLst>
                                    <p:set>
                                      <p:cBhvr>
                                        <p:cTn id="11" dur="1" fill="hold">
                                          <p:stCondLst>
                                            <p:cond delay="0"/>
                                          </p:stCondLst>
                                        </p:cTn>
                                        <p:tgtEl>
                                          <p:spTgt spid="64"/>
                                        </p:tgtEl>
                                        <p:attrNameLst>
                                          <p:attrName>style.visibility</p:attrName>
                                        </p:attrNameLst>
                                      </p:cBhvr>
                                      <p:to>
                                        <p:strVal val="visible"/>
                                      </p:to>
                                    </p:set>
                                    <p:anim calcmode="lin" valueType="num">
                                      <p:cBhvr>
                                        <p:cTn id="12" dur="500" fill="hold"/>
                                        <p:tgtEl>
                                          <p:spTgt spid="64"/>
                                        </p:tgtEl>
                                        <p:attrNameLst>
                                          <p:attrName>ppt_w</p:attrName>
                                        </p:attrNameLst>
                                      </p:cBhvr>
                                      <p:tavLst>
                                        <p:tav tm="0">
                                          <p:val>
                                            <p:fltVal val="0"/>
                                          </p:val>
                                        </p:tav>
                                        <p:tav tm="100000">
                                          <p:val>
                                            <p:strVal val="#ppt_w"/>
                                          </p:val>
                                        </p:tav>
                                      </p:tavLst>
                                    </p:anim>
                                    <p:anim calcmode="lin" valueType="num">
                                      <p:cBhvr>
                                        <p:cTn id="13" dur="500" fill="hold"/>
                                        <p:tgtEl>
                                          <p:spTgt spid="64"/>
                                        </p:tgtEl>
                                        <p:attrNameLst>
                                          <p:attrName>ppt_h</p:attrName>
                                        </p:attrNameLst>
                                      </p:cBhvr>
                                      <p:tavLst>
                                        <p:tav tm="0">
                                          <p:val>
                                            <p:fltVal val="0"/>
                                          </p:val>
                                        </p:tav>
                                        <p:tav tm="100000">
                                          <p:val>
                                            <p:strVal val="#ppt_h"/>
                                          </p:val>
                                        </p:tav>
                                      </p:tavLst>
                                    </p:anim>
                                    <p:animEffect transition="in" filter="fade">
                                      <p:cBhvr>
                                        <p:cTn id="14" dur="500"/>
                                        <p:tgtEl>
                                          <p:spTgt spid="64"/>
                                        </p:tgtEl>
                                      </p:cBhvr>
                                    </p:animEffect>
                                  </p:childTnLst>
                                </p:cTn>
                              </p:par>
                              <p:par>
                                <p:cTn id="15" presetID="53" presetClass="entr" presetSubtype="16" fill="hold" nodeType="withEffect">
                                  <p:stCondLst>
                                    <p:cond delay="0"/>
                                  </p:stCondLst>
                                  <p:childTnLst>
                                    <p:set>
                                      <p:cBhvr>
                                        <p:cTn id="16" dur="1" fill="hold">
                                          <p:stCondLst>
                                            <p:cond delay="0"/>
                                          </p:stCondLst>
                                        </p:cTn>
                                        <p:tgtEl>
                                          <p:spTgt spid="70"/>
                                        </p:tgtEl>
                                        <p:attrNameLst>
                                          <p:attrName>style.visibility</p:attrName>
                                        </p:attrNameLst>
                                      </p:cBhvr>
                                      <p:to>
                                        <p:strVal val="visible"/>
                                      </p:to>
                                    </p:set>
                                    <p:anim calcmode="lin" valueType="num">
                                      <p:cBhvr>
                                        <p:cTn id="17" dur="500" fill="hold"/>
                                        <p:tgtEl>
                                          <p:spTgt spid="70"/>
                                        </p:tgtEl>
                                        <p:attrNameLst>
                                          <p:attrName>ppt_w</p:attrName>
                                        </p:attrNameLst>
                                      </p:cBhvr>
                                      <p:tavLst>
                                        <p:tav tm="0">
                                          <p:val>
                                            <p:fltVal val="0"/>
                                          </p:val>
                                        </p:tav>
                                        <p:tav tm="100000">
                                          <p:val>
                                            <p:strVal val="#ppt_w"/>
                                          </p:val>
                                        </p:tav>
                                      </p:tavLst>
                                    </p:anim>
                                    <p:anim calcmode="lin" valueType="num">
                                      <p:cBhvr>
                                        <p:cTn id="18" dur="500" fill="hold"/>
                                        <p:tgtEl>
                                          <p:spTgt spid="70"/>
                                        </p:tgtEl>
                                        <p:attrNameLst>
                                          <p:attrName>ppt_h</p:attrName>
                                        </p:attrNameLst>
                                      </p:cBhvr>
                                      <p:tavLst>
                                        <p:tav tm="0">
                                          <p:val>
                                            <p:fltVal val="0"/>
                                          </p:val>
                                        </p:tav>
                                        <p:tav tm="100000">
                                          <p:val>
                                            <p:strVal val="#ppt_h"/>
                                          </p:val>
                                        </p:tav>
                                      </p:tavLst>
                                    </p:anim>
                                    <p:animEffect transition="in" filter="fade">
                                      <p:cBhvr>
                                        <p:cTn id="19" dur="500"/>
                                        <p:tgtEl>
                                          <p:spTgt spid="70"/>
                                        </p:tgtEl>
                                      </p:cBhvr>
                                    </p:animEffect>
                                  </p:childTnLst>
                                </p:cTn>
                              </p:par>
                              <p:par>
                                <p:cTn id="20" presetID="53" presetClass="entr" presetSubtype="16" fill="hold" nodeType="with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p:cTn id="22" dur="500" fill="hold"/>
                                        <p:tgtEl>
                                          <p:spTgt spid="27"/>
                                        </p:tgtEl>
                                        <p:attrNameLst>
                                          <p:attrName>ppt_w</p:attrName>
                                        </p:attrNameLst>
                                      </p:cBhvr>
                                      <p:tavLst>
                                        <p:tav tm="0">
                                          <p:val>
                                            <p:fltVal val="0"/>
                                          </p:val>
                                        </p:tav>
                                        <p:tav tm="100000">
                                          <p:val>
                                            <p:strVal val="#ppt_w"/>
                                          </p:val>
                                        </p:tav>
                                      </p:tavLst>
                                    </p:anim>
                                    <p:anim calcmode="lin" valueType="num">
                                      <p:cBhvr>
                                        <p:cTn id="23" dur="500" fill="hold"/>
                                        <p:tgtEl>
                                          <p:spTgt spid="27"/>
                                        </p:tgtEl>
                                        <p:attrNameLst>
                                          <p:attrName>ppt_h</p:attrName>
                                        </p:attrNameLst>
                                      </p:cBhvr>
                                      <p:tavLst>
                                        <p:tav tm="0">
                                          <p:val>
                                            <p:fltVal val="0"/>
                                          </p:val>
                                        </p:tav>
                                        <p:tav tm="100000">
                                          <p:val>
                                            <p:strVal val="#ppt_h"/>
                                          </p:val>
                                        </p:tav>
                                      </p:tavLst>
                                    </p:anim>
                                    <p:animEffect transition="in" filter="fade">
                                      <p:cBhvr>
                                        <p:cTn id="24" dur="500"/>
                                        <p:tgtEl>
                                          <p:spTgt spid="27"/>
                                        </p:tgtEl>
                                      </p:cBhvr>
                                    </p:animEffect>
                                  </p:childTnLst>
                                </p:cTn>
                              </p:par>
                              <p:par>
                                <p:cTn id="25" presetID="53" presetClass="entr" presetSubtype="16" fill="hold" nodeType="with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Effect transition="in" filter="fade">
                                      <p:cBhvr>
                                        <p:cTn id="29" dur="500"/>
                                        <p:tgtEl>
                                          <p:spTgt spid="3"/>
                                        </p:tgtEl>
                                      </p:cBhvr>
                                    </p:animEffect>
                                  </p:childTnLst>
                                </p:cTn>
                              </p:par>
                              <p:par>
                                <p:cTn id="30" presetID="53" presetClass="entr" presetSubtype="16" fill="hold" nodeType="withEffect">
                                  <p:stCondLst>
                                    <p:cond delay="0"/>
                                  </p:stCondLst>
                                  <p:childTnLst>
                                    <p:set>
                                      <p:cBhvr>
                                        <p:cTn id="31" dur="1" fill="hold">
                                          <p:stCondLst>
                                            <p:cond delay="0"/>
                                          </p:stCondLst>
                                        </p:cTn>
                                        <p:tgtEl>
                                          <p:spTgt spid="79"/>
                                        </p:tgtEl>
                                        <p:attrNameLst>
                                          <p:attrName>style.visibility</p:attrName>
                                        </p:attrNameLst>
                                      </p:cBhvr>
                                      <p:to>
                                        <p:strVal val="visible"/>
                                      </p:to>
                                    </p:set>
                                    <p:anim calcmode="lin" valueType="num">
                                      <p:cBhvr>
                                        <p:cTn id="32" dur="500" fill="hold"/>
                                        <p:tgtEl>
                                          <p:spTgt spid="79"/>
                                        </p:tgtEl>
                                        <p:attrNameLst>
                                          <p:attrName>ppt_w</p:attrName>
                                        </p:attrNameLst>
                                      </p:cBhvr>
                                      <p:tavLst>
                                        <p:tav tm="0">
                                          <p:val>
                                            <p:fltVal val="0"/>
                                          </p:val>
                                        </p:tav>
                                        <p:tav tm="100000">
                                          <p:val>
                                            <p:strVal val="#ppt_w"/>
                                          </p:val>
                                        </p:tav>
                                      </p:tavLst>
                                    </p:anim>
                                    <p:anim calcmode="lin" valueType="num">
                                      <p:cBhvr>
                                        <p:cTn id="33" dur="500" fill="hold"/>
                                        <p:tgtEl>
                                          <p:spTgt spid="79"/>
                                        </p:tgtEl>
                                        <p:attrNameLst>
                                          <p:attrName>ppt_h</p:attrName>
                                        </p:attrNameLst>
                                      </p:cBhvr>
                                      <p:tavLst>
                                        <p:tav tm="0">
                                          <p:val>
                                            <p:fltVal val="0"/>
                                          </p:val>
                                        </p:tav>
                                        <p:tav tm="100000">
                                          <p:val>
                                            <p:strVal val="#ppt_h"/>
                                          </p:val>
                                        </p:tav>
                                      </p:tavLst>
                                    </p:anim>
                                    <p:animEffect transition="in" filter="fade">
                                      <p:cBhvr>
                                        <p:cTn id="34" dur="500"/>
                                        <p:tgtEl>
                                          <p:spTgt spid="79"/>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p:cTn id="39" dur="500" fill="hold"/>
                                        <p:tgtEl>
                                          <p:spTgt spid="21"/>
                                        </p:tgtEl>
                                        <p:attrNameLst>
                                          <p:attrName>ppt_w</p:attrName>
                                        </p:attrNameLst>
                                      </p:cBhvr>
                                      <p:tavLst>
                                        <p:tav tm="0">
                                          <p:val>
                                            <p:fltVal val="0"/>
                                          </p:val>
                                        </p:tav>
                                        <p:tav tm="100000">
                                          <p:val>
                                            <p:strVal val="#ppt_w"/>
                                          </p:val>
                                        </p:tav>
                                      </p:tavLst>
                                    </p:anim>
                                    <p:anim calcmode="lin" valueType="num">
                                      <p:cBhvr>
                                        <p:cTn id="40" dur="500" fill="hold"/>
                                        <p:tgtEl>
                                          <p:spTgt spid="21"/>
                                        </p:tgtEl>
                                        <p:attrNameLst>
                                          <p:attrName>ppt_h</p:attrName>
                                        </p:attrNameLst>
                                      </p:cBhvr>
                                      <p:tavLst>
                                        <p:tav tm="0">
                                          <p:val>
                                            <p:fltVal val="0"/>
                                          </p:val>
                                        </p:tav>
                                        <p:tav tm="100000">
                                          <p:val>
                                            <p:strVal val="#ppt_h"/>
                                          </p:val>
                                        </p:tav>
                                      </p:tavLst>
                                    </p:anim>
                                    <p:animEffect transition="in" filter="fade">
                                      <p:cBhvr>
                                        <p:cTn id="41" dur="500"/>
                                        <p:tgtEl>
                                          <p:spTgt spid="21"/>
                                        </p:tgtEl>
                                      </p:cBhvr>
                                    </p:animEffect>
                                  </p:childTnLst>
                                </p:cTn>
                              </p:par>
                            </p:childTnLst>
                          </p:cTn>
                        </p:par>
                        <p:par>
                          <p:cTn id="42" fill="hold">
                            <p:stCondLst>
                              <p:cond delay="500"/>
                            </p:stCondLst>
                            <p:childTnLst>
                              <p:par>
                                <p:cTn id="43" presetID="22" presetClass="entr" presetSubtype="2"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ipe(right)">
                                      <p:cBhvr>
                                        <p:cTn id="45" dur="500"/>
                                        <p:tgtEl>
                                          <p:spTgt spid="7"/>
                                        </p:tgtEl>
                                      </p:cBhvr>
                                    </p:animEffect>
                                  </p:childTnLst>
                                </p:cTn>
                              </p:par>
                              <p:par>
                                <p:cTn id="46" presetID="22" presetClass="entr" presetSubtype="8" fill="hold"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left)">
                                      <p:cBhvr>
                                        <p:cTn id="48" dur="500"/>
                                        <p:tgtEl>
                                          <p:spTgt spid="9"/>
                                        </p:tgtEl>
                                      </p:cBhvr>
                                    </p:animEffect>
                                  </p:childTnLst>
                                </p:cTn>
                              </p:par>
                              <p:par>
                                <p:cTn id="49" presetID="22" presetClass="entr" presetSubtype="1" fill="hold" nodeType="withEffect">
                                  <p:stCondLst>
                                    <p:cond delay="0"/>
                                  </p:stCondLst>
                                  <p:childTnLst>
                                    <p:set>
                                      <p:cBhvr>
                                        <p:cTn id="50" dur="1" fill="hold">
                                          <p:stCondLst>
                                            <p:cond delay="0"/>
                                          </p:stCondLst>
                                        </p:cTn>
                                        <p:tgtEl>
                                          <p:spTgt spid="84"/>
                                        </p:tgtEl>
                                        <p:attrNameLst>
                                          <p:attrName>style.visibility</p:attrName>
                                        </p:attrNameLst>
                                      </p:cBhvr>
                                      <p:to>
                                        <p:strVal val="visible"/>
                                      </p:to>
                                    </p:set>
                                    <p:animEffect transition="in" filter="wipe(up)">
                                      <p:cBhvr>
                                        <p:cTn id="51" dur="500"/>
                                        <p:tgtEl>
                                          <p:spTgt spid="84"/>
                                        </p:tgtEl>
                                      </p:cBhvr>
                                    </p:animEffect>
                                  </p:childTnLst>
                                </p:cTn>
                              </p:par>
                              <p:par>
                                <p:cTn id="52" presetID="22" presetClass="entr" presetSubtype="2" fill="hold" nodeType="with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right)">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wipe(left)">
                                      <p:cBhvr>
                                        <p:cTn id="59" dur="500"/>
                                        <p:tgtEl>
                                          <p:spTgt spid="58"/>
                                        </p:tgtEl>
                                      </p:cBhvr>
                                    </p:animEffect>
                                  </p:childTnLst>
                                </p:cTn>
                              </p:par>
                              <p:par>
                                <p:cTn id="60" presetID="1" presetClass="entr" presetSubtype="0" fill="hold" nodeType="withEffect">
                                  <p:stCondLst>
                                    <p:cond delay="0"/>
                                  </p:stCondLst>
                                  <p:childTnLst>
                                    <p:set>
                                      <p:cBhvr>
                                        <p:cTn id="61" dur="1" fill="hold">
                                          <p:stCondLst>
                                            <p:cond delay="0"/>
                                          </p:stCondLst>
                                        </p:cTn>
                                        <p:tgtEl>
                                          <p:spTgt spid="19"/>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nodeType="clickEffect">
                                  <p:stCondLst>
                                    <p:cond delay="0"/>
                                  </p:stCondLst>
                                  <p:childTnLst>
                                    <p:set>
                                      <p:cBhvr>
                                        <p:cTn id="65" dur="1" fill="hold">
                                          <p:stCondLst>
                                            <p:cond delay="0"/>
                                          </p:stCondLst>
                                        </p:cTn>
                                        <p:tgtEl>
                                          <p:spTgt spid="72"/>
                                        </p:tgtEl>
                                        <p:attrNameLst>
                                          <p:attrName>style.visibility</p:attrName>
                                        </p:attrNameLst>
                                      </p:cBhvr>
                                      <p:to>
                                        <p:strVal val="visible"/>
                                      </p:to>
                                    </p:set>
                                    <p:animEffect transition="in" filter="wipe(left)">
                                      <p:cBhvr>
                                        <p:cTn id="66" dur="500"/>
                                        <p:tgtEl>
                                          <p:spTgt spid="72"/>
                                        </p:tgtEl>
                                      </p:cBhvr>
                                    </p:animEffect>
                                  </p:childTnLst>
                                </p:cTn>
                              </p:par>
                              <p:par>
                                <p:cTn id="67" presetID="22" presetClass="entr" presetSubtype="8" fill="hold" nodeType="withEffect">
                                  <p:stCondLst>
                                    <p:cond delay="0"/>
                                  </p:stCondLst>
                                  <p:childTnLst>
                                    <p:set>
                                      <p:cBhvr>
                                        <p:cTn id="68" dur="1" fill="hold">
                                          <p:stCondLst>
                                            <p:cond delay="0"/>
                                          </p:stCondLst>
                                        </p:cTn>
                                        <p:tgtEl>
                                          <p:spTgt spid="80"/>
                                        </p:tgtEl>
                                        <p:attrNameLst>
                                          <p:attrName>style.visibility</p:attrName>
                                        </p:attrNameLst>
                                      </p:cBhvr>
                                      <p:to>
                                        <p:strVal val="visible"/>
                                      </p:to>
                                    </p:set>
                                    <p:animEffect transition="in" filter="wipe(left)">
                                      <p:cBhvr>
                                        <p:cTn id="69" dur="500"/>
                                        <p:tgtEl>
                                          <p:spTgt spid="80"/>
                                        </p:tgtEl>
                                      </p:cBhvr>
                                    </p:animEffect>
                                  </p:childTnLst>
                                </p:cTn>
                              </p:par>
                              <p:par>
                                <p:cTn id="70" presetID="1" presetClass="entr" presetSubtype="0" fill="hold" nodeType="withEffect">
                                  <p:stCondLst>
                                    <p:cond delay="0"/>
                                  </p:stCondLst>
                                  <p:childTnLst>
                                    <p:set>
                                      <p:cBhvr>
                                        <p:cTn id="71" dur="1" fill="hold">
                                          <p:stCondLst>
                                            <p:cond delay="0"/>
                                          </p:stCondLst>
                                        </p:cTn>
                                        <p:tgtEl>
                                          <p:spTgt spid="22"/>
                                        </p:tgtEl>
                                        <p:attrNameLst>
                                          <p:attrName>style.visibility</p:attrName>
                                        </p:attrNameLst>
                                      </p:cBhvr>
                                      <p:to>
                                        <p:strVal val="visible"/>
                                      </p:to>
                                    </p:set>
                                  </p:childTnLst>
                                </p:cTn>
                              </p:par>
                              <p:par>
                                <p:cTn id="72" presetID="1" presetClass="entr" presetSubtype="0" fill="hold" nodeType="withEffect">
                                  <p:stCondLst>
                                    <p:cond delay="0"/>
                                  </p:stCondLst>
                                  <p:childTnLst>
                                    <p:set>
                                      <p:cBhvr>
                                        <p:cTn id="73"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80D96B-D494-4669-9657-D7B140BEA6DA}"/>
              </a:ext>
            </a:extLst>
          </p:cNvPr>
          <p:cNvSpPr>
            <a:spLocks noGrp="1"/>
          </p:cNvSpPr>
          <p:nvPr>
            <p:ph type="title"/>
          </p:nvPr>
        </p:nvSpPr>
        <p:spPr>
          <a:xfrm>
            <a:off x="1299521" y="370081"/>
            <a:ext cx="10302916" cy="553998"/>
          </a:xfrm>
        </p:spPr>
        <p:txBody>
          <a:bodyPr/>
          <a:lstStyle/>
          <a:p>
            <a:r>
              <a:rPr lang="en-US" dirty="0"/>
              <a:t>Publish and subscribe components</a:t>
            </a:r>
          </a:p>
        </p:txBody>
      </p:sp>
      <p:pic>
        <p:nvPicPr>
          <p:cNvPr id="4" name="Graphic 3">
            <a:extLst>
              <a:ext uri="{FF2B5EF4-FFF2-40B4-BE49-F238E27FC236}">
                <a16:creationId xmlns:a16="http://schemas.microsoft.com/office/drawing/2014/main" id="{2412C1B8-239B-4A19-A293-4FCD2AA9B7AB}"/>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446877" y="474913"/>
            <a:ext cx="668837" cy="339992"/>
          </a:xfrm>
          <a:prstGeom prst="rect">
            <a:avLst/>
          </a:prstGeom>
        </p:spPr>
      </p:pic>
      <p:grpSp>
        <p:nvGrpSpPr>
          <p:cNvPr id="27" name="Group 26">
            <a:extLst>
              <a:ext uri="{FF2B5EF4-FFF2-40B4-BE49-F238E27FC236}">
                <a16:creationId xmlns:a16="http://schemas.microsoft.com/office/drawing/2014/main" id="{098C2CC1-1B19-4AC8-BFFC-D7DAF6265E67}"/>
              </a:ext>
            </a:extLst>
          </p:cNvPr>
          <p:cNvGrpSpPr/>
          <p:nvPr/>
        </p:nvGrpSpPr>
        <p:grpSpPr>
          <a:xfrm>
            <a:off x="9936928" y="2464730"/>
            <a:ext cx="1665509" cy="1943091"/>
            <a:chOff x="7316373" y="1954650"/>
            <a:chExt cx="1400542" cy="1633964"/>
          </a:xfrm>
        </p:grpSpPr>
        <p:pic>
          <p:nvPicPr>
            <p:cNvPr id="29" name="Graphic 28">
              <a:extLst>
                <a:ext uri="{FF2B5EF4-FFF2-40B4-BE49-F238E27FC236}">
                  <a16:creationId xmlns:a16="http://schemas.microsoft.com/office/drawing/2014/main" id="{49EE5BD3-3277-48E9-BA2D-0146C7F55F39}"/>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7316373" y="1954650"/>
              <a:ext cx="1400542" cy="1633964"/>
            </a:xfrm>
            <a:prstGeom prst="rect">
              <a:avLst/>
            </a:prstGeom>
          </p:spPr>
        </p:pic>
        <p:sp>
          <p:nvSpPr>
            <p:cNvPr id="30" name="TextBox 29">
              <a:extLst>
                <a:ext uri="{FF2B5EF4-FFF2-40B4-BE49-F238E27FC236}">
                  <a16:creationId xmlns:a16="http://schemas.microsoft.com/office/drawing/2014/main" id="{A37557AD-7973-490E-8B85-FC5A40C0124E}"/>
                </a:ext>
              </a:extLst>
            </p:cNvPr>
            <p:cNvSpPr txBox="1"/>
            <p:nvPr/>
          </p:nvSpPr>
          <p:spPr>
            <a:xfrm>
              <a:off x="7536563" y="2525411"/>
              <a:ext cx="905035" cy="258813"/>
            </a:xfrm>
            <a:prstGeom prst="rect">
              <a:avLst/>
            </a:prstGeom>
            <a:noFill/>
          </p:spPr>
          <p:txBody>
            <a:bodyPr wrap="none" lIns="0" tIns="0" rIns="0" bIns="0" rtlCol="0">
              <a:spAutoFit/>
            </a:bodyPr>
            <a:lstStyle/>
            <a:p>
              <a:pPr algn="ctr"/>
              <a:r>
                <a:rPr lang="en-US" sz="2000">
                  <a:solidFill>
                    <a:srgbClr val="202192"/>
                  </a:solidFill>
                  <a:latin typeface="+mj-lt"/>
                </a:rPr>
                <a:t>Service B</a:t>
              </a:r>
            </a:p>
          </p:txBody>
        </p:sp>
      </p:grpSp>
      <p:grpSp>
        <p:nvGrpSpPr>
          <p:cNvPr id="13" name="!!AppA">
            <a:extLst>
              <a:ext uri="{FF2B5EF4-FFF2-40B4-BE49-F238E27FC236}">
                <a16:creationId xmlns:a16="http://schemas.microsoft.com/office/drawing/2014/main" id="{84E5AC79-DC80-4CEC-8559-2C80EC45A927}"/>
              </a:ext>
            </a:extLst>
          </p:cNvPr>
          <p:cNvGrpSpPr/>
          <p:nvPr/>
        </p:nvGrpSpPr>
        <p:grpSpPr>
          <a:xfrm>
            <a:off x="1052997" y="2469252"/>
            <a:ext cx="1666465" cy="1944207"/>
            <a:chOff x="3444424" y="1954650"/>
            <a:chExt cx="1400542" cy="1633964"/>
          </a:xfrm>
        </p:grpSpPr>
        <p:pic>
          <p:nvPicPr>
            <p:cNvPr id="14" name="Graphic 13">
              <a:extLst>
                <a:ext uri="{FF2B5EF4-FFF2-40B4-BE49-F238E27FC236}">
                  <a16:creationId xmlns:a16="http://schemas.microsoft.com/office/drawing/2014/main" id="{052A87E3-D11C-452B-AC9C-917712200400}"/>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3444424" y="1954650"/>
              <a:ext cx="1400542" cy="1633964"/>
            </a:xfrm>
            <a:prstGeom prst="rect">
              <a:avLst/>
            </a:prstGeom>
          </p:spPr>
        </p:pic>
        <p:sp>
          <p:nvSpPr>
            <p:cNvPr id="15" name="TextBox 14">
              <a:extLst>
                <a:ext uri="{FF2B5EF4-FFF2-40B4-BE49-F238E27FC236}">
                  <a16:creationId xmlns:a16="http://schemas.microsoft.com/office/drawing/2014/main" id="{D1FB32F3-4B2A-486E-80EC-2053CCFD8A18}"/>
                </a:ext>
              </a:extLst>
            </p:cNvPr>
            <p:cNvSpPr txBox="1"/>
            <p:nvPr/>
          </p:nvSpPr>
          <p:spPr>
            <a:xfrm>
              <a:off x="3724796" y="2525411"/>
              <a:ext cx="770603" cy="258664"/>
            </a:xfrm>
            <a:prstGeom prst="rect">
              <a:avLst/>
            </a:prstGeom>
            <a:noFill/>
          </p:spPr>
          <p:txBody>
            <a:bodyPr wrap="none" lIns="0" tIns="0" rIns="0" bIns="0" rtlCol="0">
              <a:spAutoFit/>
            </a:bodyPr>
            <a:lstStyle/>
            <a:p>
              <a:pPr algn="ctr"/>
              <a:r>
                <a:rPr lang="en-US" sz="2000">
                  <a:solidFill>
                    <a:schemeClr val="bg1"/>
                  </a:solidFill>
                  <a:latin typeface="+mj-lt"/>
                </a:rPr>
                <a:t>My App</a:t>
              </a:r>
            </a:p>
          </p:txBody>
        </p:sp>
      </p:grpSp>
      <p:cxnSp>
        <p:nvCxnSpPr>
          <p:cNvPr id="58" name="Straight Arrow Connector 57">
            <a:extLst>
              <a:ext uri="{FF2B5EF4-FFF2-40B4-BE49-F238E27FC236}">
                <a16:creationId xmlns:a16="http://schemas.microsoft.com/office/drawing/2014/main" id="{20901D22-E7D9-416D-BC2E-DDF9B51DFCBC}"/>
              </a:ext>
            </a:extLst>
          </p:cNvPr>
          <p:cNvCxnSpPr>
            <a:cxnSpLocks/>
          </p:cNvCxnSpPr>
          <p:nvPr/>
        </p:nvCxnSpPr>
        <p:spPr>
          <a:xfrm>
            <a:off x="2719462" y="3439647"/>
            <a:ext cx="719632" cy="3416"/>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pic>
        <p:nvPicPr>
          <p:cNvPr id="64" name="Graphic 63">
            <a:extLst>
              <a:ext uri="{FF2B5EF4-FFF2-40B4-BE49-F238E27FC236}">
                <a16:creationId xmlns:a16="http://schemas.microsoft.com/office/drawing/2014/main" id="{55EAACE1-69DA-4494-BEB7-2141A0F30C78}"/>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3439094" y="2949372"/>
            <a:ext cx="843400" cy="983967"/>
          </a:xfrm>
          <a:prstGeom prst="rect">
            <a:avLst/>
          </a:prstGeom>
          <a:effectLst>
            <a:outerShdw blurRad="50800" dist="25400" dir="13500000" algn="br" rotWithShape="0">
              <a:prstClr val="black">
                <a:alpha val="40000"/>
              </a:prstClr>
            </a:outerShdw>
          </a:effectLst>
        </p:spPr>
      </p:pic>
      <p:pic>
        <p:nvPicPr>
          <p:cNvPr id="70" name="Graphic 69">
            <a:extLst>
              <a:ext uri="{FF2B5EF4-FFF2-40B4-BE49-F238E27FC236}">
                <a16:creationId xmlns:a16="http://schemas.microsoft.com/office/drawing/2014/main" id="{EBF31009-6270-45AB-9B1E-808C0BE62DFC}"/>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8373896" y="2946197"/>
            <a:ext cx="843400" cy="983967"/>
          </a:xfrm>
          <a:prstGeom prst="rect">
            <a:avLst/>
          </a:prstGeom>
          <a:effectLst>
            <a:outerShdw blurRad="50800" dist="25400" dir="13500000" algn="br" rotWithShape="0">
              <a:prstClr val="black">
                <a:alpha val="40000"/>
              </a:prstClr>
            </a:outerShdw>
          </a:effectLst>
        </p:spPr>
      </p:pic>
      <p:cxnSp>
        <p:nvCxnSpPr>
          <p:cNvPr id="72" name="Straight Arrow Connector 71">
            <a:extLst>
              <a:ext uri="{FF2B5EF4-FFF2-40B4-BE49-F238E27FC236}">
                <a16:creationId xmlns:a16="http://schemas.microsoft.com/office/drawing/2014/main" id="{5833B4E7-BB29-49C3-B156-A9461A5DB139}"/>
              </a:ext>
            </a:extLst>
          </p:cNvPr>
          <p:cNvCxnSpPr>
            <a:cxnSpLocks/>
            <a:stCxn id="70" idx="3"/>
            <a:endCxn id="29" idx="1"/>
          </p:cNvCxnSpPr>
          <p:nvPr/>
        </p:nvCxnSpPr>
        <p:spPr>
          <a:xfrm flipV="1">
            <a:off x="9217296" y="3436276"/>
            <a:ext cx="719632" cy="1905"/>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99F74D8B-8335-463C-BD78-7CDB5B1F70D8}"/>
              </a:ext>
            </a:extLst>
          </p:cNvPr>
          <p:cNvGrpSpPr/>
          <p:nvPr/>
        </p:nvGrpSpPr>
        <p:grpSpPr>
          <a:xfrm>
            <a:off x="4282494" y="3306703"/>
            <a:ext cx="699312" cy="269304"/>
            <a:chOff x="4282494" y="3119414"/>
            <a:chExt cx="699312" cy="269304"/>
          </a:xfrm>
        </p:grpSpPr>
        <p:cxnSp>
          <p:nvCxnSpPr>
            <p:cNvPr id="33" name="Straight Arrow Connector 32">
              <a:extLst>
                <a:ext uri="{FF2B5EF4-FFF2-40B4-BE49-F238E27FC236}">
                  <a16:creationId xmlns:a16="http://schemas.microsoft.com/office/drawing/2014/main" id="{DC746011-A8A4-4E1D-86C1-3B1E74447B9B}"/>
                </a:ext>
              </a:extLst>
            </p:cNvPr>
            <p:cNvCxnSpPr>
              <a:cxnSpLocks/>
            </p:cNvCxnSpPr>
            <p:nvPr/>
          </p:nvCxnSpPr>
          <p:spPr>
            <a:xfrm>
              <a:off x="4282494" y="3263960"/>
              <a:ext cx="451027" cy="0"/>
            </a:xfrm>
            <a:prstGeom prst="straightConnector1">
              <a:avLst/>
            </a:prstGeom>
            <a:ln w="28575">
              <a:solidFill>
                <a:srgbClr val="202192"/>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sp>
          <p:nvSpPr>
            <p:cNvPr id="35" name="Freeform: Shape 34">
              <a:extLst>
                <a:ext uri="{FF2B5EF4-FFF2-40B4-BE49-F238E27FC236}">
                  <a16:creationId xmlns:a16="http://schemas.microsoft.com/office/drawing/2014/main" id="{DF473C8B-AB59-4999-A8D0-2CCD377CD8F8}"/>
                </a:ext>
              </a:extLst>
            </p:cNvPr>
            <p:cNvSpPr/>
            <p:nvPr/>
          </p:nvSpPr>
          <p:spPr bwMode="auto">
            <a:xfrm>
              <a:off x="4733521" y="3119414"/>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grpSp>
        <p:nvGrpSpPr>
          <p:cNvPr id="7" name="Group 6">
            <a:extLst>
              <a:ext uri="{FF2B5EF4-FFF2-40B4-BE49-F238E27FC236}">
                <a16:creationId xmlns:a16="http://schemas.microsoft.com/office/drawing/2014/main" id="{E5B6206A-ED5A-4EDD-8EF4-748C00D9AD00}"/>
              </a:ext>
            </a:extLst>
          </p:cNvPr>
          <p:cNvGrpSpPr/>
          <p:nvPr/>
        </p:nvGrpSpPr>
        <p:grpSpPr>
          <a:xfrm>
            <a:off x="4820771" y="3389223"/>
            <a:ext cx="685667" cy="104265"/>
            <a:chOff x="4820771" y="3201934"/>
            <a:chExt cx="685667" cy="104265"/>
          </a:xfrm>
        </p:grpSpPr>
        <p:sp>
          <p:nvSpPr>
            <p:cNvPr id="41" name="Oval 40">
              <a:extLst>
                <a:ext uri="{FF2B5EF4-FFF2-40B4-BE49-F238E27FC236}">
                  <a16:creationId xmlns:a16="http://schemas.microsoft.com/office/drawing/2014/main" id="{7D8832ED-2FE5-4F96-BD8D-960139CD7B1D}"/>
                </a:ext>
              </a:extLst>
            </p:cNvPr>
            <p:cNvSpPr/>
            <p:nvPr/>
          </p:nvSpPr>
          <p:spPr bwMode="auto">
            <a:xfrm>
              <a:off x="4820771" y="3201934"/>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cxnSp>
          <p:nvCxnSpPr>
            <p:cNvPr id="42" name="Straight Arrow Connector 41">
              <a:extLst>
                <a:ext uri="{FF2B5EF4-FFF2-40B4-BE49-F238E27FC236}">
                  <a16:creationId xmlns:a16="http://schemas.microsoft.com/office/drawing/2014/main" id="{61E545AE-A94F-48AF-BBA6-EDEE957650D7}"/>
                </a:ext>
              </a:extLst>
            </p:cNvPr>
            <p:cNvCxnSpPr>
              <a:cxnSpLocks/>
              <a:stCxn id="41" idx="6"/>
              <a:endCxn id="39" idx="1"/>
            </p:cNvCxnSpPr>
            <p:nvPr/>
          </p:nvCxnSpPr>
          <p:spPr>
            <a:xfrm flipV="1">
              <a:off x="4925035" y="3254066"/>
              <a:ext cx="581403" cy="1"/>
            </a:xfrm>
            <a:prstGeom prst="straightConnector1">
              <a:avLst/>
            </a:prstGeom>
            <a:ln w="28575">
              <a:solidFill>
                <a:srgbClr val="202192"/>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21" name="Group 20">
            <a:extLst>
              <a:ext uri="{FF2B5EF4-FFF2-40B4-BE49-F238E27FC236}">
                <a16:creationId xmlns:a16="http://schemas.microsoft.com/office/drawing/2014/main" id="{2A6B6C85-3FB3-4AEE-BB30-CA4883E282A5}"/>
              </a:ext>
            </a:extLst>
          </p:cNvPr>
          <p:cNvGrpSpPr/>
          <p:nvPr/>
        </p:nvGrpSpPr>
        <p:grpSpPr>
          <a:xfrm>
            <a:off x="5506438" y="3011667"/>
            <a:ext cx="1664093" cy="859376"/>
            <a:chOff x="5626289" y="3065947"/>
            <a:chExt cx="1664093" cy="859376"/>
          </a:xfrm>
        </p:grpSpPr>
        <p:sp>
          <p:nvSpPr>
            <p:cNvPr id="39" name="Rounded Rectangle 5">
              <a:extLst>
                <a:ext uri="{FF2B5EF4-FFF2-40B4-BE49-F238E27FC236}">
                  <a16:creationId xmlns:a16="http://schemas.microsoft.com/office/drawing/2014/main" id="{F3D499F9-2CA0-4A01-B019-0484C19CC656}"/>
                </a:ext>
              </a:extLst>
            </p:cNvPr>
            <p:cNvSpPr/>
            <p:nvPr/>
          </p:nvSpPr>
          <p:spPr bwMode="auto">
            <a:xfrm>
              <a:off x="5626289" y="3065947"/>
              <a:ext cx="1664093" cy="859376"/>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82296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lang="en-US" sz="2000">
                  <a:solidFill>
                    <a:srgbClr val="000000"/>
                  </a:solidFill>
                  <a:latin typeface="Segoe UI Semibold"/>
                </a:rPr>
                <a:t>Redis</a:t>
              </a:r>
            </a:p>
            <a:p>
              <a:pPr marL="0" marR="0" lvl="0" indent="0" defTabSz="932472"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a:ln>
                    <a:noFill/>
                  </a:ln>
                  <a:solidFill>
                    <a:srgbClr val="000000"/>
                  </a:solidFill>
                  <a:effectLst/>
                  <a:uLnTx/>
                  <a:uFillTx/>
                  <a:latin typeface="Segoe UI Semibold"/>
                  <a:ea typeface="+mn-ea"/>
                  <a:cs typeface="+mn-cs"/>
                </a:rPr>
                <a:t>Cache</a:t>
              </a:r>
            </a:p>
          </p:txBody>
        </p:sp>
        <p:pic>
          <p:nvPicPr>
            <p:cNvPr id="38" name="Picture 2" descr="See the source image">
              <a:extLst>
                <a:ext uri="{FF2B5EF4-FFF2-40B4-BE49-F238E27FC236}">
                  <a16:creationId xmlns:a16="http://schemas.microsoft.com/office/drawing/2014/main" id="{AE264FE7-87D0-4ABD-8F93-12CA9AFDDDF0}"/>
                </a:ext>
              </a:extLst>
            </p:cNvPr>
            <p:cNvPicPr>
              <a:picLocks noChangeAspect="1" noChangeArrowheads="1"/>
            </p:cNvPicPr>
            <p:nvPr/>
          </p:nvPicPr>
          <p:blipFill rotWithShape="1">
            <a:blip r:embed="rId11" cstate="print">
              <a:extLst>
                <a:ext uri="{28A0092B-C50C-407E-A947-70E740481C1C}">
                  <a14:useLocalDpi xmlns:a14="http://schemas.microsoft.com/office/drawing/2010/main"/>
                </a:ext>
              </a:extLst>
            </a:blip>
            <a:srcRect/>
            <a:stretch/>
          </p:blipFill>
          <p:spPr bwMode="auto">
            <a:xfrm>
              <a:off x="5788419" y="3277330"/>
              <a:ext cx="522408" cy="4398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0" name="Group 9">
            <a:extLst>
              <a:ext uri="{FF2B5EF4-FFF2-40B4-BE49-F238E27FC236}">
                <a16:creationId xmlns:a16="http://schemas.microsoft.com/office/drawing/2014/main" id="{B22BF400-E49F-40F0-B721-5EB23E1EBE80}"/>
              </a:ext>
            </a:extLst>
          </p:cNvPr>
          <p:cNvGrpSpPr/>
          <p:nvPr/>
        </p:nvGrpSpPr>
        <p:grpSpPr>
          <a:xfrm>
            <a:off x="7654489" y="3306703"/>
            <a:ext cx="719407" cy="269304"/>
            <a:chOff x="7654489" y="3119414"/>
            <a:chExt cx="719407" cy="269304"/>
          </a:xfrm>
        </p:grpSpPr>
        <p:cxnSp>
          <p:nvCxnSpPr>
            <p:cNvPr id="69" name="Straight Arrow Connector 68">
              <a:extLst>
                <a:ext uri="{FF2B5EF4-FFF2-40B4-BE49-F238E27FC236}">
                  <a16:creationId xmlns:a16="http://schemas.microsoft.com/office/drawing/2014/main" id="{E2865630-6485-4CA0-AE33-D85DD2F851F7}"/>
                </a:ext>
              </a:extLst>
            </p:cNvPr>
            <p:cNvCxnSpPr>
              <a:cxnSpLocks/>
              <a:stCxn id="70" idx="1"/>
              <a:endCxn id="74" idx="3"/>
            </p:cNvCxnSpPr>
            <p:nvPr/>
          </p:nvCxnSpPr>
          <p:spPr>
            <a:xfrm flipH="1" flipV="1">
              <a:off x="7902774" y="3254066"/>
              <a:ext cx="471122" cy="7843"/>
            </a:xfrm>
            <a:prstGeom prst="straightConnector1">
              <a:avLst/>
            </a:prstGeom>
            <a:ln w="28575">
              <a:solidFill>
                <a:srgbClr val="202192"/>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sp>
          <p:nvSpPr>
            <p:cNvPr id="74" name="Freeform: Shape 73">
              <a:extLst>
                <a:ext uri="{FF2B5EF4-FFF2-40B4-BE49-F238E27FC236}">
                  <a16:creationId xmlns:a16="http://schemas.microsoft.com/office/drawing/2014/main" id="{14FA08D6-6D9D-46D5-BA0A-0C773B708A1E}"/>
                </a:ext>
              </a:extLst>
            </p:cNvPr>
            <p:cNvSpPr/>
            <p:nvPr/>
          </p:nvSpPr>
          <p:spPr bwMode="auto">
            <a:xfrm rot="10800000">
              <a:off x="7654489" y="3119414"/>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grpSp>
        <p:nvGrpSpPr>
          <p:cNvPr id="9" name="Group 8">
            <a:extLst>
              <a:ext uri="{FF2B5EF4-FFF2-40B4-BE49-F238E27FC236}">
                <a16:creationId xmlns:a16="http://schemas.microsoft.com/office/drawing/2014/main" id="{8CF9FC34-4CC4-48E3-A6FA-BA1C3FAF39B6}"/>
              </a:ext>
            </a:extLst>
          </p:cNvPr>
          <p:cNvGrpSpPr/>
          <p:nvPr/>
        </p:nvGrpSpPr>
        <p:grpSpPr>
          <a:xfrm>
            <a:off x="7170531" y="3389222"/>
            <a:ext cx="644993" cy="104265"/>
            <a:chOff x="7170531" y="3201933"/>
            <a:chExt cx="644993" cy="104265"/>
          </a:xfrm>
        </p:grpSpPr>
        <p:sp>
          <p:nvSpPr>
            <p:cNvPr id="75" name="Oval 74">
              <a:extLst>
                <a:ext uri="{FF2B5EF4-FFF2-40B4-BE49-F238E27FC236}">
                  <a16:creationId xmlns:a16="http://schemas.microsoft.com/office/drawing/2014/main" id="{E6EEB8F5-C81A-4D31-A130-E254FF7C7649}"/>
                </a:ext>
              </a:extLst>
            </p:cNvPr>
            <p:cNvSpPr/>
            <p:nvPr/>
          </p:nvSpPr>
          <p:spPr bwMode="auto">
            <a:xfrm rot="10800000">
              <a:off x="7711260" y="3201933"/>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cxnSp>
          <p:nvCxnSpPr>
            <p:cNvPr id="73" name="Straight Arrow Connector 72">
              <a:extLst>
                <a:ext uri="{FF2B5EF4-FFF2-40B4-BE49-F238E27FC236}">
                  <a16:creationId xmlns:a16="http://schemas.microsoft.com/office/drawing/2014/main" id="{2CBC542E-88C1-4AE7-A92C-DE33B26D8127}"/>
                </a:ext>
              </a:extLst>
            </p:cNvPr>
            <p:cNvCxnSpPr>
              <a:cxnSpLocks/>
              <a:stCxn id="75" idx="6"/>
              <a:endCxn id="39" idx="3"/>
            </p:cNvCxnSpPr>
            <p:nvPr/>
          </p:nvCxnSpPr>
          <p:spPr>
            <a:xfrm flipH="1">
              <a:off x="7170531" y="3254065"/>
              <a:ext cx="540729" cy="11018"/>
            </a:xfrm>
            <a:prstGeom prst="straightConnector1">
              <a:avLst/>
            </a:prstGeom>
            <a:ln w="28575">
              <a:solidFill>
                <a:srgbClr val="202192"/>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3" name="Group 2">
            <a:extLst>
              <a:ext uri="{FF2B5EF4-FFF2-40B4-BE49-F238E27FC236}">
                <a16:creationId xmlns:a16="http://schemas.microsoft.com/office/drawing/2014/main" id="{DB768DC9-AD5B-47CA-8E48-7B940CAACA4C}"/>
              </a:ext>
            </a:extLst>
          </p:cNvPr>
          <p:cNvGrpSpPr/>
          <p:nvPr/>
        </p:nvGrpSpPr>
        <p:grpSpPr>
          <a:xfrm>
            <a:off x="9936928" y="426627"/>
            <a:ext cx="1665509" cy="1943094"/>
            <a:chOff x="9936928" y="239338"/>
            <a:chExt cx="1665509" cy="1943094"/>
          </a:xfrm>
        </p:grpSpPr>
        <p:pic>
          <p:nvPicPr>
            <p:cNvPr id="67" name="Graphic 66">
              <a:extLst>
                <a:ext uri="{FF2B5EF4-FFF2-40B4-BE49-F238E27FC236}">
                  <a16:creationId xmlns:a16="http://schemas.microsoft.com/office/drawing/2014/main" id="{4452DCD7-8685-404B-BDD5-3DE55E2B1485}"/>
                </a:ext>
              </a:extLst>
            </p:cNvPr>
            <p:cNvPicPr>
              <a:picLocks noChangeAspect="1"/>
            </p:cNvPicPr>
            <p:nvPr/>
          </p:nvPicPr>
          <p:blipFill>
            <a:blip r:embed="rId12">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9936928" y="239338"/>
              <a:ext cx="1665509" cy="1943094"/>
            </a:xfrm>
            <a:prstGeom prst="rect">
              <a:avLst/>
            </a:prstGeom>
          </p:spPr>
        </p:pic>
        <p:sp>
          <p:nvSpPr>
            <p:cNvPr id="77" name="TextBox 76">
              <a:extLst>
                <a:ext uri="{FF2B5EF4-FFF2-40B4-BE49-F238E27FC236}">
                  <a16:creationId xmlns:a16="http://schemas.microsoft.com/office/drawing/2014/main" id="{22D76897-BDA4-476C-9D98-91DBD46A9D4E}"/>
                </a:ext>
              </a:extLst>
            </p:cNvPr>
            <p:cNvSpPr txBox="1"/>
            <p:nvPr/>
          </p:nvSpPr>
          <p:spPr>
            <a:xfrm>
              <a:off x="10193053" y="815842"/>
              <a:ext cx="1076257" cy="307777"/>
            </a:xfrm>
            <a:prstGeom prst="rect">
              <a:avLst/>
            </a:prstGeom>
            <a:noFill/>
          </p:spPr>
          <p:txBody>
            <a:bodyPr wrap="none" lIns="0" tIns="0" rIns="0" bIns="0" rtlCol="0">
              <a:spAutoFit/>
            </a:bodyPr>
            <a:lstStyle/>
            <a:p>
              <a:pPr algn="ctr"/>
              <a:r>
                <a:rPr lang="en-US" sz="2000">
                  <a:solidFill>
                    <a:srgbClr val="202192"/>
                  </a:solidFill>
                  <a:latin typeface="+mj-lt"/>
                </a:rPr>
                <a:t>Service A</a:t>
              </a:r>
            </a:p>
          </p:txBody>
        </p:sp>
      </p:grpSp>
      <p:pic>
        <p:nvPicPr>
          <p:cNvPr id="79" name="Graphic 78">
            <a:extLst>
              <a:ext uri="{FF2B5EF4-FFF2-40B4-BE49-F238E27FC236}">
                <a16:creationId xmlns:a16="http://schemas.microsoft.com/office/drawing/2014/main" id="{3B307F0C-A23A-4438-ABDB-BF733E8D7A30}"/>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8373896" y="906961"/>
            <a:ext cx="843400" cy="983967"/>
          </a:xfrm>
          <a:prstGeom prst="rect">
            <a:avLst/>
          </a:prstGeom>
          <a:effectLst>
            <a:outerShdw blurRad="50800" dist="25400" dir="13500000" algn="br" rotWithShape="0">
              <a:prstClr val="black">
                <a:alpha val="40000"/>
              </a:prstClr>
            </a:outerShdw>
          </a:effectLst>
        </p:spPr>
      </p:pic>
      <p:cxnSp>
        <p:nvCxnSpPr>
          <p:cNvPr id="80" name="Straight Arrow Connector 79">
            <a:extLst>
              <a:ext uri="{FF2B5EF4-FFF2-40B4-BE49-F238E27FC236}">
                <a16:creationId xmlns:a16="http://schemas.microsoft.com/office/drawing/2014/main" id="{CEE62859-6366-4950-996E-A6FA6905E74D}"/>
              </a:ext>
            </a:extLst>
          </p:cNvPr>
          <p:cNvCxnSpPr>
            <a:cxnSpLocks/>
            <a:stCxn id="79" idx="3"/>
            <a:endCxn id="67" idx="1"/>
          </p:cNvCxnSpPr>
          <p:nvPr/>
        </p:nvCxnSpPr>
        <p:spPr>
          <a:xfrm flipV="1">
            <a:off x="9217296" y="1398174"/>
            <a:ext cx="719632" cy="771"/>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84" name="Straight Arrow Connector 83">
            <a:extLst>
              <a:ext uri="{FF2B5EF4-FFF2-40B4-BE49-F238E27FC236}">
                <a16:creationId xmlns:a16="http://schemas.microsoft.com/office/drawing/2014/main" id="{926762CB-E21E-4AE9-9D7E-AC0C0F1C16FC}"/>
              </a:ext>
            </a:extLst>
          </p:cNvPr>
          <p:cNvCxnSpPr>
            <a:cxnSpLocks/>
            <a:stCxn id="79" idx="1"/>
            <a:endCxn id="70" idx="1"/>
          </p:cNvCxnSpPr>
          <p:nvPr/>
        </p:nvCxnSpPr>
        <p:spPr>
          <a:xfrm rot="10800000" flipV="1">
            <a:off x="8373896" y="1398945"/>
            <a:ext cx="12700" cy="2039236"/>
          </a:xfrm>
          <a:prstGeom prst="bentConnector3">
            <a:avLst>
              <a:gd name="adj1" fmla="val 1800000"/>
            </a:avLst>
          </a:prstGeom>
          <a:ln w="28575">
            <a:solidFill>
              <a:srgbClr val="202192"/>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0BDB728F-06AC-CF27-4727-D2E1F01B1A33}"/>
              </a:ext>
            </a:extLst>
          </p:cNvPr>
          <p:cNvGrpSpPr/>
          <p:nvPr/>
        </p:nvGrpSpPr>
        <p:grpSpPr>
          <a:xfrm>
            <a:off x="5506438" y="3983771"/>
            <a:ext cx="1669124" cy="2800482"/>
            <a:chOff x="5506438" y="3796482"/>
            <a:chExt cx="1669124" cy="2800482"/>
          </a:xfrm>
        </p:grpSpPr>
        <p:sp>
          <p:nvSpPr>
            <p:cNvPr id="45" name="Rounded Rectangle 5">
              <a:extLst>
                <a:ext uri="{FF2B5EF4-FFF2-40B4-BE49-F238E27FC236}">
                  <a16:creationId xmlns:a16="http://schemas.microsoft.com/office/drawing/2014/main" id="{28DE269C-D327-43F9-8013-3CAAC0031D99}"/>
                </a:ext>
              </a:extLst>
            </p:cNvPr>
            <p:cNvSpPr/>
            <p:nvPr/>
          </p:nvSpPr>
          <p:spPr bwMode="auto">
            <a:xfrm>
              <a:off x="5506438" y="3796482"/>
              <a:ext cx="1664093" cy="859376"/>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82296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lang="en-US" sz="2000" dirty="0">
                  <a:solidFill>
                    <a:srgbClr val="000000"/>
                  </a:solidFill>
                  <a:latin typeface="Segoe UI Semibold"/>
                </a:rPr>
                <a:t>NATS</a:t>
              </a:r>
              <a:endParaRPr kumimoji="0" lang="en-US" sz="2000" b="0" i="0" u="none" strike="noStrike" kern="1200" cap="none" spc="0" normalizeH="0" baseline="0" noProof="0" dirty="0">
                <a:ln>
                  <a:noFill/>
                </a:ln>
                <a:solidFill>
                  <a:srgbClr val="000000"/>
                </a:solidFill>
                <a:effectLst/>
                <a:uLnTx/>
                <a:uFillTx/>
                <a:latin typeface="Segoe UI Semibold"/>
                <a:ea typeface="+mn-ea"/>
                <a:cs typeface="+mn-cs"/>
              </a:endParaRPr>
            </a:p>
          </p:txBody>
        </p:sp>
        <p:pic>
          <p:nvPicPr>
            <p:cNvPr id="46" name="Picture 2">
              <a:extLst>
                <a:ext uri="{FF2B5EF4-FFF2-40B4-BE49-F238E27FC236}">
                  <a16:creationId xmlns:a16="http://schemas.microsoft.com/office/drawing/2014/main" id="{01BA67AA-D083-4180-A3FE-1BB27CA4F463}"/>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p:blipFill>
          <p:spPr bwMode="auto">
            <a:xfrm>
              <a:off x="5707290" y="4007865"/>
              <a:ext cx="444964" cy="439850"/>
            </a:xfrm>
            <a:prstGeom prst="rect">
              <a:avLst/>
            </a:prstGeom>
            <a:noFill/>
            <a:extLst>
              <a:ext uri="{909E8E84-426E-40DD-AFC4-6F175D3DCCD1}">
                <a14:hiddenFill xmlns:a14="http://schemas.microsoft.com/office/drawing/2010/main">
                  <a:solidFill>
                    <a:srgbClr val="FFFFFF"/>
                  </a:solidFill>
                </a14:hiddenFill>
              </a:ext>
            </a:extLst>
          </p:spPr>
        </p:pic>
        <p:sp>
          <p:nvSpPr>
            <p:cNvPr id="17" name="Rounded Rectangle 5">
              <a:extLst>
                <a:ext uri="{FF2B5EF4-FFF2-40B4-BE49-F238E27FC236}">
                  <a16:creationId xmlns:a16="http://schemas.microsoft.com/office/drawing/2014/main" id="{F7BA41EE-531B-4A76-A518-EF1B971125A8}"/>
                </a:ext>
              </a:extLst>
            </p:cNvPr>
            <p:cNvSpPr/>
            <p:nvPr/>
          </p:nvSpPr>
          <p:spPr bwMode="auto">
            <a:xfrm>
              <a:off x="5511469" y="4765485"/>
              <a:ext cx="1664093" cy="859376"/>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82296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lang="en-US" sz="2000" dirty="0">
                  <a:solidFill>
                    <a:srgbClr val="000000"/>
                  </a:solidFill>
                  <a:latin typeface="Segoe UI Semibold"/>
                </a:rPr>
                <a:t>Azure Service Bus</a:t>
              </a:r>
              <a:endParaRPr kumimoji="0" lang="en-US" sz="2000" b="0" i="0" u="none" strike="noStrike" kern="1200" cap="none" spc="0" normalizeH="0" baseline="0" noProof="0" dirty="0">
                <a:ln>
                  <a:noFill/>
                </a:ln>
                <a:solidFill>
                  <a:srgbClr val="000000"/>
                </a:solidFill>
                <a:effectLst/>
                <a:uLnTx/>
                <a:uFillTx/>
                <a:latin typeface="Segoe UI Semibold"/>
                <a:ea typeface="+mn-ea"/>
                <a:cs typeface="+mn-cs"/>
              </a:endParaRPr>
            </a:p>
          </p:txBody>
        </p:sp>
        <p:sp>
          <p:nvSpPr>
            <p:cNvPr id="18" name="Rounded Rectangle 5">
              <a:extLst>
                <a:ext uri="{FF2B5EF4-FFF2-40B4-BE49-F238E27FC236}">
                  <a16:creationId xmlns:a16="http://schemas.microsoft.com/office/drawing/2014/main" id="{E1749C65-AF47-46EE-B257-E9E67A3095C9}"/>
                </a:ext>
              </a:extLst>
            </p:cNvPr>
            <p:cNvSpPr/>
            <p:nvPr/>
          </p:nvSpPr>
          <p:spPr bwMode="auto">
            <a:xfrm>
              <a:off x="5511469" y="5737588"/>
              <a:ext cx="1664093" cy="859376"/>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82296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lang="en-US" sz="2000" dirty="0">
                  <a:solidFill>
                    <a:srgbClr val="000000"/>
                  </a:solidFill>
                  <a:latin typeface="Segoe UI Semibold"/>
                </a:rPr>
                <a:t>GCP Pub/</a:t>
              </a:r>
            </a:p>
            <a:p>
              <a:pPr marL="0" marR="0" lvl="0" indent="0" defTabSz="932472" rtl="0" eaLnBrk="1" fontAlgn="base" latinLnBrk="0" hangingPunct="1">
                <a:lnSpc>
                  <a:spcPct val="100000"/>
                </a:lnSpc>
                <a:spcBef>
                  <a:spcPct val="0"/>
                </a:spcBef>
                <a:spcAft>
                  <a:spcPct val="0"/>
                </a:spcAft>
                <a:buClrTx/>
                <a:buSzTx/>
                <a:buFontTx/>
                <a:buNone/>
                <a:tabLst/>
                <a:defRPr/>
              </a:pPr>
              <a:r>
                <a:rPr lang="en-US" sz="2000" dirty="0">
                  <a:solidFill>
                    <a:srgbClr val="000000"/>
                  </a:solidFill>
                  <a:latin typeface="Segoe UI Semibold"/>
                </a:rPr>
                <a:t>Sub</a:t>
              </a:r>
              <a:endParaRPr kumimoji="0" lang="en-US" sz="2000" b="0" i="0" u="none" strike="noStrike" kern="1200" cap="none" spc="0" normalizeH="0" baseline="0" noProof="0" dirty="0">
                <a:ln>
                  <a:noFill/>
                </a:ln>
                <a:solidFill>
                  <a:srgbClr val="000000"/>
                </a:solidFill>
                <a:effectLst/>
                <a:uLnTx/>
                <a:uFillTx/>
                <a:latin typeface="Segoe UI Semibold"/>
                <a:ea typeface="+mn-ea"/>
                <a:cs typeface="+mn-cs"/>
              </a:endParaRPr>
            </a:p>
          </p:txBody>
        </p:sp>
        <p:pic>
          <p:nvPicPr>
            <p:cNvPr id="19" name="Picture 6" descr="Image result for Service Bus Logo">
              <a:extLst>
                <a:ext uri="{FF2B5EF4-FFF2-40B4-BE49-F238E27FC236}">
                  <a16:creationId xmlns:a16="http://schemas.microsoft.com/office/drawing/2014/main" id="{8CEBAC7A-0B6C-45FF-8308-91C470A3A8CF}"/>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630721" y="4910914"/>
              <a:ext cx="608165" cy="61853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a:extLst>
                <a:ext uri="{FF2B5EF4-FFF2-40B4-BE49-F238E27FC236}">
                  <a16:creationId xmlns:a16="http://schemas.microsoft.com/office/drawing/2014/main" id="{84999922-1558-4B5C-B280-1369CA1ADD58}"/>
                </a:ext>
              </a:extLst>
            </p:cNvPr>
            <p:cNvPicPr>
              <a:picLocks noChangeAspect="1"/>
            </p:cNvPicPr>
            <p:nvPr/>
          </p:nvPicPr>
          <p:blipFill>
            <a:blip r:embed="rId16"/>
            <a:stretch>
              <a:fillRect/>
            </a:stretch>
          </p:blipFill>
          <p:spPr>
            <a:xfrm>
              <a:off x="5538776" y="5821805"/>
              <a:ext cx="792054" cy="690941"/>
            </a:xfrm>
            <a:prstGeom prst="rect">
              <a:avLst/>
            </a:prstGeom>
          </p:spPr>
        </p:pic>
      </p:grpSp>
      <p:grpSp>
        <p:nvGrpSpPr>
          <p:cNvPr id="23" name="Group 22">
            <a:extLst>
              <a:ext uri="{FF2B5EF4-FFF2-40B4-BE49-F238E27FC236}">
                <a16:creationId xmlns:a16="http://schemas.microsoft.com/office/drawing/2014/main" id="{3FD3B50B-3B06-E7DA-8C99-FE633D1A30E6}"/>
              </a:ext>
            </a:extLst>
          </p:cNvPr>
          <p:cNvGrpSpPr/>
          <p:nvPr/>
        </p:nvGrpSpPr>
        <p:grpSpPr>
          <a:xfrm>
            <a:off x="5476663" y="1070559"/>
            <a:ext cx="1688386" cy="1850877"/>
            <a:chOff x="5476663" y="1070559"/>
            <a:chExt cx="1688386" cy="1850877"/>
          </a:xfrm>
        </p:grpSpPr>
        <p:pic>
          <p:nvPicPr>
            <p:cNvPr id="3080" name="Picture 8" descr="MQTT Specification">
              <a:extLst>
                <a:ext uri="{FF2B5EF4-FFF2-40B4-BE49-F238E27FC236}">
                  <a16:creationId xmlns:a16="http://schemas.microsoft.com/office/drawing/2014/main" id="{B6F9A08B-8894-3FD1-6DAC-65BFA960330F}"/>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476663" y="1998950"/>
              <a:ext cx="1688386" cy="922486"/>
            </a:xfrm>
            <a:prstGeom prst="rect">
              <a:avLst/>
            </a:prstGeom>
            <a:solidFill>
              <a:schemeClr val="bg1"/>
            </a:solidFill>
            <a:ln>
              <a:noFill/>
            </a:ln>
            <a:effectLst>
              <a:outerShdw blurRad="63500" sx="102000" sy="102000" algn="ctr" rotWithShape="0">
                <a:prstClr val="black">
                  <a:alpha val="40000"/>
                </a:prstClr>
              </a:outerShdw>
            </a:effectLst>
          </p:spPr>
        </p:pic>
        <p:sp>
          <p:nvSpPr>
            <p:cNvPr id="48" name="Rounded Rectangle 5">
              <a:extLst>
                <a:ext uri="{FF2B5EF4-FFF2-40B4-BE49-F238E27FC236}">
                  <a16:creationId xmlns:a16="http://schemas.microsoft.com/office/drawing/2014/main" id="{7929FA1E-64DD-F63B-8597-4AF39AEBD894}"/>
                </a:ext>
              </a:extLst>
            </p:cNvPr>
            <p:cNvSpPr/>
            <p:nvPr/>
          </p:nvSpPr>
          <p:spPr bwMode="auto">
            <a:xfrm>
              <a:off x="5500956" y="1070559"/>
              <a:ext cx="1664093" cy="859376"/>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82296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lang="en-US" sz="2000" dirty="0">
                  <a:solidFill>
                    <a:srgbClr val="000000"/>
                  </a:solidFill>
                  <a:latin typeface="Segoe UI Semibold"/>
                </a:rPr>
                <a:t>AWS SNS</a:t>
              </a:r>
              <a:endParaRPr kumimoji="0" lang="en-US" sz="2000" b="0" i="0" u="none" strike="noStrike" kern="1200" cap="none" spc="0" normalizeH="0" baseline="0" noProof="0" dirty="0">
                <a:ln>
                  <a:noFill/>
                </a:ln>
                <a:solidFill>
                  <a:srgbClr val="000000"/>
                </a:solidFill>
                <a:effectLst/>
                <a:uLnTx/>
                <a:uFillTx/>
                <a:latin typeface="Segoe UI Semibold"/>
                <a:ea typeface="+mn-ea"/>
                <a:cs typeface="+mn-cs"/>
              </a:endParaRPr>
            </a:p>
          </p:txBody>
        </p:sp>
        <p:pic>
          <p:nvPicPr>
            <p:cNvPr id="3082" name="Picture 10" descr="Amazon SNS | AWS Messaging">
              <a:extLst>
                <a:ext uri="{FF2B5EF4-FFF2-40B4-BE49-F238E27FC236}">
                  <a16:creationId xmlns:a16="http://schemas.microsoft.com/office/drawing/2014/main" id="{274891FE-8D37-CE3A-6045-8EA5D400CFAC}"/>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557757" y="1174936"/>
              <a:ext cx="689476" cy="68947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4967169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nodeType="withEffect">
                                  <p:stCondLst>
                                    <p:cond delay="0"/>
                                  </p:stCondLst>
                                  <p:childTnLst>
                                    <p:set>
                                      <p:cBhvr>
                                        <p:cTn id="11" dur="1" fill="hold">
                                          <p:stCondLst>
                                            <p:cond delay="0"/>
                                          </p:stCondLst>
                                        </p:cTn>
                                        <p:tgtEl>
                                          <p:spTgt spid="64"/>
                                        </p:tgtEl>
                                        <p:attrNameLst>
                                          <p:attrName>style.visibility</p:attrName>
                                        </p:attrNameLst>
                                      </p:cBhvr>
                                      <p:to>
                                        <p:strVal val="visible"/>
                                      </p:to>
                                    </p:set>
                                    <p:anim calcmode="lin" valueType="num">
                                      <p:cBhvr>
                                        <p:cTn id="12" dur="500" fill="hold"/>
                                        <p:tgtEl>
                                          <p:spTgt spid="64"/>
                                        </p:tgtEl>
                                        <p:attrNameLst>
                                          <p:attrName>ppt_w</p:attrName>
                                        </p:attrNameLst>
                                      </p:cBhvr>
                                      <p:tavLst>
                                        <p:tav tm="0">
                                          <p:val>
                                            <p:fltVal val="0"/>
                                          </p:val>
                                        </p:tav>
                                        <p:tav tm="100000">
                                          <p:val>
                                            <p:strVal val="#ppt_w"/>
                                          </p:val>
                                        </p:tav>
                                      </p:tavLst>
                                    </p:anim>
                                    <p:anim calcmode="lin" valueType="num">
                                      <p:cBhvr>
                                        <p:cTn id="13" dur="500" fill="hold"/>
                                        <p:tgtEl>
                                          <p:spTgt spid="64"/>
                                        </p:tgtEl>
                                        <p:attrNameLst>
                                          <p:attrName>ppt_h</p:attrName>
                                        </p:attrNameLst>
                                      </p:cBhvr>
                                      <p:tavLst>
                                        <p:tav tm="0">
                                          <p:val>
                                            <p:fltVal val="0"/>
                                          </p:val>
                                        </p:tav>
                                        <p:tav tm="100000">
                                          <p:val>
                                            <p:strVal val="#ppt_h"/>
                                          </p:val>
                                        </p:tav>
                                      </p:tavLst>
                                    </p:anim>
                                    <p:animEffect transition="in" filter="fade">
                                      <p:cBhvr>
                                        <p:cTn id="14" dur="500"/>
                                        <p:tgtEl>
                                          <p:spTgt spid="64"/>
                                        </p:tgtEl>
                                      </p:cBhvr>
                                    </p:animEffect>
                                  </p:childTnLst>
                                </p:cTn>
                              </p:par>
                              <p:par>
                                <p:cTn id="15" presetID="53" presetClass="entr" presetSubtype="16" fill="hold" nodeType="withEffect">
                                  <p:stCondLst>
                                    <p:cond delay="0"/>
                                  </p:stCondLst>
                                  <p:childTnLst>
                                    <p:set>
                                      <p:cBhvr>
                                        <p:cTn id="16" dur="1" fill="hold">
                                          <p:stCondLst>
                                            <p:cond delay="0"/>
                                          </p:stCondLst>
                                        </p:cTn>
                                        <p:tgtEl>
                                          <p:spTgt spid="70"/>
                                        </p:tgtEl>
                                        <p:attrNameLst>
                                          <p:attrName>style.visibility</p:attrName>
                                        </p:attrNameLst>
                                      </p:cBhvr>
                                      <p:to>
                                        <p:strVal val="visible"/>
                                      </p:to>
                                    </p:set>
                                    <p:anim calcmode="lin" valueType="num">
                                      <p:cBhvr>
                                        <p:cTn id="17" dur="500" fill="hold"/>
                                        <p:tgtEl>
                                          <p:spTgt spid="70"/>
                                        </p:tgtEl>
                                        <p:attrNameLst>
                                          <p:attrName>ppt_w</p:attrName>
                                        </p:attrNameLst>
                                      </p:cBhvr>
                                      <p:tavLst>
                                        <p:tav tm="0">
                                          <p:val>
                                            <p:fltVal val="0"/>
                                          </p:val>
                                        </p:tav>
                                        <p:tav tm="100000">
                                          <p:val>
                                            <p:strVal val="#ppt_w"/>
                                          </p:val>
                                        </p:tav>
                                      </p:tavLst>
                                    </p:anim>
                                    <p:anim calcmode="lin" valueType="num">
                                      <p:cBhvr>
                                        <p:cTn id="18" dur="500" fill="hold"/>
                                        <p:tgtEl>
                                          <p:spTgt spid="70"/>
                                        </p:tgtEl>
                                        <p:attrNameLst>
                                          <p:attrName>ppt_h</p:attrName>
                                        </p:attrNameLst>
                                      </p:cBhvr>
                                      <p:tavLst>
                                        <p:tav tm="0">
                                          <p:val>
                                            <p:fltVal val="0"/>
                                          </p:val>
                                        </p:tav>
                                        <p:tav tm="100000">
                                          <p:val>
                                            <p:strVal val="#ppt_h"/>
                                          </p:val>
                                        </p:tav>
                                      </p:tavLst>
                                    </p:anim>
                                    <p:animEffect transition="in" filter="fade">
                                      <p:cBhvr>
                                        <p:cTn id="19" dur="500"/>
                                        <p:tgtEl>
                                          <p:spTgt spid="70"/>
                                        </p:tgtEl>
                                      </p:cBhvr>
                                    </p:animEffect>
                                  </p:childTnLst>
                                </p:cTn>
                              </p:par>
                              <p:par>
                                <p:cTn id="20" presetID="53" presetClass="entr" presetSubtype="16" fill="hold" nodeType="with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p:cTn id="22" dur="500" fill="hold"/>
                                        <p:tgtEl>
                                          <p:spTgt spid="27"/>
                                        </p:tgtEl>
                                        <p:attrNameLst>
                                          <p:attrName>ppt_w</p:attrName>
                                        </p:attrNameLst>
                                      </p:cBhvr>
                                      <p:tavLst>
                                        <p:tav tm="0">
                                          <p:val>
                                            <p:fltVal val="0"/>
                                          </p:val>
                                        </p:tav>
                                        <p:tav tm="100000">
                                          <p:val>
                                            <p:strVal val="#ppt_w"/>
                                          </p:val>
                                        </p:tav>
                                      </p:tavLst>
                                    </p:anim>
                                    <p:anim calcmode="lin" valueType="num">
                                      <p:cBhvr>
                                        <p:cTn id="23" dur="500" fill="hold"/>
                                        <p:tgtEl>
                                          <p:spTgt spid="27"/>
                                        </p:tgtEl>
                                        <p:attrNameLst>
                                          <p:attrName>ppt_h</p:attrName>
                                        </p:attrNameLst>
                                      </p:cBhvr>
                                      <p:tavLst>
                                        <p:tav tm="0">
                                          <p:val>
                                            <p:fltVal val="0"/>
                                          </p:val>
                                        </p:tav>
                                        <p:tav tm="100000">
                                          <p:val>
                                            <p:strVal val="#ppt_h"/>
                                          </p:val>
                                        </p:tav>
                                      </p:tavLst>
                                    </p:anim>
                                    <p:animEffect transition="in" filter="fade">
                                      <p:cBhvr>
                                        <p:cTn id="24" dur="500"/>
                                        <p:tgtEl>
                                          <p:spTgt spid="27"/>
                                        </p:tgtEl>
                                      </p:cBhvr>
                                    </p:animEffect>
                                  </p:childTnLst>
                                </p:cTn>
                              </p:par>
                              <p:par>
                                <p:cTn id="25" presetID="53" presetClass="entr" presetSubtype="16" fill="hold" nodeType="with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Effect transition="in" filter="fade">
                                      <p:cBhvr>
                                        <p:cTn id="29" dur="500"/>
                                        <p:tgtEl>
                                          <p:spTgt spid="3"/>
                                        </p:tgtEl>
                                      </p:cBhvr>
                                    </p:animEffect>
                                  </p:childTnLst>
                                </p:cTn>
                              </p:par>
                              <p:par>
                                <p:cTn id="30" presetID="53" presetClass="entr" presetSubtype="16" fill="hold" nodeType="withEffect">
                                  <p:stCondLst>
                                    <p:cond delay="0"/>
                                  </p:stCondLst>
                                  <p:childTnLst>
                                    <p:set>
                                      <p:cBhvr>
                                        <p:cTn id="31" dur="1" fill="hold">
                                          <p:stCondLst>
                                            <p:cond delay="0"/>
                                          </p:stCondLst>
                                        </p:cTn>
                                        <p:tgtEl>
                                          <p:spTgt spid="79"/>
                                        </p:tgtEl>
                                        <p:attrNameLst>
                                          <p:attrName>style.visibility</p:attrName>
                                        </p:attrNameLst>
                                      </p:cBhvr>
                                      <p:to>
                                        <p:strVal val="visible"/>
                                      </p:to>
                                    </p:set>
                                    <p:anim calcmode="lin" valueType="num">
                                      <p:cBhvr>
                                        <p:cTn id="32" dur="500" fill="hold"/>
                                        <p:tgtEl>
                                          <p:spTgt spid="79"/>
                                        </p:tgtEl>
                                        <p:attrNameLst>
                                          <p:attrName>ppt_w</p:attrName>
                                        </p:attrNameLst>
                                      </p:cBhvr>
                                      <p:tavLst>
                                        <p:tav tm="0">
                                          <p:val>
                                            <p:fltVal val="0"/>
                                          </p:val>
                                        </p:tav>
                                        <p:tav tm="100000">
                                          <p:val>
                                            <p:strVal val="#ppt_w"/>
                                          </p:val>
                                        </p:tav>
                                      </p:tavLst>
                                    </p:anim>
                                    <p:anim calcmode="lin" valueType="num">
                                      <p:cBhvr>
                                        <p:cTn id="33" dur="500" fill="hold"/>
                                        <p:tgtEl>
                                          <p:spTgt spid="79"/>
                                        </p:tgtEl>
                                        <p:attrNameLst>
                                          <p:attrName>ppt_h</p:attrName>
                                        </p:attrNameLst>
                                      </p:cBhvr>
                                      <p:tavLst>
                                        <p:tav tm="0">
                                          <p:val>
                                            <p:fltVal val="0"/>
                                          </p:val>
                                        </p:tav>
                                        <p:tav tm="100000">
                                          <p:val>
                                            <p:strVal val="#ppt_h"/>
                                          </p:val>
                                        </p:tav>
                                      </p:tavLst>
                                    </p:anim>
                                    <p:animEffect transition="in" filter="fade">
                                      <p:cBhvr>
                                        <p:cTn id="34" dur="500"/>
                                        <p:tgtEl>
                                          <p:spTgt spid="79"/>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p:cTn id="39" dur="500" fill="hold"/>
                                        <p:tgtEl>
                                          <p:spTgt spid="21"/>
                                        </p:tgtEl>
                                        <p:attrNameLst>
                                          <p:attrName>ppt_w</p:attrName>
                                        </p:attrNameLst>
                                      </p:cBhvr>
                                      <p:tavLst>
                                        <p:tav tm="0">
                                          <p:val>
                                            <p:fltVal val="0"/>
                                          </p:val>
                                        </p:tav>
                                        <p:tav tm="100000">
                                          <p:val>
                                            <p:strVal val="#ppt_w"/>
                                          </p:val>
                                        </p:tav>
                                      </p:tavLst>
                                    </p:anim>
                                    <p:anim calcmode="lin" valueType="num">
                                      <p:cBhvr>
                                        <p:cTn id="40" dur="500" fill="hold"/>
                                        <p:tgtEl>
                                          <p:spTgt spid="21"/>
                                        </p:tgtEl>
                                        <p:attrNameLst>
                                          <p:attrName>ppt_h</p:attrName>
                                        </p:attrNameLst>
                                      </p:cBhvr>
                                      <p:tavLst>
                                        <p:tav tm="0">
                                          <p:val>
                                            <p:fltVal val="0"/>
                                          </p:val>
                                        </p:tav>
                                        <p:tav tm="100000">
                                          <p:val>
                                            <p:strVal val="#ppt_h"/>
                                          </p:val>
                                        </p:tav>
                                      </p:tavLst>
                                    </p:anim>
                                    <p:animEffect transition="in" filter="fade">
                                      <p:cBhvr>
                                        <p:cTn id="41" dur="500"/>
                                        <p:tgtEl>
                                          <p:spTgt spid="21"/>
                                        </p:tgtEl>
                                      </p:cBhvr>
                                    </p:animEffect>
                                  </p:childTnLst>
                                </p:cTn>
                              </p:par>
                            </p:childTnLst>
                          </p:cTn>
                        </p:par>
                        <p:par>
                          <p:cTn id="42" fill="hold">
                            <p:stCondLst>
                              <p:cond delay="500"/>
                            </p:stCondLst>
                            <p:childTnLst>
                              <p:par>
                                <p:cTn id="43" presetID="22" presetClass="entr" presetSubtype="2"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ipe(right)">
                                      <p:cBhvr>
                                        <p:cTn id="45" dur="500"/>
                                        <p:tgtEl>
                                          <p:spTgt spid="7"/>
                                        </p:tgtEl>
                                      </p:cBhvr>
                                    </p:animEffect>
                                  </p:childTnLst>
                                </p:cTn>
                              </p:par>
                              <p:par>
                                <p:cTn id="46" presetID="22" presetClass="entr" presetSubtype="8" fill="hold"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left)">
                                      <p:cBhvr>
                                        <p:cTn id="48" dur="500"/>
                                        <p:tgtEl>
                                          <p:spTgt spid="9"/>
                                        </p:tgtEl>
                                      </p:cBhvr>
                                    </p:animEffect>
                                  </p:childTnLst>
                                </p:cTn>
                              </p:par>
                              <p:par>
                                <p:cTn id="49" presetID="22" presetClass="entr" presetSubtype="1" fill="hold" nodeType="withEffect">
                                  <p:stCondLst>
                                    <p:cond delay="0"/>
                                  </p:stCondLst>
                                  <p:childTnLst>
                                    <p:set>
                                      <p:cBhvr>
                                        <p:cTn id="50" dur="1" fill="hold">
                                          <p:stCondLst>
                                            <p:cond delay="0"/>
                                          </p:stCondLst>
                                        </p:cTn>
                                        <p:tgtEl>
                                          <p:spTgt spid="84"/>
                                        </p:tgtEl>
                                        <p:attrNameLst>
                                          <p:attrName>style.visibility</p:attrName>
                                        </p:attrNameLst>
                                      </p:cBhvr>
                                      <p:to>
                                        <p:strVal val="visible"/>
                                      </p:to>
                                    </p:set>
                                    <p:animEffect transition="in" filter="wipe(up)">
                                      <p:cBhvr>
                                        <p:cTn id="51" dur="500"/>
                                        <p:tgtEl>
                                          <p:spTgt spid="84"/>
                                        </p:tgtEl>
                                      </p:cBhvr>
                                    </p:animEffect>
                                  </p:childTnLst>
                                </p:cTn>
                              </p:par>
                              <p:par>
                                <p:cTn id="52" presetID="22" presetClass="entr" presetSubtype="8" fill="hold" nodeType="with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wipe(left)">
                                      <p:cBhvr>
                                        <p:cTn id="54" dur="500"/>
                                        <p:tgtEl>
                                          <p:spTgt spid="8"/>
                                        </p:tgtEl>
                                      </p:cBhvr>
                                    </p:animEffect>
                                  </p:childTnLst>
                                </p:cTn>
                              </p:par>
                              <p:par>
                                <p:cTn id="55" presetID="22" presetClass="entr" presetSubtype="2" fill="hold" nodeType="with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right)">
                                      <p:cBhvr>
                                        <p:cTn id="57" dur="500"/>
                                        <p:tgtEl>
                                          <p:spTgt spid="10"/>
                                        </p:tgtEl>
                                      </p:cBhvr>
                                    </p:animEffec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0"/>
                                          </p:stCondLst>
                                        </p:cTn>
                                        <p:tgtEl>
                                          <p:spTgt spid="5"/>
                                        </p:tgtEl>
                                        <p:attrNameLst>
                                          <p:attrName>style.visibility</p:attrName>
                                        </p:attrNameLst>
                                      </p:cBhvr>
                                      <p:to>
                                        <p:strVal val="visible"/>
                                      </p:to>
                                    </p:set>
                                  </p:childTnLst>
                                </p:cTn>
                              </p:par>
                              <p:par>
                                <p:cTn id="62" presetID="1" presetClass="entr" presetSubtype="0" fill="hold" nodeType="withEffect">
                                  <p:stCondLst>
                                    <p:cond delay="0"/>
                                  </p:stCondLst>
                                  <p:childTnLst>
                                    <p:set>
                                      <p:cBhvr>
                                        <p:cTn id="63" dur="1" fill="hold">
                                          <p:stCondLst>
                                            <p:cond delay="0"/>
                                          </p:stCondLst>
                                        </p:cTn>
                                        <p:tgtEl>
                                          <p:spTgt spid="23"/>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58"/>
                                        </p:tgtEl>
                                        <p:attrNameLst>
                                          <p:attrName>style.visibility</p:attrName>
                                        </p:attrNameLst>
                                      </p:cBhvr>
                                      <p:to>
                                        <p:strVal val="visible"/>
                                      </p:to>
                                    </p:set>
                                    <p:animEffect transition="in" filter="wipe(left)">
                                      <p:cBhvr>
                                        <p:cTn id="68" dur="500"/>
                                        <p:tgtEl>
                                          <p:spTgt spid="58"/>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nodeType="clickEffect">
                                  <p:stCondLst>
                                    <p:cond delay="0"/>
                                  </p:stCondLst>
                                  <p:childTnLst>
                                    <p:set>
                                      <p:cBhvr>
                                        <p:cTn id="72" dur="1" fill="hold">
                                          <p:stCondLst>
                                            <p:cond delay="0"/>
                                          </p:stCondLst>
                                        </p:cTn>
                                        <p:tgtEl>
                                          <p:spTgt spid="72"/>
                                        </p:tgtEl>
                                        <p:attrNameLst>
                                          <p:attrName>style.visibility</p:attrName>
                                        </p:attrNameLst>
                                      </p:cBhvr>
                                      <p:to>
                                        <p:strVal val="visible"/>
                                      </p:to>
                                    </p:set>
                                    <p:animEffect transition="in" filter="wipe(left)">
                                      <p:cBhvr>
                                        <p:cTn id="73" dur="500"/>
                                        <p:tgtEl>
                                          <p:spTgt spid="72"/>
                                        </p:tgtEl>
                                      </p:cBhvr>
                                    </p:animEffect>
                                  </p:childTnLst>
                                </p:cTn>
                              </p:par>
                              <p:par>
                                <p:cTn id="74" presetID="22" presetClass="entr" presetSubtype="8" fill="hold" nodeType="withEffect">
                                  <p:stCondLst>
                                    <p:cond delay="0"/>
                                  </p:stCondLst>
                                  <p:childTnLst>
                                    <p:set>
                                      <p:cBhvr>
                                        <p:cTn id="75" dur="1" fill="hold">
                                          <p:stCondLst>
                                            <p:cond delay="0"/>
                                          </p:stCondLst>
                                        </p:cTn>
                                        <p:tgtEl>
                                          <p:spTgt spid="80"/>
                                        </p:tgtEl>
                                        <p:attrNameLst>
                                          <p:attrName>style.visibility</p:attrName>
                                        </p:attrNameLst>
                                      </p:cBhvr>
                                      <p:to>
                                        <p:strVal val="visible"/>
                                      </p:to>
                                    </p:set>
                                    <p:animEffect transition="in" filter="wipe(left)">
                                      <p:cBhvr>
                                        <p:cTn id="76"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80D96B-D494-4669-9657-D7B140BEA6DA}"/>
              </a:ext>
            </a:extLst>
          </p:cNvPr>
          <p:cNvSpPr>
            <a:spLocks noGrp="1"/>
          </p:cNvSpPr>
          <p:nvPr>
            <p:ph type="title"/>
          </p:nvPr>
        </p:nvSpPr>
        <p:spPr>
          <a:xfrm>
            <a:off x="1303867" y="457200"/>
            <a:ext cx="10302916" cy="553998"/>
          </a:xfrm>
        </p:spPr>
        <p:txBody>
          <a:bodyPr/>
          <a:lstStyle/>
          <a:p>
            <a:r>
              <a:rPr lang="en-US" dirty="0"/>
              <a:t>Input bindings</a:t>
            </a:r>
          </a:p>
        </p:txBody>
      </p:sp>
      <p:pic>
        <p:nvPicPr>
          <p:cNvPr id="4" name="Graphic 3">
            <a:extLst>
              <a:ext uri="{FF2B5EF4-FFF2-40B4-BE49-F238E27FC236}">
                <a16:creationId xmlns:a16="http://schemas.microsoft.com/office/drawing/2014/main" id="{2412C1B8-239B-4A19-A293-4FCD2AA9B7AB}"/>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397000" y="421526"/>
            <a:ext cx="777282" cy="621004"/>
          </a:xfrm>
          <a:prstGeom prst="rect">
            <a:avLst/>
          </a:prstGeom>
        </p:spPr>
      </p:pic>
      <p:grpSp>
        <p:nvGrpSpPr>
          <p:cNvPr id="13" name="!!AppA">
            <a:extLst>
              <a:ext uri="{FF2B5EF4-FFF2-40B4-BE49-F238E27FC236}">
                <a16:creationId xmlns:a16="http://schemas.microsoft.com/office/drawing/2014/main" id="{84E5AC79-DC80-4CEC-8559-2C80EC45A927}"/>
              </a:ext>
            </a:extLst>
          </p:cNvPr>
          <p:cNvGrpSpPr/>
          <p:nvPr/>
        </p:nvGrpSpPr>
        <p:grpSpPr>
          <a:xfrm>
            <a:off x="8426592" y="1884030"/>
            <a:ext cx="1666465" cy="1944207"/>
            <a:chOff x="3444424" y="1954650"/>
            <a:chExt cx="1400542" cy="1633964"/>
          </a:xfrm>
        </p:grpSpPr>
        <p:pic>
          <p:nvPicPr>
            <p:cNvPr id="14" name="Graphic 13">
              <a:extLst>
                <a:ext uri="{FF2B5EF4-FFF2-40B4-BE49-F238E27FC236}">
                  <a16:creationId xmlns:a16="http://schemas.microsoft.com/office/drawing/2014/main" id="{052A87E3-D11C-452B-AC9C-917712200400}"/>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3444424" y="1954650"/>
              <a:ext cx="1400542" cy="1633964"/>
            </a:xfrm>
            <a:prstGeom prst="rect">
              <a:avLst/>
            </a:prstGeom>
          </p:spPr>
        </p:pic>
        <p:sp>
          <p:nvSpPr>
            <p:cNvPr id="15" name="TextBox 14">
              <a:extLst>
                <a:ext uri="{FF2B5EF4-FFF2-40B4-BE49-F238E27FC236}">
                  <a16:creationId xmlns:a16="http://schemas.microsoft.com/office/drawing/2014/main" id="{D1FB32F3-4B2A-486E-80EC-2053CCFD8A18}"/>
                </a:ext>
              </a:extLst>
            </p:cNvPr>
            <p:cNvSpPr txBox="1"/>
            <p:nvPr/>
          </p:nvSpPr>
          <p:spPr>
            <a:xfrm>
              <a:off x="3724796" y="2525411"/>
              <a:ext cx="770603" cy="258664"/>
            </a:xfrm>
            <a:prstGeom prst="rect">
              <a:avLst/>
            </a:prstGeom>
            <a:noFill/>
          </p:spPr>
          <p:txBody>
            <a:bodyPr wrap="none" lIns="0" tIns="0" rIns="0" bIns="0" rtlCol="0">
              <a:spAutoFit/>
            </a:bodyPr>
            <a:lstStyle/>
            <a:p>
              <a:pPr algn="ctr"/>
              <a:r>
                <a:rPr lang="en-US" sz="2000">
                  <a:solidFill>
                    <a:schemeClr val="bg1"/>
                  </a:solidFill>
                  <a:latin typeface="+mj-lt"/>
                </a:rPr>
                <a:t>My App</a:t>
              </a:r>
            </a:p>
          </p:txBody>
        </p:sp>
      </p:grpSp>
      <p:cxnSp>
        <p:nvCxnSpPr>
          <p:cNvPr id="58" name="Straight Arrow Connector 57">
            <a:extLst>
              <a:ext uri="{FF2B5EF4-FFF2-40B4-BE49-F238E27FC236}">
                <a16:creationId xmlns:a16="http://schemas.microsoft.com/office/drawing/2014/main" id="{20901D22-E7D9-416D-BC2E-DDF9B51DFCBC}"/>
              </a:ext>
            </a:extLst>
          </p:cNvPr>
          <p:cNvCxnSpPr>
            <a:cxnSpLocks/>
            <a:stCxn id="64" idx="3"/>
            <a:endCxn id="14" idx="1"/>
          </p:cNvCxnSpPr>
          <p:nvPr/>
        </p:nvCxnSpPr>
        <p:spPr>
          <a:xfrm>
            <a:off x="7310365" y="2854425"/>
            <a:ext cx="1116227" cy="1709"/>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pic>
        <p:nvPicPr>
          <p:cNvPr id="64" name="Graphic 63">
            <a:extLst>
              <a:ext uri="{FF2B5EF4-FFF2-40B4-BE49-F238E27FC236}">
                <a16:creationId xmlns:a16="http://schemas.microsoft.com/office/drawing/2014/main" id="{55EAACE1-69DA-4494-BEB7-2141A0F30C78}"/>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466965" y="2362441"/>
            <a:ext cx="843400" cy="983967"/>
          </a:xfrm>
          <a:prstGeom prst="rect">
            <a:avLst/>
          </a:prstGeom>
          <a:effectLst>
            <a:outerShdw blurRad="50800" dist="25400" dir="13500000" algn="br" rotWithShape="0">
              <a:prstClr val="black">
                <a:alpha val="40000"/>
              </a:prstClr>
            </a:outerShdw>
          </a:effectLst>
        </p:spPr>
      </p:pic>
      <p:grpSp>
        <p:nvGrpSpPr>
          <p:cNvPr id="5" name="Group 4">
            <a:extLst>
              <a:ext uri="{FF2B5EF4-FFF2-40B4-BE49-F238E27FC236}">
                <a16:creationId xmlns:a16="http://schemas.microsoft.com/office/drawing/2014/main" id="{7E7445FC-6437-43F0-9473-8A863AD138BB}"/>
              </a:ext>
            </a:extLst>
          </p:cNvPr>
          <p:cNvGrpSpPr/>
          <p:nvPr/>
        </p:nvGrpSpPr>
        <p:grpSpPr>
          <a:xfrm>
            <a:off x="4476594" y="2719772"/>
            <a:ext cx="1119328" cy="269304"/>
            <a:chOff x="4476594" y="2719772"/>
            <a:chExt cx="1119328" cy="269304"/>
          </a:xfrm>
        </p:grpSpPr>
        <p:cxnSp>
          <p:nvCxnSpPr>
            <p:cNvPr id="33" name="Straight Arrow Connector 32">
              <a:extLst>
                <a:ext uri="{FF2B5EF4-FFF2-40B4-BE49-F238E27FC236}">
                  <a16:creationId xmlns:a16="http://schemas.microsoft.com/office/drawing/2014/main" id="{DC746011-A8A4-4E1D-86C1-3B1E74447B9B}"/>
                </a:ext>
              </a:extLst>
            </p:cNvPr>
            <p:cNvCxnSpPr>
              <a:cxnSpLocks/>
              <a:stCxn id="39" idx="3"/>
              <a:endCxn id="35" idx="3"/>
            </p:cNvCxnSpPr>
            <p:nvPr/>
          </p:nvCxnSpPr>
          <p:spPr>
            <a:xfrm>
              <a:off x="4476594" y="2854424"/>
              <a:ext cx="871043" cy="0"/>
            </a:xfrm>
            <a:prstGeom prst="straightConnector1">
              <a:avLst/>
            </a:prstGeom>
            <a:ln w="28575">
              <a:solidFill>
                <a:srgbClr val="202192"/>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sp>
          <p:nvSpPr>
            <p:cNvPr id="35" name="Freeform: Shape 34">
              <a:extLst>
                <a:ext uri="{FF2B5EF4-FFF2-40B4-BE49-F238E27FC236}">
                  <a16:creationId xmlns:a16="http://schemas.microsoft.com/office/drawing/2014/main" id="{DF473C8B-AB59-4999-A8D0-2CCD377CD8F8}"/>
                </a:ext>
              </a:extLst>
            </p:cNvPr>
            <p:cNvSpPr/>
            <p:nvPr/>
          </p:nvSpPr>
          <p:spPr bwMode="auto">
            <a:xfrm>
              <a:off x="5347637" y="2719772"/>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grpSp>
        <p:nvGrpSpPr>
          <p:cNvPr id="6" name="Group 5">
            <a:extLst>
              <a:ext uri="{FF2B5EF4-FFF2-40B4-BE49-F238E27FC236}">
                <a16:creationId xmlns:a16="http://schemas.microsoft.com/office/drawing/2014/main" id="{F68F93A1-9D96-4DA3-94E5-729C4CAFAD75}"/>
              </a:ext>
            </a:extLst>
          </p:cNvPr>
          <p:cNvGrpSpPr/>
          <p:nvPr/>
        </p:nvGrpSpPr>
        <p:grpSpPr>
          <a:xfrm>
            <a:off x="5434887" y="2802292"/>
            <a:ext cx="1032078" cy="104265"/>
            <a:chOff x="5434887" y="2802292"/>
            <a:chExt cx="1032078" cy="104265"/>
          </a:xfrm>
        </p:grpSpPr>
        <p:sp>
          <p:nvSpPr>
            <p:cNvPr id="41" name="Oval 40">
              <a:extLst>
                <a:ext uri="{FF2B5EF4-FFF2-40B4-BE49-F238E27FC236}">
                  <a16:creationId xmlns:a16="http://schemas.microsoft.com/office/drawing/2014/main" id="{7D8832ED-2FE5-4F96-BD8D-960139CD7B1D}"/>
                </a:ext>
              </a:extLst>
            </p:cNvPr>
            <p:cNvSpPr/>
            <p:nvPr/>
          </p:nvSpPr>
          <p:spPr bwMode="auto">
            <a:xfrm>
              <a:off x="5434887" y="2802292"/>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cxnSp>
          <p:nvCxnSpPr>
            <p:cNvPr id="42" name="Straight Arrow Connector 41">
              <a:extLst>
                <a:ext uri="{FF2B5EF4-FFF2-40B4-BE49-F238E27FC236}">
                  <a16:creationId xmlns:a16="http://schemas.microsoft.com/office/drawing/2014/main" id="{61E545AE-A94F-48AF-BBA6-EDEE957650D7}"/>
                </a:ext>
              </a:extLst>
            </p:cNvPr>
            <p:cNvCxnSpPr>
              <a:cxnSpLocks/>
              <a:stCxn id="41" idx="6"/>
              <a:endCxn id="64" idx="1"/>
            </p:cNvCxnSpPr>
            <p:nvPr/>
          </p:nvCxnSpPr>
          <p:spPr>
            <a:xfrm>
              <a:off x="5539151" y="2854425"/>
              <a:ext cx="927814" cy="0"/>
            </a:xfrm>
            <a:prstGeom prst="straightConnector1">
              <a:avLst/>
            </a:prstGeom>
            <a:ln w="28575">
              <a:solidFill>
                <a:srgbClr val="202192"/>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21" name="Group 20">
            <a:extLst>
              <a:ext uri="{FF2B5EF4-FFF2-40B4-BE49-F238E27FC236}">
                <a16:creationId xmlns:a16="http://schemas.microsoft.com/office/drawing/2014/main" id="{2A6B6C85-3FB3-4AEE-BB30-CA4883E282A5}"/>
              </a:ext>
            </a:extLst>
          </p:cNvPr>
          <p:cNvGrpSpPr/>
          <p:nvPr/>
        </p:nvGrpSpPr>
        <p:grpSpPr>
          <a:xfrm>
            <a:off x="2571638" y="2424736"/>
            <a:ext cx="1904956" cy="859376"/>
            <a:chOff x="5626289" y="3065947"/>
            <a:chExt cx="1904956" cy="859376"/>
          </a:xfrm>
        </p:grpSpPr>
        <p:sp>
          <p:nvSpPr>
            <p:cNvPr id="39" name="Rounded Rectangle 5">
              <a:extLst>
                <a:ext uri="{FF2B5EF4-FFF2-40B4-BE49-F238E27FC236}">
                  <a16:creationId xmlns:a16="http://schemas.microsoft.com/office/drawing/2014/main" id="{F3D499F9-2CA0-4A01-B019-0484C19CC656}"/>
                </a:ext>
              </a:extLst>
            </p:cNvPr>
            <p:cNvSpPr/>
            <p:nvPr/>
          </p:nvSpPr>
          <p:spPr bwMode="auto">
            <a:xfrm>
              <a:off x="5626289" y="3065947"/>
              <a:ext cx="1904956" cy="859376"/>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82296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lang="en-US" sz="2000">
                  <a:solidFill>
                    <a:srgbClr val="000000"/>
                  </a:solidFill>
                  <a:latin typeface="Segoe UI Semibold"/>
                </a:rPr>
                <a:t>Twitter</a:t>
              </a:r>
              <a:endParaRPr kumimoji="0" lang="en-US" sz="2000" b="0" i="0" u="none" strike="noStrike" kern="1200" cap="none" spc="0" normalizeH="0" baseline="0" noProof="0">
                <a:ln>
                  <a:noFill/>
                </a:ln>
                <a:solidFill>
                  <a:srgbClr val="000000"/>
                </a:solidFill>
                <a:effectLst/>
                <a:uLnTx/>
                <a:uFillTx/>
                <a:latin typeface="Segoe UI Semibold"/>
                <a:ea typeface="+mn-ea"/>
                <a:cs typeface="+mn-cs"/>
              </a:endParaRPr>
            </a:p>
          </p:txBody>
        </p:sp>
        <p:pic>
          <p:nvPicPr>
            <p:cNvPr id="38" name="Picture 2">
              <a:extLst>
                <a:ext uri="{FF2B5EF4-FFF2-40B4-BE49-F238E27FC236}">
                  <a16:creationId xmlns:a16="http://schemas.microsoft.com/office/drawing/2014/main" id="{AE264FE7-87D0-4ABD-8F93-12CA9AFDDDF0}"/>
                </a:ext>
              </a:extLst>
            </p:cNvPr>
            <p:cNvPicPr>
              <a:picLocks noChangeAspect="1" noChangeArrowheads="1"/>
            </p:cNvPicPr>
            <p:nvPr/>
          </p:nvPicPr>
          <p:blipFill rotWithShape="1">
            <a:blip r:embed="rId9" cstate="print">
              <a:extLst>
                <a:ext uri="{28A0092B-C50C-407E-A947-70E740481C1C}">
                  <a14:useLocalDpi xmlns:a14="http://schemas.microsoft.com/office/drawing/2010/main"/>
                </a:ext>
              </a:extLst>
            </a:blip>
            <a:srcRect t="-829" b="-829"/>
            <a:stretch/>
          </p:blipFill>
          <p:spPr bwMode="auto">
            <a:xfrm>
              <a:off x="5788419" y="3229103"/>
              <a:ext cx="522408" cy="53630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 name="Group 6">
            <a:extLst>
              <a:ext uri="{FF2B5EF4-FFF2-40B4-BE49-F238E27FC236}">
                <a16:creationId xmlns:a16="http://schemas.microsoft.com/office/drawing/2014/main" id="{48EA26E9-0C89-4FE6-AFAD-65B738593A17}"/>
              </a:ext>
            </a:extLst>
          </p:cNvPr>
          <p:cNvGrpSpPr/>
          <p:nvPr/>
        </p:nvGrpSpPr>
        <p:grpSpPr>
          <a:xfrm>
            <a:off x="6018673" y="4228331"/>
            <a:ext cx="4052738" cy="1629368"/>
            <a:chOff x="5764374" y="4298667"/>
            <a:chExt cx="4052738" cy="1629368"/>
          </a:xfrm>
        </p:grpSpPr>
        <p:sp>
          <p:nvSpPr>
            <p:cNvPr id="113" name="TextBox 112">
              <a:extLst>
                <a:ext uri="{FF2B5EF4-FFF2-40B4-BE49-F238E27FC236}">
                  <a16:creationId xmlns:a16="http://schemas.microsoft.com/office/drawing/2014/main" id="{D3A6C9AE-D340-4827-9176-F04706160F1A}"/>
                </a:ext>
              </a:extLst>
            </p:cNvPr>
            <p:cNvSpPr txBox="1"/>
            <p:nvPr/>
          </p:nvSpPr>
          <p:spPr>
            <a:xfrm>
              <a:off x="5764374" y="4298667"/>
              <a:ext cx="4052738" cy="553998"/>
            </a:xfrm>
            <a:prstGeom prst="rect">
              <a:avLst/>
            </a:prstGeom>
            <a:noFill/>
          </p:spPr>
          <p:txBody>
            <a:bodyPr wrap="square" lIns="0" tIns="0" rIns="0" bIns="0" rtlCol="0">
              <a:spAutoFit/>
            </a:bodyPr>
            <a:lstStyle/>
            <a:p>
              <a:pPr algn="ctr"/>
              <a:r>
                <a:rPr lang="en-US" sz="2000">
                  <a:solidFill>
                    <a:srgbClr val="202192"/>
                  </a:solidFill>
                  <a:latin typeface="+mj-lt"/>
                </a:rPr>
                <a:t>POST</a:t>
              </a:r>
              <a:endParaRPr lang="en-US" sz="1600">
                <a:solidFill>
                  <a:srgbClr val="202192"/>
                </a:solidFill>
                <a:latin typeface="+mj-lt"/>
              </a:endParaRPr>
            </a:p>
            <a:p>
              <a:pPr algn="ctr"/>
              <a:r>
                <a:rPr lang="en-US" sz="1600">
                  <a:solidFill>
                    <a:srgbClr val="202192"/>
                  </a:solidFill>
                  <a:latin typeface="Consolas" panose="020B0609020204030204" pitchFamily="49" charset="0"/>
                </a:rPr>
                <a:t>http://10.0.0.2:8000/newtweet</a:t>
              </a:r>
            </a:p>
          </p:txBody>
        </p:sp>
        <p:sp>
          <p:nvSpPr>
            <p:cNvPr id="3" name="TextBox 2">
              <a:extLst>
                <a:ext uri="{FF2B5EF4-FFF2-40B4-BE49-F238E27FC236}">
                  <a16:creationId xmlns:a16="http://schemas.microsoft.com/office/drawing/2014/main" id="{F75BDAA0-4FCE-4986-8EB8-DE588E13F44A}"/>
                </a:ext>
              </a:extLst>
            </p:cNvPr>
            <p:cNvSpPr txBox="1"/>
            <p:nvPr/>
          </p:nvSpPr>
          <p:spPr>
            <a:xfrm>
              <a:off x="6059839" y="5066261"/>
              <a:ext cx="3341334" cy="861774"/>
            </a:xfrm>
            <a:prstGeom prst="rect">
              <a:avLst/>
            </a:prstGeom>
            <a:solidFill>
              <a:schemeClr val="bg1"/>
            </a:solidFill>
            <a:effectLst>
              <a:outerShdw blurRad="63500" algn="ctr" rotWithShape="0">
                <a:prstClr val="black">
                  <a:alpha val="40000"/>
                </a:prstClr>
              </a:outerShdw>
            </a:effectLst>
          </p:spPr>
          <p:txBody>
            <a:bodyPr wrap="square" lIns="182880" tIns="182880" rIns="182880" bIns="182880" anchor="ctr">
              <a:spAutoFit/>
            </a:bodyPr>
            <a:lstStyle/>
            <a:p>
              <a:pPr marL="0" algn="ctr" rtl="0" eaLnBrk="1" fontAlgn="base" latinLnBrk="0" hangingPunct="1">
                <a:spcBef>
                  <a:spcPts val="0"/>
                </a:spcBef>
                <a:spcAft>
                  <a:spcPts val="0"/>
                </a:spcAft>
              </a:pPr>
              <a:r>
                <a:rPr lang="en-US" sz="1600" kern="1200">
                  <a:solidFill>
                    <a:srgbClr val="202192"/>
                  </a:solidFill>
                  <a:effectLst/>
                  <a:latin typeface="Consolas" panose="020B0609020204030204" pitchFamily="49" charset="0"/>
                  <a:ea typeface="Segoe UI Symbol" panose="020B0502040204020203" pitchFamily="34" charset="0"/>
                  <a:cs typeface="+mn-cs"/>
                </a:rPr>
                <a:t>{"data":“📢 We are excited to announce the …"}</a:t>
              </a:r>
            </a:p>
          </p:txBody>
        </p:sp>
      </p:grpSp>
      <p:pic>
        <p:nvPicPr>
          <p:cNvPr id="9" name="Picture 8">
            <a:extLst>
              <a:ext uri="{FF2B5EF4-FFF2-40B4-BE49-F238E27FC236}">
                <a16:creationId xmlns:a16="http://schemas.microsoft.com/office/drawing/2014/main" id="{5CB9FCEF-B2B5-4BD8-A4A4-D1AEB4F00943}"/>
              </a:ext>
            </a:extLst>
          </p:cNvPr>
          <p:cNvPicPr>
            <a:picLocks noChangeAspect="1"/>
          </p:cNvPicPr>
          <p:nvPr/>
        </p:nvPicPr>
        <p:blipFill>
          <a:blip r:embed="rId10"/>
          <a:stretch>
            <a:fillRect/>
          </a:stretch>
        </p:blipFill>
        <p:spPr>
          <a:xfrm>
            <a:off x="1585063" y="4731765"/>
            <a:ext cx="4010859" cy="1125934"/>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852167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p:cTn id="7" dur="500" fill="hold"/>
                                        <p:tgtEl>
                                          <p:spTgt spid="64"/>
                                        </p:tgtEl>
                                        <p:attrNameLst>
                                          <p:attrName>ppt_w</p:attrName>
                                        </p:attrNameLst>
                                      </p:cBhvr>
                                      <p:tavLst>
                                        <p:tav tm="0">
                                          <p:val>
                                            <p:fltVal val="0"/>
                                          </p:val>
                                        </p:tav>
                                        <p:tav tm="100000">
                                          <p:val>
                                            <p:strVal val="#ppt_w"/>
                                          </p:val>
                                        </p:tav>
                                      </p:tavLst>
                                    </p:anim>
                                    <p:anim calcmode="lin" valueType="num">
                                      <p:cBhvr>
                                        <p:cTn id="8" dur="500" fill="hold"/>
                                        <p:tgtEl>
                                          <p:spTgt spid="64"/>
                                        </p:tgtEl>
                                        <p:attrNameLst>
                                          <p:attrName>ppt_h</p:attrName>
                                        </p:attrNameLst>
                                      </p:cBhvr>
                                      <p:tavLst>
                                        <p:tav tm="0">
                                          <p:val>
                                            <p:fltVal val="0"/>
                                          </p:val>
                                        </p:tav>
                                        <p:tav tm="100000">
                                          <p:val>
                                            <p:strVal val="#ppt_h"/>
                                          </p:val>
                                        </p:tav>
                                      </p:tavLst>
                                    </p:anim>
                                    <p:animEffect transition="in" filter="fade">
                                      <p:cBhvr>
                                        <p:cTn id="9" dur="500"/>
                                        <p:tgtEl>
                                          <p:spTgt spid="64"/>
                                        </p:tgtEl>
                                      </p:cBhvr>
                                    </p:animEffect>
                                  </p:childTnLst>
                                </p:cTn>
                              </p:par>
                              <p:par>
                                <p:cTn id="10" presetID="53" presetClass="entr" presetSubtype="16"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p:cTn id="18" dur="500" fill="hold"/>
                                        <p:tgtEl>
                                          <p:spTgt spid="21"/>
                                        </p:tgtEl>
                                        <p:attrNameLst>
                                          <p:attrName>ppt_w</p:attrName>
                                        </p:attrNameLst>
                                      </p:cBhvr>
                                      <p:tavLst>
                                        <p:tav tm="0">
                                          <p:val>
                                            <p:fltVal val="0"/>
                                          </p:val>
                                        </p:tav>
                                        <p:tav tm="100000">
                                          <p:val>
                                            <p:strVal val="#ppt_w"/>
                                          </p:val>
                                        </p:tav>
                                      </p:tavLst>
                                    </p:anim>
                                    <p:anim calcmode="lin" valueType="num">
                                      <p:cBhvr>
                                        <p:cTn id="19" dur="500" fill="hold"/>
                                        <p:tgtEl>
                                          <p:spTgt spid="21"/>
                                        </p:tgtEl>
                                        <p:attrNameLst>
                                          <p:attrName>ppt_h</p:attrName>
                                        </p:attrNameLst>
                                      </p:cBhvr>
                                      <p:tavLst>
                                        <p:tav tm="0">
                                          <p:val>
                                            <p:fltVal val="0"/>
                                          </p:val>
                                        </p:tav>
                                        <p:tav tm="100000">
                                          <p:val>
                                            <p:strVal val="#ppt_h"/>
                                          </p:val>
                                        </p:tav>
                                      </p:tavLst>
                                    </p:anim>
                                    <p:animEffect transition="in" filter="fade">
                                      <p:cBhvr>
                                        <p:cTn id="20" dur="500"/>
                                        <p:tgtEl>
                                          <p:spTgt spid="21"/>
                                        </p:tgtEl>
                                      </p:cBhvr>
                                    </p:animEffect>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500"/>
                                        <p:tgtEl>
                                          <p:spTgt spid="5"/>
                                        </p:tgtEl>
                                      </p:cBhvr>
                                    </p:animEffect>
                                  </p:childTnLst>
                                </p:cTn>
                              </p:par>
                              <p:par>
                                <p:cTn id="25" presetID="22" presetClass="entr" presetSubtype="2"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right)">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par>
                                <p:cTn id="33" presetID="42" presetClass="path" presetSubtype="0" decel="100000" fill="hold" nodeType="withEffect">
                                  <p:stCondLst>
                                    <p:cond delay="0"/>
                                  </p:stCondLst>
                                  <p:childTnLst>
                                    <p:animMotion origin="layout" path="M 4.375E-6 3.33333E-6 L 4.375E-6 0.03773 " pathEditMode="relative" rAng="0" ptsTypes="AA">
                                      <p:cBhvr>
                                        <p:cTn id="34" dur="750" spd="-100000" fill="hold"/>
                                        <p:tgtEl>
                                          <p:spTgt spid="9"/>
                                        </p:tgtEl>
                                        <p:attrNameLst>
                                          <p:attrName>ppt_x</p:attrName>
                                          <p:attrName>ppt_y</p:attrName>
                                        </p:attrNameLst>
                                      </p:cBhvr>
                                      <p:rCtr x="0" y="1875"/>
                                    </p:animMotion>
                                  </p:childTnLst>
                                </p:cTn>
                              </p:par>
                            </p:childTnLst>
                          </p:cTn>
                        </p:par>
                        <p:par>
                          <p:cTn id="35" fill="hold">
                            <p:stCondLst>
                              <p:cond delay="750"/>
                            </p:stCondLst>
                            <p:childTnLst>
                              <p:par>
                                <p:cTn id="36" presetID="22" presetClass="entr" presetSubtype="8" fill="hold" nodeType="afterEffect">
                                  <p:stCondLst>
                                    <p:cond delay="0"/>
                                  </p:stCondLst>
                                  <p:childTnLst>
                                    <p:set>
                                      <p:cBhvr>
                                        <p:cTn id="37" dur="1" fill="hold">
                                          <p:stCondLst>
                                            <p:cond delay="0"/>
                                          </p:stCondLst>
                                        </p:cTn>
                                        <p:tgtEl>
                                          <p:spTgt spid="58"/>
                                        </p:tgtEl>
                                        <p:attrNameLst>
                                          <p:attrName>style.visibility</p:attrName>
                                        </p:attrNameLst>
                                      </p:cBhvr>
                                      <p:to>
                                        <p:strVal val="visible"/>
                                      </p:to>
                                    </p:set>
                                    <p:animEffect transition="in" filter="wipe(left)">
                                      <p:cBhvr>
                                        <p:cTn id="38" dur="500"/>
                                        <p:tgtEl>
                                          <p:spTgt spid="58"/>
                                        </p:tgtEl>
                                      </p:cBhvr>
                                    </p:animEffect>
                                  </p:childTnLst>
                                </p:cTn>
                              </p:par>
                              <p:par>
                                <p:cTn id="39" presetID="10" presetClass="entr" presetSubtype="0" fill="hold" nodeType="withEffect">
                                  <p:stCondLst>
                                    <p:cond delay="10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childTnLst>
                                </p:cTn>
                              </p:par>
                              <p:par>
                                <p:cTn id="42" presetID="42" presetClass="path" presetSubtype="0" decel="100000" fill="hold" nodeType="withEffect">
                                  <p:stCondLst>
                                    <p:cond delay="100"/>
                                  </p:stCondLst>
                                  <p:childTnLst>
                                    <p:animMotion origin="layout" path="M 4.375E-6 3.33333E-6 L 4.375E-6 0.03773 " pathEditMode="relative" rAng="0" ptsTypes="AA">
                                      <p:cBhvr>
                                        <p:cTn id="43" dur="750" spd="-100000" fill="hold"/>
                                        <p:tgtEl>
                                          <p:spTgt spid="7"/>
                                        </p:tgtEl>
                                        <p:attrNameLst>
                                          <p:attrName>ppt_x</p:attrName>
                                          <p:attrName>ppt_y</p:attrName>
                                        </p:attrNameLst>
                                      </p:cBhvr>
                                      <p:rCtr x="0" y="187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6B6A15-64EA-4E35-BA24-1F99E314A0C9}"/>
              </a:ext>
            </a:extLst>
          </p:cNvPr>
          <p:cNvSpPr>
            <a:spLocks noGrp="1"/>
          </p:cNvSpPr>
          <p:nvPr>
            <p:ph type="title"/>
          </p:nvPr>
        </p:nvSpPr>
        <p:spPr/>
        <p:txBody>
          <a:bodyPr/>
          <a:lstStyle/>
          <a:p>
            <a:r>
              <a:rPr lang="en-US"/>
              <a:t>Dapr bindings API</a:t>
            </a:r>
          </a:p>
        </p:txBody>
      </p:sp>
      <p:sp>
        <p:nvSpPr>
          <p:cNvPr id="4" name="Text Placeholder 3">
            <a:extLst>
              <a:ext uri="{FF2B5EF4-FFF2-40B4-BE49-F238E27FC236}">
                <a16:creationId xmlns:a16="http://schemas.microsoft.com/office/drawing/2014/main" id="{49E5FB32-B0F2-4119-ACD1-ED6E6403DC68}"/>
              </a:ext>
            </a:extLst>
          </p:cNvPr>
          <p:cNvSpPr>
            <a:spLocks noGrp="1"/>
          </p:cNvSpPr>
          <p:nvPr>
            <p:ph type="body" sz="quarter" idx="13"/>
          </p:nvPr>
        </p:nvSpPr>
        <p:spPr>
          <a:xfrm>
            <a:off x="5791202" y="0"/>
            <a:ext cx="1909010" cy="492314"/>
          </a:xfrm>
        </p:spPr>
        <p:txBody>
          <a:bodyPr/>
          <a:lstStyle/>
          <a:p>
            <a:r>
              <a:rPr lang="en-US" err="1"/>
              <a:t>twitter.yaml</a:t>
            </a:r>
            <a:endParaRPr lang="en-US"/>
          </a:p>
        </p:txBody>
      </p:sp>
      <p:sp>
        <p:nvSpPr>
          <p:cNvPr id="5" name="Text Placeholder 4">
            <a:extLst>
              <a:ext uri="{FF2B5EF4-FFF2-40B4-BE49-F238E27FC236}">
                <a16:creationId xmlns:a16="http://schemas.microsoft.com/office/drawing/2014/main" id="{E5333A7B-B3C6-4EFB-891E-51846FB73CA4}"/>
              </a:ext>
            </a:extLst>
          </p:cNvPr>
          <p:cNvSpPr>
            <a:spLocks noGrp="1"/>
          </p:cNvSpPr>
          <p:nvPr>
            <p:ph type="body" sz="quarter" idx="11"/>
          </p:nvPr>
        </p:nvSpPr>
        <p:spPr>
          <a:xfrm>
            <a:off x="6002867" y="677263"/>
            <a:ext cx="6024033" cy="5721566"/>
          </a:xfrm>
        </p:spPr>
        <p:txBody>
          <a:bodyPr/>
          <a:lstStyle/>
          <a:p>
            <a:r>
              <a:rPr lang="en-US" sz="1300" err="1"/>
              <a:t>apiVersion</a:t>
            </a:r>
            <a:r>
              <a:rPr lang="en-US" sz="1300"/>
              <a:t>: dapr.io/v1alpha1</a:t>
            </a:r>
          </a:p>
          <a:p>
            <a:r>
              <a:rPr lang="en-US" sz="1300"/>
              <a:t>kind: Component</a:t>
            </a:r>
          </a:p>
          <a:p>
            <a:r>
              <a:rPr lang="en-US" sz="1300"/>
              <a:t>metadata:</a:t>
            </a:r>
          </a:p>
          <a:p>
            <a:r>
              <a:rPr lang="en-US" sz="1300"/>
              <a:t>  name: </a:t>
            </a:r>
            <a:r>
              <a:rPr lang="en-US" sz="1300" b="1"/>
              <a:t>twitter</a:t>
            </a:r>
          </a:p>
          <a:p>
            <a:r>
              <a:rPr lang="en-US" sz="1300"/>
              <a:t>spec:</a:t>
            </a:r>
          </a:p>
          <a:p>
            <a:r>
              <a:rPr lang="en-US" sz="1300"/>
              <a:t>  type: </a:t>
            </a:r>
            <a:r>
              <a:rPr lang="en-US" sz="1300" err="1"/>
              <a:t>bindings.</a:t>
            </a:r>
            <a:r>
              <a:rPr lang="en-US" sz="1300" b="1" err="1"/>
              <a:t>twitter</a:t>
            </a:r>
            <a:endParaRPr lang="en-US" sz="1300" b="1"/>
          </a:p>
          <a:p>
            <a:r>
              <a:rPr lang="en-US" sz="1300"/>
              <a:t>  version: v1</a:t>
            </a:r>
          </a:p>
          <a:p>
            <a:r>
              <a:rPr lang="en-US" sz="1300"/>
              <a:t>  metadata:</a:t>
            </a:r>
          </a:p>
          <a:p>
            <a:r>
              <a:rPr lang="en-US" sz="1300"/>
              <a:t>  - name: </a:t>
            </a:r>
            <a:r>
              <a:rPr lang="en-US" sz="1300" err="1"/>
              <a:t>consumerKey</a:t>
            </a:r>
            <a:endParaRPr lang="en-US" sz="1300"/>
          </a:p>
          <a:p>
            <a:r>
              <a:rPr lang="en-US" sz="1300"/>
              <a:t>    </a:t>
            </a:r>
            <a:r>
              <a:rPr lang="en-US" sz="1300" err="1"/>
              <a:t>secretKeyRef</a:t>
            </a:r>
            <a:r>
              <a:rPr lang="en-US" sz="1300"/>
              <a:t>:</a:t>
            </a:r>
          </a:p>
          <a:p>
            <a:r>
              <a:rPr lang="en-US" sz="1300"/>
              <a:t>      name: twitter-secret</a:t>
            </a:r>
          </a:p>
          <a:p>
            <a:r>
              <a:rPr lang="en-US" sz="1300"/>
              <a:t>      key: </a:t>
            </a:r>
            <a:r>
              <a:rPr lang="en-US" sz="1300" err="1"/>
              <a:t>consumerKeys</a:t>
            </a:r>
            <a:endParaRPr lang="en-US" sz="1300"/>
          </a:p>
          <a:p>
            <a:r>
              <a:rPr lang="en-US" sz="1300"/>
              <a:t>  - name: </a:t>
            </a:r>
            <a:r>
              <a:rPr lang="en-US" sz="1300" err="1"/>
              <a:t>consumerSecret</a:t>
            </a:r>
            <a:endParaRPr lang="en-US" sz="1300"/>
          </a:p>
          <a:p>
            <a:r>
              <a:rPr lang="en-US" sz="1300"/>
              <a:t>    </a:t>
            </a:r>
            <a:r>
              <a:rPr lang="en-US" sz="1300" err="1"/>
              <a:t>secretKeyRef</a:t>
            </a:r>
            <a:r>
              <a:rPr lang="en-US" sz="1300"/>
              <a:t>:</a:t>
            </a:r>
          </a:p>
          <a:p>
            <a:r>
              <a:rPr lang="en-US" sz="1300"/>
              <a:t>      name: twitter-secret</a:t>
            </a:r>
          </a:p>
          <a:p>
            <a:r>
              <a:rPr lang="en-US" sz="1300"/>
              <a:t>      key: </a:t>
            </a:r>
            <a:r>
              <a:rPr lang="en-US" sz="1300" err="1"/>
              <a:t>consumerSecret</a:t>
            </a:r>
            <a:endParaRPr lang="en-US" sz="1300"/>
          </a:p>
          <a:p>
            <a:r>
              <a:rPr lang="en-US" sz="1300"/>
              <a:t>  - name: </a:t>
            </a:r>
            <a:r>
              <a:rPr lang="en-US" sz="1300" err="1"/>
              <a:t>accessToken</a:t>
            </a:r>
            <a:endParaRPr lang="en-US" sz="1300"/>
          </a:p>
          <a:p>
            <a:r>
              <a:rPr lang="en-US" sz="1300"/>
              <a:t>    </a:t>
            </a:r>
            <a:r>
              <a:rPr lang="en-US" sz="1300" err="1"/>
              <a:t>secretKeyRef</a:t>
            </a:r>
            <a:r>
              <a:rPr lang="en-US" sz="1300"/>
              <a:t>:</a:t>
            </a:r>
          </a:p>
          <a:p>
            <a:r>
              <a:rPr lang="en-US" sz="1300"/>
              <a:t>      name: twitter-secret</a:t>
            </a:r>
          </a:p>
          <a:p>
            <a:r>
              <a:rPr lang="en-US" sz="1300"/>
              <a:t>      key: </a:t>
            </a:r>
            <a:r>
              <a:rPr lang="en-US" sz="1300" err="1"/>
              <a:t>accessToken</a:t>
            </a:r>
            <a:endParaRPr lang="en-US" sz="1300"/>
          </a:p>
          <a:p>
            <a:r>
              <a:rPr lang="en-US" sz="1300"/>
              <a:t>  - name: </a:t>
            </a:r>
            <a:r>
              <a:rPr lang="en-US" sz="1300" err="1"/>
              <a:t>accessSecret</a:t>
            </a:r>
            <a:endParaRPr lang="en-US" sz="1300"/>
          </a:p>
          <a:p>
            <a:r>
              <a:rPr lang="en-US" sz="1300"/>
              <a:t>    </a:t>
            </a:r>
            <a:r>
              <a:rPr lang="en-US" sz="1300" err="1"/>
              <a:t>secretKeyRef</a:t>
            </a:r>
            <a:r>
              <a:rPr lang="en-US" sz="1300"/>
              <a:t>:</a:t>
            </a:r>
          </a:p>
          <a:p>
            <a:r>
              <a:rPr lang="en-US" sz="1300"/>
              <a:t>      name: twitter-secret</a:t>
            </a:r>
          </a:p>
          <a:p>
            <a:r>
              <a:rPr lang="en-US" sz="1300"/>
              <a:t>      key: </a:t>
            </a:r>
            <a:r>
              <a:rPr lang="en-US" sz="1300" err="1"/>
              <a:t>accessSecret</a:t>
            </a:r>
            <a:endParaRPr lang="en-US" sz="1300"/>
          </a:p>
        </p:txBody>
      </p:sp>
      <p:sp>
        <p:nvSpPr>
          <p:cNvPr id="12" name="Text Placeholder 2">
            <a:extLst>
              <a:ext uri="{FF2B5EF4-FFF2-40B4-BE49-F238E27FC236}">
                <a16:creationId xmlns:a16="http://schemas.microsoft.com/office/drawing/2014/main" id="{F58C8565-118D-4030-B36E-FFCD50F276C0}"/>
              </a:ext>
            </a:extLst>
          </p:cNvPr>
          <p:cNvSpPr txBox="1">
            <a:spLocks/>
          </p:cNvSpPr>
          <p:nvPr/>
        </p:nvSpPr>
        <p:spPr>
          <a:xfrm>
            <a:off x="588263" y="1844946"/>
            <a:ext cx="4924423" cy="1215717"/>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sz="2400" b="0" i="0" kern="1200" spc="0" baseline="0">
                <a:solidFill>
                  <a:schemeClr val="tx1"/>
                </a:solidFill>
                <a:latin typeface="Segoe UI" panose="020B0502040204020203" pitchFamily="34" charset="0"/>
                <a:ea typeface="+mn-ea"/>
                <a:cs typeface="Segoe UI" panose="020B0502040204020203" pitchFamily="34" charset="0"/>
              </a:defRPr>
            </a:lvl1pPr>
            <a:lvl2pPr marL="0" marR="0" indent="0" algn="l" defTabSz="932742" rtl="0" eaLnBrk="1" fontAlgn="auto" latinLnBrk="0" hangingPunct="1">
              <a:lnSpc>
                <a:spcPct val="100000"/>
              </a:lnSpc>
              <a:spcBef>
                <a:spcPts val="60"/>
              </a:spcBef>
              <a:spcAft>
                <a:spcPts val="60"/>
              </a:spcAft>
              <a:buClrTx/>
              <a:buSzPct val="90000"/>
              <a:buFont typeface="Wingdings" panose="05000000000000000000" pitchFamily="2" charset="2"/>
              <a:buNone/>
              <a:tabLst/>
              <a:defRPr sz="2400" b="0" i="0" kern="1200" spc="0" baseline="0">
                <a:solidFill>
                  <a:srgbClr val="2F2F2F"/>
                </a:solidFill>
                <a:latin typeface="Segoe UI" panose="020B0502040204020203" pitchFamily="34" charset="0"/>
                <a:ea typeface="+mn-ea"/>
                <a:cs typeface="Segoe UI" panose="020B0502040204020203" pitchFamily="34" charset="0"/>
              </a:defRPr>
            </a:lvl2pPr>
            <a:lvl3pPr marL="457063"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solidFill>
                  <a:schemeClr val="tx1"/>
                </a:solidFill>
                <a:latin typeface="+mn-lt"/>
                <a:ea typeface="+mn-ea"/>
                <a:cs typeface="+mn-cs"/>
              </a:defRPr>
            </a:lvl3pPr>
            <a:lvl4pPr marL="685594"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4pPr>
            <a:lvl5pPr marL="914126"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r>
              <a:rPr lang="en-US" sz="2000">
                <a:latin typeface="Segoe UI Semibold" panose="020B0702040204020203" pitchFamily="34" charset="0"/>
                <a:cs typeface="Segoe UI Semibold" panose="020B0702040204020203" pitchFamily="34" charset="0"/>
              </a:rPr>
              <a:t>App-to-sidecar</a:t>
            </a:r>
          </a:p>
          <a:p>
            <a:pPr>
              <a:spcAft>
                <a:spcPts val="600"/>
              </a:spcAft>
            </a:pPr>
            <a:r>
              <a:rPr lang="en-US">
                <a:solidFill>
                  <a:srgbClr val="202192"/>
                </a:solidFill>
                <a:latin typeface="Segoe UI Semibold" panose="020B0702040204020203" pitchFamily="34" charset="0"/>
                <a:cs typeface="Segoe UI Semibold" panose="020B0702040204020203" pitchFamily="34" charset="0"/>
              </a:rPr>
              <a:t>Invoke an output binding</a:t>
            </a:r>
          </a:p>
          <a:p>
            <a:pPr>
              <a:spcBef>
                <a:spcPts val="0"/>
              </a:spcBef>
              <a:spcAft>
                <a:spcPts val="1800"/>
              </a:spcAft>
            </a:pPr>
            <a:r>
              <a:rPr lang="en-US" sz="2000">
                <a:latin typeface="Consolas" panose="020B0609020204030204" pitchFamily="49" charset="0"/>
              </a:rPr>
              <a:t>POST/PUT /v1.0/bindings/twitter</a:t>
            </a:r>
          </a:p>
        </p:txBody>
      </p:sp>
      <p:sp>
        <p:nvSpPr>
          <p:cNvPr id="13" name="TextBox 12">
            <a:extLst>
              <a:ext uri="{FF2B5EF4-FFF2-40B4-BE49-F238E27FC236}">
                <a16:creationId xmlns:a16="http://schemas.microsoft.com/office/drawing/2014/main" id="{37EEDF52-736D-4401-9DCC-2CE4B597F140}"/>
              </a:ext>
            </a:extLst>
          </p:cNvPr>
          <p:cNvSpPr txBox="1"/>
          <p:nvPr/>
        </p:nvSpPr>
        <p:spPr>
          <a:xfrm>
            <a:off x="588263" y="3734757"/>
            <a:ext cx="4924423" cy="1308050"/>
          </a:xfrm>
          <a:prstGeom prst="rect">
            <a:avLst/>
          </a:prstGeom>
          <a:noFill/>
        </p:spPr>
        <p:txBody>
          <a:bodyPr wrap="square">
            <a:spAutoFit/>
          </a:bodyPr>
          <a:lstStyle/>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kumimoji="0" lang="en-US" sz="20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Sidecar-to-app</a:t>
            </a:r>
            <a:endParaRPr kumimoji="0" lang="en-US" sz="3200" b="0" i="0" u="none" strike="noStrike" kern="1200" cap="none" spc="0" normalizeH="0" baseline="0" noProof="0">
              <a:ln>
                <a:noFill/>
              </a:ln>
              <a:solidFill>
                <a:srgbClr val="202192"/>
              </a:solidFill>
              <a:effectLst/>
              <a:uLnTx/>
              <a:uFillTx/>
              <a:latin typeface="Segoe UI Semibold" panose="020B0702040204020203" pitchFamily="34" charset="0"/>
              <a:ea typeface="+mn-ea"/>
              <a:cs typeface="Segoe UI Semibold" panose="020B0702040204020203" pitchFamily="34" charset="0"/>
            </a:endParaRPr>
          </a:p>
          <a:p>
            <a:pPr marL="0" marR="0" lvl="0" indent="0" algn="l" defTabSz="932742" rtl="0" eaLnBrk="1" fontAlgn="auto" latinLnBrk="0" hangingPunct="1">
              <a:lnSpc>
                <a:spcPct val="100000"/>
              </a:lnSpc>
              <a:spcBef>
                <a:spcPts val="600"/>
              </a:spcBef>
              <a:spcAft>
                <a:spcPts val="600"/>
              </a:spcAft>
              <a:buClrTx/>
              <a:buSzPct val="90000"/>
              <a:buFont typeface="Wingdings" panose="05000000000000000000" pitchFamily="2" charset="2"/>
              <a:buNone/>
              <a:tabLst/>
              <a:defRPr/>
            </a:pPr>
            <a:r>
              <a:rPr kumimoji="0" lang="en-US" sz="2400" b="0" i="0" u="none" strike="noStrike" kern="1200" cap="none" spc="0" normalizeH="0" baseline="0" noProof="0">
                <a:ln>
                  <a:noFill/>
                </a:ln>
                <a:solidFill>
                  <a:srgbClr val="202192"/>
                </a:solidFill>
                <a:effectLst/>
                <a:uLnTx/>
                <a:uFillTx/>
                <a:latin typeface="Segoe UI Semibold" panose="020B0702040204020203" pitchFamily="34" charset="0"/>
                <a:ea typeface="+mn-ea"/>
                <a:cs typeface="Segoe UI Semibold" panose="020B0702040204020203" pitchFamily="34" charset="0"/>
              </a:rPr>
              <a:t>Trigger an app</a:t>
            </a:r>
          </a:p>
          <a:p>
            <a:pPr marL="0" marR="0" lvl="0" indent="0" algn="l" defTabSz="932742" rtl="0" eaLnBrk="1" fontAlgn="auto" latinLnBrk="0" hangingPunct="1">
              <a:lnSpc>
                <a:spcPct val="100000"/>
              </a:lnSpc>
              <a:spcBef>
                <a:spcPts val="0"/>
              </a:spcBef>
              <a:spcAft>
                <a:spcPts val="1800"/>
              </a:spcAft>
              <a:buClrTx/>
              <a:buSzPct val="90000"/>
              <a:buFont typeface="Wingdings" panose="05000000000000000000" pitchFamily="2" charset="2"/>
              <a:buNone/>
              <a:tabLst/>
              <a:defRPr/>
            </a:pPr>
            <a:r>
              <a:rPr kumimoji="0" lang="en-US" sz="2000" b="0" i="0" u="none" strike="noStrike" kern="1200" cap="none" spc="0" normalizeH="0" baseline="0" noProof="0">
                <a:ln>
                  <a:noFill/>
                </a:ln>
                <a:solidFill>
                  <a:srgbClr val="000000"/>
                </a:solidFill>
                <a:effectLst/>
                <a:uLnTx/>
                <a:uFillTx/>
                <a:latin typeface="Consolas" panose="020B0609020204030204" pitchFamily="49" charset="0"/>
                <a:ea typeface="+mn-ea"/>
                <a:cs typeface="Segoe UI" panose="020B0502040204020203" pitchFamily="34" charset="0"/>
              </a:rPr>
              <a:t>OPTIONS/POST /new-tweet</a:t>
            </a:r>
          </a:p>
        </p:txBody>
      </p:sp>
    </p:spTree>
    <p:extLst>
      <p:ext uri="{BB962C8B-B14F-4D97-AF65-F5344CB8AC3E}">
        <p14:creationId xmlns:p14="http://schemas.microsoft.com/office/powerpoint/2010/main" val="876997598"/>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80D96B-D494-4669-9657-D7B140BEA6DA}"/>
              </a:ext>
            </a:extLst>
          </p:cNvPr>
          <p:cNvSpPr>
            <a:spLocks noGrp="1"/>
          </p:cNvSpPr>
          <p:nvPr>
            <p:ph type="title"/>
          </p:nvPr>
        </p:nvSpPr>
        <p:spPr>
          <a:xfrm>
            <a:off x="1303867" y="457200"/>
            <a:ext cx="10302916" cy="553998"/>
          </a:xfrm>
        </p:spPr>
        <p:txBody>
          <a:bodyPr/>
          <a:lstStyle/>
          <a:p>
            <a:r>
              <a:rPr lang="en-US"/>
              <a:t>Output bindings</a:t>
            </a:r>
          </a:p>
        </p:txBody>
      </p:sp>
      <p:pic>
        <p:nvPicPr>
          <p:cNvPr id="4" name="Graphic 3">
            <a:extLst>
              <a:ext uri="{FF2B5EF4-FFF2-40B4-BE49-F238E27FC236}">
                <a16:creationId xmlns:a16="http://schemas.microsoft.com/office/drawing/2014/main" id="{2412C1B8-239B-4A19-A293-4FCD2AA9B7AB}"/>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397000" y="421526"/>
            <a:ext cx="777282" cy="621004"/>
          </a:xfrm>
          <a:prstGeom prst="rect">
            <a:avLst/>
          </a:prstGeom>
        </p:spPr>
      </p:pic>
      <p:grpSp>
        <p:nvGrpSpPr>
          <p:cNvPr id="13" name="!!AppA">
            <a:extLst>
              <a:ext uri="{FF2B5EF4-FFF2-40B4-BE49-F238E27FC236}">
                <a16:creationId xmlns:a16="http://schemas.microsoft.com/office/drawing/2014/main" id="{84E5AC79-DC80-4CEC-8559-2C80EC45A927}"/>
              </a:ext>
            </a:extLst>
          </p:cNvPr>
          <p:cNvGrpSpPr/>
          <p:nvPr/>
        </p:nvGrpSpPr>
        <p:grpSpPr>
          <a:xfrm>
            <a:off x="2892823" y="1882320"/>
            <a:ext cx="1666465" cy="1944207"/>
            <a:chOff x="3444424" y="1954650"/>
            <a:chExt cx="1400542" cy="1633964"/>
          </a:xfrm>
        </p:grpSpPr>
        <p:pic>
          <p:nvPicPr>
            <p:cNvPr id="14" name="Graphic 13">
              <a:extLst>
                <a:ext uri="{FF2B5EF4-FFF2-40B4-BE49-F238E27FC236}">
                  <a16:creationId xmlns:a16="http://schemas.microsoft.com/office/drawing/2014/main" id="{052A87E3-D11C-452B-AC9C-917712200400}"/>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3444424" y="1954650"/>
              <a:ext cx="1400542" cy="1633964"/>
            </a:xfrm>
            <a:prstGeom prst="rect">
              <a:avLst/>
            </a:prstGeom>
          </p:spPr>
        </p:pic>
        <p:sp>
          <p:nvSpPr>
            <p:cNvPr id="15" name="TextBox 14">
              <a:extLst>
                <a:ext uri="{FF2B5EF4-FFF2-40B4-BE49-F238E27FC236}">
                  <a16:creationId xmlns:a16="http://schemas.microsoft.com/office/drawing/2014/main" id="{D1FB32F3-4B2A-486E-80EC-2053CCFD8A18}"/>
                </a:ext>
              </a:extLst>
            </p:cNvPr>
            <p:cNvSpPr txBox="1"/>
            <p:nvPr/>
          </p:nvSpPr>
          <p:spPr>
            <a:xfrm>
              <a:off x="3724796" y="2525411"/>
              <a:ext cx="770603" cy="258664"/>
            </a:xfrm>
            <a:prstGeom prst="rect">
              <a:avLst/>
            </a:prstGeom>
            <a:noFill/>
          </p:spPr>
          <p:txBody>
            <a:bodyPr wrap="none" lIns="0" tIns="0" rIns="0" bIns="0" rtlCol="0">
              <a:spAutoFit/>
            </a:bodyPr>
            <a:lstStyle/>
            <a:p>
              <a:pPr algn="ctr"/>
              <a:r>
                <a:rPr lang="en-US" sz="2000">
                  <a:solidFill>
                    <a:schemeClr val="bg1"/>
                  </a:solidFill>
                  <a:latin typeface="+mj-lt"/>
                </a:rPr>
                <a:t>My App</a:t>
              </a:r>
            </a:p>
          </p:txBody>
        </p:sp>
      </p:grpSp>
      <p:cxnSp>
        <p:nvCxnSpPr>
          <p:cNvPr id="58" name="Straight Arrow Connector 57">
            <a:extLst>
              <a:ext uri="{FF2B5EF4-FFF2-40B4-BE49-F238E27FC236}">
                <a16:creationId xmlns:a16="http://schemas.microsoft.com/office/drawing/2014/main" id="{20901D22-E7D9-416D-BC2E-DDF9B51DFCBC}"/>
              </a:ext>
            </a:extLst>
          </p:cNvPr>
          <p:cNvCxnSpPr>
            <a:cxnSpLocks/>
          </p:cNvCxnSpPr>
          <p:nvPr/>
        </p:nvCxnSpPr>
        <p:spPr>
          <a:xfrm>
            <a:off x="4559288" y="2854423"/>
            <a:ext cx="1061009" cy="1"/>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pic>
        <p:nvPicPr>
          <p:cNvPr id="64" name="Graphic 63">
            <a:extLst>
              <a:ext uri="{FF2B5EF4-FFF2-40B4-BE49-F238E27FC236}">
                <a16:creationId xmlns:a16="http://schemas.microsoft.com/office/drawing/2014/main" id="{55EAACE1-69DA-4494-BEB7-2141A0F30C78}"/>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5620297" y="2362440"/>
            <a:ext cx="843400" cy="983967"/>
          </a:xfrm>
          <a:prstGeom prst="rect">
            <a:avLst/>
          </a:prstGeom>
          <a:effectLst>
            <a:outerShdw blurRad="50800" dist="25400" dir="13500000" algn="br" rotWithShape="0">
              <a:prstClr val="black">
                <a:alpha val="40000"/>
              </a:prstClr>
            </a:outerShdw>
          </a:effectLst>
        </p:spPr>
      </p:pic>
      <p:grpSp>
        <p:nvGrpSpPr>
          <p:cNvPr id="5" name="Group 4">
            <a:extLst>
              <a:ext uri="{FF2B5EF4-FFF2-40B4-BE49-F238E27FC236}">
                <a16:creationId xmlns:a16="http://schemas.microsoft.com/office/drawing/2014/main" id="{A5EEE168-91E3-47CC-ADE4-A307D87DD70A}"/>
              </a:ext>
            </a:extLst>
          </p:cNvPr>
          <p:cNvGrpSpPr/>
          <p:nvPr/>
        </p:nvGrpSpPr>
        <p:grpSpPr>
          <a:xfrm>
            <a:off x="6463697" y="2719771"/>
            <a:ext cx="1068057" cy="269304"/>
            <a:chOff x="6463697" y="2719771"/>
            <a:chExt cx="1068057" cy="269304"/>
          </a:xfrm>
        </p:grpSpPr>
        <p:cxnSp>
          <p:nvCxnSpPr>
            <p:cNvPr id="33" name="Straight Arrow Connector 32">
              <a:extLst>
                <a:ext uri="{FF2B5EF4-FFF2-40B4-BE49-F238E27FC236}">
                  <a16:creationId xmlns:a16="http://schemas.microsoft.com/office/drawing/2014/main" id="{DC746011-A8A4-4E1D-86C1-3B1E74447B9B}"/>
                </a:ext>
              </a:extLst>
            </p:cNvPr>
            <p:cNvCxnSpPr>
              <a:cxnSpLocks/>
              <a:stCxn id="64" idx="3"/>
              <a:endCxn id="35" idx="3"/>
            </p:cNvCxnSpPr>
            <p:nvPr/>
          </p:nvCxnSpPr>
          <p:spPr>
            <a:xfrm flipV="1">
              <a:off x="6463697" y="2854423"/>
              <a:ext cx="819772" cy="1"/>
            </a:xfrm>
            <a:prstGeom prst="straightConnector1">
              <a:avLst/>
            </a:prstGeom>
            <a:ln w="28575">
              <a:solidFill>
                <a:srgbClr val="202192"/>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sp>
          <p:nvSpPr>
            <p:cNvPr id="35" name="Freeform: Shape 34">
              <a:extLst>
                <a:ext uri="{FF2B5EF4-FFF2-40B4-BE49-F238E27FC236}">
                  <a16:creationId xmlns:a16="http://schemas.microsoft.com/office/drawing/2014/main" id="{DF473C8B-AB59-4999-A8D0-2CCD377CD8F8}"/>
                </a:ext>
              </a:extLst>
            </p:cNvPr>
            <p:cNvSpPr/>
            <p:nvPr/>
          </p:nvSpPr>
          <p:spPr bwMode="auto">
            <a:xfrm>
              <a:off x="7283469" y="2719771"/>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grpSp>
        <p:nvGrpSpPr>
          <p:cNvPr id="3" name="Group 2">
            <a:extLst>
              <a:ext uri="{FF2B5EF4-FFF2-40B4-BE49-F238E27FC236}">
                <a16:creationId xmlns:a16="http://schemas.microsoft.com/office/drawing/2014/main" id="{83204D96-9FD3-4537-97AD-850ED8B5E35D}"/>
              </a:ext>
            </a:extLst>
          </p:cNvPr>
          <p:cNvGrpSpPr/>
          <p:nvPr/>
        </p:nvGrpSpPr>
        <p:grpSpPr>
          <a:xfrm>
            <a:off x="7370719" y="2802291"/>
            <a:ext cx="1163156" cy="104265"/>
            <a:chOff x="7370719" y="2802291"/>
            <a:chExt cx="1163156" cy="104265"/>
          </a:xfrm>
        </p:grpSpPr>
        <p:sp>
          <p:nvSpPr>
            <p:cNvPr id="41" name="Oval 40">
              <a:extLst>
                <a:ext uri="{FF2B5EF4-FFF2-40B4-BE49-F238E27FC236}">
                  <a16:creationId xmlns:a16="http://schemas.microsoft.com/office/drawing/2014/main" id="{7D8832ED-2FE5-4F96-BD8D-960139CD7B1D}"/>
                </a:ext>
              </a:extLst>
            </p:cNvPr>
            <p:cNvSpPr/>
            <p:nvPr/>
          </p:nvSpPr>
          <p:spPr bwMode="auto">
            <a:xfrm>
              <a:off x="7370719" y="2802291"/>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cxnSp>
          <p:nvCxnSpPr>
            <p:cNvPr id="42" name="Straight Arrow Connector 41">
              <a:extLst>
                <a:ext uri="{FF2B5EF4-FFF2-40B4-BE49-F238E27FC236}">
                  <a16:creationId xmlns:a16="http://schemas.microsoft.com/office/drawing/2014/main" id="{61E545AE-A94F-48AF-BBA6-EDEE957650D7}"/>
                </a:ext>
              </a:extLst>
            </p:cNvPr>
            <p:cNvCxnSpPr>
              <a:cxnSpLocks/>
              <a:stCxn id="41" idx="6"/>
              <a:endCxn id="39" idx="1"/>
            </p:cNvCxnSpPr>
            <p:nvPr/>
          </p:nvCxnSpPr>
          <p:spPr>
            <a:xfrm flipV="1">
              <a:off x="7474983" y="2854423"/>
              <a:ext cx="1058892" cy="1"/>
            </a:xfrm>
            <a:prstGeom prst="straightConnector1">
              <a:avLst/>
            </a:prstGeom>
            <a:ln w="28575">
              <a:solidFill>
                <a:srgbClr val="202192"/>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21" name="Group 20">
            <a:extLst>
              <a:ext uri="{FF2B5EF4-FFF2-40B4-BE49-F238E27FC236}">
                <a16:creationId xmlns:a16="http://schemas.microsoft.com/office/drawing/2014/main" id="{2A6B6C85-3FB3-4AEE-BB30-CA4883E282A5}"/>
              </a:ext>
            </a:extLst>
          </p:cNvPr>
          <p:cNvGrpSpPr/>
          <p:nvPr/>
        </p:nvGrpSpPr>
        <p:grpSpPr>
          <a:xfrm>
            <a:off x="8533875" y="2424735"/>
            <a:ext cx="1772175" cy="859376"/>
            <a:chOff x="5626289" y="3065947"/>
            <a:chExt cx="1772175" cy="859376"/>
          </a:xfrm>
        </p:grpSpPr>
        <p:sp>
          <p:nvSpPr>
            <p:cNvPr id="39" name="Rounded Rectangle 5">
              <a:extLst>
                <a:ext uri="{FF2B5EF4-FFF2-40B4-BE49-F238E27FC236}">
                  <a16:creationId xmlns:a16="http://schemas.microsoft.com/office/drawing/2014/main" id="{F3D499F9-2CA0-4A01-B019-0484C19CC656}"/>
                </a:ext>
              </a:extLst>
            </p:cNvPr>
            <p:cNvSpPr/>
            <p:nvPr/>
          </p:nvSpPr>
          <p:spPr bwMode="auto">
            <a:xfrm>
              <a:off x="5626289" y="3065947"/>
              <a:ext cx="1772175" cy="859376"/>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82296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lang="en-US" sz="2000">
                  <a:solidFill>
                    <a:srgbClr val="000000"/>
                  </a:solidFill>
                  <a:latin typeface="Segoe UI Semibold"/>
                </a:rPr>
                <a:t>Twilio</a:t>
              </a:r>
              <a:endParaRPr kumimoji="0" lang="en-US" sz="2000" b="0" i="0" u="none" strike="noStrike" kern="1200" cap="none" spc="0" normalizeH="0" baseline="0" noProof="0">
                <a:ln>
                  <a:noFill/>
                </a:ln>
                <a:solidFill>
                  <a:srgbClr val="000000"/>
                </a:solidFill>
                <a:effectLst/>
                <a:uLnTx/>
                <a:uFillTx/>
                <a:latin typeface="Segoe UI Semibold"/>
                <a:ea typeface="+mn-ea"/>
                <a:cs typeface="+mn-cs"/>
              </a:endParaRPr>
            </a:p>
          </p:txBody>
        </p:sp>
        <p:pic>
          <p:nvPicPr>
            <p:cNvPr id="38" name="Picture 2">
              <a:extLst>
                <a:ext uri="{FF2B5EF4-FFF2-40B4-BE49-F238E27FC236}">
                  <a16:creationId xmlns:a16="http://schemas.microsoft.com/office/drawing/2014/main" id="{AE264FE7-87D0-4ABD-8F93-12CA9AFDDDF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p:blipFill>
          <p:spPr bwMode="auto">
            <a:xfrm>
              <a:off x="5789577" y="3231352"/>
              <a:ext cx="520092" cy="53180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 name="Group 5">
            <a:extLst>
              <a:ext uri="{FF2B5EF4-FFF2-40B4-BE49-F238E27FC236}">
                <a16:creationId xmlns:a16="http://schemas.microsoft.com/office/drawing/2014/main" id="{3D3CA77D-F51E-4813-A39F-6796BDF9C5F3}"/>
              </a:ext>
            </a:extLst>
          </p:cNvPr>
          <p:cNvGrpSpPr/>
          <p:nvPr/>
        </p:nvGrpSpPr>
        <p:grpSpPr>
          <a:xfrm>
            <a:off x="2534742" y="4066123"/>
            <a:ext cx="5110100" cy="1453005"/>
            <a:chOff x="2534742" y="4066123"/>
            <a:chExt cx="5110100" cy="1453005"/>
          </a:xfrm>
        </p:grpSpPr>
        <p:sp>
          <p:nvSpPr>
            <p:cNvPr id="113" name="TextBox 112">
              <a:extLst>
                <a:ext uri="{FF2B5EF4-FFF2-40B4-BE49-F238E27FC236}">
                  <a16:creationId xmlns:a16="http://schemas.microsoft.com/office/drawing/2014/main" id="{D3A6C9AE-D340-4827-9176-F04706160F1A}"/>
                </a:ext>
              </a:extLst>
            </p:cNvPr>
            <p:cNvSpPr txBox="1"/>
            <p:nvPr/>
          </p:nvSpPr>
          <p:spPr>
            <a:xfrm>
              <a:off x="2534742" y="4066123"/>
              <a:ext cx="5110100" cy="553998"/>
            </a:xfrm>
            <a:prstGeom prst="rect">
              <a:avLst/>
            </a:prstGeom>
            <a:noFill/>
          </p:spPr>
          <p:txBody>
            <a:bodyPr wrap="square" lIns="0" tIns="0" rIns="0" bIns="0" rtlCol="0">
              <a:spAutoFit/>
            </a:bodyPr>
            <a:lstStyle/>
            <a:p>
              <a:pPr algn="ctr"/>
              <a:r>
                <a:rPr lang="en-US" sz="2000" dirty="0">
                  <a:solidFill>
                    <a:srgbClr val="202192"/>
                  </a:solidFill>
                  <a:latin typeface="+mj-lt"/>
                </a:rPr>
                <a:t>POST</a:t>
              </a:r>
              <a:endParaRPr lang="en-US" sz="1600" dirty="0">
                <a:solidFill>
                  <a:srgbClr val="202192"/>
                </a:solidFill>
                <a:latin typeface="+mj-lt"/>
              </a:endParaRPr>
            </a:p>
            <a:p>
              <a:pPr algn="ctr"/>
              <a:r>
                <a:rPr lang="en-US" sz="1600" dirty="0">
                  <a:solidFill>
                    <a:srgbClr val="202192"/>
                  </a:solidFill>
                  <a:latin typeface="Consolas" panose="020B0609020204030204" pitchFamily="49" charset="0"/>
                </a:rPr>
                <a:t>http://localhost:3500/v1.0/bindings/twilio</a:t>
              </a:r>
            </a:p>
          </p:txBody>
        </p:sp>
        <p:sp>
          <p:nvSpPr>
            <p:cNvPr id="20" name="TextBox 19">
              <a:extLst>
                <a:ext uri="{FF2B5EF4-FFF2-40B4-BE49-F238E27FC236}">
                  <a16:creationId xmlns:a16="http://schemas.microsoft.com/office/drawing/2014/main" id="{7093E260-D76A-4114-A42E-3E058FAAD2B2}"/>
                </a:ext>
              </a:extLst>
            </p:cNvPr>
            <p:cNvSpPr txBox="1"/>
            <p:nvPr/>
          </p:nvSpPr>
          <p:spPr>
            <a:xfrm>
              <a:off x="3552202" y="4903575"/>
              <a:ext cx="3075180" cy="615553"/>
            </a:xfrm>
            <a:prstGeom prst="rect">
              <a:avLst/>
            </a:prstGeom>
            <a:solidFill>
              <a:schemeClr val="bg1"/>
            </a:solidFill>
            <a:effectLst>
              <a:outerShdw blurRad="63500" algn="ctr" rotWithShape="0">
                <a:prstClr val="black">
                  <a:alpha val="40000"/>
                </a:prstClr>
              </a:outerShdw>
            </a:effectLst>
          </p:spPr>
          <p:txBody>
            <a:bodyPr wrap="square" lIns="182880" tIns="182880" rIns="182880" bIns="182880" anchor="ctr">
              <a:spAutoFit/>
            </a:bodyPr>
            <a:lstStyle/>
            <a:p>
              <a:pPr marL="0" algn="ctr" rtl="0" eaLnBrk="1" fontAlgn="base" latinLnBrk="0" hangingPunct="1">
                <a:spcBef>
                  <a:spcPts val="0"/>
                </a:spcBef>
                <a:spcAft>
                  <a:spcPts val="0"/>
                </a:spcAft>
              </a:pPr>
              <a:r>
                <a:rPr lang="en-US" sz="1600" kern="1200" dirty="0">
                  <a:solidFill>
                    <a:srgbClr val="202192"/>
                  </a:solidFill>
                  <a:effectLst/>
                  <a:latin typeface="Consolas" panose="020B0609020204030204" pitchFamily="49" charset="0"/>
                  <a:ea typeface="Segoe UI Symbol" panose="020B0502040204020203" pitchFamily="34" charset="0"/>
                  <a:cs typeface="+mn-cs"/>
                </a:rPr>
                <a:t>{"</a:t>
              </a:r>
              <a:r>
                <a:rPr lang="en-US" sz="1600" kern="1200" dirty="0" err="1">
                  <a:solidFill>
                    <a:srgbClr val="202192"/>
                  </a:solidFill>
                  <a:effectLst/>
                  <a:latin typeface="Consolas" panose="020B0609020204030204" pitchFamily="49" charset="0"/>
                  <a:ea typeface="Segoe UI Symbol" panose="020B0502040204020203" pitchFamily="34" charset="0"/>
                  <a:cs typeface="+mn-cs"/>
                </a:rPr>
                <a:t>data":”Send</a:t>
              </a:r>
              <a:r>
                <a:rPr lang="en-US" sz="1600" kern="1200" dirty="0">
                  <a:solidFill>
                    <a:srgbClr val="202192"/>
                  </a:solidFill>
                  <a:effectLst/>
                  <a:latin typeface="Consolas" panose="020B0609020204030204" pitchFamily="49" charset="0"/>
                  <a:ea typeface="Segoe UI Symbol" panose="020B0502040204020203" pitchFamily="34" charset="0"/>
                  <a:cs typeface="+mn-cs"/>
                </a:rPr>
                <a:t> message"}</a:t>
              </a:r>
            </a:p>
          </p:txBody>
        </p:sp>
      </p:grpSp>
      <p:sp>
        <p:nvSpPr>
          <p:cNvPr id="7" name="Speech Bubble: Rectangle 6">
            <a:extLst>
              <a:ext uri="{FF2B5EF4-FFF2-40B4-BE49-F238E27FC236}">
                <a16:creationId xmlns:a16="http://schemas.microsoft.com/office/drawing/2014/main" id="{F084A501-33DC-421B-B95F-C267AAA6DB1E}"/>
              </a:ext>
            </a:extLst>
          </p:cNvPr>
          <p:cNvSpPr/>
          <p:nvPr/>
        </p:nvSpPr>
        <p:spPr bwMode="auto">
          <a:xfrm>
            <a:off x="10043186" y="1511087"/>
            <a:ext cx="1772175" cy="708795"/>
          </a:xfrm>
          <a:prstGeom prst="wedgeRectCallout">
            <a:avLst>
              <a:gd name="adj1" fmla="val -41233"/>
              <a:gd name="adj2" fmla="val 96088"/>
            </a:avLst>
          </a:prstGeom>
          <a:solidFill>
            <a:srgbClr val="202192"/>
          </a:solidFill>
          <a:ln>
            <a:noFill/>
            <a:headEnd type="none" w="med" len="med"/>
            <a:tailEnd type="none" w="med" len="med"/>
          </a:ln>
          <a:effectLst>
            <a:outerShdw blurRad="50800" dist="38100" dir="5400000" algn="t"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2000" dirty="0">
                <a:solidFill>
                  <a:srgbClr val="FFFFFF"/>
                </a:solidFill>
                <a:ea typeface="Segoe UI" pitchFamily="34" charset="0"/>
                <a:cs typeface="Segoe UI" pitchFamily="34" charset="0"/>
              </a:rPr>
              <a:t>Send Message</a:t>
            </a:r>
          </a:p>
        </p:txBody>
      </p:sp>
    </p:spTree>
    <p:extLst>
      <p:ext uri="{BB962C8B-B14F-4D97-AF65-F5344CB8AC3E}">
        <p14:creationId xmlns:p14="http://schemas.microsoft.com/office/powerpoint/2010/main" val="5286580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nodeType="withEffect">
                                  <p:stCondLst>
                                    <p:cond delay="0"/>
                                  </p:stCondLst>
                                  <p:childTnLst>
                                    <p:set>
                                      <p:cBhvr>
                                        <p:cTn id="11" dur="1" fill="hold">
                                          <p:stCondLst>
                                            <p:cond delay="0"/>
                                          </p:stCondLst>
                                        </p:cTn>
                                        <p:tgtEl>
                                          <p:spTgt spid="64"/>
                                        </p:tgtEl>
                                        <p:attrNameLst>
                                          <p:attrName>style.visibility</p:attrName>
                                        </p:attrNameLst>
                                      </p:cBhvr>
                                      <p:to>
                                        <p:strVal val="visible"/>
                                      </p:to>
                                    </p:set>
                                    <p:anim calcmode="lin" valueType="num">
                                      <p:cBhvr>
                                        <p:cTn id="12" dur="500" fill="hold"/>
                                        <p:tgtEl>
                                          <p:spTgt spid="64"/>
                                        </p:tgtEl>
                                        <p:attrNameLst>
                                          <p:attrName>ppt_w</p:attrName>
                                        </p:attrNameLst>
                                      </p:cBhvr>
                                      <p:tavLst>
                                        <p:tav tm="0">
                                          <p:val>
                                            <p:fltVal val="0"/>
                                          </p:val>
                                        </p:tav>
                                        <p:tav tm="100000">
                                          <p:val>
                                            <p:strVal val="#ppt_w"/>
                                          </p:val>
                                        </p:tav>
                                      </p:tavLst>
                                    </p:anim>
                                    <p:anim calcmode="lin" valueType="num">
                                      <p:cBhvr>
                                        <p:cTn id="13" dur="500" fill="hold"/>
                                        <p:tgtEl>
                                          <p:spTgt spid="64"/>
                                        </p:tgtEl>
                                        <p:attrNameLst>
                                          <p:attrName>ppt_h</p:attrName>
                                        </p:attrNameLst>
                                      </p:cBhvr>
                                      <p:tavLst>
                                        <p:tav tm="0">
                                          <p:val>
                                            <p:fltVal val="0"/>
                                          </p:val>
                                        </p:tav>
                                        <p:tav tm="100000">
                                          <p:val>
                                            <p:strVal val="#ppt_h"/>
                                          </p:val>
                                        </p:tav>
                                      </p:tavLst>
                                    </p:anim>
                                    <p:animEffect transition="in" filter="fade">
                                      <p:cBhvr>
                                        <p:cTn id="14" dur="500"/>
                                        <p:tgtEl>
                                          <p:spTgt spid="64"/>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p:cTn id="18" dur="500" fill="hold"/>
                                        <p:tgtEl>
                                          <p:spTgt spid="21"/>
                                        </p:tgtEl>
                                        <p:attrNameLst>
                                          <p:attrName>ppt_w</p:attrName>
                                        </p:attrNameLst>
                                      </p:cBhvr>
                                      <p:tavLst>
                                        <p:tav tm="0">
                                          <p:val>
                                            <p:fltVal val="0"/>
                                          </p:val>
                                        </p:tav>
                                        <p:tav tm="100000">
                                          <p:val>
                                            <p:strVal val="#ppt_w"/>
                                          </p:val>
                                        </p:tav>
                                      </p:tavLst>
                                    </p:anim>
                                    <p:anim calcmode="lin" valueType="num">
                                      <p:cBhvr>
                                        <p:cTn id="19" dur="500" fill="hold"/>
                                        <p:tgtEl>
                                          <p:spTgt spid="21"/>
                                        </p:tgtEl>
                                        <p:attrNameLst>
                                          <p:attrName>ppt_h</p:attrName>
                                        </p:attrNameLst>
                                      </p:cBhvr>
                                      <p:tavLst>
                                        <p:tav tm="0">
                                          <p:val>
                                            <p:fltVal val="0"/>
                                          </p:val>
                                        </p:tav>
                                        <p:tav tm="100000">
                                          <p:val>
                                            <p:strVal val="#ppt_h"/>
                                          </p:val>
                                        </p:tav>
                                      </p:tavLst>
                                    </p:anim>
                                    <p:animEffect transition="in" filter="fade">
                                      <p:cBhvr>
                                        <p:cTn id="20" dur="500"/>
                                        <p:tgtEl>
                                          <p:spTgt spid="21"/>
                                        </p:tgtEl>
                                      </p:cBhvr>
                                    </p:animEffect>
                                  </p:childTnLst>
                                </p:cTn>
                              </p:par>
                            </p:childTnLst>
                          </p:cTn>
                        </p:par>
                        <p:par>
                          <p:cTn id="21" fill="hold">
                            <p:stCondLst>
                              <p:cond delay="1000"/>
                            </p:stCondLst>
                            <p:childTnLst>
                              <p:par>
                                <p:cTn id="22" presetID="22" presetClass="entr" presetSubtype="2"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right)">
                                      <p:cBhvr>
                                        <p:cTn id="24" dur="500"/>
                                        <p:tgtEl>
                                          <p:spTgt spid="3"/>
                                        </p:tgtEl>
                                      </p:cBhvr>
                                    </p:animEffect>
                                  </p:childTnLst>
                                </p:cTn>
                              </p:par>
                              <p:par>
                                <p:cTn id="25" presetID="22" presetClass="entr" presetSubtype="8"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wipe(left)">
                                      <p:cBhvr>
                                        <p:cTn id="32" dur="500"/>
                                        <p:tgtEl>
                                          <p:spTgt spid="58"/>
                                        </p:tgtEl>
                                      </p:cBhvr>
                                    </p:animEffect>
                                  </p:childTnLst>
                                </p:cTn>
                              </p:par>
                              <p:par>
                                <p:cTn id="33" presetID="10" presetClass="entr" presetSubtype="0" fill="hold" nodeType="with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childTnLst>
                                </p:cTn>
                              </p:par>
                              <p:par>
                                <p:cTn id="36" presetID="42" presetClass="path" presetSubtype="0" decel="100000" fill="hold" nodeType="withEffect">
                                  <p:stCondLst>
                                    <p:cond delay="0"/>
                                  </p:stCondLst>
                                  <p:childTnLst>
                                    <p:animMotion origin="layout" path="M 2.70833E-6 2.59259E-6 L 2.70833E-6 0.03773 " pathEditMode="relative" rAng="0" ptsTypes="AA">
                                      <p:cBhvr>
                                        <p:cTn id="37" dur="750" spd="-100000" fill="hold"/>
                                        <p:tgtEl>
                                          <p:spTgt spid="6"/>
                                        </p:tgtEl>
                                        <p:attrNameLst>
                                          <p:attrName>ppt_x</p:attrName>
                                          <p:attrName>ppt_y</p:attrName>
                                        </p:attrNameLst>
                                      </p:cBhvr>
                                      <p:rCtr x="0" y="1875"/>
                                    </p:animMotion>
                                  </p:childTnLst>
                                </p:cTn>
                              </p:par>
                              <p:par>
                                <p:cTn id="38" presetID="10" presetClass="entr" presetSubtype="0" fill="hold" grpId="0" nodeType="withEffect">
                                  <p:stCondLst>
                                    <p:cond delay="50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par>
                                <p:cTn id="41" presetID="42" presetClass="path" presetSubtype="0" decel="100000" fill="hold" grpId="1" nodeType="withEffect">
                                  <p:stCondLst>
                                    <p:cond delay="500"/>
                                  </p:stCondLst>
                                  <p:childTnLst>
                                    <p:animMotion origin="layout" path="M -4.16667E-6 -7.40741E-7 L -4.16667E-6 0.03773 " pathEditMode="relative" rAng="0" ptsTypes="AA">
                                      <p:cBhvr>
                                        <p:cTn id="42" dur="750" spd="-100000" fill="hold"/>
                                        <p:tgtEl>
                                          <p:spTgt spid="7"/>
                                        </p:tgtEl>
                                        <p:attrNameLst>
                                          <p:attrName>ppt_x</p:attrName>
                                          <p:attrName>ppt_y</p:attrName>
                                        </p:attrNameLst>
                                      </p:cBhvr>
                                      <p:rCtr x="0" y="187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80D96B-D494-4669-9657-D7B140BEA6DA}"/>
              </a:ext>
            </a:extLst>
          </p:cNvPr>
          <p:cNvSpPr>
            <a:spLocks noGrp="1"/>
          </p:cNvSpPr>
          <p:nvPr>
            <p:ph type="title"/>
          </p:nvPr>
        </p:nvSpPr>
        <p:spPr>
          <a:xfrm>
            <a:off x="1303867" y="457200"/>
            <a:ext cx="10302916" cy="553998"/>
          </a:xfrm>
        </p:spPr>
        <p:txBody>
          <a:bodyPr/>
          <a:lstStyle/>
          <a:p>
            <a:r>
              <a:rPr lang="en-US"/>
              <a:t>Secrets</a:t>
            </a:r>
          </a:p>
        </p:txBody>
      </p:sp>
      <p:pic>
        <p:nvPicPr>
          <p:cNvPr id="4" name="Graphic 3">
            <a:extLst>
              <a:ext uri="{FF2B5EF4-FFF2-40B4-BE49-F238E27FC236}">
                <a16:creationId xmlns:a16="http://schemas.microsoft.com/office/drawing/2014/main" id="{2412C1B8-239B-4A19-A293-4FCD2AA9B7AB}"/>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503260" y="421526"/>
            <a:ext cx="564762" cy="621004"/>
          </a:xfrm>
          <a:prstGeom prst="rect">
            <a:avLst/>
          </a:prstGeom>
        </p:spPr>
      </p:pic>
      <p:grpSp>
        <p:nvGrpSpPr>
          <p:cNvPr id="13" name="!!AppA">
            <a:extLst>
              <a:ext uri="{FF2B5EF4-FFF2-40B4-BE49-F238E27FC236}">
                <a16:creationId xmlns:a16="http://schemas.microsoft.com/office/drawing/2014/main" id="{84E5AC79-DC80-4CEC-8559-2C80EC45A927}"/>
              </a:ext>
            </a:extLst>
          </p:cNvPr>
          <p:cNvGrpSpPr/>
          <p:nvPr/>
        </p:nvGrpSpPr>
        <p:grpSpPr>
          <a:xfrm>
            <a:off x="2892823" y="1882320"/>
            <a:ext cx="1666465" cy="1944207"/>
            <a:chOff x="3444424" y="1954650"/>
            <a:chExt cx="1400542" cy="1633964"/>
          </a:xfrm>
        </p:grpSpPr>
        <p:pic>
          <p:nvPicPr>
            <p:cNvPr id="14" name="Graphic 13">
              <a:extLst>
                <a:ext uri="{FF2B5EF4-FFF2-40B4-BE49-F238E27FC236}">
                  <a16:creationId xmlns:a16="http://schemas.microsoft.com/office/drawing/2014/main" id="{052A87E3-D11C-452B-AC9C-917712200400}"/>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3444424" y="1954650"/>
              <a:ext cx="1400542" cy="1633964"/>
            </a:xfrm>
            <a:prstGeom prst="rect">
              <a:avLst/>
            </a:prstGeom>
          </p:spPr>
        </p:pic>
        <p:sp>
          <p:nvSpPr>
            <p:cNvPr id="15" name="TextBox 14">
              <a:extLst>
                <a:ext uri="{FF2B5EF4-FFF2-40B4-BE49-F238E27FC236}">
                  <a16:creationId xmlns:a16="http://schemas.microsoft.com/office/drawing/2014/main" id="{D1FB32F3-4B2A-486E-80EC-2053CCFD8A18}"/>
                </a:ext>
              </a:extLst>
            </p:cNvPr>
            <p:cNvSpPr txBox="1"/>
            <p:nvPr/>
          </p:nvSpPr>
          <p:spPr>
            <a:xfrm>
              <a:off x="3724796" y="2525411"/>
              <a:ext cx="770603" cy="258664"/>
            </a:xfrm>
            <a:prstGeom prst="rect">
              <a:avLst/>
            </a:prstGeom>
            <a:noFill/>
          </p:spPr>
          <p:txBody>
            <a:bodyPr wrap="none" lIns="0" tIns="0" rIns="0" bIns="0" rtlCol="0">
              <a:spAutoFit/>
            </a:bodyPr>
            <a:lstStyle/>
            <a:p>
              <a:pPr algn="ctr"/>
              <a:r>
                <a:rPr lang="en-US" sz="2000">
                  <a:solidFill>
                    <a:schemeClr val="bg1"/>
                  </a:solidFill>
                  <a:latin typeface="+mj-lt"/>
                </a:rPr>
                <a:t>My App</a:t>
              </a:r>
            </a:p>
          </p:txBody>
        </p:sp>
      </p:grpSp>
      <p:cxnSp>
        <p:nvCxnSpPr>
          <p:cNvPr id="58" name="Straight Arrow Connector 57">
            <a:extLst>
              <a:ext uri="{FF2B5EF4-FFF2-40B4-BE49-F238E27FC236}">
                <a16:creationId xmlns:a16="http://schemas.microsoft.com/office/drawing/2014/main" id="{20901D22-E7D9-416D-BC2E-DDF9B51DFCBC}"/>
              </a:ext>
            </a:extLst>
          </p:cNvPr>
          <p:cNvCxnSpPr>
            <a:cxnSpLocks/>
          </p:cNvCxnSpPr>
          <p:nvPr/>
        </p:nvCxnSpPr>
        <p:spPr>
          <a:xfrm>
            <a:off x="4559288" y="2854423"/>
            <a:ext cx="1061009" cy="1"/>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pic>
        <p:nvPicPr>
          <p:cNvPr id="64" name="Graphic 63">
            <a:extLst>
              <a:ext uri="{FF2B5EF4-FFF2-40B4-BE49-F238E27FC236}">
                <a16:creationId xmlns:a16="http://schemas.microsoft.com/office/drawing/2014/main" id="{55EAACE1-69DA-4494-BEB7-2141A0F30C78}"/>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5620297" y="2362440"/>
            <a:ext cx="843400" cy="983967"/>
          </a:xfrm>
          <a:prstGeom prst="rect">
            <a:avLst/>
          </a:prstGeom>
          <a:effectLst>
            <a:outerShdw blurRad="50800" dist="25400" dir="13500000" algn="br" rotWithShape="0">
              <a:prstClr val="black">
                <a:alpha val="40000"/>
              </a:prstClr>
            </a:outerShdw>
          </a:effectLst>
        </p:spPr>
      </p:pic>
      <p:grpSp>
        <p:nvGrpSpPr>
          <p:cNvPr id="7" name="Group 6">
            <a:extLst>
              <a:ext uri="{FF2B5EF4-FFF2-40B4-BE49-F238E27FC236}">
                <a16:creationId xmlns:a16="http://schemas.microsoft.com/office/drawing/2014/main" id="{016EBF48-EF12-4937-85DE-9492955601BF}"/>
              </a:ext>
            </a:extLst>
          </p:cNvPr>
          <p:cNvGrpSpPr/>
          <p:nvPr/>
        </p:nvGrpSpPr>
        <p:grpSpPr>
          <a:xfrm>
            <a:off x="6463697" y="2719771"/>
            <a:ext cx="1068057" cy="269304"/>
            <a:chOff x="6463697" y="2719771"/>
            <a:chExt cx="1068057" cy="269304"/>
          </a:xfrm>
        </p:grpSpPr>
        <p:cxnSp>
          <p:nvCxnSpPr>
            <p:cNvPr id="33" name="Straight Arrow Connector 32">
              <a:extLst>
                <a:ext uri="{FF2B5EF4-FFF2-40B4-BE49-F238E27FC236}">
                  <a16:creationId xmlns:a16="http://schemas.microsoft.com/office/drawing/2014/main" id="{DC746011-A8A4-4E1D-86C1-3B1E74447B9B}"/>
                </a:ext>
              </a:extLst>
            </p:cNvPr>
            <p:cNvCxnSpPr>
              <a:cxnSpLocks/>
              <a:stCxn id="64" idx="3"/>
              <a:endCxn id="35" idx="3"/>
            </p:cNvCxnSpPr>
            <p:nvPr/>
          </p:nvCxnSpPr>
          <p:spPr>
            <a:xfrm flipV="1">
              <a:off x="6463697" y="2854423"/>
              <a:ext cx="819772" cy="1"/>
            </a:xfrm>
            <a:prstGeom prst="straightConnector1">
              <a:avLst/>
            </a:prstGeom>
            <a:ln w="28575">
              <a:solidFill>
                <a:srgbClr val="202192"/>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sp>
          <p:nvSpPr>
            <p:cNvPr id="35" name="Freeform: Shape 34">
              <a:extLst>
                <a:ext uri="{FF2B5EF4-FFF2-40B4-BE49-F238E27FC236}">
                  <a16:creationId xmlns:a16="http://schemas.microsoft.com/office/drawing/2014/main" id="{DF473C8B-AB59-4999-A8D0-2CCD377CD8F8}"/>
                </a:ext>
              </a:extLst>
            </p:cNvPr>
            <p:cNvSpPr/>
            <p:nvPr/>
          </p:nvSpPr>
          <p:spPr bwMode="auto">
            <a:xfrm>
              <a:off x="7283469" y="2719771"/>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grpSp>
        <p:nvGrpSpPr>
          <p:cNvPr id="6" name="Group 5">
            <a:extLst>
              <a:ext uri="{FF2B5EF4-FFF2-40B4-BE49-F238E27FC236}">
                <a16:creationId xmlns:a16="http://schemas.microsoft.com/office/drawing/2014/main" id="{49782D0D-5071-4CDB-B919-89B45F4C5D8B}"/>
              </a:ext>
            </a:extLst>
          </p:cNvPr>
          <p:cNvGrpSpPr/>
          <p:nvPr/>
        </p:nvGrpSpPr>
        <p:grpSpPr>
          <a:xfrm>
            <a:off x="7370719" y="2802291"/>
            <a:ext cx="1163157" cy="104265"/>
            <a:chOff x="7370719" y="2802291"/>
            <a:chExt cx="1163157" cy="104265"/>
          </a:xfrm>
        </p:grpSpPr>
        <p:sp>
          <p:nvSpPr>
            <p:cNvPr id="41" name="Oval 40">
              <a:extLst>
                <a:ext uri="{FF2B5EF4-FFF2-40B4-BE49-F238E27FC236}">
                  <a16:creationId xmlns:a16="http://schemas.microsoft.com/office/drawing/2014/main" id="{7D8832ED-2FE5-4F96-BD8D-960139CD7B1D}"/>
                </a:ext>
              </a:extLst>
            </p:cNvPr>
            <p:cNvSpPr/>
            <p:nvPr/>
          </p:nvSpPr>
          <p:spPr bwMode="auto">
            <a:xfrm>
              <a:off x="7370719" y="2802291"/>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cxnSp>
          <p:nvCxnSpPr>
            <p:cNvPr id="42" name="Straight Arrow Connector 41">
              <a:extLst>
                <a:ext uri="{FF2B5EF4-FFF2-40B4-BE49-F238E27FC236}">
                  <a16:creationId xmlns:a16="http://schemas.microsoft.com/office/drawing/2014/main" id="{61E545AE-A94F-48AF-BBA6-EDEE957650D7}"/>
                </a:ext>
              </a:extLst>
            </p:cNvPr>
            <p:cNvCxnSpPr>
              <a:cxnSpLocks/>
              <a:stCxn id="41" idx="6"/>
              <a:endCxn id="39" idx="1"/>
            </p:cNvCxnSpPr>
            <p:nvPr/>
          </p:nvCxnSpPr>
          <p:spPr>
            <a:xfrm flipV="1">
              <a:off x="7474983" y="2854423"/>
              <a:ext cx="1058893" cy="1"/>
            </a:xfrm>
            <a:prstGeom prst="straightConnector1">
              <a:avLst/>
            </a:prstGeom>
            <a:ln w="28575">
              <a:solidFill>
                <a:srgbClr val="202192"/>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5" name="Group 4">
            <a:extLst>
              <a:ext uri="{FF2B5EF4-FFF2-40B4-BE49-F238E27FC236}">
                <a16:creationId xmlns:a16="http://schemas.microsoft.com/office/drawing/2014/main" id="{2361907B-CA59-45B2-880C-1D2DF3311E12}"/>
              </a:ext>
            </a:extLst>
          </p:cNvPr>
          <p:cNvGrpSpPr/>
          <p:nvPr/>
        </p:nvGrpSpPr>
        <p:grpSpPr>
          <a:xfrm>
            <a:off x="1645708" y="4066123"/>
            <a:ext cx="6888168" cy="1439924"/>
            <a:chOff x="1645708" y="4066123"/>
            <a:chExt cx="6888168" cy="1439924"/>
          </a:xfrm>
        </p:grpSpPr>
        <p:sp>
          <p:nvSpPr>
            <p:cNvPr id="113" name="TextBox 112">
              <a:extLst>
                <a:ext uri="{FF2B5EF4-FFF2-40B4-BE49-F238E27FC236}">
                  <a16:creationId xmlns:a16="http://schemas.microsoft.com/office/drawing/2014/main" id="{D3A6C9AE-D340-4827-9176-F04706160F1A}"/>
                </a:ext>
              </a:extLst>
            </p:cNvPr>
            <p:cNvSpPr txBox="1"/>
            <p:nvPr/>
          </p:nvSpPr>
          <p:spPr>
            <a:xfrm>
              <a:off x="1645708" y="4066123"/>
              <a:ext cx="6888168" cy="584775"/>
            </a:xfrm>
            <a:prstGeom prst="rect">
              <a:avLst/>
            </a:prstGeom>
            <a:noFill/>
          </p:spPr>
          <p:txBody>
            <a:bodyPr wrap="square" lIns="0" tIns="0" rIns="0" bIns="0" rtlCol="0">
              <a:spAutoFit/>
            </a:bodyPr>
            <a:lstStyle/>
            <a:p>
              <a:pPr algn="ctr"/>
              <a:r>
                <a:rPr lang="en-US" sz="2000" dirty="0">
                  <a:solidFill>
                    <a:srgbClr val="202192"/>
                  </a:solidFill>
                  <a:latin typeface="+mj-lt"/>
                </a:rPr>
                <a:t>GET</a:t>
              </a:r>
              <a:endParaRPr lang="en-US" sz="1600" dirty="0">
                <a:solidFill>
                  <a:srgbClr val="202192"/>
                </a:solidFill>
                <a:latin typeface="+mj-lt"/>
              </a:endParaRPr>
            </a:p>
            <a:p>
              <a:pPr algn="ctr"/>
              <a:r>
                <a:rPr lang="en-US" dirty="0">
                  <a:solidFill>
                    <a:srgbClr val="202192"/>
                  </a:solidFill>
                  <a:latin typeface="Consolas" panose="020B0609020204030204" pitchFamily="49" charset="0"/>
                </a:rPr>
                <a:t>http://localhost:3500/v1.0/secrets/vault/mysecret</a:t>
              </a:r>
            </a:p>
          </p:txBody>
        </p:sp>
        <p:sp>
          <p:nvSpPr>
            <p:cNvPr id="8" name="TextBox 7">
              <a:extLst>
                <a:ext uri="{FF2B5EF4-FFF2-40B4-BE49-F238E27FC236}">
                  <a16:creationId xmlns:a16="http://schemas.microsoft.com/office/drawing/2014/main" id="{C3FEC943-413F-465F-89D6-F497724F161E}"/>
                </a:ext>
              </a:extLst>
            </p:cNvPr>
            <p:cNvSpPr txBox="1"/>
            <p:nvPr/>
          </p:nvSpPr>
          <p:spPr>
            <a:xfrm>
              <a:off x="4129893" y="4890494"/>
              <a:ext cx="1919798" cy="615553"/>
            </a:xfrm>
            <a:prstGeom prst="rect">
              <a:avLst/>
            </a:prstGeom>
            <a:solidFill>
              <a:schemeClr val="bg1"/>
            </a:solidFill>
            <a:effectLst>
              <a:outerShdw blurRad="63500" algn="ctr" rotWithShape="0">
                <a:prstClr val="black">
                  <a:alpha val="40000"/>
                </a:prstClr>
              </a:outerShdw>
            </a:effectLst>
          </p:spPr>
          <p:txBody>
            <a:bodyPr wrap="square" lIns="182880" tIns="182880" rIns="182880" bIns="182880" anchor="ctr">
              <a:spAutoFit/>
            </a:bodyPr>
            <a:lstStyle/>
            <a:p>
              <a:pPr marL="0" algn="ctr" rtl="0" eaLnBrk="1" fontAlgn="base" latinLnBrk="0" hangingPunct="1">
                <a:spcBef>
                  <a:spcPts val="0"/>
                </a:spcBef>
                <a:spcAft>
                  <a:spcPts val="0"/>
                </a:spcAft>
              </a:pPr>
              <a:r>
                <a:rPr lang="en-US" sz="1600" kern="1200">
                  <a:solidFill>
                    <a:srgbClr val="202192"/>
                  </a:solidFill>
                  <a:effectLst/>
                  <a:latin typeface="Consolas" panose="020B0609020204030204" pitchFamily="49" charset="0"/>
                  <a:ea typeface="Segoe UI Symbol" panose="020B0502040204020203" pitchFamily="34" charset="0"/>
                  <a:cs typeface="+mn-cs"/>
                </a:rPr>
                <a:t>"supersecret"</a:t>
              </a:r>
            </a:p>
          </p:txBody>
        </p:sp>
      </p:grpSp>
      <p:grpSp>
        <p:nvGrpSpPr>
          <p:cNvPr id="3" name="Group 2">
            <a:extLst>
              <a:ext uri="{FF2B5EF4-FFF2-40B4-BE49-F238E27FC236}">
                <a16:creationId xmlns:a16="http://schemas.microsoft.com/office/drawing/2014/main" id="{8C471AA2-6E9D-4C6D-9680-0E827EC12B29}"/>
              </a:ext>
            </a:extLst>
          </p:cNvPr>
          <p:cNvGrpSpPr/>
          <p:nvPr/>
        </p:nvGrpSpPr>
        <p:grpSpPr>
          <a:xfrm>
            <a:off x="8533876" y="2424735"/>
            <a:ext cx="2457974" cy="859376"/>
            <a:chOff x="8533876" y="2424735"/>
            <a:chExt cx="2457974" cy="859376"/>
          </a:xfrm>
        </p:grpSpPr>
        <p:sp>
          <p:nvSpPr>
            <p:cNvPr id="39" name="Rounded Rectangle 5">
              <a:extLst>
                <a:ext uri="{FF2B5EF4-FFF2-40B4-BE49-F238E27FC236}">
                  <a16:creationId xmlns:a16="http://schemas.microsoft.com/office/drawing/2014/main" id="{F3D499F9-2CA0-4A01-B019-0484C19CC656}"/>
                </a:ext>
              </a:extLst>
            </p:cNvPr>
            <p:cNvSpPr/>
            <p:nvPr/>
          </p:nvSpPr>
          <p:spPr bwMode="auto">
            <a:xfrm>
              <a:off x="8533876" y="2424735"/>
              <a:ext cx="2457974" cy="859376"/>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82296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lang="en-US" sz="2000" err="1">
                  <a:solidFill>
                    <a:srgbClr val="000000"/>
                  </a:solidFill>
                  <a:latin typeface="Segoe UI Semibold"/>
                </a:rPr>
                <a:t>HahsiCorp</a:t>
              </a:r>
              <a:r>
                <a:rPr lang="en-US" sz="2000">
                  <a:solidFill>
                    <a:srgbClr val="000000"/>
                  </a:solidFill>
                  <a:latin typeface="Segoe UI Semibold"/>
                </a:rPr>
                <a:t> Vault</a:t>
              </a:r>
              <a:endParaRPr kumimoji="0" lang="en-US" sz="2000" b="0" i="0" u="none" strike="noStrike" kern="1200" cap="none" spc="0" normalizeH="0" baseline="0" noProof="0">
                <a:ln>
                  <a:noFill/>
                </a:ln>
                <a:solidFill>
                  <a:srgbClr val="000000"/>
                </a:solidFill>
                <a:effectLst/>
                <a:uLnTx/>
                <a:uFillTx/>
                <a:latin typeface="Segoe UI Semibold"/>
                <a:ea typeface="+mn-ea"/>
                <a:cs typeface="+mn-cs"/>
              </a:endParaRPr>
            </a:p>
          </p:txBody>
        </p:sp>
        <p:pic>
          <p:nvPicPr>
            <p:cNvPr id="9218" name="Picture 2" descr="See the source image">
              <a:extLst>
                <a:ext uri="{FF2B5EF4-FFF2-40B4-BE49-F238E27FC236}">
                  <a16:creationId xmlns:a16="http://schemas.microsoft.com/office/drawing/2014/main" id="{BC0E733D-ECE6-4EE9-90B2-9FF68B58D988}"/>
                </a:ext>
              </a:extLst>
            </p:cNvPr>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8688975" y="2640764"/>
              <a:ext cx="492900" cy="482186"/>
            </a:xfrm>
            <a:prstGeom prst="rect">
              <a:avLst/>
            </a:prstGeom>
            <a:noFill/>
            <a:extLst>
              <a:ext uri="{909E8E84-426E-40DD-AFC4-6F175D3DCCD1}">
                <a14:hiddenFill xmlns:a14="http://schemas.microsoft.com/office/drawing/2010/main">
                  <a:solidFill>
                    <a:srgbClr val="FFFFFF"/>
                  </a:solidFill>
                </a14:hiddenFill>
              </a:ext>
            </a:extLst>
          </p:spPr>
        </p:pic>
      </p:grpSp>
      <p:sp>
        <p:nvSpPr>
          <p:cNvPr id="23" name="Rounded Rectangle 5">
            <a:extLst>
              <a:ext uri="{FF2B5EF4-FFF2-40B4-BE49-F238E27FC236}">
                <a16:creationId xmlns:a16="http://schemas.microsoft.com/office/drawing/2014/main" id="{0DCABD45-D8FE-4E09-8794-71B984E6757F}"/>
              </a:ext>
            </a:extLst>
          </p:cNvPr>
          <p:cNvSpPr/>
          <p:nvPr/>
        </p:nvSpPr>
        <p:spPr bwMode="auto">
          <a:xfrm>
            <a:off x="8533876" y="3284111"/>
            <a:ext cx="2457974" cy="812539"/>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82296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000000"/>
              </a:solidFill>
              <a:effectLst/>
              <a:uLnTx/>
              <a:uFillTx/>
              <a:latin typeface="Segoe UI Semibold"/>
              <a:ea typeface="+mn-ea"/>
              <a:cs typeface="+mn-cs"/>
            </a:endParaRPr>
          </a:p>
        </p:txBody>
      </p:sp>
      <p:graphicFrame>
        <p:nvGraphicFramePr>
          <p:cNvPr id="24" name="Table 12">
            <a:extLst>
              <a:ext uri="{FF2B5EF4-FFF2-40B4-BE49-F238E27FC236}">
                <a16:creationId xmlns:a16="http://schemas.microsoft.com/office/drawing/2014/main" id="{B0123673-5332-4061-A109-B89AE3E0D587}"/>
              </a:ext>
            </a:extLst>
          </p:cNvPr>
          <p:cNvGraphicFramePr>
            <a:graphicFrameLocks noGrp="1"/>
          </p:cNvGraphicFramePr>
          <p:nvPr>
            <p:extLst>
              <p:ext uri="{D42A27DB-BD31-4B8C-83A1-F6EECF244321}">
                <p14:modId xmlns:p14="http://schemas.microsoft.com/office/powerpoint/2010/main" val="3978923249"/>
              </p:ext>
            </p:extLst>
          </p:nvPr>
        </p:nvGraphicFramePr>
        <p:xfrm>
          <a:off x="8533876" y="3284111"/>
          <a:ext cx="2457974" cy="829659"/>
        </p:xfrm>
        <a:graphic>
          <a:graphicData uri="http://schemas.openxmlformats.org/drawingml/2006/table">
            <a:tbl>
              <a:tblPr firstRow="1" bandRow="1">
                <a:effectLst/>
                <a:tableStyleId>{3B4B98B0-60AC-42C2-AFA5-B58CD77FA1E5}</a:tableStyleId>
              </a:tblPr>
              <a:tblGrid>
                <a:gridCol w="991124">
                  <a:extLst>
                    <a:ext uri="{9D8B030D-6E8A-4147-A177-3AD203B41FA5}">
                      <a16:colId xmlns:a16="http://schemas.microsoft.com/office/drawing/2014/main" val="3761039183"/>
                    </a:ext>
                  </a:extLst>
                </a:gridCol>
                <a:gridCol w="1466850">
                  <a:extLst>
                    <a:ext uri="{9D8B030D-6E8A-4147-A177-3AD203B41FA5}">
                      <a16:colId xmlns:a16="http://schemas.microsoft.com/office/drawing/2014/main" val="836788475"/>
                    </a:ext>
                  </a:extLst>
                </a:gridCol>
              </a:tblGrid>
              <a:tr h="377275">
                <a:tc>
                  <a:txBody>
                    <a:bodyPr/>
                    <a:lstStyle/>
                    <a:p>
                      <a:pPr marL="0" algn="l" defTabSz="914400" rtl="0" eaLnBrk="1" latinLnBrk="0" hangingPunct="1"/>
                      <a:r>
                        <a:rPr lang="en-US" sz="1400" kern="1200">
                          <a:solidFill>
                            <a:schemeClr val="bg1"/>
                          </a:solidFill>
                        </a:rPr>
                        <a:t>key</a:t>
                      </a:r>
                      <a:endParaRPr lang="en-US" sz="1400" b="1" kern="1200">
                        <a:solidFill>
                          <a:schemeClr val="bg1"/>
                        </a:solidFill>
                        <a:latin typeface="+mj-lt"/>
                        <a:ea typeface="+mn-ea"/>
                        <a:cs typeface="+mn-cs"/>
                      </a:endParaRPr>
                    </a:p>
                  </a:txBody>
                  <a:tcPr marR="0" marT="91440" marB="0">
                    <a:lnL>
                      <a:noFill/>
                    </a:lnL>
                    <a:lnR>
                      <a:noFill/>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202192"/>
                    </a:solidFill>
                  </a:tcPr>
                </a:tc>
                <a:tc>
                  <a:txBody>
                    <a:bodyPr/>
                    <a:lstStyle/>
                    <a:p>
                      <a:pPr marL="0" algn="l" defTabSz="914400" rtl="0" eaLnBrk="1" latinLnBrk="0" hangingPunct="1"/>
                      <a:r>
                        <a:rPr lang="en-US" sz="1400" kern="1200">
                          <a:solidFill>
                            <a:schemeClr val="bg1"/>
                          </a:solidFill>
                        </a:rPr>
                        <a:t>value</a:t>
                      </a:r>
                      <a:endParaRPr lang="en-US" sz="1400" b="1" kern="1200">
                        <a:solidFill>
                          <a:schemeClr val="bg1"/>
                        </a:solidFill>
                        <a:latin typeface="+mj-lt"/>
                        <a:ea typeface="+mn-ea"/>
                        <a:cs typeface="+mn-cs"/>
                      </a:endParaRPr>
                    </a:p>
                  </a:txBody>
                  <a:tcPr marR="0" marT="91440" marB="0">
                    <a:lnL>
                      <a:noFill/>
                    </a:lnL>
                    <a:lnR>
                      <a:noFill/>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202192"/>
                    </a:solidFill>
                  </a:tcPr>
                </a:tc>
                <a:extLst>
                  <a:ext uri="{0D108BD9-81ED-4DB2-BD59-A6C34878D82A}">
                    <a16:rowId xmlns:a16="http://schemas.microsoft.com/office/drawing/2014/main" val="2260012255"/>
                  </a:ext>
                </a:extLst>
              </a:tr>
              <a:tr h="452384">
                <a:tc>
                  <a:txBody>
                    <a:bodyPr/>
                    <a:lstStyle/>
                    <a:p>
                      <a:r>
                        <a:rPr lang="en-US" sz="1400" b="0" kern="1200" err="1">
                          <a:latin typeface="Consolas" panose="020B0609020204030204" pitchFamily="49" charset="0"/>
                        </a:rPr>
                        <a:t>mysecret</a:t>
                      </a:r>
                      <a:endParaRPr lang="en-US" sz="1400" b="0" kern="1200">
                        <a:solidFill>
                          <a:srgbClr val="1A1A1A"/>
                        </a:solidFill>
                        <a:latin typeface="Consolas" panose="020B0609020204030204" pitchFamily="49" charset="0"/>
                        <a:ea typeface="Segoe UI Symbol"/>
                        <a:cs typeface="+mn-cs"/>
                      </a:endParaRPr>
                    </a:p>
                  </a:txBody>
                  <a:tcPr marT="91440" marB="91440">
                    <a:lnL>
                      <a:noFill/>
                    </a:lnL>
                    <a:lnR>
                      <a:noFill/>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US" sz="1400" b="0" kern="1200" dirty="0">
                          <a:latin typeface="Consolas" panose="020B0609020204030204" pitchFamily="49" charset="0"/>
                        </a:rPr>
                        <a:t>"supersecret"</a:t>
                      </a:r>
                      <a:endParaRPr lang="en-US" sz="1400" b="0" kern="1200" dirty="0">
                        <a:solidFill>
                          <a:srgbClr val="1A1A1A"/>
                        </a:solidFill>
                        <a:latin typeface="Consolas" panose="020B0609020204030204" pitchFamily="49" charset="0"/>
                        <a:ea typeface="Segoe UI Symbol"/>
                        <a:cs typeface="+mn-cs"/>
                      </a:endParaRPr>
                    </a:p>
                  </a:txBody>
                  <a:tcPr marT="91440" marB="91440">
                    <a:lnL>
                      <a:noFill/>
                    </a:lnL>
                    <a:lnR>
                      <a:noFill/>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192882631"/>
                  </a:ext>
                </a:extLst>
              </a:tr>
            </a:tbl>
          </a:graphicData>
        </a:graphic>
      </p:graphicFrame>
    </p:spTree>
    <p:extLst>
      <p:ext uri="{BB962C8B-B14F-4D97-AF65-F5344CB8AC3E}">
        <p14:creationId xmlns:p14="http://schemas.microsoft.com/office/powerpoint/2010/main" val="34331957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nodeType="withEffect">
                                  <p:stCondLst>
                                    <p:cond delay="0"/>
                                  </p:stCondLst>
                                  <p:childTnLst>
                                    <p:set>
                                      <p:cBhvr>
                                        <p:cTn id="11" dur="1" fill="hold">
                                          <p:stCondLst>
                                            <p:cond delay="0"/>
                                          </p:stCondLst>
                                        </p:cTn>
                                        <p:tgtEl>
                                          <p:spTgt spid="64"/>
                                        </p:tgtEl>
                                        <p:attrNameLst>
                                          <p:attrName>style.visibility</p:attrName>
                                        </p:attrNameLst>
                                      </p:cBhvr>
                                      <p:to>
                                        <p:strVal val="visible"/>
                                      </p:to>
                                    </p:set>
                                    <p:anim calcmode="lin" valueType="num">
                                      <p:cBhvr>
                                        <p:cTn id="12" dur="500" fill="hold"/>
                                        <p:tgtEl>
                                          <p:spTgt spid="64"/>
                                        </p:tgtEl>
                                        <p:attrNameLst>
                                          <p:attrName>ppt_w</p:attrName>
                                        </p:attrNameLst>
                                      </p:cBhvr>
                                      <p:tavLst>
                                        <p:tav tm="0">
                                          <p:val>
                                            <p:fltVal val="0"/>
                                          </p:val>
                                        </p:tav>
                                        <p:tav tm="100000">
                                          <p:val>
                                            <p:strVal val="#ppt_w"/>
                                          </p:val>
                                        </p:tav>
                                      </p:tavLst>
                                    </p:anim>
                                    <p:anim calcmode="lin" valueType="num">
                                      <p:cBhvr>
                                        <p:cTn id="13" dur="500" fill="hold"/>
                                        <p:tgtEl>
                                          <p:spTgt spid="64"/>
                                        </p:tgtEl>
                                        <p:attrNameLst>
                                          <p:attrName>ppt_h</p:attrName>
                                        </p:attrNameLst>
                                      </p:cBhvr>
                                      <p:tavLst>
                                        <p:tav tm="0">
                                          <p:val>
                                            <p:fltVal val="0"/>
                                          </p:val>
                                        </p:tav>
                                        <p:tav tm="100000">
                                          <p:val>
                                            <p:strVal val="#ppt_h"/>
                                          </p:val>
                                        </p:tav>
                                      </p:tavLst>
                                    </p:anim>
                                    <p:animEffect transition="in" filter="fade">
                                      <p:cBhvr>
                                        <p:cTn id="14" dur="500"/>
                                        <p:tgtEl>
                                          <p:spTgt spid="64"/>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up)">
                                      <p:cBhvr>
                                        <p:cTn id="24" dur="500"/>
                                        <p:tgtEl>
                                          <p:spTgt spid="23"/>
                                        </p:tgtEl>
                                      </p:cBhvr>
                                    </p:animEffect>
                                  </p:childTnLst>
                                </p:cTn>
                              </p:par>
                              <p:par>
                                <p:cTn id="25" presetID="22" presetClass="entr" presetSubtype="1"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up)">
                                      <p:cBhvr>
                                        <p:cTn id="27" dur="500"/>
                                        <p:tgtEl>
                                          <p:spTgt spid="24"/>
                                        </p:tgtEl>
                                      </p:cBhvr>
                                    </p:animEffect>
                                  </p:childTnLst>
                                </p:cTn>
                              </p:par>
                            </p:childTnLst>
                          </p:cTn>
                        </p:par>
                        <p:par>
                          <p:cTn id="28" fill="hold">
                            <p:stCondLst>
                              <p:cond delay="1500"/>
                            </p:stCondLst>
                            <p:childTnLst>
                              <p:par>
                                <p:cTn id="29" presetID="22" presetClass="entr" presetSubtype="8"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par>
                                <p:cTn id="32" presetID="22" presetClass="entr" presetSubtype="2" fill="hold"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right)">
                                      <p:cBhvr>
                                        <p:cTn id="34" dur="500"/>
                                        <p:tgtEl>
                                          <p:spTgt spid="6"/>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58"/>
                                        </p:tgtEl>
                                        <p:attrNameLst>
                                          <p:attrName>style.visibility</p:attrName>
                                        </p:attrNameLst>
                                      </p:cBhvr>
                                      <p:to>
                                        <p:strVal val="visible"/>
                                      </p:to>
                                    </p:set>
                                    <p:animEffect transition="in" filter="wipe(left)">
                                      <p:cBhvr>
                                        <p:cTn id="39" dur="500"/>
                                        <p:tgtEl>
                                          <p:spTgt spid="58"/>
                                        </p:tgtEl>
                                      </p:cBhvr>
                                    </p:animEffect>
                                  </p:childTnLst>
                                </p:cTn>
                              </p:par>
                              <p:par>
                                <p:cTn id="40" presetID="10" presetClass="entr" presetSubtype="0" fill="hold" nodeType="with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500"/>
                                        <p:tgtEl>
                                          <p:spTgt spid="5"/>
                                        </p:tgtEl>
                                      </p:cBhvr>
                                    </p:animEffect>
                                  </p:childTnLst>
                                </p:cTn>
                              </p:par>
                              <p:par>
                                <p:cTn id="43" presetID="42" presetClass="path" presetSubtype="0" decel="100000" fill="hold" nodeType="withEffect">
                                  <p:stCondLst>
                                    <p:cond delay="0"/>
                                  </p:stCondLst>
                                  <p:childTnLst>
                                    <p:animMotion origin="layout" path="M 2.08333E-6 4.81481E-6 L 2.08333E-6 0.03773 " pathEditMode="relative" rAng="0" ptsTypes="AA">
                                      <p:cBhvr>
                                        <p:cTn id="44" dur="750" spd="-100000" fill="hold"/>
                                        <p:tgtEl>
                                          <p:spTgt spid="5"/>
                                        </p:tgtEl>
                                        <p:attrNameLst>
                                          <p:attrName>ppt_x</p:attrName>
                                          <p:attrName>ppt_y</p:attrName>
                                        </p:attrNameLst>
                                      </p:cBhvr>
                                      <p:rCtr x="0" y="187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6B6A15-64EA-4E35-BA24-1F99E314A0C9}"/>
              </a:ext>
            </a:extLst>
          </p:cNvPr>
          <p:cNvSpPr>
            <a:spLocks noGrp="1"/>
          </p:cNvSpPr>
          <p:nvPr>
            <p:ph type="title"/>
          </p:nvPr>
        </p:nvSpPr>
        <p:spPr/>
        <p:txBody>
          <a:bodyPr/>
          <a:lstStyle/>
          <a:p>
            <a:r>
              <a:rPr lang="en-US"/>
              <a:t>Dapr secrets API</a:t>
            </a:r>
          </a:p>
        </p:txBody>
      </p:sp>
      <p:sp>
        <p:nvSpPr>
          <p:cNvPr id="4" name="Text Placeholder 3">
            <a:extLst>
              <a:ext uri="{FF2B5EF4-FFF2-40B4-BE49-F238E27FC236}">
                <a16:creationId xmlns:a16="http://schemas.microsoft.com/office/drawing/2014/main" id="{49E5FB32-B0F2-4119-ACD1-ED6E6403DC68}"/>
              </a:ext>
            </a:extLst>
          </p:cNvPr>
          <p:cNvSpPr>
            <a:spLocks noGrp="1"/>
          </p:cNvSpPr>
          <p:nvPr>
            <p:ph type="body" sz="quarter" idx="13"/>
          </p:nvPr>
        </p:nvSpPr>
        <p:spPr>
          <a:xfrm>
            <a:off x="5791202" y="0"/>
            <a:ext cx="1638298" cy="492314"/>
          </a:xfrm>
        </p:spPr>
        <p:txBody>
          <a:bodyPr/>
          <a:lstStyle/>
          <a:p>
            <a:r>
              <a:rPr lang="en-US" err="1"/>
              <a:t>vault.yaml</a:t>
            </a:r>
            <a:endParaRPr lang="en-US"/>
          </a:p>
        </p:txBody>
      </p:sp>
      <p:sp>
        <p:nvSpPr>
          <p:cNvPr id="5" name="Text Placeholder 4">
            <a:extLst>
              <a:ext uri="{FF2B5EF4-FFF2-40B4-BE49-F238E27FC236}">
                <a16:creationId xmlns:a16="http://schemas.microsoft.com/office/drawing/2014/main" id="{E5333A7B-B3C6-4EFB-891E-51846FB73CA4}"/>
              </a:ext>
            </a:extLst>
          </p:cNvPr>
          <p:cNvSpPr>
            <a:spLocks noGrp="1"/>
          </p:cNvSpPr>
          <p:nvPr>
            <p:ph type="body" sz="quarter" idx="11"/>
          </p:nvPr>
        </p:nvSpPr>
        <p:spPr>
          <a:xfrm>
            <a:off x="6002867" y="677263"/>
            <a:ext cx="6024033" cy="4930581"/>
          </a:xfrm>
        </p:spPr>
        <p:txBody>
          <a:bodyPr/>
          <a:lstStyle/>
          <a:p>
            <a:r>
              <a:rPr lang="en-US" sz="1800" err="1"/>
              <a:t>apiVersion</a:t>
            </a:r>
            <a:r>
              <a:rPr lang="en-US" sz="1800"/>
              <a:t>: dapr.io/v1alpha1</a:t>
            </a:r>
          </a:p>
          <a:p>
            <a:r>
              <a:rPr lang="en-US" sz="1800"/>
              <a:t>kind: Component</a:t>
            </a:r>
          </a:p>
          <a:p>
            <a:r>
              <a:rPr lang="en-US" sz="1800"/>
              <a:t>metadata:</a:t>
            </a:r>
          </a:p>
          <a:p>
            <a:r>
              <a:rPr lang="en-US" sz="1800"/>
              <a:t>  name: </a:t>
            </a:r>
            <a:r>
              <a:rPr lang="en-US" sz="1800" b="1"/>
              <a:t>vault</a:t>
            </a:r>
          </a:p>
          <a:p>
            <a:r>
              <a:rPr lang="en-US" sz="1800"/>
              <a:t>spec:</a:t>
            </a:r>
          </a:p>
          <a:p>
            <a:r>
              <a:rPr lang="en-US" sz="1800"/>
              <a:t>  type: </a:t>
            </a:r>
            <a:r>
              <a:rPr lang="en-US" sz="1800" err="1"/>
              <a:t>secretstores.</a:t>
            </a:r>
            <a:r>
              <a:rPr lang="en-US" sz="1800" b="1" err="1"/>
              <a:t>hashicorp.vault</a:t>
            </a:r>
            <a:endParaRPr lang="en-US" sz="1800" b="1"/>
          </a:p>
          <a:p>
            <a:r>
              <a:rPr lang="en-US" sz="1800"/>
              <a:t>  metadata:</a:t>
            </a:r>
          </a:p>
          <a:p>
            <a:r>
              <a:rPr lang="en-US" sz="1800"/>
              <a:t>  - name: </a:t>
            </a:r>
            <a:r>
              <a:rPr lang="en-US" sz="1800" err="1"/>
              <a:t>vaultAddr</a:t>
            </a:r>
            <a:endParaRPr lang="en-US" sz="1800"/>
          </a:p>
          <a:p>
            <a:r>
              <a:rPr lang="en-US" sz="1800"/>
              <a:t>    value: https://127.0.0.1:8200</a:t>
            </a:r>
          </a:p>
          <a:p>
            <a:r>
              <a:rPr lang="en-US" sz="1800"/>
              <a:t>  - name: </a:t>
            </a:r>
            <a:r>
              <a:rPr lang="en-US" sz="1800" err="1"/>
              <a:t>caCert</a:t>
            </a:r>
            <a:endParaRPr lang="en-US" sz="1800"/>
          </a:p>
          <a:p>
            <a:r>
              <a:rPr lang="en-US" sz="1800"/>
              <a:t>    value: "</a:t>
            </a:r>
            <a:r>
              <a:rPr lang="en-US" sz="1800" err="1"/>
              <a:t>ca_cert</a:t>
            </a:r>
            <a:r>
              <a:rPr lang="en-US" sz="1800"/>
              <a:t>"</a:t>
            </a:r>
          </a:p>
          <a:p>
            <a:r>
              <a:rPr lang="en-US" sz="1800"/>
              <a:t>  - name: </a:t>
            </a:r>
            <a:r>
              <a:rPr lang="en-US" sz="1800" err="1"/>
              <a:t>caPath</a:t>
            </a:r>
            <a:endParaRPr lang="en-US" sz="1800"/>
          </a:p>
          <a:p>
            <a:r>
              <a:rPr lang="en-US" sz="1800"/>
              <a:t>    value: "/certs/</a:t>
            </a:r>
            <a:r>
              <a:rPr lang="en-US" sz="1800" err="1"/>
              <a:t>cert.pem</a:t>
            </a:r>
            <a:r>
              <a:rPr lang="en-US" sz="1800"/>
              <a:t>"</a:t>
            </a:r>
          </a:p>
          <a:p>
            <a:r>
              <a:rPr lang="en-US" sz="1800"/>
              <a:t>  - name: </a:t>
            </a:r>
            <a:r>
              <a:rPr lang="en-US" sz="1800" err="1"/>
              <a:t>caPem</a:t>
            </a:r>
            <a:endParaRPr lang="en-US" sz="1800"/>
          </a:p>
          <a:p>
            <a:r>
              <a:rPr lang="en-US" sz="1800"/>
              <a:t>    value: "/certs/</a:t>
            </a:r>
            <a:r>
              <a:rPr lang="en-US" sz="1800" err="1"/>
              <a:t>ca.pem</a:t>
            </a:r>
            <a:r>
              <a:rPr lang="en-US" sz="1800"/>
              <a:t>”</a:t>
            </a:r>
          </a:p>
        </p:txBody>
      </p:sp>
      <p:sp>
        <p:nvSpPr>
          <p:cNvPr id="12" name="Text Placeholder 2">
            <a:extLst>
              <a:ext uri="{FF2B5EF4-FFF2-40B4-BE49-F238E27FC236}">
                <a16:creationId xmlns:a16="http://schemas.microsoft.com/office/drawing/2014/main" id="{F58C8565-118D-4030-B36E-FFCD50F276C0}"/>
              </a:ext>
            </a:extLst>
          </p:cNvPr>
          <p:cNvSpPr txBox="1">
            <a:spLocks/>
          </p:cNvSpPr>
          <p:nvPr/>
        </p:nvSpPr>
        <p:spPr>
          <a:xfrm>
            <a:off x="588263" y="1844946"/>
            <a:ext cx="4924423" cy="2200602"/>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sz="2400" b="0" i="0" kern="1200" spc="0" baseline="0">
                <a:solidFill>
                  <a:schemeClr val="tx1"/>
                </a:solidFill>
                <a:latin typeface="Segoe UI" panose="020B0502040204020203" pitchFamily="34" charset="0"/>
                <a:ea typeface="+mn-ea"/>
                <a:cs typeface="Segoe UI" panose="020B0502040204020203" pitchFamily="34" charset="0"/>
              </a:defRPr>
            </a:lvl1pPr>
            <a:lvl2pPr marL="0" marR="0" indent="0" algn="l" defTabSz="932742" rtl="0" eaLnBrk="1" fontAlgn="auto" latinLnBrk="0" hangingPunct="1">
              <a:lnSpc>
                <a:spcPct val="100000"/>
              </a:lnSpc>
              <a:spcBef>
                <a:spcPts val="60"/>
              </a:spcBef>
              <a:spcAft>
                <a:spcPts val="60"/>
              </a:spcAft>
              <a:buClrTx/>
              <a:buSzPct val="90000"/>
              <a:buFont typeface="Wingdings" panose="05000000000000000000" pitchFamily="2" charset="2"/>
              <a:buNone/>
              <a:tabLst/>
              <a:defRPr sz="2400" b="0" i="0" kern="1200" spc="0" baseline="0">
                <a:solidFill>
                  <a:srgbClr val="2F2F2F"/>
                </a:solidFill>
                <a:latin typeface="Segoe UI" panose="020B0502040204020203" pitchFamily="34" charset="0"/>
                <a:ea typeface="+mn-ea"/>
                <a:cs typeface="Segoe UI" panose="020B0502040204020203" pitchFamily="34" charset="0"/>
              </a:defRPr>
            </a:lvl2pPr>
            <a:lvl3pPr marL="457063"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solidFill>
                  <a:schemeClr val="tx1"/>
                </a:solidFill>
                <a:latin typeface="+mn-lt"/>
                <a:ea typeface="+mn-ea"/>
                <a:cs typeface="+mn-cs"/>
              </a:defRPr>
            </a:lvl3pPr>
            <a:lvl4pPr marL="685594"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4pPr>
            <a:lvl5pPr marL="914126"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r>
              <a:rPr lang="en-US" sz="2000">
                <a:latin typeface="Segoe UI Semibold" panose="020B0702040204020203" pitchFamily="34" charset="0"/>
                <a:cs typeface="Segoe UI Semibold" panose="020B0702040204020203" pitchFamily="34" charset="0"/>
              </a:rPr>
              <a:t>App-to-sidecar</a:t>
            </a:r>
          </a:p>
          <a:p>
            <a:pPr>
              <a:spcAft>
                <a:spcPts val="600"/>
              </a:spcAft>
            </a:pPr>
            <a:r>
              <a:rPr lang="en-US">
                <a:solidFill>
                  <a:srgbClr val="202192"/>
                </a:solidFill>
                <a:latin typeface="Segoe UI Semibold" panose="020B0702040204020203" pitchFamily="34" charset="0"/>
                <a:cs typeface="Segoe UI Semibold" panose="020B0702040204020203" pitchFamily="34" charset="0"/>
              </a:rPr>
              <a:t>Retrieve a secret</a:t>
            </a:r>
          </a:p>
          <a:p>
            <a:pPr>
              <a:spcBef>
                <a:spcPts val="0"/>
              </a:spcBef>
              <a:spcAft>
                <a:spcPts val="1800"/>
              </a:spcAft>
            </a:pPr>
            <a:r>
              <a:rPr lang="en-US" sz="2000">
                <a:latin typeface="Consolas" panose="020B0609020204030204" pitchFamily="49" charset="0"/>
              </a:rPr>
              <a:t>GET /v1.0/secrets/vault/</a:t>
            </a:r>
            <a:r>
              <a:rPr lang="en-US" sz="2000" err="1">
                <a:latin typeface="Consolas" panose="020B0609020204030204" pitchFamily="49" charset="0"/>
              </a:rPr>
              <a:t>mysecret</a:t>
            </a:r>
            <a:endParaRPr lang="en-US" sz="2000">
              <a:latin typeface="Consolas" panose="020B0609020204030204" pitchFamily="49"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b="0" i="0" u="none" strike="noStrike" kern="1200" cap="none" spc="0" normalizeH="0" baseline="0" noProof="0">
                <a:ln>
                  <a:noFill/>
                </a:ln>
                <a:solidFill>
                  <a:srgbClr val="202192"/>
                </a:solidFill>
                <a:effectLst/>
                <a:uLnTx/>
                <a:uFillTx/>
                <a:latin typeface="Segoe UI Semibold" panose="020B0702040204020203" pitchFamily="34" charset="0"/>
                <a:ea typeface="+mn-ea"/>
                <a:cs typeface="Segoe UI Semibold" panose="020B0702040204020203" pitchFamily="34" charset="0"/>
              </a:rPr>
              <a:t>Retrieve secrets in bulk</a:t>
            </a:r>
          </a:p>
          <a:p>
            <a:pPr marL="0" marR="0" lvl="0" indent="0" algn="l" defTabSz="914400" rtl="0" eaLnBrk="1" fontAlgn="auto" latinLnBrk="0" hangingPunct="1">
              <a:lnSpc>
                <a:spcPct val="100000"/>
              </a:lnSpc>
              <a:spcBef>
                <a:spcPts val="0"/>
              </a:spcBef>
              <a:spcAft>
                <a:spcPts val="1800"/>
              </a:spcAft>
              <a:buClrTx/>
              <a:buSzTx/>
              <a:buFontTx/>
              <a:buNone/>
              <a:tabLst/>
              <a:defRPr/>
            </a:pPr>
            <a:r>
              <a:rPr kumimoji="0" lang="en-US" sz="2000" b="0" i="0" u="none" strike="noStrike" kern="1200" cap="none" spc="0" normalizeH="0" baseline="0" noProof="0">
                <a:ln>
                  <a:noFill/>
                </a:ln>
                <a:solidFill>
                  <a:srgbClr val="000000"/>
                </a:solidFill>
                <a:effectLst/>
                <a:uLnTx/>
                <a:uFillTx/>
                <a:latin typeface="Consolas" panose="020B0609020204030204" pitchFamily="49" charset="0"/>
                <a:ea typeface="+mn-ea"/>
                <a:cs typeface="+mn-cs"/>
              </a:rPr>
              <a:t>GET /v1.0/secrets/vault/bulk</a:t>
            </a:r>
          </a:p>
        </p:txBody>
      </p:sp>
    </p:spTree>
    <p:extLst>
      <p:ext uri="{BB962C8B-B14F-4D97-AF65-F5344CB8AC3E}">
        <p14:creationId xmlns:p14="http://schemas.microsoft.com/office/powerpoint/2010/main" val="1415033821"/>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id="{30F8410B-CD2A-4961-88AD-B033C62E0914}"/>
              </a:ext>
            </a:extLst>
          </p:cNvPr>
          <p:cNvSpPr/>
          <p:nvPr/>
        </p:nvSpPr>
        <p:spPr bwMode="auto">
          <a:xfrm>
            <a:off x="9062460" y="1433509"/>
            <a:ext cx="2158416" cy="2048578"/>
          </a:xfrm>
          <a:prstGeom prst="rect">
            <a:avLst/>
          </a:prstGeom>
          <a:solidFill>
            <a:srgbClr val="FFFFFF">
              <a:lumMod val="95000"/>
            </a:srgbClr>
          </a:solidFill>
          <a:ln w="9525" cap="flat" cmpd="sng" algn="ctr">
            <a:noFill/>
            <a:prstDash val="solid"/>
            <a:headEnd type="none" w="med" len="med"/>
            <a:tailEnd type="none" w="med" len="med"/>
          </a:ln>
          <a:effectLst>
            <a:outerShdw blurRad="152400" sx="101000" sy="101000" algn="ctr" rotWithShape="0">
              <a:prstClr val="black">
                <a:alpha val="30000"/>
              </a:prstClr>
            </a:outerShdw>
          </a:effectLst>
        </p:spPr>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a:ln>
                  <a:noFill/>
                </a:ln>
                <a:solidFill>
                  <a:srgbClr val="000000"/>
                </a:solidFill>
                <a:effectLst/>
                <a:uLnTx/>
                <a:uFillTx/>
                <a:latin typeface="Segoe UI Semibold"/>
                <a:ea typeface="Segoe UI" pitchFamily="34" charset="0"/>
                <a:cs typeface="Segoe UI" pitchFamily="34" charset="0"/>
              </a:rPr>
              <a:t>Host/Pod</a:t>
            </a:r>
          </a:p>
        </p:txBody>
      </p:sp>
      <p:sp>
        <p:nvSpPr>
          <p:cNvPr id="38" name="Rectangle 15">
            <a:extLst>
              <a:ext uri="{FF2B5EF4-FFF2-40B4-BE49-F238E27FC236}">
                <a16:creationId xmlns:a16="http://schemas.microsoft.com/office/drawing/2014/main" id="{406C5FD8-78C7-4DF4-8C71-B2EB7F3D1033}"/>
              </a:ext>
            </a:extLst>
          </p:cNvPr>
          <p:cNvSpPr/>
          <p:nvPr/>
        </p:nvSpPr>
        <p:spPr bwMode="auto">
          <a:xfrm>
            <a:off x="6598285" y="1624961"/>
            <a:ext cx="2888615" cy="2619375"/>
          </a:xfrm>
          <a:custGeom>
            <a:avLst/>
            <a:gdLst>
              <a:gd name="connsiteX0" fmla="*/ 0 w 3192780"/>
              <a:gd name="connsiteY0" fmla="*/ 0 h 2026920"/>
              <a:gd name="connsiteX1" fmla="*/ 3192780 w 3192780"/>
              <a:gd name="connsiteY1" fmla="*/ 0 h 2026920"/>
              <a:gd name="connsiteX2" fmla="*/ 3192780 w 3192780"/>
              <a:gd name="connsiteY2" fmla="*/ 2026920 h 2026920"/>
              <a:gd name="connsiteX3" fmla="*/ 0 w 3192780"/>
              <a:gd name="connsiteY3" fmla="*/ 2026920 h 2026920"/>
              <a:gd name="connsiteX4" fmla="*/ 0 w 3192780"/>
              <a:gd name="connsiteY4" fmla="*/ 0 h 2026920"/>
              <a:gd name="connsiteX0" fmla="*/ 167640 w 3192780"/>
              <a:gd name="connsiteY0" fmla="*/ 1051560 h 2026920"/>
              <a:gd name="connsiteX1" fmla="*/ 3192780 w 3192780"/>
              <a:gd name="connsiteY1" fmla="*/ 0 h 2026920"/>
              <a:gd name="connsiteX2" fmla="*/ 3192780 w 3192780"/>
              <a:gd name="connsiteY2" fmla="*/ 2026920 h 2026920"/>
              <a:gd name="connsiteX3" fmla="*/ 0 w 3192780"/>
              <a:gd name="connsiteY3" fmla="*/ 2026920 h 2026920"/>
              <a:gd name="connsiteX4" fmla="*/ 167640 w 3192780"/>
              <a:gd name="connsiteY4" fmla="*/ 1051560 h 2026920"/>
              <a:gd name="connsiteX0" fmla="*/ 0 w 3025140"/>
              <a:gd name="connsiteY0" fmla="*/ 1051560 h 3162300"/>
              <a:gd name="connsiteX1" fmla="*/ 3025140 w 3025140"/>
              <a:gd name="connsiteY1" fmla="*/ 0 h 3162300"/>
              <a:gd name="connsiteX2" fmla="*/ 3025140 w 3025140"/>
              <a:gd name="connsiteY2" fmla="*/ 2026920 h 3162300"/>
              <a:gd name="connsiteX3" fmla="*/ 2095500 w 3025140"/>
              <a:gd name="connsiteY3" fmla="*/ 3162300 h 3162300"/>
              <a:gd name="connsiteX4" fmla="*/ 0 w 3025140"/>
              <a:gd name="connsiteY4" fmla="*/ 1051560 h 3162300"/>
              <a:gd name="connsiteX0" fmla="*/ 0 w 3558540"/>
              <a:gd name="connsiteY0" fmla="*/ 1051560 h 3162300"/>
              <a:gd name="connsiteX1" fmla="*/ 3025140 w 3558540"/>
              <a:gd name="connsiteY1" fmla="*/ 0 h 3162300"/>
              <a:gd name="connsiteX2" fmla="*/ 3558540 w 3558540"/>
              <a:gd name="connsiteY2" fmla="*/ 434340 h 3162300"/>
              <a:gd name="connsiteX3" fmla="*/ 2095500 w 3558540"/>
              <a:gd name="connsiteY3" fmla="*/ 3162300 h 3162300"/>
              <a:gd name="connsiteX4" fmla="*/ 0 w 3558540"/>
              <a:gd name="connsiteY4" fmla="*/ 1051560 h 3162300"/>
              <a:gd name="connsiteX0" fmla="*/ 0 w 3117215"/>
              <a:gd name="connsiteY0" fmla="*/ 800735 h 3162300"/>
              <a:gd name="connsiteX1" fmla="*/ 2583815 w 3117215"/>
              <a:gd name="connsiteY1" fmla="*/ 0 h 3162300"/>
              <a:gd name="connsiteX2" fmla="*/ 3117215 w 3117215"/>
              <a:gd name="connsiteY2" fmla="*/ 434340 h 3162300"/>
              <a:gd name="connsiteX3" fmla="*/ 1654175 w 3117215"/>
              <a:gd name="connsiteY3" fmla="*/ 3162300 h 3162300"/>
              <a:gd name="connsiteX4" fmla="*/ 0 w 3117215"/>
              <a:gd name="connsiteY4" fmla="*/ 800735 h 3162300"/>
              <a:gd name="connsiteX0" fmla="*/ 0 w 3117215"/>
              <a:gd name="connsiteY0" fmla="*/ 511810 h 2873375"/>
              <a:gd name="connsiteX1" fmla="*/ 2948940 w 3117215"/>
              <a:gd name="connsiteY1" fmla="*/ 0 h 2873375"/>
              <a:gd name="connsiteX2" fmla="*/ 3117215 w 3117215"/>
              <a:gd name="connsiteY2" fmla="*/ 145415 h 2873375"/>
              <a:gd name="connsiteX3" fmla="*/ 1654175 w 3117215"/>
              <a:gd name="connsiteY3" fmla="*/ 2873375 h 2873375"/>
              <a:gd name="connsiteX4" fmla="*/ 0 w 3117215"/>
              <a:gd name="connsiteY4" fmla="*/ 511810 h 2873375"/>
              <a:gd name="connsiteX0" fmla="*/ 0 w 2888615"/>
              <a:gd name="connsiteY0" fmla="*/ 448310 h 2873375"/>
              <a:gd name="connsiteX1" fmla="*/ 2720340 w 2888615"/>
              <a:gd name="connsiteY1" fmla="*/ 0 h 2873375"/>
              <a:gd name="connsiteX2" fmla="*/ 2888615 w 2888615"/>
              <a:gd name="connsiteY2" fmla="*/ 145415 h 2873375"/>
              <a:gd name="connsiteX3" fmla="*/ 1425575 w 2888615"/>
              <a:gd name="connsiteY3" fmla="*/ 2873375 h 2873375"/>
              <a:gd name="connsiteX4" fmla="*/ 0 w 2888615"/>
              <a:gd name="connsiteY4" fmla="*/ 448310 h 2873375"/>
              <a:gd name="connsiteX0" fmla="*/ 0 w 2888615"/>
              <a:gd name="connsiteY0" fmla="*/ 448310 h 2619375"/>
              <a:gd name="connsiteX1" fmla="*/ 2720340 w 2888615"/>
              <a:gd name="connsiteY1" fmla="*/ 0 h 2619375"/>
              <a:gd name="connsiteX2" fmla="*/ 2888615 w 2888615"/>
              <a:gd name="connsiteY2" fmla="*/ 145415 h 2619375"/>
              <a:gd name="connsiteX3" fmla="*/ 1619250 w 2888615"/>
              <a:gd name="connsiteY3" fmla="*/ 2619375 h 2619375"/>
              <a:gd name="connsiteX4" fmla="*/ 0 w 2888615"/>
              <a:gd name="connsiteY4" fmla="*/ 448310 h 2619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8615" h="2619375">
                <a:moveTo>
                  <a:pt x="0" y="448310"/>
                </a:moveTo>
                <a:lnTo>
                  <a:pt x="2720340" y="0"/>
                </a:lnTo>
                <a:lnTo>
                  <a:pt x="2888615" y="145415"/>
                </a:lnTo>
                <a:lnTo>
                  <a:pt x="1619250" y="2619375"/>
                </a:lnTo>
                <a:lnTo>
                  <a:pt x="0" y="448310"/>
                </a:lnTo>
                <a:close/>
              </a:path>
            </a:pathLst>
          </a:custGeom>
          <a:gradFill>
            <a:gsLst>
              <a:gs pos="100000">
                <a:srgbClr val="000000">
                  <a:lumMod val="65000"/>
                  <a:lumOff val="35000"/>
                </a:srgbClr>
              </a:gs>
              <a:gs pos="68000">
                <a:srgbClr val="FFFFFF">
                  <a:lumMod val="75000"/>
                </a:srgbClr>
              </a:gs>
              <a:gs pos="45000">
                <a:srgbClr val="FFFFFF">
                  <a:lumMod val="95000"/>
                </a:srgbClr>
              </a:gs>
            </a:gsLst>
            <a:lin ang="1800000" scaled="0"/>
          </a:gra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41" name="Group 40">
            <a:extLst>
              <a:ext uri="{FF2B5EF4-FFF2-40B4-BE49-F238E27FC236}">
                <a16:creationId xmlns:a16="http://schemas.microsoft.com/office/drawing/2014/main" id="{277EA813-66F0-4514-AF2E-2366AD41CA30}"/>
              </a:ext>
            </a:extLst>
          </p:cNvPr>
          <p:cNvGrpSpPr/>
          <p:nvPr/>
        </p:nvGrpSpPr>
        <p:grpSpPr>
          <a:xfrm>
            <a:off x="584199" y="2017712"/>
            <a:ext cx="3692526" cy="4251325"/>
            <a:chOff x="584199" y="2017712"/>
            <a:chExt cx="3692526" cy="4251325"/>
          </a:xfrm>
        </p:grpSpPr>
        <p:sp>
          <p:nvSpPr>
            <p:cNvPr id="42" name="Content Placeholder 39">
              <a:extLst>
                <a:ext uri="{FF2B5EF4-FFF2-40B4-BE49-F238E27FC236}">
                  <a16:creationId xmlns:a16="http://schemas.microsoft.com/office/drawing/2014/main" id="{C7DC6D29-4371-46BC-A7D0-1B9C80575A33}"/>
                </a:ext>
              </a:extLst>
            </p:cNvPr>
            <p:cNvSpPr txBox="1">
              <a:spLocks/>
            </p:cNvSpPr>
            <p:nvPr/>
          </p:nvSpPr>
          <p:spPr>
            <a:xfrm>
              <a:off x="584201" y="2017712"/>
              <a:ext cx="3692524" cy="4251325"/>
            </a:xfrm>
            <a:prstGeom prst="rect">
              <a:avLst/>
            </a:prstGeom>
          </p:spPr>
          <p:txBody>
            <a:bodyPr lIns="0" tIns="0" rIns="0" bIns="0"/>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2400" b="0" i="0" u="none" strike="noStrike" kern="1200" cap="none" spc="0" normalizeH="0" baseline="0" noProof="0">
                  <a:ln>
                    <a:noFill/>
                  </a:ln>
                  <a:solidFill>
                    <a:srgbClr val="000000"/>
                  </a:solidFill>
                  <a:effectLst/>
                  <a:uLnTx/>
                  <a:uFillTx/>
                  <a:latin typeface="Segoe UI Semibold"/>
                  <a:ea typeface="+mn-ea"/>
                  <a:cs typeface="Segoe UI" panose="020B0502040204020203" pitchFamily="34" charset="0"/>
                </a:rPr>
                <a:t>Stateful, objects of storage and compute</a:t>
              </a:r>
            </a:p>
            <a:p>
              <a:pPr marL="228600" marR="0" lvl="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pPr>
              <a:endParaRPr kumimoji="0" lang="en-US" sz="2400" b="0" i="0" u="none" strike="noStrike" kern="1200" cap="none" spc="0" normalizeH="0" baseline="0" noProof="0">
                <a:ln>
                  <a:noFill/>
                </a:ln>
                <a:solidFill>
                  <a:srgbClr val="0078D4"/>
                </a:solidFill>
                <a:effectLst/>
                <a:uLnTx/>
                <a:uFillTx/>
                <a:latin typeface="Segoe UI"/>
                <a:ea typeface="+mn-ea"/>
                <a:cs typeface="Segoe UI" panose="020B0502040204020203" pitchFamily="34" charset="0"/>
              </a:endParaRPr>
            </a:p>
            <a:p>
              <a:pPr marL="0" marR="0" lvl="0" indent="0" algn="l" defTabSz="932742" rtl="0" eaLnBrk="1" fontAlgn="auto" latinLnBrk="0" hangingPunct="1">
                <a:lnSpc>
                  <a:spcPct val="100000"/>
                </a:lnSpc>
                <a:spcBef>
                  <a:spcPct val="20000"/>
                </a:spcBef>
                <a:spcAft>
                  <a:spcPts val="1200"/>
                </a:spcAft>
                <a:buClrTx/>
                <a:buSzPct val="90000"/>
                <a:buFont typeface="Wingdings" panose="05000000000000000000" pitchFamily="2" charset="2"/>
                <a:buNone/>
                <a:tabLst/>
                <a:defRPr/>
              </a:pPr>
              <a:r>
                <a:rPr kumimoji="0" lang="en-US" sz="1800" b="0" i="0" u="none" strike="noStrike" kern="1200" cap="none" spc="0" normalizeH="0" baseline="0" noProof="0">
                  <a:ln>
                    <a:noFill/>
                  </a:ln>
                  <a:solidFill>
                    <a:srgbClr val="0078D4"/>
                  </a:solidFill>
                  <a:effectLst/>
                  <a:uLnTx/>
                  <a:uFillTx/>
                  <a:latin typeface="Segoe UI Semibold"/>
                  <a:ea typeface="+mn-ea"/>
                  <a:cs typeface="Segoe UI" panose="020B0502040204020203" pitchFamily="34" charset="0"/>
                </a:rPr>
                <a:t>Dapr Actor features:</a:t>
              </a:r>
            </a:p>
            <a:p>
              <a:pPr marL="365760" marR="0" lvl="1" indent="0" algn="l" defTabSz="932742" rtl="0" eaLnBrk="1" fontAlgn="auto" latinLnBrk="0" hangingPunct="1">
                <a:lnSpc>
                  <a:spcPct val="100000"/>
                </a:lnSpc>
                <a:spcBef>
                  <a:spcPts val="600"/>
                </a:spcBef>
                <a:spcAft>
                  <a:spcPts val="1200"/>
                </a:spcAft>
                <a:buClrTx/>
                <a:buSzPct val="90000"/>
                <a:buFont typeface="Wingdings" panose="05000000000000000000" pitchFamily="2" charset="2"/>
                <a:buNone/>
                <a:tabLst/>
                <a:defRPr/>
              </a:pPr>
              <a:r>
                <a:rPr kumimoji="0" lang="en-US" sz="1800" b="0" i="0" u="none" strike="noStrike" kern="1200" cap="none" spc="0" normalizeH="0" baseline="0" noProof="0">
                  <a:ln>
                    <a:noFill/>
                  </a:ln>
                  <a:solidFill>
                    <a:srgbClr val="000000"/>
                  </a:solidFill>
                  <a:effectLst/>
                  <a:uLnTx/>
                  <a:uFillTx/>
                  <a:latin typeface="Segoe UI"/>
                  <a:ea typeface="+mn-ea"/>
                  <a:cs typeface="+mn-cs"/>
                </a:rPr>
                <a:t>Distribution and failover</a:t>
              </a:r>
            </a:p>
            <a:p>
              <a:pPr marL="365760" marR="0" lvl="1" indent="0" algn="l" defTabSz="932742" rtl="0" eaLnBrk="1" fontAlgn="auto" latinLnBrk="0" hangingPunct="1">
                <a:lnSpc>
                  <a:spcPct val="100000"/>
                </a:lnSpc>
                <a:spcBef>
                  <a:spcPts val="600"/>
                </a:spcBef>
                <a:spcAft>
                  <a:spcPts val="1200"/>
                </a:spcAft>
                <a:buClrTx/>
                <a:buSzPct val="90000"/>
                <a:buFont typeface="Wingdings" panose="05000000000000000000" pitchFamily="2" charset="2"/>
                <a:buNone/>
                <a:tabLst/>
                <a:defRPr/>
              </a:pPr>
              <a:r>
                <a:rPr kumimoji="0" lang="en-US" sz="1800" b="0" i="0" u="none" strike="noStrike" kern="1200" cap="none" spc="0" normalizeH="0" baseline="0" noProof="0">
                  <a:ln>
                    <a:noFill/>
                  </a:ln>
                  <a:solidFill>
                    <a:srgbClr val="000000"/>
                  </a:solidFill>
                  <a:effectLst/>
                  <a:uLnTx/>
                  <a:uFillTx/>
                  <a:latin typeface="Segoe UI"/>
                  <a:ea typeface="+mn-ea"/>
                  <a:cs typeface="+mn-cs"/>
                </a:rPr>
                <a:t>Turn-based concurrency</a:t>
              </a:r>
            </a:p>
            <a:p>
              <a:pPr marL="365760" marR="0" lvl="1" indent="0" algn="l" defTabSz="932742" rtl="0" eaLnBrk="1" fontAlgn="auto" latinLnBrk="0" hangingPunct="1">
                <a:lnSpc>
                  <a:spcPct val="100000"/>
                </a:lnSpc>
                <a:spcBef>
                  <a:spcPts val="600"/>
                </a:spcBef>
                <a:spcAft>
                  <a:spcPts val="1200"/>
                </a:spcAft>
                <a:buClrTx/>
                <a:buSzPct val="90000"/>
                <a:buFont typeface="Wingdings" panose="05000000000000000000" pitchFamily="2" charset="2"/>
                <a:buNone/>
                <a:tabLst/>
                <a:defRPr/>
              </a:pPr>
              <a:r>
                <a:rPr kumimoji="0" lang="en-US" sz="1800" b="0" i="0" u="none" strike="noStrike" kern="1200" cap="none" spc="0" normalizeH="0" baseline="0" noProof="0">
                  <a:ln>
                    <a:noFill/>
                  </a:ln>
                  <a:solidFill>
                    <a:srgbClr val="000000"/>
                  </a:solidFill>
                  <a:effectLst/>
                  <a:uLnTx/>
                  <a:uFillTx/>
                  <a:latin typeface="Segoe UI"/>
                  <a:ea typeface="+mn-ea"/>
                  <a:cs typeface="+mn-cs"/>
                </a:rPr>
                <a:t>State management</a:t>
              </a:r>
            </a:p>
            <a:p>
              <a:pPr marL="365760" marR="0" lvl="1" indent="0" algn="l" defTabSz="932742" rtl="0" eaLnBrk="1" fontAlgn="auto" latinLnBrk="0" hangingPunct="1">
                <a:lnSpc>
                  <a:spcPct val="100000"/>
                </a:lnSpc>
                <a:spcBef>
                  <a:spcPts val="600"/>
                </a:spcBef>
                <a:spcAft>
                  <a:spcPts val="1200"/>
                </a:spcAft>
                <a:buClrTx/>
                <a:buSzPct val="90000"/>
                <a:buFont typeface="Wingdings" panose="05000000000000000000" pitchFamily="2" charset="2"/>
                <a:buNone/>
                <a:tabLst/>
                <a:defRPr/>
              </a:pPr>
              <a:r>
                <a:rPr kumimoji="0" lang="en-US" sz="1800" b="0" i="0" u="none" strike="noStrike" kern="1200" cap="none" spc="0" normalizeH="0" baseline="0" noProof="0">
                  <a:ln>
                    <a:noFill/>
                  </a:ln>
                  <a:solidFill>
                    <a:srgbClr val="000000"/>
                  </a:solidFill>
                  <a:effectLst/>
                  <a:uLnTx/>
                  <a:uFillTx/>
                  <a:latin typeface="Segoe UI"/>
                  <a:ea typeface="+mn-ea"/>
                  <a:cs typeface="+mn-cs"/>
                </a:rPr>
                <a:t>Timers</a:t>
              </a:r>
            </a:p>
            <a:p>
              <a:pPr marL="365760" marR="0" lvl="1" indent="0" algn="l" defTabSz="932742" rtl="0" eaLnBrk="1" fontAlgn="auto" latinLnBrk="0" hangingPunct="1">
                <a:lnSpc>
                  <a:spcPct val="100000"/>
                </a:lnSpc>
                <a:spcBef>
                  <a:spcPts val="600"/>
                </a:spcBef>
                <a:spcAft>
                  <a:spcPts val="1200"/>
                </a:spcAft>
                <a:buClrTx/>
                <a:buSzPct val="90000"/>
                <a:buFont typeface="Wingdings" panose="05000000000000000000" pitchFamily="2" charset="2"/>
                <a:buNone/>
                <a:tabLst/>
                <a:defRPr/>
              </a:pPr>
              <a:r>
                <a:rPr kumimoji="0" lang="en-US" sz="1800" b="0" i="0" u="none" strike="noStrike" kern="1200" cap="none" spc="0" normalizeH="0" baseline="0" noProof="0">
                  <a:ln>
                    <a:noFill/>
                  </a:ln>
                  <a:solidFill>
                    <a:srgbClr val="000000"/>
                  </a:solidFill>
                  <a:effectLst/>
                  <a:uLnTx/>
                  <a:uFillTx/>
                  <a:latin typeface="Segoe UI"/>
                  <a:ea typeface="+mn-ea"/>
                  <a:cs typeface="+mn-cs"/>
                </a:rPr>
                <a:t>Reminders</a:t>
              </a:r>
            </a:p>
          </p:txBody>
        </p:sp>
        <p:sp>
          <p:nvSpPr>
            <p:cNvPr id="43" name="Freeform: Shape 42">
              <a:extLst>
                <a:ext uri="{FF2B5EF4-FFF2-40B4-BE49-F238E27FC236}">
                  <a16:creationId xmlns:a16="http://schemas.microsoft.com/office/drawing/2014/main" id="{6CB2887B-AE2A-448D-99F2-C31DAFBDB7BD}"/>
                </a:ext>
              </a:extLst>
            </p:cNvPr>
            <p:cNvSpPr/>
            <p:nvPr/>
          </p:nvSpPr>
          <p:spPr>
            <a:xfrm>
              <a:off x="584199" y="3768141"/>
              <a:ext cx="256381" cy="213225"/>
            </a:xfrm>
            <a:custGeom>
              <a:avLst/>
              <a:gdLst>
                <a:gd name="connsiteX0" fmla="*/ 164983 w 185012"/>
                <a:gd name="connsiteY0" fmla="*/ 1431 h 146288"/>
                <a:gd name="connsiteX1" fmla="*/ 63805 w 185012"/>
                <a:gd name="connsiteY1" fmla="*/ 102608 h 146288"/>
                <a:gd name="connsiteX2" fmla="*/ 22899 w 185012"/>
                <a:gd name="connsiteY2" fmla="*/ 61702 h 146288"/>
                <a:gd name="connsiteX3" fmla="*/ 1431 w 185012"/>
                <a:gd name="connsiteY3" fmla="*/ 82155 h 146288"/>
                <a:gd name="connsiteX4" fmla="*/ 63805 w 185012"/>
                <a:gd name="connsiteY4" fmla="*/ 145545 h 146288"/>
                <a:gd name="connsiteX5" fmla="*/ 185436 w 185012"/>
                <a:gd name="connsiteY5" fmla="*/ 22899 h 146288"/>
                <a:gd name="connsiteX6" fmla="*/ 164983 w 185012"/>
                <a:gd name="connsiteY6" fmla="*/ 1431 h 146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5012" h="146288">
                  <a:moveTo>
                    <a:pt x="164983" y="1431"/>
                  </a:moveTo>
                  <a:lnTo>
                    <a:pt x="63805" y="102608"/>
                  </a:lnTo>
                  <a:lnTo>
                    <a:pt x="22899" y="61702"/>
                  </a:lnTo>
                  <a:lnTo>
                    <a:pt x="1431" y="82155"/>
                  </a:lnTo>
                  <a:lnTo>
                    <a:pt x="63805" y="145545"/>
                  </a:lnTo>
                  <a:lnTo>
                    <a:pt x="185436" y="22899"/>
                  </a:lnTo>
                  <a:lnTo>
                    <a:pt x="164983" y="1431"/>
                  </a:lnTo>
                  <a:close/>
                </a:path>
              </a:pathLst>
            </a:custGeom>
            <a:gradFill>
              <a:gsLst>
                <a:gs pos="100000">
                  <a:srgbClr val="9BF00B"/>
                </a:gs>
                <a:gs pos="68000">
                  <a:srgbClr val="50E6FF"/>
                </a:gs>
                <a:gs pos="0">
                  <a:srgbClr val="0078D4"/>
                </a:gs>
              </a:gsLst>
              <a:lin ang="5400000" scaled="0"/>
            </a:gradFill>
            <a:ln w="4222"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FFFFFF"/>
                </a:solidFill>
                <a:effectLst/>
                <a:uLnTx/>
                <a:uFillTx/>
              </a:endParaRPr>
            </a:p>
          </p:txBody>
        </p:sp>
        <p:sp>
          <p:nvSpPr>
            <p:cNvPr id="44" name="Freeform: Shape 43">
              <a:extLst>
                <a:ext uri="{FF2B5EF4-FFF2-40B4-BE49-F238E27FC236}">
                  <a16:creationId xmlns:a16="http://schemas.microsoft.com/office/drawing/2014/main" id="{8B106E2D-E6F8-496D-AD43-EB29CBDBEED2}"/>
                </a:ext>
              </a:extLst>
            </p:cNvPr>
            <p:cNvSpPr/>
            <p:nvPr/>
          </p:nvSpPr>
          <p:spPr>
            <a:xfrm>
              <a:off x="584199" y="4275348"/>
              <a:ext cx="256381" cy="213225"/>
            </a:xfrm>
            <a:custGeom>
              <a:avLst/>
              <a:gdLst>
                <a:gd name="connsiteX0" fmla="*/ 164983 w 185012"/>
                <a:gd name="connsiteY0" fmla="*/ 1431 h 146288"/>
                <a:gd name="connsiteX1" fmla="*/ 63805 w 185012"/>
                <a:gd name="connsiteY1" fmla="*/ 102608 h 146288"/>
                <a:gd name="connsiteX2" fmla="*/ 22899 w 185012"/>
                <a:gd name="connsiteY2" fmla="*/ 61702 h 146288"/>
                <a:gd name="connsiteX3" fmla="*/ 1431 w 185012"/>
                <a:gd name="connsiteY3" fmla="*/ 82155 h 146288"/>
                <a:gd name="connsiteX4" fmla="*/ 63805 w 185012"/>
                <a:gd name="connsiteY4" fmla="*/ 145545 h 146288"/>
                <a:gd name="connsiteX5" fmla="*/ 185436 w 185012"/>
                <a:gd name="connsiteY5" fmla="*/ 22899 h 146288"/>
                <a:gd name="connsiteX6" fmla="*/ 164983 w 185012"/>
                <a:gd name="connsiteY6" fmla="*/ 1431 h 146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5012" h="146288">
                  <a:moveTo>
                    <a:pt x="164983" y="1431"/>
                  </a:moveTo>
                  <a:lnTo>
                    <a:pt x="63805" y="102608"/>
                  </a:lnTo>
                  <a:lnTo>
                    <a:pt x="22899" y="61702"/>
                  </a:lnTo>
                  <a:lnTo>
                    <a:pt x="1431" y="82155"/>
                  </a:lnTo>
                  <a:lnTo>
                    <a:pt x="63805" y="145545"/>
                  </a:lnTo>
                  <a:lnTo>
                    <a:pt x="185436" y="22899"/>
                  </a:lnTo>
                  <a:lnTo>
                    <a:pt x="164983" y="1431"/>
                  </a:lnTo>
                  <a:close/>
                </a:path>
              </a:pathLst>
            </a:custGeom>
            <a:gradFill>
              <a:gsLst>
                <a:gs pos="100000">
                  <a:srgbClr val="9BF00B"/>
                </a:gs>
                <a:gs pos="68000">
                  <a:srgbClr val="50E6FF"/>
                </a:gs>
                <a:gs pos="0">
                  <a:srgbClr val="0078D4"/>
                </a:gs>
              </a:gsLst>
              <a:lin ang="5400000" scaled="0"/>
            </a:gradFill>
            <a:ln w="4222"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FFFFFF"/>
                </a:solidFill>
                <a:effectLst/>
                <a:uLnTx/>
                <a:uFillTx/>
              </a:endParaRPr>
            </a:p>
          </p:txBody>
        </p:sp>
        <p:sp>
          <p:nvSpPr>
            <p:cNvPr id="45" name="Freeform: Shape 44">
              <a:extLst>
                <a:ext uri="{FF2B5EF4-FFF2-40B4-BE49-F238E27FC236}">
                  <a16:creationId xmlns:a16="http://schemas.microsoft.com/office/drawing/2014/main" id="{B49A2C9F-CE11-4770-93E9-BBCF40FEE1E2}"/>
                </a:ext>
              </a:extLst>
            </p:cNvPr>
            <p:cNvSpPr/>
            <p:nvPr/>
          </p:nvSpPr>
          <p:spPr>
            <a:xfrm>
              <a:off x="584199" y="4782555"/>
              <a:ext cx="256381" cy="213225"/>
            </a:xfrm>
            <a:custGeom>
              <a:avLst/>
              <a:gdLst>
                <a:gd name="connsiteX0" fmla="*/ 164983 w 185012"/>
                <a:gd name="connsiteY0" fmla="*/ 1431 h 146288"/>
                <a:gd name="connsiteX1" fmla="*/ 63805 w 185012"/>
                <a:gd name="connsiteY1" fmla="*/ 102608 h 146288"/>
                <a:gd name="connsiteX2" fmla="*/ 22899 w 185012"/>
                <a:gd name="connsiteY2" fmla="*/ 61702 h 146288"/>
                <a:gd name="connsiteX3" fmla="*/ 1431 w 185012"/>
                <a:gd name="connsiteY3" fmla="*/ 82155 h 146288"/>
                <a:gd name="connsiteX4" fmla="*/ 63805 w 185012"/>
                <a:gd name="connsiteY4" fmla="*/ 145545 h 146288"/>
                <a:gd name="connsiteX5" fmla="*/ 185436 w 185012"/>
                <a:gd name="connsiteY5" fmla="*/ 22899 h 146288"/>
                <a:gd name="connsiteX6" fmla="*/ 164983 w 185012"/>
                <a:gd name="connsiteY6" fmla="*/ 1431 h 146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5012" h="146288">
                  <a:moveTo>
                    <a:pt x="164983" y="1431"/>
                  </a:moveTo>
                  <a:lnTo>
                    <a:pt x="63805" y="102608"/>
                  </a:lnTo>
                  <a:lnTo>
                    <a:pt x="22899" y="61702"/>
                  </a:lnTo>
                  <a:lnTo>
                    <a:pt x="1431" y="82155"/>
                  </a:lnTo>
                  <a:lnTo>
                    <a:pt x="63805" y="145545"/>
                  </a:lnTo>
                  <a:lnTo>
                    <a:pt x="185436" y="22899"/>
                  </a:lnTo>
                  <a:lnTo>
                    <a:pt x="164983" y="1431"/>
                  </a:lnTo>
                  <a:close/>
                </a:path>
              </a:pathLst>
            </a:custGeom>
            <a:gradFill>
              <a:gsLst>
                <a:gs pos="100000">
                  <a:srgbClr val="9BF00B"/>
                </a:gs>
                <a:gs pos="68000">
                  <a:srgbClr val="50E6FF"/>
                </a:gs>
                <a:gs pos="0">
                  <a:srgbClr val="0078D4"/>
                </a:gs>
              </a:gsLst>
              <a:lin ang="5400000" scaled="0"/>
            </a:gradFill>
            <a:ln w="4222"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FFFFFF"/>
                </a:solidFill>
                <a:effectLst/>
                <a:uLnTx/>
                <a:uFillTx/>
              </a:endParaRPr>
            </a:p>
          </p:txBody>
        </p:sp>
        <p:sp>
          <p:nvSpPr>
            <p:cNvPr id="46" name="Freeform: Shape 45">
              <a:extLst>
                <a:ext uri="{FF2B5EF4-FFF2-40B4-BE49-F238E27FC236}">
                  <a16:creationId xmlns:a16="http://schemas.microsoft.com/office/drawing/2014/main" id="{F068A9FE-37B3-4002-B0B9-FE4592210490}"/>
                </a:ext>
              </a:extLst>
            </p:cNvPr>
            <p:cNvSpPr/>
            <p:nvPr/>
          </p:nvSpPr>
          <p:spPr>
            <a:xfrm>
              <a:off x="584199" y="5289762"/>
              <a:ext cx="256381" cy="213225"/>
            </a:xfrm>
            <a:custGeom>
              <a:avLst/>
              <a:gdLst>
                <a:gd name="connsiteX0" fmla="*/ 164983 w 185012"/>
                <a:gd name="connsiteY0" fmla="*/ 1431 h 146288"/>
                <a:gd name="connsiteX1" fmla="*/ 63805 w 185012"/>
                <a:gd name="connsiteY1" fmla="*/ 102608 h 146288"/>
                <a:gd name="connsiteX2" fmla="*/ 22899 w 185012"/>
                <a:gd name="connsiteY2" fmla="*/ 61702 h 146288"/>
                <a:gd name="connsiteX3" fmla="*/ 1431 w 185012"/>
                <a:gd name="connsiteY3" fmla="*/ 82155 h 146288"/>
                <a:gd name="connsiteX4" fmla="*/ 63805 w 185012"/>
                <a:gd name="connsiteY4" fmla="*/ 145545 h 146288"/>
                <a:gd name="connsiteX5" fmla="*/ 185436 w 185012"/>
                <a:gd name="connsiteY5" fmla="*/ 22899 h 146288"/>
                <a:gd name="connsiteX6" fmla="*/ 164983 w 185012"/>
                <a:gd name="connsiteY6" fmla="*/ 1431 h 146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5012" h="146288">
                  <a:moveTo>
                    <a:pt x="164983" y="1431"/>
                  </a:moveTo>
                  <a:lnTo>
                    <a:pt x="63805" y="102608"/>
                  </a:lnTo>
                  <a:lnTo>
                    <a:pt x="22899" y="61702"/>
                  </a:lnTo>
                  <a:lnTo>
                    <a:pt x="1431" y="82155"/>
                  </a:lnTo>
                  <a:lnTo>
                    <a:pt x="63805" y="145545"/>
                  </a:lnTo>
                  <a:lnTo>
                    <a:pt x="185436" y="22899"/>
                  </a:lnTo>
                  <a:lnTo>
                    <a:pt x="164983" y="1431"/>
                  </a:lnTo>
                  <a:close/>
                </a:path>
              </a:pathLst>
            </a:custGeom>
            <a:gradFill>
              <a:gsLst>
                <a:gs pos="100000">
                  <a:srgbClr val="9BF00B"/>
                </a:gs>
                <a:gs pos="68000">
                  <a:srgbClr val="50E6FF"/>
                </a:gs>
                <a:gs pos="0">
                  <a:srgbClr val="0078D4"/>
                </a:gs>
              </a:gsLst>
              <a:lin ang="5400000" scaled="0"/>
            </a:gradFill>
            <a:ln w="4222"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FFFFFF"/>
                </a:solidFill>
                <a:effectLst/>
                <a:uLnTx/>
                <a:uFillTx/>
              </a:endParaRPr>
            </a:p>
          </p:txBody>
        </p:sp>
        <p:sp>
          <p:nvSpPr>
            <p:cNvPr id="47" name="Freeform: Shape 46">
              <a:extLst>
                <a:ext uri="{FF2B5EF4-FFF2-40B4-BE49-F238E27FC236}">
                  <a16:creationId xmlns:a16="http://schemas.microsoft.com/office/drawing/2014/main" id="{B2B26DB6-8F3E-4AD4-9868-B6952F9F6521}"/>
                </a:ext>
              </a:extLst>
            </p:cNvPr>
            <p:cNvSpPr/>
            <p:nvPr/>
          </p:nvSpPr>
          <p:spPr>
            <a:xfrm>
              <a:off x="584199" y="5796967"/>
              <a:ext cx="256381" cy="213225"/>
            </a:xfrm>
            <a:custGeom>
              <a:avLst/>
              <a:gdLst>
                <a:gd name="connsiteX0" fmla="*/ 164983 w 185012"/>
                <a:gd name="connsiteY0" fmla="*/ 1431 h 146288"/>
                <a:gd name="connsiteX1" fmla="*/ 63805 w 185012"/>
                <a:gd name="connsiteY1" fmla="*/ 102608 h 146288"/>
                <a:gd name="connsiteX2" fmla="*/ 22899 w 185012"/>
                <a:gd name="connsiteY2" fmla="*/ 61702 h 146288"/>
                <a:gd name="connsiteX3" fmla="*/ 1431 w 185012"/>
                <a:gd name="connsiteY3" fmla="*/ 82155 h 146288"/>
                <a:gd name="connsiteX4" fmla="*/ 63805 w 185012"/>
                <a:gd name="connsiteY4" fmla="*/ 145545 h 146288"/>
                <a:gd name="connsiteX5" fmla="*/ 185436 w 185012"/>
                <a:gd name="connsiteY5" fmla="*/ 22899 h 146288"/>
                <a:gd name="connsiteX6" fmla="*/ 164983 w 185012"/>
                <a:gd name="connsiteY6" fmla="*/ 1431 h 146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5012" h="146288">
                  <a:moveTo>
                    <a:pt x="164983" y="1431"/>
                  </a:moveTo>
                  <a:lnTo>
                    <a:pt x="63805" y="102608"/>
                  </a:lnTo>
                  <a:lnTo>
                    <a:pt x="22899" y="61702"/>
                  </a:lnTo>
                  <a:lnTo>
                    <a:pt x="1431" y="82155"/>
                  </a:lnTo>
                  <a:lnTo>
                    <a:pt x="63805" y="145545"/>
                  </a:lnTo>
                  <a:lnTo>
                    <a:pt x="185436" y="22899"/>
                  </a:lnTo>
                  <a:lnTo>
                    <a:pt x="164983" y="1431"/>
                  </a:lnTo>
                  <a:close/>
                </a:path>
              </a:pathLst>
            </a:custGeom>
            <a:gradFill>
              <a:gsLst>
                <a:gs pos="100000">
                  <a:srgbClr val="9BF00B"/>
                </a:gs>
                <a:gs pos="68000">
                  <a:srgbClr val="50E6FF"/>
                </a:gs>
                <a:gs pos="0">
                  <a:srgbClr val="0078D4"/>
                </a:gs>
              </a:gsLst>
              <a:lin ang="5400000" scaled="0"/>
            </a:gradFill>
            <a:ln w="4222"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FFFFFF"/>
                </a:solidFill>
                <a:effectLst/>
                <a:uLnTx/>
                <a:uFillTx/>
              </a:endParaRPr>
            </a:p>
          </p:txBody>
        </p:sp>
      </p:grpSp>
      <p:sp>
        <p:nvSpPr>
          <p:cNvPr id="48" name="Rectangle 47">
            <a:extLst>
              <a:ext uri="{FF2B5EF4-FFF2-40B4-BE49-F238E27FC236}">
                <a16:creationId xmlns:a16="http://schemas.microsoft.com/office/drawing/2014/main" id="{7CB431E5-98C2-4DF6-B8A7-BA449073BE2E}"/>
              </a:ext>
            </a:extLst>
          </p:cNvPr>
          <p:cNvSpPr/>
          <p:nvPr/>
        </p:nvSpPr>
        <p:spPr bwMode="auto">
          <a:xfrm>
            <a:off x="9079338" y="3636256"/>
            <a:ext cx="2158416" cy="2048578"/>
          </a:xfrm>
          <a:prstGeom prst="rect">
            <a:avLst/>
          </a:prstGeom>
          <a:solidFill>
            <a:srgbClr val="FFFFFF"/>
          </a:solidFill>
          <a:ln w="9525" cap="flat" cmpd="sng" algn="ctr">
            <a:noFill/>
            <a:prstDash val="solid"/>
            <a:headEnd type="none" w="med" len="med"/>
            <a:tailEnd type="none" w="med" len="med"/>
          </a:ln>
          <a:effectLst>
            <a:outerShdw blurRad="152400" sx="101000" sy="101000" algn="ctr" rotWithShape="0">
              <a:prstClr val="black">
                <a:alpha val="30000"/>
              </a:prstClr>
            </a:outerShdw>
          </a:effectLst>
        </p:spPr>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spcBef>
                <a:spcPct val="0"/>
              </a:spcBef>
              <a:spcAft>
                <a:spcPct val="0"/>
              </a:spcAft>
              <a:defRPr/>
            </a:pPr>
            <a:r>
              <a:rPr lang="en-US" sz="1600" kern="0">
                <a:solidFill>
                  <a:srgbClr val="000000"/>
                </a:solidFill>
                <a:latin typeface="Segoe UI Semibold"/>
                <a:ea typeface="Segoe UI" pitchFamily="34" charset="0"/>
                <a:cs typeface="Segoe UI" pitchFamily="34" charset="0"/>
              </a:rPr>
              <a:t>Host/Pod</a:t>
            </a:r>
          </a:p>
        </p:txBody>
      </p:sp>
      <p:sp>
        <p:nvSpPr>
          <p:cNvPr id="49" name="Oval 48">
            <a:extLst>
              <a:ext uri="{FF2B5EF4-FFF2-40B4-BE49-F238E27FC236}">
                <a16:creationId xmlns:a16="http://schemas.microsoft.com/office/drawing/2014/main" id="{CD9DE6E2-16EC-4513-8A78-08EFEAC4AF39}"/>
              </a:ext>
            </a:extLst>
          </p:cNvPr>
          <p:cNvSpPr/>
          <p:nvPr/>
        </p:nvSpPr>
        <p:spPr bwMode="auto">
          <a:xfrm>
            <a:off x="10754918" y="5198349"/>
            <a:ext cx="241246" cy="234058"/>
          </a:xfrm>
          <a:prstGeom prst="ellipse">
            <a:avLst/>
          </a:prstGeom>
          <a:gradFill>
            <a:gsLst>
              <a:gs pos="100000">
                <a:srgbClr val="9BF00B"/>
              </a:gs>
              <a:gs pos="61000">
                <a:srgbClr val="50E6FF"/>
              </a:gs>
              <a:gs pos="16000">
                <a:srgbClr val="0078D4"/>
              </a:gs>
            </a:gsLst>
            <a:lin ang="2700000" scaled="0"/>
          </a:gra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US" sz="1600" b="0" i="0" u="none" strike="noStrike" kern="0" cap="none" spc="0" normalizeH="0" baseline="0" noProof="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50" name="Oval 49">
            <a:extLst>
              <a:ext uri="{FF2B5EF4-FFF2-40B4-BE49-F238E27FC236}">
                <a16:creationId xmlns:a16="http://schemas.microsoft.com/office/drawing/2014/main" id="{DC67B15B-1C03-4075-B73B-A359D1C0F2DF}"/>
              </a:ext>
            </a:extLst>
          </p:cNvPr>
          <p:cNvSpPr/>
          <p:nvPr/>
        </p:nvSpPr>
        <p:spPr bwMode="auto">
          <a:xfrm>
            <a:off x="10428716" y="4268153"/>
            <a:ext cx="241246" cy="234058"/>
          </a:xfrm>
          <a:prstGeom prst="ellipse">
            <a:avLst/>
          </a:prstGeom>
          <a:gradFill>
            <a:gsLst>
              <a:gs pos="100000">
                <a:srgbClr val="9BF00B"/>
              </a:gs>
              <a:gs pos="61000">
                <a:srgbClr val="50E6FF"/>
              </a:gs>
              <a:gs pos="16000">
                <a:srgbClr val="0078D4"/>
              </a:gs>
            </a:gsLst>
            <a:lin ang="2700000" scaled="0"/>
          </a:gra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US" sz="1600" b="0" i="0" u="none" strike="noStrike" kern="0" cap="none" spc="0" normalizeH="0" baseline="0" noProof="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51" name="Oval 50">
            <a:extLst>
              <a:ext uri="{FF2B5EF4-FFF2-40B4-BE49-F238E27FC236}">
                <a16:creationId xmlns:a16="http://schemas.microsoft.com/office/drawing/2014/main" id="{34C5E80F-06E6-4D65-8E08-369CC7CF1659}"/>
              </a:ext>
            </a:extLst>
          </p:cNvPr>
          <p:cNvSpPr/>
          <p:nvPr/>
        </p:nvSpPr>
        <p:spPr bwMode="auto">
          <a:xfrm>
            <a:off x="9517723" y="4725171"/>
            <a:ext cx="241246" cy="234058"/>
          </a:xfrm>
          <a:prstGeom prst="ellipse">
            <a:avLst/>
          </a:prstGeom>
          <a:gradFill>
            <a:gsLst>
              <a:gs pos="100000">
                <a:srgbClr val="9BF00B"/>
              </a:gs>
              <a:gs pos="61000">
                <a:srgbClr val="50E6FF"/>
              </a:gs>
              <a:gs pos="16000">
                <a:srgbClr val="0078D4"/>
              </a:gs>
            </a:gsLst>
            <a:lin ang="2700000" scaled="0"/>
          </a:gra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US" sz="1600" b="0" i="0" u="none" strike="noStrike" kern="0" cap="none" spc="0" normalizeH="0" baseline="0" noProof="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52" name="Oval 51">
            <a:extLst>
              <a:ext uri="{FF2B5EF4-FFF2-40B4-BE49-F238E27FC236}">
                <a16:creationId xmlns:a16="http://schemas.microsoft.com/office/drawing/2014/main" id="{0EAE9C2E-D0C7-49ED-A063-3DE53D13281A}"/>
              </a:ext>
            </a:extLst>
          </p:cNvPr>
          <p:cNvSpPr/>
          <p:nvPr/>
        </p:nvSpPr>
        <p:spPr bwMode="auto">
          <a:xfrm>
            <a:off x="10320174" y="4855534"/>
            <a:ext cx="241246" cy="234058"/>
          </a:xfrm>
          <a:prstGeom prst="ellipse">
            <a:avLst/>
          </a:prstGeom>
          <a:gradFill>
            <a:gsLst>
              <a:gs pos="100000">
                <a:srgbClr val="9BF00B"/>
              </a:gs>
              <a:gs pos="61000">
                <a:srgbClr val="50E6FF"/>
              </a:gs>
              <a:gs pos="16000">
                <a:srgbClr val="0078D4"/>
              </a:gs>
            </a:gsLst>
            <a:lin ang="2700000" scaled="0"/>
          </a:gra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US" sz="1600" b="0" i="0" u="none" strike="noStrike" kern="0" cap="none" spc="0" normalizeH="0" baseline="0" noProof="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53" name="Oval 52">
            <a:extLst>
              <a:ext uri="{FF2B5EF4-FFF2-40B4-BE49-F238E27FC236}">
                <a16:creationId xmlns:a16="http://schemas.microsoft.com/office/drawing/2014/main" id="{6C20CC20-B69D-43C6-9034-204F45796A19}"/>
              </a:ext>
            </a:extLst>
          </p:cNvPr>
          <p:cNvSpPr/>
          <p:nvPr/>
        </p:nvSpPr>
        <p:spPr bwMode="auto">
          <a:xfrm>
            <a:off x="9614497" y="4237369"/>
            <a:ext cx="241246" cy="234058"/>
          </a:xfrm>
          <a:prstGeom prst="ellipse">
            <a:avLst/>
          </a:prstGeom>
          <a:gradFill>
            <a:gsLst>
              <a:gs pos="100000">
                <a:srgbClr val="9BF00B"/>
              </a:gs>
              <a:gs pos="61000">
                <a:srgbClr val="50E6FF"/>
              </a:gs>
              <a:gs pos="16000">
                <a:srgbClr val="0078D4"/>
              </a:gs>
            </a:gsLst>
            <a:lin ang="2700000" scaled="0"/>
          </a:gra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US" sz="1600" b="0" i="0" u="none" strike="noStrike" kern="0" cap="none" spc="0" normalizeH="0" baseline="0" noProof="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54" name="Oval 53">
            <a:extLst>
              <a:ext uri="{FF2B5EF4-FFF2-40B4-BE49-F238E27FC236}">
                <a16:creationId xmlns:a16="http://schemas.microsoft.com/office/drawing/2014/main" id="{C7962592-27AB-4837-8834-0D592CDB7CF1}"/>
              </a:ext>
            </a:extLst>
          </p:cNvPr>
          <p:cNvSpPr/>
          <p:nvPr/>
        </p:nvSpPr>
        <p:spPr bwMode="auto">
          <a:xfrm>
            <a:off x="10370064" y="1568553"/>
            <a:ext cx="241246" cy="234058"/>
          </a:xfrm>
          <a:prstGeom prst="ellipse">
            <a:avLst/>
          </a:prstGeom>
          <a:gradFill>
            <a:gsLst>
              <a:gs pos="100000">
                <a:srgbClr val="9BF00B"/>
              </a:gs>
              <a:gs pos="61000">
                <a:srgbClr val="50E6FF"/>
              </a:gs>
              <a:gs pos="16000">
                <a:srgbClr val="0078D4"/>
              </a:gs>
            </a:gsLst>
            <a:lin ang="2700000" scaled="0"/>
          </a:gra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US" sz="1600" b="0" i="0" u="none" strike="noStrike" kern="0" cap="none" spc="0" normalizeH="0" baseline="0" noProof="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55" name="Oval 54">
            <a:extLst>
              <a:ext uri="{FF2B5EF4-FFF2-40B4-BE49-F238E27FC236}">
                <a16:creationId xmlns:a16="http://schemas.microsoft.com/office/drawing/2014/main" id="{CA0D8E70-3C43-4DF2-AF4A-E4B8A0D3B818}"/>
              </a:ext>
            </a:extLst>
          </p:cNvPr>
          <p:cNvSpPr/>
          <p:nvPr/>
        </p:nvSpPr>
        <p:spPr bwMode="auto">
          <a:xfrm>
            <a:off x="9928704" y="1906005"/>
            <a:ext cx="241246" cy="234058"/>
          </a:xfrm>
          <a:prstGeom prst="ellipse">
            <a:avLst/>
          </a:prstGeom>
          <a:gradFill>
            <a:gsLst>
              <a:gs pos="100000">
                <a:srgbClr val="9BF00B"/>
              </a:gs>
              <a:gs pos="61000">
                <a:srgbClr val="50E6FF"/>
              </a:gs>
              <a:gs pos="16000">
                <a:srgbClr val="0078D4"/>
              </a:gs>
            </a:gsLst>
            <a:lin ang="2700000" scaled="0"/>
          </a:gra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US" sz="1600" b="0" i="0" u="none" strike="noStrike" kern="0" cap="none" spc="0" normalizeH="0" baseline="0" noProof="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56" name="Oval 55">
            <a:extLst>
              <a:ext uri="{FF2B5EF4-FFF2-40B4-BE49-F238E27FC236}">
                <a16:creationId xmlns:a16="http://schemas.microsoft.com/office/drawing/2014/main" id="{CC714BF1-F3B3-4A8D-B512-05ABCB1991FA}"/>
              </a:ext>
            </a:extLst>
          </p:cNvPr>
          <p:cNvSpPr/>
          <p:nvPr/>
        </p:nvSpPr>
        <p:spPr bwMode="auto">
          <a:xfrm>
            <a:off x="10821425" y="2554222"/>
            <a:ext cx="241246" cy="234058"/>
          </a:xfrm>
          <a:prstGeom prst="ellipse">
            <a:avLst/>
          </a:prstGeom>
          <a:gradFill>
            <a:gsLst>
              <a:gs pos="100000">
                <a:srgbClr val="9BF00B"/>
              </a:gs>
              <a:gs pos="61000">
                <a:srgbClr val="50E6FF"/>
              </a:gs>
              <a:gs pos="16000">
                <a:srgbClr val="0078D4"/>
              </a:gs>
            </a:gsLst>
            <a:lin ang="2700000" scaled="0"/>
          </a:gra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US" sz="1600" b="0" i="0" u="none" strike="noStrike" kern="0" cap="none" spc="0" normalizeH="0" baseline="0" noProof="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57" name="Oval 56">
            <a:extLst>
              <a:ext uri="{FF2B5EF4-FFF2-40B4-BE49-F238E27FC236}">
                <a16:creationId xmlns:a16="http://schemas.microsoft.com/office/drawing/2014/main" id="{7371B8F9-C1FC-4C67-86F7-17BF86505307}"/>
              </a:ext>
            </a:extLst>
          </p:cNvPr>
          <p:cNvSpPr/>
          <p:nvPr/>
        </p:nvSpPr>
        <p:spPr bwMode="auto">
          <a:xfrm>
            <a:off x="9248990" y="2400134"/>
            <a:ext cx="241246" cy="234058"/>
          </a:xfrm>
          <a:prstGeom prst="ellipse">
            <a:avLst/>
          </a:prstGeom>
          <a:gradFill>
            <a:gsLst>
              <a:gs pos="100000">
                <a:srgbClr val="9BF00B"/>
              </a:gs>
              <a:gs pos="61000">
                <a:srgbClr val="50E6FF"/>
              </a:gs>
              <a:gs pos="16000">
                <a:srgbClr val="0078D4"/>
              </a:gs>
            </a:gsLst>
            <a:lin ang="2700000" scaled="0"/>
          </a:gra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US" sz="1600" b="0" i="0" u="none" strike="noStrike" kern="0" cap="none" spc="0" normalizeH="0" baseline="0" noProof="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58" name="Oval 57">
            <a:extLst>
              <a:ext uri="{FF2B5EF4-FFF2-40B4-BE49-F238E27FC236}">
                <a16:creationId xmlns:a16="http://schemas.microsoft.com/office/drawing/2014/main" id="{5AC6C7B4-26F3-4501-914B-84D4E28502CF}"/>
              </a:ext>
            </a:extLst>
          </p:cNvPr>
          <p:cNvSpPr/>
          <p:nvPr/>
        </p:nvSpPr>
        <p:spPr bwMode="auto">
          <a:xfrm>
            <a:off x="9897445" y="2699586"/>
            <a:ext cx="241246" cy="234058"/>
          </a:xfrm>
          <a:prstGeom prst="ellipse">
            <a:avLst/>
          </a:prstGeom>
          <a:gradFill>
            <a:gsLst>
              <a:gs pos="100000">
                <a:srgbClr val="9BF00B"/>
              </a:gs>
              <a:gs pos="61000">
                <a:srgbClr val="50E6FF"/>
              </a:gs>
              <a:gs pos="16000">
                <a:srgbClr val="0078D4"/>
              </a:gs>
            </a:gsLst>
            <a:lin ang="2700000" scaled="0"/>
          </a:gra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US" sz="1600" b="0" i="0" u="none" strike="noStrike" kern="0" cap="none" spc="0" normalizeH="0" baseline="0" noProof="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59" name="Oval 58">
            <a:extLst>
              <a:ext uri="{FF2B5EF4-FFF2-40B4-BE49-F238E27FC236}">
                <a16:creationId xmlns:a16="http://schemas.microsoft.com/office/drawing/2014/main" id="{88480F86-E45D-4185-BBED-07714855F6D4}"/>
              </a:ext>
            </a:extLst>
          </p:cNvPr>
          <p:cNvSpPr/>
          <p:nvPr/>
        </p:nvSpPr>
        <p:spPr bwMode="auto">
          <a:xfrm>
            <a:off x="9217792" y="2855175"/>
            <a:ext cx="241246" cy="234058"/>
          </a:xfrm>
          <a:prstGeom prst="ellipse">
            <a:avLst/>
          </a:prstGeom>
          <a:gradFill>
            <a:gsLst>
              <a:gs pos="100000">
                <a:srgbClr val="9BF00B"/>
              </a:gs>
              <a:gs pos="61000">
                <a:srgbClr val="50E6FF"/>
              </a:gs>
              <a:gs pos="16000">
                <a:srgbClr val="0078D4"/>
              </a:gs>
            </a:gsLst>
            <a:lin ang="2700000" scaled="0"/>
          </a:gra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US" sz="1600" b="0" i="0" u="none" strike="noStrike" kern="0" cap="none" spc="0" normalizeH="0" baseline="0" noProof="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60" name="Oval 59">
            <a:extLst>
              <a:ext uri="{FF2B5EF4-FFF2-40B4-BE49-F238E27FC236}">
                <a16:creationId xmlns:a16="http://schemas.microsoft.com/office/drawing/2014/main" id="{B874DF1C-E34B-4517-B068-D3BFC7DA1D7F}"/>
              </a:ext>
            </a:extLst>
          </p:cNvPr>
          <p:cNvSpPr/>
          <p:nvPr/>
        </p:nvSpPr>
        <p:spPr bwMode="auto">
          <a:xfrm>
            <a:off x="10294349" y="2155934"/>
            <a:ext cx="241246" cy="234058"/>
          </a:xfrm>
          <a:prstGeom prst="ellipse">
            <a:avLst/>
          </a:prstGeom>
          <a:gradFill>
            <a:gsLst>
              <a:gs pos="100000">
                <a:srgbClr val="9BF00B"/>
              </a:gs>
              <a:gs pos="61000">
                <a:srgbClr val="50E6FF"/>
              </a:gs>
              <a:gs pos="16000">
                <a:srgbClr val="0078D4"/>
              </a:gs>
            </a:gsLst>
            <a:lin ang="2700000" scaled="0"/>
          </a:gra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US" sz="1600" b="0" i="0" u="none" strike="noStrike" kern="0" cap="none" spc="0" normalizeH="0" baseline="0" noProof="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61" name="Group 60">
            <a:extLst>
              <a:ext uri="{FF2B5EF4-FFF2-40B4-BE49-F238E27FC236}">
                <a16:creationId xmlns:a16="http://schemas.microsoft.com/office/drawing/2014/main" id="{90B879E7-A00E-49AA-AF0E-1C6DBA82257A}"/>
              </a:ext>
            </a:extLst>
          </p:cNvPr>
          <p:cNvGrpSpPr/>
          <p:nvPr/>
        </p:nvGrpSpPr>
        <p:grpSpPr>
          <a:xfrm>
            <a:off x="5377434" y="2048708"/>
            <a:ext cx="3034157" cy="2943754"/>
            <a:chOff x="5833854" y="1190095"/>
            <a:chExt cx="3034157" cy="2943754"/>
          </a:xfrm>
          <a:solidFill>
            <a:srgbClr val="FFC000"/>
          </a:solidFill>
        </p:grpSpPr>
        <p:sp>
          <p:nvSpPr>
            <p:cNvPr id="62" name="Oval 61">
              <a:extLst>
                <a:ext uri="{FF2B5EF4-FFF2-40B4-BE49-F238E27FC236}">
                  <a16:creationId xmlns:a16="http://schemas.microsoft.com/office/drawing/2014/main" id="{6A8B759E-D0E3-4181-ADFE-7597BAEC40A0}"/>
                </a:ext>
              </a:extLst>
            </p:cNvPr>
            <p:cNvSpPr/>
            <p:nvPr/>
          </p:nvSpPr>
          <p:spPr bwMode="auto">
            <a:xfrm>
              <a:off x="5833854" y="1190095"/>
              <a:ext cx="3034157" cy="2943754"/>
            </a:xfrm>
            <a:prstGeom prst="ellipse">
              <a:avLst/>
            </a:prstGeom>
            <a:gradFill>
              <a:gsLst>
                <a:gs pos="100000">
                  <a:srgbClr val="9BF00B"/>
                </a:gs>
                <a:gs pos="59000">
                  <a:srgbClr val="50E6FF"/>
                </a:gs>
                <a:gs pos="16000">
                  <a:srgbClr val="0078D4"/>
                </a:gs>
              </a:gsLst>
              <a:lin ang="3600000" scaled="0"/>
            </a:gradFill>
            <a:ln w="9525" cap="flat" cmpd="sng" algn="ctr">
              <a:noFill/>
              <a:prstDash val="solid"/>
              <a:headEnd type="none" w="med" len="med"/>
              <a:tailEnd type="none" w="med" len="med"/>
            </a:ln>
            <a:effectLst/>
          </p:spPr>
          <p:txBody>
            <a:bodyPr rot="0" spcFirstLastPara="0" vertOverflow="overflow" horzOverflow="overflow" vert="horz" wrap="square" lIns="182880" tIns="0"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r>
                <a:rPr kumimoji="0" lang="en-US" sz="2000" b="0" i="0" u="none" strike="noStrike" kern="0" cap="none" spc="0" normalizeH="0" baseline="0" noProof="0">
                  <a:ln>
                    <a:noFill/>
                  </a:ln>
                  <a:solidFill>
                    <a:srgbClr val="FFFFFF"/>
                  </a:solidFill>
                  <a:effectLst/>
                  <a:uLnTx/>
                  <a:uFillTx/>
                  <a:latin typeface="Segoe UI Semibold"/>
                  <a:ea typeface="Segoe UI" pitchFamily="34" charset="0"/>
                  <a:cs typeface="Segoe UI" pitchFamily="34" charset="0"/>
                </a:rPr>
                <a:t>Video Game Enemy</a:t>
              </a:r>
            </a:p>
          </p:txBody>
        </p:sp>
        <p:sp>
          <p:nvSpPr>
            <p:cNvPr id="63" name="TextBox 62">
              <a:extLst>
                <a:ext uri="{FF2B5EF4-FFF2-40B4-BE49-F238E27FC236}">
                  <a16:creationId xmlns:a16="http://schemas.microsoft.com/office/drawing/2014/main" id="{117E5544-337C-43A5-814B-E9C8AC20F215}"/>
                </a:ext>
              </a:extLst>
            </p:cNvPr>
            <p:cNvSpPr txBox="1"/>
            <p:nvPr/>
          </p:nvSpPr>
          <p:spPr>
            <a:xfrm>
              <a:off x="6141258" y="2569533"/>
              <a:ext cx="685800" cy="646331"/>
            </a:xfrm>
            <a:prstGeom prst="rect">
              <a:avLst/>
            </a:prstGeom>
            <a:noFill/>
          </p:spPr>
          <p:txBody>
            <a:bodyPr wrap="square" lIns="0" tIns="0" rIns="0" bIns="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gradFill>
                    <a:gsLst>
                      <a:gs pos="2917">
                        <a:srgbClr val="000000"/>
                      </a:gs>
                      <a:gs pos="30000">
                        <a:srgbClr val="000000"/>
                      </a:gs>
                    </a:gsLst>
                    <a:lin ang="5400000" scaled="0"/>
                  </a:gradFill>
                  <a:effectLst/>
                  <a:uLnTx/>
                  <a:uFillTx/>
                  <a:latin typeface="Segoe UI Semibold"/>
                </a:rPr>
                <a:t>X pos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gradFill>
                    <a:gsLst>
                      <a:gs pos="2917">
                        <a:srgbClr val="000000"/>
                      </a:gs>
                      <a:gs pos="30000">
                        <a:srgbClr val="000000"/>
                      </a:gs>
                    </a:gsLst>
                    <a:lin ang="5400000" scaled="0"/>
                  </a:gradFill>
                  <a:effectLst/>
                  <a:uLnTx/>
                  <a:uFillTx/>
                  <a:latin typeface="Segoe UI Semibold"/>
                </a:rPr>
                <a:t>Y pos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gradFill>
                    <a:gsLst>
                      <a:gs pos="2917">
                        <a:srgbClr val="000000"/>
                      </a:gs>
                      <a:gs pos="30000">
                        <a:srgbClr val="000000"/>
                      </a:gs>
                    </a:gsLst>
                    <a:lin ang="5400000" scaled="0"/>
                  </a:gradFill>
                  <a:effectLst/>
                  <a:uLnTx/>
                  <a:uFillTx/>
                  <a:latin typeface="Segoe UI Semibold"/>
                </a:rPr>
                <a:t>Z pos</a:t>
              </a:r>
            </a:p>
          </p:txBody>
        </p:sp>
        <p:sp>
          <p:nvSpPr>
            <p:cNvPr id="64" name="TextBox 63">
              <a:extLst>
                <a:ext uri="{FF2B5EF4-FFF2-40B4-BE49-F238E27FC236}">
                  <a16:creationId xmlns:a16="http://schemas.microsoft.com/office/drawing/2014/main" id="{FAD7DD0F-16E3-4DC4-9F26-538089EA83A0}"/>
                </a:ext>
              </a:extLst>
            </p:cNvPr>
            <p:cNvSpPr txBox="1"/>
            <p:nvPr/>
          </p:nvSpPr>
          <p:spPr>
            <a:xfrm>
              <a:off x="7597140" y="2463587"/>
              <a:ext cx="839102" cy="215444"/>
            </a:xfrm>
            <a:prstGeom prst="rect">
              <a:avLst/>
            </a:prstGeom>
            <a:noFill/>
          </p:spPr>
          <p:txBody>
            <a:bodyPr wrap="square" lIns="0" tIns="0" rIns="0" bIns="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gradFill>
                    <a:gsLst>
                      <a:gs pos="2917">
                        <a:srgbClr val="000000"/>
                      </a:gs>
                      <a:gs pos="30000">
                        <a:srgbClr val="000000"/>
                      </a:gs>
                    </a:gsLst>
                    <a:lin ang="5400000" scaled="0"/>
                  </a:gradFill>
                  <a:effectLst/>
                  <a:uLnTx/>
                  <a:uFillTx/>
                  <a:latin typeface="Segoe UI Semibold"/>
                </a:rPr>
                <a:t>Difficulty</a:t>
              </a:r>
            </a:p>
          </p:txBody>
        </p:sp>
        <p:sp>
          <p:nvSpPr>
            <p:cNvPr id="65" name="TextBox 64">
              <a:extLst>
                <a:ext uri="{FF2B5EF4-FFF2-40B4-BE49-F238E27FC236}">
                  <a16:creationId xmlns:a16="http://schemas.microsoft.com/office/drawing/2014/main" id="{DE5AA3AB-2EFE-4E8C-A6C1-A7990DEA3D76}"/>
                </a:ext>
              </a:extLst>
            </p:cNvPr>
            <p:cNvSpPr txBox="1"/>
            <p:nvPr/>
          </p:nvSpPr>
          <p:spPr>
            <a:xfrm>
              <a:off x="7597140" y="3138279"/>
              <a:ext cx="839102" cy="215444"/>
            </a:xfrm>
            <a:prstGeom prst="rect">
              <a:avLst/>
            </a:prstGeom>
            <a:noFill/>
          </p:spPr>
          <p:txBody>
            <a:bodyPr wrap="square" lIns="0" tIns="0" rIns="0" bIns="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gradFill>
                    <a:gsLst>
                      <a:gs pos="2917">
                        <a:srgbClr val="000000"/>
                      </a:gs>
                      <a:gs pos="30000">
                        <a:srgbClr val="000000"/>
                      </a:gs>
                    </a:gsLst>
                    <a:lin ang="5400000" scaled="0"/>
                  </a:gradFill>
                  <a:effectLst/>
                  <a:uLnTx/>
                  <a:uFillTx/>
                  <a:latin typeface="Segoe UI Semibold"/>
                </a:rPr>
                <a:t>Weapons</a:t>
              </a:r>
            </a:p>
          </p:txBody>
        </p:sp>
        <p:sp>
          <p:nvSpPr>
            <p:cNvPr id="66" name="TextBox 65">
              <a:extLst>
                <a:ext uri="{FF2B5EF4-FFF2-40B4-BE49-F238E27FC236}">
                  <a16:creationId xmlns:a16="http://schemas.microsoft.com/office/drawing/2014/main" id="{0AFB259E-73A3-49AF-A0DA-E089FA93C8DE}"/>
                </a:ext>
              </a:extLst>
            </p:cNvPr>
            <p:cNvSpPr txBox="1"/>
            <p:nvPr/>
          </p:nvSpPr>
          <p:spPr>
            <a:xfrm>
              <a:off x="6931382" y="3475624"/>
              <a:ext cx="839102" cy="215444"/>
            </a:xfrm>
            <a:prstGeom prst="rect">
              <a:avLst/>
            </a:prstGeom>
            <a:noFill/>
          </p:spPr>
          <p:txBody>
            <a:bodyPr wrap="square" lIns="0" tIns="0" rIns="0" bIns="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gradFill>
                    <a:gsLst>
                      <a:gs pos="2917">
                        <a:srgbClr val="000000"/>
                      </a:gs>
                      <a:gs pos="30000">
                        <a:srgbClr val="000000"/>
                      </a:gs>
                    </a:gsLst>
                    <a:lin ang="5400000" scaled="0"/>
                  </a:gradFill>
                  <a:effectLst/>
                  <a:uLnTx/>
                  <a:uFillTx/>
                  <a:latin typeface="Segoe UI Semibold"/>
                </a:rPr>
                <a:t>Attack( )</a:t>
              </a:r>
            </a:p>
          </p:txBody>
        </p:sp>
        <p:sp>
          <p:nvSpPr>
            <p:cNvPr id="67" name="TextBox 66">
              <a:extLst>
                <a:ext uri="{FF2B5EF4-FFF2-40B4-BE49-F238E27FC236}">
                  <a16:creationId xmlns:a16="http://schemas.microsoft.com/office/drawing/2014/main" id="{8B92C85C-8E26-4654-8FA3-335A01DF4813}"/>
                </a:ext>
              </a:extLst>
            </p:cNvPr>
            <p:cNvSpPr txBox="1"/>
            <p:nvPr/>
          </p:nvSpPr>
          <p:spPr>
            <a:xfrm>
              <a:off x="6931382" y="2800933"/>
              <a:ext cx="839102" cy="215444"/>
            </a:xfrm>
            <a:prstGeom prst="rect">
              <a:avLst/>
            </a:prstGeom>
            <a:noFill/>
          </p:spPr>
          <p:txBody>
            <a:bodyPr wrap="square" lIns="0" tIns="0" rIns="0" bIns="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gradFill>
                    <a:gsLst>
                      <a:gs pos="2917">
                        <a:srgbClr val="000000"/>
                      </a:gs>
                      <a:gs pos="30000">
                        <a:srgbClr val="000000"/>
                      </a:gs>
                    </a:gsLst>
                    <a:lin ang="5400000" scaled="0"/>
                  </a:gradFill>
                  <a:effectLst/>
                  <a:uLnTx/>
                  <a:uFillTx/>
                  <a:latin typeface="Segoe UI Semibold"/>
                </a:rPr>
                <a:t>Spawn( )</a:t>
              </a:r>
            </a:p>
          </p:txBody>
        </p:sp>
      </p:grpSp>
      <p:sp>
        <p:nvSpPr>
          <p:cNvPr id="68" name="Oval 67">
            <a:extLst>
              <a:ext uri="{FF2B5EF4-FFF2-40B4-BE49-F238E27FC236}">
                <a16:creationId xmlns:a16="http://schemas.microsoft.com/office/drawing/2014/main" id="{DB8139CA-4930-4CC4-A87F-AFC19C27F006}"/>
              </a:ext>
            </a:extLst>
          </p:cNvPr>
          <p:cNvSpPr/>
          <p:nvPr/>
        </p:nvSpPr>
        <p:spPr bwMode="auto">
          <a:xfrm>
            <a:off x="9258283" y="1605964"/>
            <a:ext cx="241246" cy="234058"/>
          </a:xfrm>
          <a:prstGeom prst="ellipse">
            <a:avLst/>
          </a:prstGeom>
          <a:gradFill>
            <a:gsLst>
              <a:gs pos="100000">
                <a:srgbClr val="9BF00B"/>
              </a:gs>
              <a:gs pos="61000">
                <a:srgbClr val="50E6FF"/>
              </a:gs>
              <a:gs pos="16000">
                <a:srgbClr val="0078D4"/>
              </a:gs>
            </a:gsLst>
            <a:lin ang="2700000" scaled="0"/>
          </a:gra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endParaRPr kumimoji="0" lang="en-US" sz="1600" b="0" i="0" u="none" strike="noStrike" kern="0" cap="none" spc="0" normalizeH="0" baseline="0" noProof="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69" name="Rectangle 68">
            <a:extLst>
              <a:ext uri="{FF2B5EF4-FFF2-40B4-BE49-F238E27FC236}">
                <a16:creationId xmlns:a16="http://schemas.microsoft.com/office/drawing/2014/main" id="{A0C57592-C0E6-4B7C-86E5-67F4E24B5D5A}"/>
              </a:ext>
            </a:extLst>
          </p:cNvPr>
          <p:cNvSpPr/>
          <p:nvPr/>
        </p:nvSpPr>
        <p:spPr>
          <a:xfrm>
            <a:off x="5579530" y="6110152"/>
            <a:ext cx="5609175" cy="369332"/>
          </a:xfrm>
          <a:prstGeom prst="rect">
            <a:avLst/>
          </a:prstGeom>
        </p:spPr>
        <p:txBody>
          <a:bodyPr wrap="square">
            <a:spAutoFit/>
          </a:bodyPr>
          <a:lstStyle/>
          <a:p>
            <a:pPr marL="0" marR="0" lvl="0" indent="0" algn="ctr" defTabSz="914367"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000000"/>
                </a:solidFill>
                <a:effectLst/>
                <a:uLnTx/>
                <a:uFillTx/>
              </a:rPr>
              <a:t>Virtually identical to Service Fabric Reliable Actors</a:t>
            </a:r>
          </a:p>
        </p:txBody>
      </p:sp>
      <p:pic>
        <p:nvPicPr>
          <p:cNvPr id="75" name="Graphic 74">
            <a:extLst>
              <a:ext uri="{FF2B5EF4-FFF2-40B4-BE49-F238E27FC236}">
                <a16:creationId xmlns:a16="http://schemas.microsoft.com/office/drawing/2014/main" id="{2C0ED086-A8F3-4E76-8A9E-A874A56A4835}"/>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503260" y="421526"/>
            <a:ext cx="564762" cy="621004"/>
          </a:xfrm>
          <a:prstGeom prst="rect">
            <a:avLst/>
          </a:prstGeom>
        </p:spPr>
      </p:pic>
      <p:sp>
        <p:nvSpPr>
          <p:cNvPr id="76" name="Title 75">
            <a:extLst>
              <a:ext uri="{FF2B5EF4-FFF2-40B4-BE49-F238E27FC236}">
                <a16:creationId xmlns:a16="http://schemas.microsoft.com/office/drawing/2014/main" id="{E9F68011-6E28-474C-850A-7025702CE092}"/>
              </a:ext>
            </a:extLst>
          </p:cNvPr>
          <p:cNvSpPr>
            <a:spLocks noGrp="1"/>
          </p:cNvSpPr>
          <p:nvPr>
            <p:ph type="title"/>
          </p:nvPr>
        </p:nvSpPr>
        <p:spPr>
          <a:xfrm>
            <a:off x="1236133" y="457200"/>
            <a:ext cx="10370650" cy="553998"/>
          </a:xfrm>
        </p:spPr>
        <p:txBody>
          <a:bodyPr/>
          <a:lstStyle/>
          <a:p>
            <a:r>
              <a:rPr lang="en-US"/>
              <a:t>Virtual actors</a:t>
            </a:r>
          </a:p>
        </p:txBody>
      </p:sp>
    </p:spTree>
    <p:extLst>
      <p:ext uri="{BB962C8B-B14F-4D97-AF65-F5344CB8AC3E}">
        <p14:creationId xmlns:p14="http://schemas.microsoft.com/office/powerpoint/2010/main" val="8962605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0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par>
                                <p:cTn id="8" presetID="42" presetClass="path" presetSubtype="0" decel="100000" fill="hold" nodeType="withEffect">
                                  <p:stCondLst>
                                    <p:cond delay="200"/>
                                  </p:stCondLst>
                                  <p:childTnLst>
                                    <p:animMotion origin="layout" path="M 1.04167E-6 3.33333E-6 L 1.04167E-6 0.03773 " pathEditMode="relative" rAng="0" ptsTypes="AA">
                                      <p:cBhvr>
                                        <p:cTn id="9" dur="750" spd="-100000" fill="hold"/>
                                        <p:tgtEl>
                                          <p:spTgt spid="41"/>
                                        </p:tgtEl>
                                        <p:attrNameLst>
                                          <p:attrName>ppt_x</p:attrName>
                                          <p:attrName>ppt_y</p:attrName>
                                        </p:attrNameLst>
                                      </p:cBhvr>
                                      <p:rCtr x="0" y="1875"/>
                                    </p:animMotion>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61"/>
                                        </p:tgtEl>
                                        <p:attrNameLst>
                                          <p:attrName>style.visibility</p:attrName>
                                        </p:attrNameLst>
                                      </p:cBhvr>
                                      <p:to>
                                        <p:strVal val="visible"/>
                                      </p:to>
                                    </p:set>
                                    <p:animEffect transition="in" filter="fade">
                                      <p:cBhvr>
                                        <p:cTn id="14" dur="500"/>
                                        <p:tgtEl>
                                          <p:spTgt spid="61"/>
                                        </p:tgtEl>
                                      </p:cBhvr>
                                    </p:animEffect>
                                  </p:childTnLst>
                                </p:cTn>
                              </p:par>
                              <p:par>
                                <p:cTn id="15" presetID="42" presetClass="path" presetSubtype="0" decel="100000" fill="hold" nodeType="withEffect">
                                  <p:stCondLst>
                                    <p:cond delay="0"/>
                                  </p:stCondLst>
                                  <p:childTnLst>
                                    <p:animMotion origin="layout" path="M -4.79167E-6 4.07407E-6 L -4.79167E-6 0.03773 " pathEditMode="relative" rAng="0" ptsTypes="AA">
                                      <p:cBhvr>
                                        <p:cTn id="16" dur="750" spd="-100000" fill="hold"/>
                                        <p:tgtEl>
                                          <p:spTgt spid="61"/>
                                        </p:tgtEl>
                                        <p:attrNameLst>
                                          <p:attrName>ppt_x</p:attrName>
                                          <p:attrName>ppt_y</p:attrName>
                                        </p:attrNameLst>
                                      </p:cBhvr>
                                      <p:rCtr x="0" y="1875"/>
                                    </p:animMotion>
                                  </p:childTnLst>
                                </p:cTn>
                              </p:par>
                              <p:par>
                                <p:cTn id="17" presetID="10" presetClass="entr" presetSubtype="0" fill="hold" grpId="0" nodeType="withEffect">
                                  <p:stCondLst>
                                    <p:cond delay="25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500"/>
                                        <p:tgtEl>
                                          <p:spTgt spid="37"/>
                                        </p:tgtEl>
                                      </p:cBhvr>
                                    </p:animEffect>
                                  </p:childTnLst>
                                </p:cTn>
                              </p:par>
                              <p:par>
                                <p:cTn id="20" presetID="42" presetClass="path" presetSubtype="0" decel="100000" fill="hold" grpId="1" nodeType="withEffect">
                                  <p:stCondLst>
                                    <p:cond delay="200"/>
                                  </p:stCondLst>
                                  <p:childTnLst>
                                    <p:animMotion origin="layout" path="M -8.33333E-7 -3.33333E-6 L -8.33333E-7 0.03773 " pathEditMode="relative" rAng="0" ptsTypes="AA">
                                      <p:cBhvr>
                                        <p:cTn id="21" dur="750" spd="-100000" fill="hold"/>
                                        <p:tgtEl>
                                          <p:spTgt spid="37"/>
                                        </p:tgtEl>
                                        <p:attrNameLst>
                                          <p:attrName>ppt_x</p:attrName>
                                          <p:attrName>ppt_y</p:attrName>
                                        </p:attrNameLst>
                                      </p:cBhvr>
                                      <p:rCtr x="0" y="1875"/>
                                    </p:animMotion>
                                  </p:childTnLst>
                                </p:cTn>
                              </p:par>
                              <p:par>
                                <p:cTn id="22" presetID="22" presetClass="entr" presetSubtype="4" fill="hold" grpId="0" nodeType="withEffect">
                                  <p:stCondLst>
                                    <p:cond delay="200"/>
                                  </p:stCondLst>
                                  <p:childTnLst>
                                    <p:set>
                                      <p:cBhvr>
                                        <p:cTn id="23" dur="1" fill="hold">
                                          <p:stCondLst>
                                            <p:cond delay="0"/>
                                          </p:stCondLst>
                                        </p:cTn>
                                        <p:tgtEl>
                                          <p:spTgt spid="38"/>
                                        </p:tgtEl>
                                        <p:attrNameLst>
                                          <p:attrName>style.visibility</p:attrName>
                                        </p:attrNameLst>
                                      </p:cBhvr>
                                      <p:to>
                                        <p:strVal val="visible"/>
                                      </p:to>
                                    </p:set>
                                    <p:animEffect transition="in" filter="wipe(down)">
                                      <p:cBhvr>
                                        <p:cTn id="24" dur="500"/>
                                        <p:tgtEl>
                                          <p:spTgt spid="3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500"/>
                                        <p:tgtEl>
                                          <p:spTgt spid="68"/>
                                        </p:tgtEl>
                                      </p:cBhvr>
                                    </p:animEffect>
                                  </p:childTnLst>
                                </p:cTn>
                              </p:par>
                              <p:par>
                                <p:cTn id="28" presetID="10" presetClass="entr" presetSubtype="0" fill="hold" grpId="0" nodeType="withEffect">
                                  <p:stCondLst>
                                    <p:cond delay="250"/>
                                  </p:stCondLst>
                                  <p:childTnLst>
                                    <p:set>
                                      <p:cBhvr>
                                        <p:cTn id="29" dur="1" fill="hold">
                                          <p:stCondLst>
                                            <p:cond delay="0"/>
                                          </p:stCondLst>
                                        </p:cTn>
                                        <p:tgtEl>
                                          <p:spTgt spid="54"/>
                                        </p:tgtEl>
                                        <p:attrNameLst>
                                          <p:attrName>style.visibility</p:attrName>
                                        </p:attrNameLst>
                                      </p:cBhvr>
                                      <p:to>
                                        <p:strVal val="visible"/>
                                      </p:to>
                                    </p:set>
                                    <p:animEffect transition="in" filter="fade">
                                      <p:cBhvr>
                                        <p:cTn id="30" dur="500"/>
                                        <p:tgtEl>
                                          <p:spTgt spid="54"/>
                                        </p:tgtEl>
                                      </p:cBhvr>
                                    </p:animEffect>
                                  </p:childTnLst>
                                </p:cTn>
                              </p:par>
                              <p:par>
                                <p:cTn id="31" presetID="10" presetClass="entr" presetSubtype="0" fill="hold" grpId="0" nodeType="withEffect">
                                  <p:stCondLst>
                                    <p:cond delay="500"/>
                                  </p:stCondLst>
                                  <p:childTnLst>
                                    <p:set>
                                      <p:cBhvr>
                                        <p:cTn id="32" dur="1" fill="hold">
                                          <p:stCondLst>
                                            <p:cond delay="0"/>
                                          </p:stCondLst>
                                        </p:cTn>
                                        <p:tgtEl>
                                          <p:spTgt spid="55"/>
                                        </p:tgtEl>
                                        <p:attrNameLst>
                                          <p:attrName>style.visibility</p:attrName>
                                        </p:attrNameLst>
                                      </p:cBhvr>
                                      <p:to>
                                        <p:strVal val="visible"/>
                                      </p:to>
                                    </p:set>
                                    <p:animEffect transition="in" filter="fade">
                                      <p:cBhvr>
                                        <p:cTn id="33" dur="500"/>
                                        <p:tgtEl>
                                          <p:spTgt spid="55"/>
                                        </p:tgtEl>
                                      </p:cBhvr>
                                    </p:animEffect>
                                  </p:childTnLst>
                                </p:cTn>
                              </p:par>
                              <p:par>
                                <p:cTn id="34" presetID="10" presetClass="entr" presetSubtype="0" fill="hold" grpId="0" nodeType="withEffect">
                                  <p:stCondLst>
                                    <p:cond delay="750"/>
                                  </p:stCondLst>
                                  <p:childTnLst>
                                    <p:set>
                                      <p:cBhvr>
                                        <p:cTn id="35" dur="1" fill="hold">
                                          <p:stCondLst>
                                            <p:cond delay="0"/>
                                          </p:stCondLst>
                                        </p:cTn>
                                        <p:tgtEl>
                                          <p:spTgt spid="56"/>
                                        </p:tgtEl>
                                        <p:attrNameLst>
                                          <p:attrName>style.visibility</p:attrName>
                                        </p:attrNameLst>
                                      </p:cBhvr>
                                      <p:to>
                                        <p:strVal val="visible"/>
                                      </p:to>
                                    </p:set>
                                    <p:animEffect transition="in" filter="fade">
                                      <p:cBhvr>
                                        <p:cTn id="36" dur="500"/>
                                        <p:tgtEl>
                                          <p:spTgt spid="56"/>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57"/>
                                        </p:tgtEl>
                                        <p:attrNameLst>
                                          <p:attrName>style.visibility</p:attrName>
                                        </p:attrNameLst>
                                      </p:cBhvr>
                                      <p:to>
                                        <p:strVal val="visible"/>
                                      </p:to>
                                    </p:set>
                                    <p:animEffect transition="in" filter="fade">
                                      <p:cBhvr>
                                        <p:cTn id="39" dur="500"/>
                                        <p:tgtEl>
                                          <p:spTgt spid="57"/>
                                        </p:tgtEl>
                                      </p:cBhvr>
                                    </p:animEffect>
                                  </p:childTnLst>
                                </p:cTn>
                              </p:par>
                              <p:par>
                                <p:cTn id="40" presetID="10" presetClass="entr" presetSubtype="0" fill="hold" grpId="0" nodeType="withEffect">
                                  <p:stCondLst>
                                    <p:cond delay="1250"/>
                                  </p:stCondLst>
                                  <p:childTnLst>
                                    <p:set>
                                      <p:cBhvr>
                                        <p:cTn id="41" dur="1" fill="hold">
                                          <p:stCondLst>
                                            <p:cond delay="0"/>
                                          </p:stCondLst>
                                        </p:cTn>
                                        <p:tgtEl>
                                          <p:spTgt spid="58"/>
                                        </p:tgtEl>
                                        <p:attrNameLst>
                                          <p:attrName>style.visibility</p:attrName>
                                        </p:attrNameLst>
                                      </p:cBhvr>
                                      <p:to>
                                        <p:strVal val="visible"/>
                                      </p:to>
                                    </p:set>
                                    <p:animEffect transition="in" filter="fade">
                                      <p:cBhvr>
                                        <p:cTn id="42" dur="500"/>
                                        <p:tgtEl>
                                          <p:spTgt spid="5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fade">
                                      <p:cBhvr>
                                        <p:cTn id="47" dur="500"/>
                                        <p:tgtEl>
                                          <p:spTgt spid="48"/>
                                        </p:tgtEl>
                                      </p:cBhvr>
                                    </p:animEffect>
                                  </p:childTnLst>
                                </p:cTn>
                              </p:par>
                              <p:par>
                                <p:cTn id="48" presetID="42" presetClass="path" presetSubtype="0" decel="100000" fill="hold" grpId="1" nodeType="withEffect">
                                  <p:stCondLst>
                                    <p:cond delay="0"/>
                                  </p:stCondLst>
                                  <p:childTnLst>
                                    <p:animMotion origin="layout" path="M -3.125E-6 3.7037E-7 L -3.125E-6 0.03773 " pathEditMode="relative" rAng="0" ptsTypes="AA">
                                      <p:cBhvr>
                                        <p:cTn id="49" dur="750" spd="-100000" fill="hold"/>
                                        <p:tgtEl>
                                          <p:spTgt spid="48"/>
                                        </p:tgtEl>
                                        <p:attrNameLst>
                                          <p:attrName>ppt_x</p:attrName>
                                          <p:attrName>ppt_y</p:attrName>
                                        </p:attrNameLst>
                                      </p:cBhvr>
                                      <p:rCtr x="0" y="1875"/>
                                    </p:animMotion>
                                  </p:childTnLst>
                                </p:cTn>
                              </p:par>
                              <p:par>
                                <p:cTn id="50" presetID="10" presetClass="entr" presetSubtype="0" fill="hold" grpId="0" nodeType="withEffect">
                                  <p:stCondLst>
                                    <p:cond delay="200"/>
                                  </p:stCondLst>
                                  <p:childTnLst>
                                    <p:set>
                                      <p:cBhvr>
                                        <p:cTn id="51" dur="1" fill="hold">
                                          <p:stCondLst>
                                            <p:cond delay="0"/>
                                          </p:stCondLst>
                                        </p:cTn>
                                        <p:tgtEl>
                                          <p:spTgt spid="53"/>
                                        </p:tgtEl>
                                        <p:attrNameLst>
                                          <p:attrName>style.visibility</p:attrName>
                                        </p:attrNameLst>
                                      </p:cBhvr>
                                      <p:to>
                                        <p:strVal val="visible"/>
                                      </p:to>
                                    </p:set>
                                    <p:animEffect transition="in" filter="fade">
                                      <p:cBhvr>
                                        <p:cTn id="52" dur="500"/>
                                        <p:tgtEl>
                                          <p:spTgt spid="53"/>
                                        </p:tgtEl>
                                      </p:cBhvr>
                                    </p:animEffect>
                                  </p:childTnLst>
                                </p:cTn>
                              </p:par>
                              <p:par>
                                <p:cTn id="53" presetID="10" presetClass="entr" presetSubtype="0" fill="hold" grpId="0" nodeType="withEffect">
                                  <p:stCondLst>
                                    <p:cond delay="250"/>
                                  </p:stCondLst>
                                  <p:childTnLst>
                                    <p:set>
                                      <p:cBhvr>
                                        <p:cTn id="54" dur="1" fill="hold">
                                          <p:stCondLst>
                                            <p:cond delay="0"/>
                                          </p:stCondLst>
                                        </p:cTn>
                                        <p:tgtEl>
                                          <p:spTgt spid="49"/>
                                        </p:tgtEl>
                                        <p:attrNameLst>
                                          <p:attrName>style.visibility</p:attrName>
                                        </p:attrNameLst>
                                      </p:cBhvr>
                                      <p:to>
                                        <p:strVal val="visible"/>
                                      </p:to>
                                    </p:set>
                                    <p:animEffect transition="in" filter="fade">
                                      <p:cBhvr>
                                        <p:cTn id="55" dur="500"/>
                                        <p:tgtEl>
                                          <p:spTgt spid="49"/>
                                        </p:tgtEl>
                                      </p:cBhvr>
                                    </p:animEffect>
                                  </p:childTnLst>
                                </p:cTn>
                              </p:par>
                              <p:par>
                                <p:cTn id="56" presetID="10" presetClass="entr" presetSubtype="0" fill="hold" grpId="0" nodeType="withEffect">
                                  <p:stCondLst>
                                    <p:cond delay="300"/>
                                  </p:stCondLst>
                                  <p:childTnLst>
                                    <p:set>
                                      <p:cBhvr>
                                        <p:cTn id="57" dur="1" fill="hold">
                                          <p:stCondLst>
                                            <p:cond delay="0"/>
                                          </p:stCondLst>
                                        </p:cTn>
                                        <p:tgtEl>
                                          <p:spTgt spid="52"/>
                                        </p:tgtEl>
                                        <p:attrNameLst>
                                          <p:attrName>style.visibility</p:attrName>
                                        </p:attrNameLst>
                                      </p:cBhvr>
                                      <p:to>
                                        <p:strVal val="visible"/>
                                      </p:to>
                                    </p:set>
                                    <p:animEffect transition="in" filter="fade">
                                      <p:cBhvr>
                                        <p:cTn id="58" dur="500"/>
                                        <p:tgtEl>
                                          <p:spTgt spid="52"/>
                                        </p:tgtEl>
                                      </p:cBhvr>
                                    </p:animEffect>
                                  </p:childTnLst>
                                </p:cTn>
                              </p:par>
                              <p:par>
                                <p:cTn id="59" presetID="10" presetClass="entr" presetSubtype="0" fill="hold" grpId="0" nodeType="withEffect">
                                  <p:stCondLst>
                                    <p:cond delay="350"/>
                                  </p:stCondLst>
                                  <p:childTnLst>
                                    <p:set>
                                      <p:cBhvr>
                                        <p:cTn id="60" dur="1" fill="hold">
                                          <p:stCondLst>
                                            <p:cond delay="0"/>
                                          </p:stCondLst>
                                        </p:cTn>
                                        <p:tgtEl>
                                          <p:spTgt spid="60"/>
                                        </p:tgtEl>
                                        <p:attrNameLst>
                                          <p:attrName>style.visibility</p:attrName>
                                        </p:attrNameLst>
                                      </p:cBhvr>
                                      <p:to>
                                        <p:strVal val="visible"/>
                                      </p:to>
                                    </p:set>
                                    <p:animEffect transition="in" filter="fade">
                                      <p:cBhvr>
                                        <p:cTn id="61" dur="500"/>
                                        <p:tgtEl>
                                          <p:spTgt spid="60"/>
                                        </p:tgtEl>
                                      </p:cBhvr>
                                    </p:animEffect>
                                  </p:childTnLst>
                                </p:cTn>
                              </p:par>
                              <p:par>
                                <p:cTn id="62" presetID="10" presetClass="entr" presetSubtype="0" fill="hold" grpId="0" nodeType="withEffect">
                                  <p:stCondLst>
                                    <p:cond delay="400"/>
                                  </p:stCondLst>
                                  <p:childTnLst>
                                    <p:set>
                                      <p:cBhvr>
                                        <p:cTn id="63" dur="1" fill="hold">
                                          <p:stCondLst>
                                            <p:cond delay="0"/>
                                          </p:stCondLst>
                                        </p:cTn>
                                        <p:tgtEl>
                                          <p:spTgt spid="59"/>
                                        </p:tgtEl>
                                        <p:attrNameLst>
                                          <p:attrName>style.visibility</p:attrName>
                                        </p:attrNameLst>
                                      </p:cBhvr>
                                      <p:to>
                                        <p:strVal val="visible"/>
                                      </p:to>
                                    </p:set>
                                    <p:animEffect transition="in" filter="fade">
                                      <p:cBhvr>
                                        <p:cTn id="64" dur="500"/>
                                        <p:tgtEl>
                                          <p:spTgt spid="59"/>
                                        </p:tgtEl>
                                      </p:cBhvr>
                                    </p:animEffect>
                                  </p:childTnLst>
                                </p:cTn>
                              </p:par>
                              <p:par>
                                <p:cTn id="65" presetID="10" presetClass="entr" presetSubtype="0" fill="hold" grpId="0" nodeType="withEffect">
                                  <p:stCondLst>
                                    <p:cond delay="450"/>
                                  </p:stCondLst>
                                  <p:childTnLst>
                                    <p:set>
                                      <p:cBhvr>
                                        <p:cTn id="66" dur="1" fill="hold">
                                          <p:stCondLst>
                                            <p:cond delay="0"/>
                                          </p:stCondLst>
                                        </p:cTn>
                                        <p:tgtEl>
                                          <p:spTgt spid="50"/>
                                        </p:tgtEl>
                                        <p:attrNameLst>
                                          <p:attrName>style.visibility</p:attrName>
                                        </p:attrNameLst>
                                      </p:cBhvr>
                                      <p:to>
                                        <p:strVal val="visible"/>
                                      </p:to>
                                    </p:set>
                                    <p:animEffect transition="in" filter="fade">
                                      <p:cBhvr>
                                        <p:cTn id="67" dur="500"/>
                                        <p:tgtEl>
                                          <p:spTgt spid="50"/>
                                        </p:tgtEl>
                                      </p:cBhvr>
                                    </p:animEffect>
                                  </p:childTnLst>
                                </p:cTn>
                              </p:par>
                              <p:par>
                                <p:cTn id="68" presetID="10" presetClass="entr" presetSubtype="0" fill="hold" grpId="0" nodeType="withEffect">
                                  <p:stCondLst>
                                    <p:cond delay="500"/>
                                  </p:stCondLst>
                                  <p:childTnLst>
                                    <p:set>
                                      <p:cBhvr>
                                        <p:cTn id="69" dur="1" fill="hold">
                                          <p:stCondLst>
                                            <p:cond delay="0"/>
                                          </p:stCondLst>
                                        </p:cTn>
                                        <p:tgtEl>
                                          <p:spTgt spid="51"/>
                                        </p:tgtEl>
                                        <p:attrNameLst>
                                          <p:attrName>style.visibility</p:attrName>
                                        </p:attrNameLst>
                                      </p:cBhvr>
                                      <p:to>
                                        <p:strVal val="visible"/>
                                      </p:to>
                                    </p:set>
                                    <p:animEffect transition="in" filter="fade">
                                      <p:cBhvr>
                                        <p:cTn id="70" dur="500"/>
                                        <p:tgtEl>
                                          <p:spTgt spid="51"/>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xit" presetSubtype="1" fill="hold" grpId="2" nodeType="clickEffect">
                                  <p:stCondLst>
                                    <p:cond delay="0"/>
                                  </p:stCondLst>
                                  <p:childTnLst>
                                    <p:animEffect transition="out" filter="wipe(up)">
                                      <p:cBhvr>
                                        <p:cTn id="74" dur="500"/>
                                        <p:tgtEl>
                                          <p:spTgt spid="37"/>
                                        </p:tgtEl>
                                      </p:cBhvr>
                                    </p:animEffect>
                                    <p:set>
                                      <p:cBhvr>
                                        <p:cTn id="75" dur="1" fill="hold">
                                          <p:stCondLst>
                                            <p:cond delay="499"/>
                                          </p:stCondLst>
                                        </p:cTn>
                                        <p:tgtEl>
                                          <p:spTgt spid="37"/>
                                        </p:tgtEl>
                                        <p:attrNameLst>
                                          <p:attrName>style.visibility</p:attrName>
                                        </p:attrNameLst>
                                      </p:cBhvr>
                                      <p:to>
                                        <p:strVal val="hidden"/>
                                      </p:to>
                                    </p:set>
                                  </p:childTnLst>
                                </p:cTn>
                              </p:par>
                              <p:par>
                                <p:cTn id="76" presetID="22" presetClass="exit" presetSubtype="1" fill="hold" grpId="1" nodeType="withEffect">
                                  <p:stCondLst>
                                    <p:cond delay="0"/>
                                  </p:stCondLst>
                                  <p:childTnLst>
                                    <p:animEffect transition="out" filter="wipe(up)">
                                      <p:cBhvr>
                                        <p:cTn id="77" dur="500"/>
                                        <p:tgtEl>
                                          <p:spTgt spid="38"/>
                                        </p:tgtEl>
                                      </p:cBhvr>
                                    </p:animEffect>
                                    <p:set>
                                      <p:cBhvr>
                                        <p:cTn id="78" dur="1" fill="hold">
                                          <p:stCondLst>
                                            <p:cond delay="499"/>
                                          </p:stCondLst>
                                        </p:cTn>
                                        <p:tgtEl>
                                          <p:spTgt spid="38"/>
                                        </p:tgtEl>
                                        <p:attrNameLst>
                                          <p:attrName>style.visibility</p:attrName>
                                        </p:attrNameLst>
                                      </p:cBhvr>
                                      <p:to>
                                        <p:strVal val="hidden"/>
                                      </p:to>
                                    </p:set>
                                  </p:childTnLst>
                                </p:cTn>
                              </p:par>
                            </p:childTnLst>
                          </p:cTn>
                        </p:par>
                        <p:par>
                          <p:cTn id="79" fill="hold">
                            <p:stCondLst>
                              <p:cond delay="500"/>
                            </p:stCondLst>
                            <p:childTnLst>
                              <p:par>
                                <p:cTn id="80" presetID="42" presetClass="path" presetSubtype="0" accel="50000" decel="50000" fill="hold" grpId="1" nodeType="afterEffect">
                                  <p:stCondLst>
                                    <p:cond delay="0"/>
                                  </p:stCondLst>
                                  <p:childTnLst>
                                    <p:animMotion origin="layout" path="M 3.33333E-6 -3.33333E-6 L -0.02969 0.38959 " pathEditMode="relative" rAng="0" ptsTypes="AA">
                                      <p:cBhvr>
                                        <p:cTn id="81" dur="1250" fill="hold"/>
                                        <p:tgtEl>
                                          <p:spTgt spid="54"/>
                                        </p:tgtEl>
                                        <p:attrNameLst>
                                          <p:attrName>ppt_x</p:attrName>
                                          <p:attrName>ppt_y</p:attrName>
                                        </p:attrNameLst>
                                      </p:cBhvr>
                                      <p:rCtr x="-1484" y="19468"/>
                                    </p:animMotion>
                                  </p:childTnLst>
                                </p:cTn>
                              </p:par>
                              <p:par>
                                <p:cTn id="82" presetID="42" presetClass="path" presetSubtype="0" accel="50000" decel="50000" fill="hold" grpId="1" nodeType="withEffect">
                                  <p:stCondLst>
                                    <p:cond delay="0"/>
                                  </p:stCondLst>
                                  <p:childTnLst>
                                    <p:animMotion origin="layout" path="M -8.33333E-7 2.59259E-6 L -0.00443 0.54282 " pathEditMode="relative" rAng="0" ptsTypes="AA">
                                      <p:cBhvr>
                                        <p:cTn id="83" dur="1250" fill="hold"/>
                                        <p:tgtEl>
                                          <p:spTgt spid="68"/>
                                        </p:tgtEl>
                                        <p:attrNameLst>
                                          <p:attrName>ppt_x</p:attrName>
                                          <p:attrName>ppt_y</p:attrName>
                                        </p:attrNameLst>
                                      </p:cBhvr>
                                      <p:rCtr x="-221" y="27130"/>
                                    </p:animMotion>
                                  </p:childTnLst>
                                </p:cTn>
                              </p:par>
                              <p:par>
                                <p:cTn id="84" presetID="42" presetClass="path" presetSubtype="0" accel="50000" decel="50000" fill="hold" grpId="1" nodeType="withEffect">
                                  <p:stCondLst>
                                    <p:cond delay="0"/>
                                  </p:stCondLst>
                                  <p:childTnLst>
                                    <p:animMotion origin="layout" path="M 1.25E-6 2.59259E-6 L 0.08138 0.4199 " pathEditMode="relative" rAng="0" ptsTypes="AA">
                                      <p:cBhvr>
                                        <p:cTn id="85" dur="1250" fill="hold"/>
                                        <p:tgtEl>
                                          <p:spTgt spid="55"/>
                                        </p:tgtEl>
                                        <p:attrNameLst>
                                          <p:attrName>ppt_x</p:attrName>
                                          <p:attrName>ppt_y</p:attrName>
                                        </p:attrNameLst>
                                      </p:cBhvr>
                                      <p:rCtr x="4062" y="20995"/>
                                    </p:animMotion>
                                  </p:childTnLst>
                                </p:cTn>
                              </p:par>
                              <p:par>
                                <p:cTn id="86" presetID="42" presetClass="path" presetSubtype="0" accel="50000" decel="50000" fill="hold" grpId="1" nodeType="withEffect">
                                  <p:stCondLst>
                                    <p:cond delay="0"/>
                                  </p:stCondLst>
                                  <p:childTnLst>
                                    <p:animMotion origin="layout" path="M 3.95833E-6 -1.85185E-6 L 3.95833E-6 0.25 " pathEditMode="relative" rAng="0" ptsTypes="AA">
                                      <p:cBhvr>
                                        <p:cTn id="87" dur="1250" fill="hold"/>
                                        <p:tgtEl>
                                          <p:spTgt spid="56"/>
                                        </p:tgtEl>
                                        <p:attrNameLst>
                                          <p:attrName>ppt_x</p:attrName>
                                          <p:attrName>ppt_y</p:attrName>
                                        </p:attrNameLst>
                                      </p:cBhvr>
                                      <p:rCtr x="0" y="12500"/>
                                    </p:animMotion>
                                  </p:childTnLst>
                                </p:cTn>
                              </p:par>
                              <p:par>
                                <p:cTn id="88" presetID="42" presetClass="path" presetSubtype="0" accel="50000" decel="50000" fill="hold" grpId="1" nodeType="withEffect">
                                  <p:stCondLst>
                                    <p:cond delay="0"/>
                                  </p:stCondLst>
                                  <p:childTnLst>
                                    <p:animMotion origin="layout" path="M 4.16667E-7 1.85185E-6 L 0.00469 0.2169 " pathEditMode="relative" rAng="0" ptsTypes="AA">
                                      <p:cBhvr>
                                        <p:cTn id="89" dur="1250" fill="hold"/>
                                        <p:tgtEl>
                                          <p:spTgt spid="57"/>
                                        </p:tgtEl>
                                        <p:attrNameLst>
                                          <p:attrName>ppt_x</p:attrName>
                                          <p:attrName>ppt_y</p:attrName>
                                        </p:attrNameLst>
                                      </p:cBhvr>
                                      <p:rCtr x="234" y="10833"/>
                                    </p:animMotion>
                                  </p:childTnLst>
                                </p:cTn>
                              </p:par>
                              <p:par>
                                <p:cTn id="90" presetID="42" presetClass="path" presetSubtype="0" accel="50000" decel="50000" fill="hold" grpId="1" nodeType="withEffect">
                                  <p:stCondLst>
                                    <p:cond delay="0"/>
                                  </p:stCondLst>
                                  <p:childTnLst>
                                    <p:animMotion origin="layout" path="M -4.79167E-6 1.85185E-6 L 0.00704 0.26967 " pathEditMode="relative" rAng="0" ptsTypes="AA">
                                      <p:cBhvr>
                                        <p:cTn id="91" dur="1250" fill="hold"/>
                                        <p:tgtEl>
                                          <p:spTgt spid="58"/>
                                        </p:tgtEl>
                                        <p:attrNameLst>
                                          <p:attrName>ppt_x</p:attrName>
                                          <p:attrName>ppt_y</p:attrName>
                                        </p:attrNameLst>
                                      </p:cBhvr>
                                      <p:rCtr x="352" y="13472"/>
                                    </p:animMotion>
                                  </p:childTnLst>
                                </p:cTn>
                              </p:par>
                              <p:par>
                                <p:cTn id="92" presetID="42" presetClass="path" presetSubtype="0" accel="50000" decel="50000" fill="hold" grpId="1" nodeType="withEffect">
                                  <p:stCondLst>
                                    <p:cond delay="0"/>
                                  </p:stCondLst>
                                  <p:childTnLst>
                                    <p:animMotion origin="layout" path="M 3.125E-6 -1.48148E-6 L 0.0332 0.23889 " pathEditMode="relative" rAng="0" ptsTypes="AA">
                                      <p:cBhvr>
                                        <p:cTn id="93" dur="1250" fill="hold"/>
                                        <p:tgtEl>
                                          <p:spTgt spid="60"/>
                                        </p:tgtEl>
                                        <p:attrNameLst>
                                          <p:attrName>ppt_x</p:attrName>
                                          <p:attrName>ppt_y</p:attrName>
                                        </p:attrNameLst>
                                      </p:cBhvr>
                                      <p:rCtr x="1654" y="11944"/>
                                    </p:animMotion>
                                  </p:childTnLst>
                                </p:cTn>
                              </p:par>
                              <p:par>
                                <p:cTn id="94" presetID="42" presetClass="path" presetSubtype="0" accel="50000" decel="50000" fill="hold" grpId="1" nodeType="withEffect">
                                  <p:stCondLst>
                                    <p:cond delay="0"/>
                                  </p:stCondLst>
                                  <p:childTnLst>
                                    <p:animMotion origin="layout" path="M 4.58333E-6 -3.33333E-6 L 0.00533 0.23264 " pathEditMode="relative" rAng="0" ptsTypes="AA">
                                      <p:cBhvr>
                                        <p:cTn id="95" dur="1250" fill="hold"/>
                                        <p:tgtEl>
                                          <p:spTgt spid="59"/>
                                        </p:tgtEl>
                                        <p:attrNameLst>
                                          <p:attrName>ppt_x</p:attrName>
                                          <p:attrName>ppt_y</p:attrName>
                                        </p:attrNameLst>
                                      </p:cBhvr>
                                      <p:rCtr x="260" y="11620"/>
                                    </p:animMotion>
                                  </p:childTnLst>
                                </p:cTn>
                              </p:par>
                            </p:childTnLst>
                          </p:cTn>
                        </p:par>
                      </p:childTnLst>
                    </p:cTn>
                  </p:par>
                  <p:par>
                    <p:cTn id="96" fill="hold">
                      <p:stCondLst>
                        <p:cond delay="indefinite"/>
                      </p:stCondLst>
                      <p:childTnLst>
                        <p:par>
                          <p:cTn id="97" fill="hold">
                            <p:stCondLst>
                              <p:cond delay="0"/>
                            </p:stCondLst>
                            <p:childTnLst>
                              <p:par>
                                <p:cTn id="98" presetID="1" presetClass="entr" presetSubtype="0" fill="hold" grpId="0" nodeType="clickEffect">
                                  <p:stCondLst>
                                    <p:cond delay="0"/>
                                  </p:stCondLst>
                                  <p:childTnLst>
                                    <p:set>
                                      <p:cBhvr>
                                        <p:cTn id="99" dur="1" fill="hold">
                                          <p:stCondLst>
                                            <p:cond delay="0"/>
                                          </p:stCondLst>
                                        </p:cTn>
                                        <p:tgtEl>
                                          <p:spTgt spid="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7" grpId="1" animBg="1"/>
      <p:bldP spid="37" grpId="2" animBg="1"/>
      <p:bldP spid="38" grpId="0" animBg="1"/>
      <p:bldP spid="38" grpId="1" animBg="1"/>
      <p:bldP spid="48" grpId="0" animBg="1"/>
      <p:bldP spid="48" grpId="1" animBg="1"/>
      <p:bldP spid="49" grpId="0" animBg="1"/>
      <p:bldP spid="50" grpId="0" animBg="1"/>
      <p:bldP spid="51" grpId="0" animBg="1"/>
      <p:bldP spid="52" grpId="0" animBg="1"/>
      <p:bldP spid="53" grpId="0" animBg="1"/>
      <p:bldP spid="54" grpId="0" animBg="1"/>
      <p:bldP spid="54" grpId="1" animBg="1"/>
      <p:bldP spid="55" grpId="0" animBg="1"/>
      <p:bldP spid="55" grpId="1" animBg="1"/>
      <p:bldP spid="56" grpId="0" animBg="1"/>
      <p:bldP spid="56" grpId="1" animBg="1"/>
      <p:bldP spid="57" grpId="0" animBg="1"/>
      <p:bldP spid="57" grpId="1" animBg="1"/>
      <p:bldP spid="58" grpId="0" animBg="1"/>
      <p:bldP spid="58" grpId="1" animBg="1"/>
      <p:bldP spid="59" grpId="0" animBg="1"/>
      <p:bldP spid="59" grpId="1" animBg="1"/>
      <p:bldP spid="60" grpId="0" animBg="1"/>
      <p:bldP spid="60" grpId="1" animBg="1"/>
      <p:bldP spid="68" grpId="0" animBg="1"/>
      <p:bldP spid="68" grpId="1" animBg="1"/>
      <p:bldP spid="6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 name="Group 90">
            <a:extLst>
              <a:ext uri="{FF2B5EF4-FFF2-40B4-BE49-F238E27FC236}">
                <a16:creationId xmlns:a16="http://schemas.microsoft.com/office/drawing/2014/main" id="{1D3FCAF9-9B74-4561-9FE8-4FC726D61752}"/>
              </a:ext>
            </a:extLst>
          </p:cNvPr>
          <p:cNvGrpSpPr/>
          <p:nvPr/>
        </p:nvGrpSpPr>
        <p:grpSpPr>
          <a:xfrm>
            <a:off x="9094094" y="-92807"/>
            <a:ext cx="2894706" cy="3377152"/>
            <a:chOff x="9272082" y="-563899"/>
            <a:chExt cx="3774867" cy="4404005"/>
          </a:xfrm>
        </p:grpSpPr>
        <p:pic>
          <p:nvPicPr>
            <p:cNvPr id="61" name="Graphic 60">
              <a:extLst>
                <a:ext uri="{FF2B5EF4-FFF2-40B4-BE49-F238E27FC236}">
                  <a16:creationId xmlns:a16="http://schemas.microsoft.com/office/drawing/2014/main" id="{A872D626-EDD1-4393-9C8E-3D9668FE63FA}"/>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272082" y="-563899"/>
              <a:ext cx="3774867" cy="4404005"/>
            </a:xfrm>
            <a:prstGeom prst="rect">
              <a:avLst/>
            </a:prstGeom>
          </p:spPr>
        </p:pic>
        <p:grpSp>
          <p:nvGrpSpPr>
            <p:cNvPr id="53" name="Group 52">
              <a:extLst>
                <a:ext uri="{FF2B5EF4-FFF2-40B4-BE49-F238E27FC236}">
                  <a16:creationId xmlns:a16="http://schemas.microsoft.com/office/drawing/2014/main" id="{09A1645E-6332-4F50-99D3-FCF51B7080B7}"/>
                </a:ext>
              </a:extLst>
            </p:cNvPr>
            <p:cNvGrpSpPr/>
            <p:nvPr/>
          </p:nvGrpSpPr>
          <p:grpSpPr>
            <a:xfrm>
              <a:off x="9475884" y="864057"/>
              <a:ext cx="974448" cy="1136856"/>
              <a:chOff x="9475884" y="864057"/>
              <a:chExt cx="974448" cy="1136856"/>
            </a:xfrm>
          </p:grpSpPr>
          <p:pic>
            <p:nvPicPr>
              <p:cNvPr id="25" name="Graphic 24">
                <a:extLst>
                  <a:ext uri="{FF2B5EF4-FFF2-40B4-BE49-F238E27FC236}">
                    <a16:creationId xmlns:a16="http://schemas.microsoft.com/office/drawing/2014/main" id="{5E7CA629-DC58-46CA-8875-35E03EE2B5AF}"/>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9475884" y="864057"/>
                <a:ext cx="974448" cy="1136856"/>
              </a:xfrm>
              <a:prstGeom prst="rect">
                <a:avLst/>
              </a:prstGeom>
            </p:spPr>
          </p:pic>
          <p:sp>
            <p:nvSpPr>
              <p:cNvPr id="26" name="TextBox 25">
                <a:extLst>
                  <a:ext uri="{FF2B5EF4-FFF2-40B4-BE49-F238E27FC236}">
                    <a16:creationId xmlns:a16="http://schemas.microsoft.com/office/drawing/2014/main" id="{A0622E03-8F95-41B0-A9B5-3FD3F4A598AD}"/>
                  </a:ext>
                </a:extLst>
              </p:cNvPr>
              <p:cNvSpPr txBox="1"/>
              <p:nvPr/>
            </p:nvSpPr>
            <p:spPr>
              <a:xfrm>
                <a:off x="9594267" y="1281967"/>
                <a:ext cx="682395" cy="240815"/>
              </a:xfrm>
              <a:prstGeom prst="rect">
                <a:avLst/>
              </a:prstGeom>
              <a:noFill/>
            </p:spPr>
            <p:txBody>
              <a:bodyPr wrap="none" lIns="0" tIns="0" rIns="0" bIns="0" rtlCol="0">
                <a:spAutoFit/>
              </a:bodyPr>
              <a:lstStyle/>
              <a:p>
                <a:pPr algn="ctr"/>
                <a:r>
                  <a:rPr lang="en-US" sz="1200">
                    <a:solidFill>
                      <a:srgbClr val="202192"/>
                    </a:solidFill>
                    <a:latin typeface="+mj-lt"/>
                  </a:rPr>
                  <a:t>Actor A</a:t>
                </a:r>
              </a:p>
            </p:txBody>
          </p:sp>
        </p:grpSp>
        <p:grpSp>
          <p:nvGrpSpPr>
            <p:cNvPr id="36" name="Group 35">
              <a:extLst>
                <a:ext uri="{FF2B5EF4-FFF2-40B4-BE49-F238E27FC236}">
                  <a16:creationId xmlns:a16="http://schemas.microsoft.com/office/drawing/2014/main" id="{756B2270-9C3A-497E-AF01-79AA1053B919}"/>
                </a:ext>
              </a:extLst>
            </p:cNvPr>
            <p:cNvGrpSpPr/>
            <p:nvPr/>
          </p:nvGrpSpPr>
          <p:grpSpPr>
            <a:xfrm>
              <a:off x="10058048" y="1917615"/>
              <a:ext cx="974446" cy="1136854"/>
              <a:chOff x="7221161" y="1954650"/>
              <a:chExt cx="1400539" cy="1633964"/>
            </a:xfrm>
          </p:grpSpPr>
          <p:pic>
            <p:nvPicPr>
              <p:cNvPr id="37" name="Graphic 36">
                <a:extLst>
                  <a:ext uri="{FF2B5EF4-FFF2-40B4-BE49-F238E27FC236}">
                    <a16:creationId xmlns:a16="http://schemas.microsoft.com/office/drawing/2014/main" id="{06D7F327-9B8E-413B-B88B-ECD897CFD953}"/>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a:off x="7221161" y="1954650"/>
                <a:ext cx="1400539" cy="1633964"/>
              </a:xfrm>
              <a:prstGeom prst="rect">
                <a:avLst/>
              </a:prstGeom>
            </p:spPr>
          </p:pic>
          <p:sp>
            <p:nvSpPr>
              <p:cNvPr id="38" name="TextBox 37">
                <a:extLst>
                  <a:ext uri="{FF2B5EF4-FFF2-40B4-BE49-F238E27FC236}">
                    <a16:creationId xmlns:a16="http://schemas.microsoft.com/office/drawing/2014/main" id="{5EB3BB59-23E7-445F-B3D1-E5F735000277}"/>
                  </a:ext>
                </a:extLst>
              </p:cNvPr>
              <p:cNvSpPr txBox="1"/>
              <p:nvPr/>
            </p:nvSpPr>
            <p:spPr>
              <a:xfrm>
                <a:off x="7399119" y="2570350"/>
                <a:ext cx="968763" cy="346116"/>
              </a:xfrm>
              <a:prstGeom prst="rect">
                <a:avLst/>
              </a:prstGeom>
              <a:noFill/>
            </p:spPr>
            <p:txBody>
              <a:bodyPr wrap="none" lIns="0" tIns="0" rIns="0" bIns="0" rtlCol="0">
                <a:spAutoFit/>
              </a:bodyPr>
              <a:lstStyle/>
              <a:p>
                <a:pPr algn="ctr"/>
                <a:r>
                  <a:rPr lang="en-US" sz="1200">
                    <a:solidFill>
                      <a:srgbClr val="202192"/>
                    </a:solidFill>
                    <a:latin typeface="+mj-lt"/>
                  </a:rPr>
                  <a:t>Actor C</a:t>
                </a:r>
              </a:p>
            </p:txBody>
          </p:sp>
        </p:grpSp>
        <p:sp>
          <p:nvSpPr>
            <p:cNvPr id="41" name="TextBox 40">
              <a:extLst>
                <a:ext uri="{FF2B5EF4-FFF2-40B4-BE49-F238E27FC236}">
                  <a16:creationId xmlns:a16="http://schemas.microsoft.com/office/drawing/2014/main" id="{955FC658-FC3F-4890-B9C5-934B2F88EE3C}"/>
                </a:ext>
              </a:extLst>
            </p:cNvPr>
            <p:cNvSpPr txBox="1"/>
            <p:nvPr/>
          </p:nvSpPr>
          <p:spPr>
            <a:xfrm>
              <a:off x="10669425" y="947450"/>
              <a:ext cx="742429" cy="1003396"/>
            </a:xfrm>
            <a:prstGeom prst="rect">
              <a:avLst/>
            </a:prstGeom>
            <a:noFill/>
          </p:spPr>
          <p:txBody>
            <a:bodyPr wrap="none" lIns="0" tIns="0" rIns="0" bIns="0" rtlCol="0" anchor="ctr">
              <a:spAutoFit/>
            </a:bodyPr>
            <a:lstStyle/>
            <a:p>
              <a:pPr algn="ctr"/>
              <a:r>
                <a:rPr lang="en-US">
                  <a:solidFill>
                    <a:srgbClr val="202192"/>
                  </a:solidFill>
                  <a:latin typeface="+mj-lt"/>
                </a:rPr>
                <a:t>My</a:t>
              </a:r>
            </a:p>
            <a:p>
              <a:pPr algn="ctr"/>
              <a:r>
                <a:rPr lang="en-US">
                  <a:solidFill>
                    <a:srgbClr val="202192"/>
                  </a:solidFill>
                  <a:latin typeface="+mj-lt"/>
                </a:rPr>
                <a:t>Actor</a:t>
              </a:r>
            </a:p>
            <a:p>
              <a:pPr algn="ctr"/>
              <a:r>
                <a:rPr lang="en-US" sz="1400">
                  <a:solidFill>
                    <a:srgbClr val="202192"/>
                  </a:solidFill>
                  <a:latin typeface="+mj-lt"/>
                </a:rPr>
                <a:t>Pod 1</a:t>
              </a:r>
            </a:p>
          </p:txBody>
        </p:sp>
        <p:grpSp>
          <p:nvGrpSpPr>
            <p:cNvPr id="57" name="Group 56">
              <a:extLst>
                <a:ext uri="{FF2B5EF4-FFF2-40B4-BE49-F238E27FC236}">
                  <a16:creationId xmlns:a16="http://schemas.microsoft.com/office/drawing/2014/main" id="{BC49DDE9-54E6-4BFF-A685-553856052A3A}"/>
                </a:ext>
              </a:extLst>
            </p:cNvPr>
            <p:cNvGrpSpPr/>
            <p:nvPr/>
          </p:nvGrpSpPr>
          <p:grpSpPr>
            <a:xfrm>
              <a:off x="10058043" y="-106371"/>
              <a:ext cx="974448" cy="1136856"/>
              <a:chOff x="10058043" y="-106371"/>
              <a:chExt cx="974448" cy="1136856"/>
            </a:xfrm>
          </p:grpSpPr>
          <p:pic>
            <p:nvPicPr>
              <p:cNvPr id="47" name="Graphic 46">
                <a:extLst>
                  <a:ext uri="{FF2B5EF4-FFF2-40B4-BE49-F238E27FC236}">
                    <a16:creationId xmlns:a16="http://schemas.microsoft.com/office/drawing/2014/main" id="{EBAFA246-0DEF-42EC-BDFE-63D89E626F82}"/>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058043" y="-106371"/>
                <a:ext cx="974448" cy="1136856"/>
              </a:xfrm>
              <a:prstGeom prst="rect">
                <a:avLst/>
              </a:prstGeom>
            </p:spPr>
          </p:pic>
          <p:sp>
            <p:nvSpPr>
              <p:cNvPr id="48" name="TextBox 47">
                <a:extLst>
                  <a:ext uri="{FF2B5EF4-FFF2-40B4-BE49-F238E27FC236}">
                    <a16:creationId xmlns:a16="http://schemas.microsoft.com/office/drawing/2014/main" id="{65090BCF-7E0A-4DB2-904D-D512D90FBE75}"/>
                  </a:ext>
                </a:extLst>
              </p:cNvPr>
              <p:cNvSpPr txBox="1"/>
              <p:nvPr/>
            </p:nvSpPr>
            <p:spPr>
              <a:xfrm>
                <a:off x="10182697" y="311539"/>
                <a:ext cx="669851" cy="240815"/>
              </a:xfrm>
              <a:prstGeom prst="rect">
                <a:avLst/>
              </a:prstGeom>
              <a:noFill/>
            </p:spPr>
            <p:txBody>
              <a:bodyPr wrap="none" lIns="0" tIns="0" rIns="0" bIns="0" rtlCol="0">
                <a:spAutoFit/>
              </a:bodyPr>
              <a:lstStyle/>
              <a:p>
                <a:pPr algn="ctr"/>
                <a:r>
                  <a:rPr lang="en-US" sz="1200">
                    <a:solidFill>
                      <a:srgbClr val="202192"/>
                    </a:solidFill>
                    <a:latin typeface="+mj-lt"/>
                  </a:rPr>
                  <a:t>Actor B</a:t>
                </a:r>
              </a:p>
            </p:txBody>
          </p:sp>
        </p:grpSp>
        <p:grpSp>
          <p:nvGrpSpPr>
            <p:cNvPr id="60" name="Group 59">
              <a:extLst>
                <a:ext uri="{FF2B5EF4-FFF2-40B4-BE49-F238E27FC236}">
                  <a16:creationId xmlns:a16="http://schemas.microsoft.com/office/drawing/2014/main" id="{C9CD97E5-E345-42DF-9ADF-C09659FFB300}"/>
                </a:ext>
              </a:extLst>
            </p:cNvPr>
            <p:cNvGrpSpPr/>
            <p:nvPr/>
          </p:nvGrpSpPr>
          <p:grpSpPr>
            <a:xfrm>
              <a:off x="11139749" y="1924090"/>
              <a:ext cx="974448" cy="1136856"/>
              <a:chOff x="11139749" y="1924090"/>
              <a:chExt cx="974448" cy="1136856"/>
            </a:xfrm>
          </p:grpSpPr>
          <p:pic>
            <p:nvPicPr>
              <p:cNvPr id="21" name="Graphic 20">
                <a:extLst>
                  <a:ext uri="{FF2B5EF4-FFF2-40B4-BE49-F238E27FC236}">
                    <a16:creationId xmlns:a16="http://schemas.microsoft.com/office/drawing/2014/main" id="{2F62BD01-741F-4E4A-9B48-D94FCBA0C371}"/>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1139749" y="1924090"/>
                <a:ext cx="974448" cy="1136856"/>
              </a:xfrm>
              <a:prstGeom prst="rect">
                <a:avLst/>
              </a:prstGeom>
            </p:spPr>
          </p:pic>
          <p:sp>
            <p:nvSpPr>
              <p:cNvPr id="30" name="TextBox 29">
                <a:extLst>
                  <a:ext uri="{FF2B5EF4-FFF2-40B4-BE49-F238E27FC236}">
                    <a16:creationId xmlns:a16="http://schemas.microsoft.com/office/drawing/2014/main" id="{3E062A31-FB45-448C-B5AF-9BC99CF0065A}"/>
                  </a:ext>
                </a:extLst>
              </p:cNvPr>
              <p:cNvSpPr txBox="1"/>
              <p:nvPr/>
            </p:nvSpPr>
            <p:spPr>
              <a:xfrm>
                <a:off x="11274853" y="2342000"/>
                <a:ext cx="648948" cy="240815"/>
              </a:xfrm>
              <a:prstGeom prst="rect">
                <a:avLst/>
              </a:prstGeom>
              <a:noFill/>
            </p:spPr>
            <p:txBody>
              <a:bodyPr wrap="none" lIns="0" tIns="0" rIns="0" bIns="0" rtlCol="0">
                <a:spAutoFit/>
              </a:bodyPr>
              <a:lstStyle/>
              <a:p>
                <a:pPr algn="ctr"/>
                <a:r>
                  <a:rPr lang="en-US" sz="1200">
                    <a:solidFill>
                      <a:srgbClr val="202192"/>
                    </a:solidFill>
                    <a:latin typeface="+mj-lt"/>
                  </a:rPr>
                  <a:t>Actor F</a:t>
                </a:r>
              </a:p>
            </p:txBody>
          </p:sp>
        </p:grpSp>
        <p:grpSp>
          <p:nvGrpSpPr>
            <p:cNvPr id="59" name="Group 58">
              <a:extLst>
                <a:ext uri="{FF2B5EF4-FFF2-40B4-BE49-F238E27FC236}">
                  <a16:creationId xmlns:a16="http://schemas.microsoft.com/office/drawing/2014/main" id="{F7013984-87D8-4F4C-A286-5003F774EF77}"/>
                </a:ext>
              </a:extLst>
            </p:cNvPr>
            <p:cNvGrpSpPr/>
            <p:nvPr/>
          </p:nvGrpSpPr>
          <p:grpSpPr>
            <a:xfrm>
              <a:off x="11161962" y="-101153"/>
              <a:ext cx="974448" cy="1136856"/>
              <a:chOff x="11161962" y="-101153"/>
              <a:chExt cx="974448" cy="1136856"/>
            </a:xfrm>
          </p:grpSpPr>
          <p:pic>
            <p:nvPicPr>
              <p:cNvPr id="31" name="Graphic 30">
                <a:extLst>
                  <a:ext uri="{FF2B5EF4-FFF2-40B4-BE49-F238E27FC236}">
                    <a16:creationId xmlns:a16="http://schemas.microsoft.com/office/drawing/2014/main" id="{AAB9222F-9EFD-412A-A7A3-BEB3A75BE27A}"/>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1161962" y="-101153"/>
                <a:ext cx="974448" cy="1136856"/>
              </a:xfrm>
              <a:prstGeom prst="rect">
                <a:avLst/>
              </a:prstGeom>
            </p:spPr>
          </p:pic>
          <p:sp>
            <p:nvSpPr>
              <p:cNvPr id="46" name="TextBox 45">
                <a:extLst>
                  <a:ext uri="{FF2B5EF4-FFF2-40B4-BE49-F238E27FC236}">
                    <a16:creationId xmlns:a16="http://schemas.microsoft.com/office/drawing/2014/main" id="{7CEC0949-E57E-4554-B1DA-DF8711EB2C0D}"/>
                  </a:ext>
                </a:extLst>
              </p:cNvPr>
              <p:cNvSpPr txBox="1"/>
              <p:nvPr/>
            </p:nvSpPr>
            <p:spPr>
              <a:xfrm>
                <a:off x="11294976" y="316757"/>
                <a:ext cx="653129" cy="240815"/>
              </a:xfrm>
              <a:prstGeom prst="rect">
                <a:avLst/>
              </a:prstGeom>
              <a:noFill/>
            </p:spPr>
            <p:txBody>
              <a:bodyPr wrap="none" lIns="0" tIns="0" rIns="0" bIns="0" rtlCol="0">
                <a:spAutoFit/>
              </a:bodyPr>
              <a:lstStyle/>
              <a:p>
                <a:pPr algn="ctr"/>
                <a:r>
                  <a:rPr lang="en-US" sz="1200">
                    <a:solidFill>
                      <a:srgbClr val="202192"/>
                    </a:solidFill>
                    <a:latin typeface="+mj-lt"/>
                  </a:rPr>
                  <a:t>Actor E</a:t>
                </a:r>
              </a:p>
            </p:txBody>
          </p:sp>
        </p:grpSp>
        <p:grpSp>
          <p:nvGrpSpPr>
            <p:cNvPr id="62" name="Group 61">
              <a:extLst>
                <a:ext uri="{FF2B5EF4-FFF2-40B4-BE49-F238E27FC236}">
                  <a16:creationId xmlns:a16="http://schemas.microsoft.com/office/drawing/2014/main" id="{76140C7C-6E66-45BC-B423-DB886DFFCCC2}"/>
                </a:ext>
              </a:extLst>
            </p:cNvPr>
            <p:cNvGrpSpPr/>
            <p:nvPr/>
          </p:nvGrpSpPr>
          <p:grpSpPr>
            <a:xfrm>
              <a:off x="11712585" y="880323"/>
              <a:ext cx="974446" cy="1136854"/>
              <a:chOff x="7221161" y="1954650"/>
              <a:chExt cx="1400539" cy="1633964"/>
            </a:xfrm>
          </p:grpSpPr>
          <p:pic>
            <p:nvPicPr>
              <p:cNvPr id="63" name="Graphic 62">
                <a:extLst>
                  <a:ext uri="{FF2B5EF4-FFF2-40B4-BE49-F238E27FC236}">
                    <a16:creationId xmlns:a16="http://schemas.microsoft.com/office/drawing/2014/main" id="{6C0F3E74-496D-429B-A07A-D73416972C94}"/>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a:off x="7221161" y="1954650"/>
                <a:ext cx="1400539" cy="1633964"/>
              </a:xfrm>
              <a:prstGeom prst="rect">
                <a:avLst/>
              </a:prstGeom>
            </p:spPr>
          </p:pic>
          <p:sp>
            <p:nvSpPr>
              <p:cNvPr id="65" name="TextBox 64">
                <a:extLst>
                  <a:ext uri="{FF2B5EF4-FFF2-40B4-BE49-F238E27FC236}">
                    <a16:creationId xmlns:a16="http://schemas.microsoft.com/office/drawing/2014/main" id="{17443BD3-D3B7-4120-B288-A07235873AB6}"/>
                  </a:ext>
                </a:extLst>
              </p:cNvPr>
              <p:cNvSpPr txBox="1"/>
              <p:nvPr/>
            </p:nvSpPr>
            <p:spPr>
              <a:xfrm>
                <a:off x="7388606" y="2570350"/>
                <a:ext cx="989794" cy="346116"/>
              </a:xfrm>
              <a:prstGeom prst="rect">
                <a:avLst/>
              </a:prstGeom>
              <a:noFill/>
            </p:spPr>
            <p:txBody>
              <a:bodyPr wrap="none" lIns="0" tIns="0" rIns="0" bIns="0" rtlCol="0">
                <a:spAutoFit/>
              </a:bodyPr>
              <a:lstStyle/>
              <a:p>
                <a:pPr algn="ctr"/>
                <a:r>
                  <a:rPr lang="en-US" sz="1200">
                    <a:solidFill>
                      <a:srgbClr val="202192"/>
                    </a:solidFill>
                    <a:latin typeface="+mj-lt"/>
                  </a:rPr>
                  <a:t>Actor G</a:t>
                </a:r>
              </a:p>
            </p:txBody>
          </p:sp>
        </p:grpSp>
      </p:grpSp>
      <p:sp>
        <p:nvSpPr>
          <p:cNvPr id="2" name="Title 1">
            <a:extLst>
              <a:ext uri="{FF2B5EF4-FFF2-40B4-BE49-F238E27FC236}">
                <a16:creationId xmlns:a16="http://schemas.microsoft.com/office/drawing/2014/main" id="{4080D96B-D494-4669-9657-D7B140BEA6DA}"/>
              </a:ext>
            </a:extLst>
          </p:cNvPr>
          <p:cNvSpPr>
            <a:spLocks noGrp="1"/>
          </p:cNvSpPr>
          <p:nvPr>
            <p:ph type="title"/>
          </p:nvPr>
        </p:nvSpPr>
        <p:spPr>
          <a:xfrm>
            <a:off x="1236133" y="457200"/>
            <a:ext cx="10370650" cy="553998"/>
          </a:xfrm>
        </p:spPr>
        <p:txBody>
          <a:bodyPr/>
          <a:lstStyle/>
          <a:p>
            <a:r>
              <a:rPr lang="en-US"/>
              <a:t>Virtual actors</a:t>
            </a:r>
          </a:p>
        </p:txBody>
      </p:sp>
      <p:pic>
        <p:nvPicPr>
          <p:cNvPr id="4" name="Graphic 3">
            <a:extLst>
              <a:ext uri="{FF2B5EF4-FFF2-40B4-BE49-F238E27FC236}">
                <a16:creationId xmlns:a16="http://schemas.microsoft.com/office/drawing/2014/main" id="{2412C1B8-239B-4A19-A293-4FCD2AA9B7AB}"/>
              </a:ext>
            </a:extLst>
          </p:cNvPr>
          <p:cNvPicPr>
            <a:picLocks noChangeAspect="1"/>
          </p:cNvPicPr>
          <p:nvPr/>
        </p:nvPicPr>
        <p:blipFill>
          <a:blip r:embed="rId7" cstate="print">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p:blipFill>
        <p:spPr>
          <a:xfrm>
            <a:off x="503260" y="421526"/>
            <a:ext cx="564762" cy="621004"/>
          </a:xfrm>
          <a:prstGeom prst="rect">
            <a:avLst/>
          </a:prstGeom>
        </p:spPr>
      </p:pic>
      <p:grpSp>
        <p:nvGrpSpPr>
          <p:cNvPr id="13" name="!!AppA">
            <a:extLst>
              <a:ext uri="{FF2B5EF4-FFF2-40B4-BE49-F238E27FC236}">
                <a16:creationId xmlns:a16="http://schemas.microsoft.com/office/drawing/2014/main" id="{84E5AC79-DC80-4CEC-8559-2C80EC45A927}"/>
              </a:ext>
            </a:extLst>
          </p:cNvPr>
          <p:cNvGrpSpPr/>
          <p:nvPr/>
        </p:nvGrpSpPr>
        <p:grpSpPr>
          <a:xfrm>
            <a:off x="1580486" y="2661255"/>
            <a:ext cx="1666465" cy="1944207"/>
            <a:chOff x="3444424" y="1954650"/>
            <a:chExt cx="1400542" cy="1633964"/>
          </a:xfrm>
        </p:grpSpPr>
        <p:pic>
          <p:nvPicPr>
            <p:cNvPr id="14" name="Graphic 13">
              <a:extLst>
                <a:ext uri="{FF2B5EF4-FFF2-40B4-BE49-F238E27FC236}">
                  <a16:creationId xmlns:a16="http://schemas.microsoft.com/office/drawing/2014/main" id="{052A87E3-D11C-452B-AC9C-917712200400}"/>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3444424" y="1954650"/>
              <a:ext cx="1400542" cy="1633964"/>
            </a:xfrm>
            <a:prstGeom prst="rect">
              <a:avLst/>
            </a:prstGeom>
          </p:spPr>
        </p:pic>
        <p:sp>
          <p:nvSpPr>
            <p:cNvPr id="15" name="TextBox 14">
              <a:extLst>
                <a:ext uri="{FF2B5EF4-FFF2-40B4-BE49-F238E27FC236}">
                  <a16:creationId xmlns:a16="http://schemas.microsoft.com/office/drawing/2014/main" id="{D1FB32F3-4B2A-486E-80EC-2053CCFD8A18}"/>
                </a:ext>
              </a:extLst>
            </p:cNvPr>
            <p:cNvSpPr txBox="1"/>
            <p:nvPr/>
          </p:nvSpPr>
          <p:spPr>
            <a:xfrm>
              <a:off x="3724796" y="2525411"/>
              <a:ext cx="770603" cy="258664"/>
            </a:xfrm>
            <a:prstGeom prst="rect">
              <a:avLst/>
            </a:prstGeom>
            <a:noFill/>
          </p:spPr>
          <p:txBody>
            <a:bodyPr wrap="none" lIns="0" tIns="0" rIns="0" bIns="0" rtlCol="0">
              <a:spAutoFit/>
            </a:bodyPr>
            <a:lstStyle/>
            <a:p>
              <a:pPr algn="ctr"/>
              <a:r>
                <a:rPr lang="en-US" sz="2000">
                  <a:solidFill>
                    <a:schemeClr val="bg1"/>
                  </a:solidFill>
                  <a:latin typeface="+mj-lt"/>
                </a:rPr>
                <a:t>My App</a:t>
              </a:r>
            </a:p>
          </p:txBody>
        </p:sp>
      </p:grpSp>
      <p:cxnSp>
        <p:nvCxnSpPr>
          <p:cNvPr id="58" name="Straight Arrow Connector 57">
            <a:extLst>
              <a:ext uri="{FF2B5EF4-FFF2-40B4-BE49-F238E27FC236}">
                <a16:creationId xmlns:a16="http://schemas.microsoft.com/office/drawing/2014/main" id="{20901D22-E7D9-416D-BC2E-DDF9B51DFCBC}"/>
              </a:ext>
            </a:extLst>
          </p:cNvPr>
          <p:cNvCxnSpPr>
            <a:cxnSpLocks/>
            <a:stCxn id="14" idx="3"/>
            <a:endCxn id="64" idx="1"/>
          </p:cNvCxnSpPr>
          <p:nvPr/>
        </p:nvCxnSpPr>
        <p:spPr>
          <a:xfrm>
            <a:off x="3246951" y="3633359"/>
            <a:ext cx="849343" cy="0"/>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pic>
        <p:nvPicPr>
          <p:cNvPr id="64" name="Graphic 63">
            <a:extLst>
              <a:ext uri="{FF2B5EF4-FFF2-40B4-BE49-F238E27FC236}">
                <a16:creationId xmlns:a16="http://schemas.microsoft.com/office/drawing/2014/main" id="{55EAACE1-69DA-4494-BEB7-2141A0F30C78}"/>
              </a:ext>
            </a:extLst>
          </p:cNvPr>
          <p:cNvPicPr>
            <a:picLocks noChangeAspect="1"/>
          </p:cNvPicPr>
          <p:nvPr/>
        </p:nvPicPr>
        <p:blipFill>
          <a:blip r:embed="rId11">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4096294" y="3141375"/>
            <a:ext cx="843400" cy="983967"/>
          </a:xfrm>
          <a:prstGeom prst="rect">
            <a:avLst/>
          </a:prstGeom>
          <a:effectLst>
            <a:outerShdw blurRad="50800" dist="25400" dir="13500000" algn="br" rotWithShape="0">
              <a:prstClr val="black">
                <a:alpha val="40000"/>
              </a:prstClr>
            </a:outerShdw>
          </a:effectLst>
        </p:spPr>
      </p:pic>
      <p:pic>
        <p:nvPicPr>
          <p:cNvPr id="23" name="Graphic 22">
            <a:extLst>
              <a:ext uri="{FF2B5EF4-FFF2-40B4-BE49-F238E27FC236}">
                <a16:creationId xmlns:a16="http://schemas.microsoft.com/office/drawing/2014/main" id="{152566A4-E326-43CB-881E-E51AC2ECC1A2}"/>
              </a:ext>
            </a:extLst>
          </p:cNvPr>
          <p:cNvPicPr>
            <a:picLocks noChangeAspect="1"/>
          </p:cNvPicPr>
          <p:nvPr/>
        </p:nvPicPr>
        <p:blipFill>
          <a:blip r:embed="rId11">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7896036" y="4580617"/>
            <a:ext cx="843400" cy="983967"/>
          </a:xfrm>
          <a:prstGeom prst="rect">
            <a:avLst/>
          </a:prstGeom>
          <a:effectLst>
            <a:outerShdw blurRad="50800" dist="25400" dir="13500000" algn="br" rotWithShape="0">
              <a:prstClr val="black">
                <a:alpha val="40000"/>
              </a:prstClr>
            </a:outerShdw>
          </a:effectLst>
        </p:spPr>
      </p:pic>
      <p:cxnSp>
        <p:nvCxnSpPr>
          <p:cNvPr id="28" name="Straight Arrow Connector 27">
            <a:extLst>
              <a:ext uri="{FF2B5EF4-FFF2-40B4-BE49-F238E27FC236}">
                <a16:creationId xmlns:a16="http://schemas.microsoft.com/office/drawing/2014/main" id="{9D2DD630-C099-4DF1-B8AB-C9C6D856A424}"/>
              </a:ext>
            </a:extLst>
          </p:cNvPr>
          <p:cNvCxnSpPr>
            <a:cxnSpLocks/>
            <a:stCxn id="27" idx="3"/>
            <a:endCxn id="25" idx="1"/>
          </p:cNvCxnSpPr>
          <p:nvPr/>
        </p:nvCxnSpPr>
        <p:spPr>
          <a:xfrm>
            <a:off x="8739436" y="1433256"/>
            <a:ext cx="510941" cy="4838"/>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 name="Straight Arrow Connector 4">
            <a:extLst>
              <a:ext uri="{FF2B5EF4-FFF2-40B4-BE49-F238E27FC236}">
                <a16:creationId xmlns:a16="http://schemas.microsoft.com/office/drawing/2014/main" id="{FF9D2B8F-4A75-4CA0-9736-EAB9B5CCB544}"/>
              </a:ext>
            </a:extLst>
          </p:cNvPr>
          <p:cNvCxnSpPr>
            <a:cxnSpLocks/>
            <a:stCxn id="64" idx="3"/>
            <a:endCxn id="27" idx="1"/>
          </p:cNvCxnSpPr>
          <p:nvPr/>
        </p:nvCxnSpPr>
        <p:spPr>
          <a:xfrm flipV="1">
            <a:off x="4939694" y="1433256"/>
            <a:ext cx="2956342" cy="2200103"/>
          </a:xfrm>
          <a:prstGeom prst="bentConnector3">
            <a:avLst>
              <a:gd name="adj1" fmla="val 86787"/>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a16="http://schemas.microsoft.com/office/drawing/2014/main" id="{127E2DCD-1C06-4894-A9BC-24FD65244878}"/>
              </a:ext>
            </a:extLst>
          </p:cNvPr>
          <p:cNvGrpSpPr/>
          <p:nvPr/>
        </p:nvGrpSpPr>
        <p:grpSpPr>
          <a:xfrm>
            <a:off x="672594" y="4631042"/>
            <a:ext cx="6641016" cy="1440270"/>
            <a:chOff x="672594" y="4631042"/>
            <a:chExt cx="6641016" cy="1440270"/>
          </a:xfrm>
        </p:grpSpPr>
        <p:sp>
          <p:nvSpPr>
            <p:cNvPr id="8" name="TextBox 7">
              <a:extLst>
                <a:ext uri="{FF2B5EF4-FFF2-40B4-BE49-F238E27FC236}">
                  <a16:creationId xmlns:a16="http://schemas.microsoft.com/office/drawing/2014/main" id="{892BC637-A204-434E-A41C-BAB14F47BE15}"/>
                </a:ext>
              </a:extLst>
            </p:cNvPr>
            <p:cNvSpPr txBox="1"/>
            <p:nvPr/>
          </p:nvSpPr>
          <p:spPr>
            <a:xfrm>
              <a:off x="672594" y="4631042"/>
              <a:ext cx="6641016" cy="553998"/>
            </a:xfrm>
            <a:prstGeom prst="rect">
              <a:avLst/>
            </a:prstGeom>
            <a:noFill/>
          </p:spPr>
          <p:txBody>
            <a:bodyPr wrap="square" lIns="0" tIns="0" rIns="0" bIns="0" rtlCol="0">
              <a:spAutoFit/>
            </a:bodyPr>
            <a:lstStyle/>
            <a:p>
              <a:pPr algn="ctr"/>
              <a:r>
                <a:rPr lang="en-US" sz="2000">
                  <a:solidFill>
                    <a:srgbClr val="202192"/>
                  </a:solidFill>
                  <a:latin typeface="+mj-lt"/>
                </a:rPr>
                <a:t>POST</a:t>
              </a:r>
              <a:endParaRPr lang="en-US" sz="1600">
                <a:solidFill>
                  <a:srgbClr val="202192"/>
                </a:solidFill>
                <a:latin typeface="+mj-lt"/>
              </a:endParaRPr>
            </a:p>
            <a:p>
              <a:pPr algn="ctr"/>
              <a:r>
                <a:rPr lang="en-US" sz="1600">
                  <a:solidFill>
                    <a:srgbClr val="202192"/>
                  </a:solidFill>
                  <a:latin typeface="Consolas" panose="020B0609020204030204" pitchFamily="49" charset="0"/>
                </a:rPr>
                <a:t>http://localhost:3500/v1.0/actors/MyActor/A/method/update</a:t>
              </a:r>
            </a:p>
          </p:txBody>
        </p:sp>
        <p:sp>
          <p:nvSpPr>
            <p:cNvPr id="9" name="TextBox 8">
              <a:extLst>
                <a:ext uri="{FF2B5EF4-FFF2-40B4-BE49-F238E27FC236}">
                  <a16:creationId xmlns:a16="http://schemas.microsoft.com/office/drawing/2014/main" id="{86C36D1E-29A0-4D2B-8877-D87E6FF3F2AE}"/>
                </a:ext>
              </a:extLst>
            </p:cNvPr>
            <p:cNvSpPr txBox="1"/>
            <p:nvPr/>
          </p:nvSpPr>
          <p:spPr>
            <a:xfrm>
              <a:off x="3033203" y="5455759"/>
              <a:ext cx="1919798" cy="615553"/>
            </a:xfrm>
            <a:prstGeom prst="rect">
              <a:avLst/>
            </a:prstGeom>
            <a:solidFill>
              <a:schemeClr val="bg1"/>
            </a:solidFill>
            <a:effectLst>
              <a:outerShdw blurRad="63500" algn="ctr" rotWithShape="0">
                <a:prstClr val="black">
                  <a:alpha val="40000"/>
                </a:prstClr>
              </a:outerShdw>
            </a:effectLst>
          </p:spPr>
          <p:txBody>
            <a:bodyPr wrap="square" lIns="182880" tIns="182880" rIns="182880" bIns="182880" anchor="ctr">
              <a:spAutoFit/>
            </a:bodyPr>
            <a:lstStyle/>
            <a:p>
              <a:pPr marL="0" algn="ctr" rtl="0" eaLnBrk="1" fontAlgn="base" latinLnBrk="0" hangingPunct="1">
                <a:spcBef>
                  <a:spcPts val="0"/>
                </a:spcBef>
                <a:spcAft>
                  <a:spcPts val="0"/>
                </a:spcAft>
              </a:pPr>
              <a:r>
                <a:rPr lang="en-US" sz="1600" kern="1200">
                  <a:solidFill>
                    <a:srgbClr val="202192"/>
                  </a:solidFill>
                  <a:effectLst/>
                  <a:latin typeface="Consolas" panose="020B0609020204030204" pitchFamily="49" charset="0"/>
                  <a:ea typeface="Segoe UI Symbol" panose="020B0502040204020203" pitchFamily="34" charset="0"/>
                  <a:cs typeface="+mn-cs"/>
                </a:rPr>
                <a:t>{"speed":"1"}</a:t>
              </a:r>
            </a:p>
          </p:txBody>
        </p:sp>
      </p:grpSp>
      <p:pic>
        <p:nvPicPr>
          <p:cNvPr id="27" name="Graphic 26">
            <a:extLst>
              <a:ext uri="{FF2B5EF4-FFF2-40B4-BE49-F238E27FC236}">
                <a16:creationId xmlns:a16="http://schemas.microsoft.com/office/drawing/2014/main" id="{E6E2C355-F2DA-406E-BCA1-94F11E0AC406}"/>
              </a:ext>
            </a:extLst>
          </p:cNvPr>
          <p:cNvPicPr>
            <a:picLocks noChangeAspect="1"/>
          </p:cNvPicPr>
          <p:nvPr/>
        </p:nvPicPr>
        <p:blipFill>
          <a:blip r:embed="rId11">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7896036" y="941272"/>
            <a:ext cx="843400" cy="983967"/>
          </a:xfrm>
          <a:prstGeom prst="rect">
            <a:avLst/>
          </a:prstGeom>
          <a:effectLst>
            <a:outerShdw blurRad="50800" dist="25400" dir="13500000" algn="br" rotWithShape="0">
              <a:prstClr val="black">
                <a:alpha val="40000"/>
              </a:prstClr>
            </a:outerShdw>
          </a:effectLst>
        </p:spPr>
      </p:pic>
      <p:cxnSp>
        <p:nvCxnSpPr>
          <p:cNvPr id="32" name="Straight Arrow Connector 31">
            <a:extLst>
              <a:ext uri="{FF2B5EF4-FFF2-40B4-BE49-F238E27FC236}">
                <a16:creationId xmlns:a16="http://schemas.microsoft.com/office/drawing/2014/main" id="{40C7EE7D-5402-4136-9325-2FA4CCB69006}"/>
              </a:ext>
            </a:extLst>
          </p:cNvPr>
          <p:cNvCxnSpPr>
            <a:cxnSpLocks/>
            <a:stCxn id="64" idx="0"/>
            <a:endCxn id="11" idx="2"/>
          </p:cNvCxnSpPr>
          <p:nvPr/>
        </p:nvCxnSpPr>
        <p:spPr>
          <a:xfrm flipV="1">
            <a:off x="4517994" y="2644561"/>
            <a:ext cx="1984" cy="496814"/>
          </a:xfrm>
          <a:prstGeom prst="straightConnector1">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grpSp>
        <p:nvGrpSpPr>
          <p:cNvPr id="96" name="Group 95">
            <a:extLst>
              <a:ext uri="{FF2B5EF4-FFF2-40B4-BE49-F238E27FC236}">
                <a16:creationId xmlns:a16="http://schemas.microsoft.com/office/drawing/2014/main" id="{09A45AB1-0B41-4FF9-97DB-5ED58C6D9FC1}"/>
              </a:ext>
            </a:extLst>
          </p:cNvPr>
          <p:cNvGrpSpPr/>
          <p:nvPr/>
        </p:nvGrpSpPr>
        <p:grpSpPr>
          <a:xfrm>
            <a:off x="4098278" y="1660595"/>
            <a:ext cx="2972047" cy="983966"/>
            <a:chOff x="4098278" y="1660595"/>
            <a:chExt cx="2972047" cy="983966"/>
          </a:xfrm>
        </p:grpSpPr>
        <p:grpSp>
          <p:nvGrpSpPr>
            <p:cNvPr id="17" name="Group 16">
              <a:extLst>
                <a:ext uri="{FF2B5EF4-FFF2-40B4-BE49-F238E27FC236}">
                  <a16:creationId xmlns:a16="http://schemas.microsoft.com/office/drawing/2014/main" id="{50E1EC97-76B2-4D49-807E-53413CF4B4F6}"/>
                </a:ext>
              </a:extLst>
            </p:cNvPr>
            <p:cNvGrpSpPr/>
            <p:nvPr/>
          </p:nvGrpSpPr>
          <p:grpSpPr>
            <a:xfrm>
              <a:off x="4098278" y="1660595"/>
              <a:ext cx="843399" cy="983966"/>
              <a:chOff x="4597460" y="1724939"/>
              <a:chExt cx="843399" cy="983966"/>
            </a:xfrm>
          </p:grpSpPr>
          <p:pic>
            <p:nvPicPr>
              <p:cNvPr id="11" name="Graphic 10">
                <a:extLst>
                  <a:ext uri="{FF2B5EF4-FFF2-40B4-BE49-F238E27FC236}">
                    <a16:creationId xmlns:a16="http://schemas.microsoft.com/office/drawing/2014/main" id="{9E145F7C-D166-414E-AE00-932A714D04AC}"/>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4597460" y="1724939"/>
                <a:ext cx="843399" cy="983966"/>
              </a:xfrm>
              <a:prstGeom prst="rect">
                <a:avLst/>
              </a:prstGeom>
              <a:effectLst/>
            </p:spPr>
          </p:pic>
          <p:pic>
            <p:nvPicPr>
              <p:cNvPr id="16" name="Graphic 15">
                <a:extLst>
                  <a:ext uri="{FF2B5EF4-FFF2-40B4-BE49-F238E27FC236}">
                    <a16:creationId xmlns:a16="http://schemas.microsoft.com/office/drawing/2014/main" id="{16C6D8CA-ED97-406B-99AF-4A94F83E64EE}"/>
                  </a:ext>
                </a:extLst>
              </p:cNvPr>
              <p:cNvPicPr>
                <a:picLocks noChangeAspect="1"/>
              </p:cNvPicPr>
              <p:nvPr/>
            </p:nvPicPr>
            <p:blipFill rotWithShape="1">
              <a:blip r:embed="rId13" cstate="print">
                <a:extLst>
                  <a:ext uri="{28A0092B-C50C-407E-A947-70E740481C1C}">
                    <a14:useLocalDpi xmlns:a14="http://schemas.microsoft.com/office/drawing/2010/main"/>
                  </a:ext>
                  <a:ext uri="{96DAC541-7B7A-43D3-8B79-37D633B846F1}">
                    <asvg:svgBlip xmlns:asvg="http://schemas.microsoft.com/office/drawing/2016/SVG/main" r:embed="rId14"/>
                  </a:ext>
                </a:extLst>
              </a:blip>
              <a:srcRect t="10685" b="10685"/>
              <a:stretch/>
            </p:blipFill>
            <p:spPr>
              <a:xfrm>
                <a:off x="4723538" y="1863350"/>
                <a:ext cx="568128" cy="446718"/>
              </a:xfrm>
              <a:prstGeom prst="rect">
                <a:avLst/>
              </a:prstGeom>
            </p:spPr>
          </p:pic>
        </p:grpSp>
        <p:sp>
          <p:nvSpPr>
            <p:cNvPr id="49" name="TextBox 48">
              <a:extLst>
                <a:ext uri="{FF2B5EF4-FFF2-40B4-BE49-F238E27FC236}">
                  <a16:creationId xmlns:a16="http://schemas.microsoft.com/office/drawing/2014/main" id="{B2809325-5D54-48FF-A186-02F64C3FDE44}"/>
                </a:ext>
              </a:extLst>
            </p:cNvPr>
            <p:cNvSpPr txBox="1"/>
            <p:nvPr/>
          </p:nvSpPr>
          <p:spPr>
            <a:xfrm>
              <a:off x="5085009" y="1866694"/>
              <a:ext cx="1985316" cy="553998"/>
            </a:xfrm>
            <a:prstGeom prst="rect">
              <a:avLst/>
            </a:prstGeom>
            <a:noFill/>
          </p:spPr>
          <p:txBody>
            <a:bodyPr wrap="square" lIns="0" tIns="0" rIns="0" bIns="0" rtlCol="0">
              <a:spAutoFit/>
            </a:bodyPr>
            <a:lstStyle/>
            <a:p>
              <a:r>
                <a:rPr lang="en-US" dirty="0" err="1">
                  <a:solidFill>
                    <a:srgbClr val="202192"/>
                  </a:solidFill>
                  <a:latin typeface="+mj-lt"/>
                </a:rPr>
                <a:t>Dapr</a:t>
              </a:r>
              <a:r>
                <a:rPr lang="en-US" dirty="0">
                  <a:solidFill>
                    <a:srgbClr val="202192"/>
                  </a:solidFill>
                  <a:latin typeface="+mj-lt"/>
                </a:rPr>
                <a:t> actor Placement service</a:t>
              </a:r>
            </a:p>
          </p:txBody>
        </p:sp>
        <p:sp>
          <p:nvSpPr>
            <p:cNvPr id="54" name="TextBox 53">
              <a:extLst>
                <a:ext uri="{FF2B5EF4-FFF2-40B4-BE49-F238E27FC236}">
                  <a16:creationId xmlns:a16="http://schemas.microsoft.com/office/drawing/2014/main" id="{D31DDDE6-0A41-4E9D-AF07-F069D7A1384D}"/>
                </a:ext>
              </a:extLst>
            </p:cNvPr>
            <p:cNvSpPr txBox="1"/>
            <p:nvPr/>
          </p:nvSpPr>
          <p:spPr>
            <a:xfrm>
              <a:off x="4174996" y="2192548"/>
              <a:ext cx="666849" cy="169277"/>
            </a:xfrm>
            <a:prstGeom prst="rect">
              <a:avLst/>
            </a:prstGeom>
            <a:noFill/>
          </p:spPr>
          <p:txBody>
            <a:bodyPr wrap="none" lIns="0" tIns="0" rIns="0" bIns="0" rtlCol="0">
              <a:spAutoFit/>
            </a:bodyPr>
            <a:lstStyle/>
            <a:p>
              <a:pPr algn="ctr"/>
              <a:r>
                <a:rPr lang="en-US" sz="1100">
                  <a:solidFill>
                    <a:srgbClr val="202192"/>
                  </a:solidFill>
                  <a:latin typeface="+mj-lt"/>
                </a:rPr>
                <a:t>Placement</a:t>
              </a:r>
            </a:p>
          </p:txBody>
        </p:sp>
      </p:grpSp>
      <p:grpSp>
        <p:nvGrpSpPr>
          <p:cNvPr id="92" name="Group 91">
            <a:extLst>
              <a:ext uri="{FF2B5EF4-FFF2-40B4-BE49-F238E27FC236}">
                <a16:creationId xmlns:a16="http://schemas.microsoft.com/office/drawing/2014/main" id="{182FB564-0A9A-4963-864F-11D1B49D5FD6}"/>
              </a:ext>
            </a:extLst>
          </p:cNvPr>
          <p:cNvGrpSpPr/>
          <p:nvPr/>
        </p:nvGrpSpPr>
        <p:grpSpPr>
          <a:xfrm>
            <a:off x="9094093" y="3567896"/>
            <a:ext cx="2894706" cy="3377152"/>
            <a:chOff x="9272081" y="3054469"/>
            <a:chExt cx="3774867" cy="4404005"/>
          </a:xfrm>
        </p:grpSpPr>
        <p:pic>
          <p:nvPicPr>
            <p:cNvPr id="88" name="Graphic 87">
              <a:extLst>
                <a:ext uri="{FF2B5EF4-FFF2-40B4-BE49-F238E27FC236}">
                  <a16:creationId xmlns:a16="http://schemas.microsoft.com/office/drawing/2014/main" id="{A7BE6CFC-1267-47CE-B413-BD21528DED8D}"/>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272081" y="3054469"/>
              <a:ext cx="3774867" cy="4404005"/>
            </a:xfrm>
            <a:prstGeom prst="rect">
              <a:avLst/>
            </a:prstGeom>
          </p:spPr>
        </p:pic>
        <p:grpSp>
          <p:nvGrpSpPr>
            <p:cNvPr id="66" name="Group 65">
              <a:extLst>
                <a:ext uri="{FF2B5EF4-FFF2-40B4-BE49-F238E27FC236}">
                  <a16:creationId xmlns:a16="http://schemas.microsoft.com/office/drawing/2014/main" id="{3B6E45EA-4656-497E-A2A5-7ED74A2E4B31}"/>
                </a:ext>
              </a:extLst>
            </p:cNvPr>
            <p:cNvGrpSpPr/>
            <p:nvPr/>
          </p:nvGrpSpPr>
          <p:grpSpPr>
            <a:xfrm>
              <a:off x="9477934" y="4502268"/>
              <a:ext cx="974448" cy="1136856"/>
              <a:chOff x="9482507" y="864057"/>
              <a:chExt cx="974448" cy="1136856"/>
            </a:xfrm>
          </p:grpSpPr>
          <p:pic>
            <p:nvPicPr>
              <p:cNvPr id="67" name="Graphic 66">
                <a:extLst>
                  <a:ext uri="{FF2B5EF4-FFF2-40B4-BE49-F238E27FC236}">
                    <a16:creationId xmlns:a16="http://schemas.microsoft.com/office/drawing/2014/main" id="{F029CC64-A40D-4032-BC81-10105C328790}"/>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9482507" y="864057"/>
                <a:ext cx="974448" cy="1136856"/>
              </a:xfrm>
              <a:prstGeom prst="rect">
                <a:avLst/>
              </a:prstGeom>
            </p:spPr>
          </p:pic>
          <p:sp>
            <p:nvSpPr>
              <p:cNvPr id="68" name="TextBox 67">
                <a:extLst>
                  <a:ext uri="{FF2B5EF4-FFF2-40B4-BE49-F238E27FC236}">
                    <a16:creationId xmlns:a16="http://schemas.microsoft.com/office/drawing/2014/main" id="{5BAC54C2-2C49-4C68-9E49-8976D97377F7}"/>
                  </a:ext>
                </a:extLst>
              </p:cNvPr>
              <p:cNvSpPr txBox="1"/>
              <p:nvPr/>
            </p:nvSpPr>
            <p:spPr>
              <a:xfrm>
                <a:off x="9609253" y="1281967"/>
                <a:ext cx="665670" cy="240815"/>
              </a:xfrm>
              <a:prstGeom prst="rect">
                <a:avLst/>
              </a:prstGeom>
              <a:noFill/>
            </p:spPr>
            <p:txBody>
              <a:bodyPr wrap="none" lIns="0" tIns="0" rIns="0" bIns="0" rtlCol="0">
                <a:spAutoFit/>
              </a:bodyPr>
              <a:lstStyle/>
              <a:p>
                <a:pPr algn="ctr"/>
                <a:r>
                  <a:rPr lang="en-US" sz="1200">
                    <a:solidFill>
                      <a:srgbClr val="202192"/>
                    </a:solidFill>
                    <a:latin typeface="+mj-lt"/>
                  </a:rPr>
                  <a:t>Actor Z</a:t>
                </a:r>
              </a:p>
            </p:txBody>
          </p:sp>
        </p:grpSp>
        <p:grpSp>
          <p:nvGrpSpPr>
            <p:cNvPr id="69" name="Group 68">
              <a:extLst>
                <a:ext uri="{FF2B5EF4-FFF2-40B4-BE49-F238E27FC236}">
                  <a16:creationId xmlns:a16="http://schemas.microsoft.com/office/drawing/2014/main" id="{4DBEC1B9-6759-4F2A-AC2F-9C2ABAA2214D}"/>
                </a:ext>
              </a:extLst>
            </p:cNvPr>
            <p:cNvGrpSpPr/>
            <p:nvPr/>
          </p:nvGrpSpPr>
          <p:grpSpPr>
            <a:xfrm>
              <a:off x="10060101" y="5555826"/>
              <a:ext cx="974446" cy="1136854"/>
              <a:chOff x="7230684" y="1954650"/>
              <a:chExt cx="1400539" cy="1633964"/>
            </a:xfrm>
          </p:grpSpPr>
          <p:pic>
            <p:nvPicPr>
              <p:cNvPr id="70" name="Graphic 69">
                <a:extLst>
                  <a:ext uri="{FF2B5EF4-FFF2-40B4-BE49-F238E27FC236}">
                    <a16:creationId xmlns:a16="http://schemas.microsoft.com/office/drawing/2014/main" id="{664460AC-7E37-404B-BDB2-C1C5C215F8AC}"/>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a:off x="7230684" y="1954650"/>
                <a:ext cx="1400539" cy="1633964"/>
              </a:xfrm>
              <a:prstGeom prst="rect">
                <a:avLst/>
              </a:prstGeom>
            </p:spPr>
          </p:pic>
          <p:sp>
            <p:nvSpPr>
              <p:cNvPr id="71" name="TextBox 70">
                <a:extLst>
                  <a:ext uri="{FF2B5EF4-FFF2-40B4-BE49-F238E27FC236}">
                    <a16:creationId xmlns:a16="http://schemas.microsoft.com/office/drawing/2014/main" id="{474923A5-CDCA-40B9-9990-44516B41704C}"/>
                  </a:ext>
                </a:extLst>
              </p:cNvPr>
              <p:cNvSpPr txBox="1"/>
              <p:nvPr/>
            </p:nvSpPr>
            <p:spPr>
              <a:xfrm>
                <a:off x="7410142" y="2570350"/>
                <a:ext cx="965758" cy="346116"/>
              </a:xfrm>
              <a:prstGeom prst="rect">
                <a:avLst/>
              </a:prstGeom>
              <a:noFill/>
            </p:spPr>
            <p:txBody>
              <a:bodyPr wrap="none" lIns="0" tIns="0" rIns="0" bIns="0" rtlCol="0">
                <a:spAutoFit/>
              </a:bodyPr>
              <a:lstStyle/>
              <a:p>
                <a:pPr algn="ctr"/>
                <a:r>
                  <a:rPr lang="en-US" sz="1200">
                    <a:solidFill>
                      <a:srgbClr val="202192"/>
                    </a:solidFill>
                    <a:latin typeface="+mj-lt"/>
                  </a:rPr>
                  <a:t>Actor X</a:t>
                </a:r>
              </a:p>
            </p:txBody>
          </p:sp>
        </p:grpSp>
        <p:sp>
          <p:nvSpPr>
            <p:cNvPr id="74" name="TextBox 73">
              <a:extLst>
                <a:ext uri="{FF2B5EF4-FFF2-40B4-BE49-F238E27FC236}">
                  <a16:creationId xmlns:a16="http://schemas.microsoft.com/office/drawing/2014/main" id="{75D2949C-5EFF-4B50-86B0-07A6D7A29EF5}"/>
                </a:ext>
              </a:extLst>
            </p:cNvPr>
            <p:cNvSpPr txBox="1"/>
            <p:nvPr/>
          </p:nvSpPr>
          <p:spPr>
            <a:xfrm>
              <a:off x="10671477" y="4565592"/>
              <a:ext cx="742429" cy="1003396"/>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202192"/>
                  </a:solidFill>
                  <a:effectLst/>
                  <a:uLnTx/>
                  <a:uFillTx/>
                  <a:latin typeface="Segoe UI Semibold"/>
                  <a:ea typeface="+mn-ea"/>
                  <a:cs typeface="+mn-cs"/>
                </a:rPr>
                <a:t>My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202192"/>
                  </a:solidFill>
                  <a:effectLst/>
                  <a:uLnTx/>
                  <a:uFillTx/>
                  <a:latin typeface="Segoe UI Semibold"/>
                  <a:ea typeface="+mn-ea"/>
                  <a:cs typeface="+mn-cs"/>
                </a:rPr>
                <a:t>Actor</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a:solidFill>
                    <a:srgbClr val="202192"/>
                  </a:solidFill>
                  <a:latin typeface="Segoe UI Semibold"/>
                </a:rPr>
                <a:t>Pod 2</a:t>
              </a:r>
              <a:endParaRPr kumimoji="0" lang="en-US" sz="1400" b="0" i="0" u="none" strike="noStrike" kern="1200" cap="none" spc="0" normalizeH="0" baseline="0" noProof="0">
                <a:ln>
                  <a:noFill/>
                </a:ln>
                <a:solidFill>
                  <a:srgbClr val="202192"/>
                </a:solidFill>
                <a:effectLst/>
                <a:uLnTx/>
                <a:uFillTx/>
                <a:latin typeface="Segoe UI Semibold"/>
                <a:ea typeface="+mn-ea"/>
                <a:cs typeface="+mn-cs"/>
              </a:endParaRPr>
            </a:p>
          </p:txBody>
        </p:sp>
        <p:grpSp>
          <p:nvGrpSpPr>
            <p:cNvPr id="75" name="Group 74">
              <a:extLst>
                <a:ext uri="{FF2B5EF4-FFF2-40B4-BE49-F238E27FC236}">
                  <a16:creationId xmlns:a16="http://schemas.microsoft.com/office/drawing/2014/main" id="{E814A9A7-6CF7-4771-8AF3-C0A82187A491}"/>
                </a:ext>
              </a:extLst>
            </p:cNvPr>
            <p:cNvGrpSpPr/>
            <p:nvPr/>
          </p:nvGrpSpPr>
          <p:grpSpPr>
            <a:xfrm>
              <a:off x="10060093" y="3531840"/>
              <a:ext cx="974448" cy="1136856"/>
              <a:chOff x="10064666" y="-106371"/>
              <a:chExt cx="974448" cy="1136856"/>
            </a:xfrm>
          </p:grpSpPr>
          <p:pic>
            <p:nvPicPr>
              <p:cNvPr id="76" name="Graphic 75">
                <a:extLst>
                  <a:ext uri="{FF2B5EF4-FFF2-40B4-BE49-F238E27FC236}">
                    <a16:creationId xmlns:a16="http://schemas.microsoft.com/office/drawing/2014/main" id="{97FA8289-EE96-4346-A329-9ACFC2B26A94}"/>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064666" y="-106371"/>
                <a:ext cx="974448" cy="1136856"/>
              </a:xfrm>
              <a:prstGeom prst="rect">
                <a:avLst/>
              </a:prstGeom>
            </p:spPr>
          </p:pic>
          <p:sp>
            <p:nvSpPr>
              <p:cNvPr id="77" name="TextBox 76">
                <a:extLst>
                  <a:ext uri="{FF2B5EF4-FFF2-40B4-BE49-F238E27FC236}">
                    <a16:creationId xmlns:a16="http://schemas.microsoft.com/office/drawing/2014/main" id="{1C324680-1B29-42B4-AAC6-2968BEF98436}"/>
                  </a:ext>
                </a:extLst>
              </p:cNvPr>
              <p:cNvSpPr txBox="1"/>
              <p:nvPr/>
            </p:nvSpPr>
            <p:spPr>
              <a:xfrm>
                <a:off x="10192454" y="311539"/>
                <a:ext cx="663580" cy="240815"/>
              </a:xfrm>
              <a:prstGeom prst="rect">
                <a:avLst/>
              </a:prstGeom>
              <a:noFill/>
            </p:spPr>
            <p:txBody>
              <a:bodyPr wrap="none" lIns="0" tIns="0" rIns="0" bIns="0" rtlCol="0">
                <a:spAutoFit/>
              </a:bodyPr>
              <a:lstStyle/>
              <a:p>
                <a:pPr algn="ctr"/>
                <a:r>
                  <a:rPr lang="en-US" sz="1200">
                    <a:solidFill>
                      <a:srgbClr val="202192"/>
                    </a:solidFill>
                    <a:latin typeface="+mj-lt"/>
                  </a:rPr>
                  <a:t>Actor Y</a:t>
                </a:r>
              </a:p>
            </p:txBody>
          </p:sp>
        </p:grpSp>
        <p:grpSp>
          <p:nvGrpSpPr>
            <p:cNvPr id="78" name="Group 77">
              <a:extLst>
                <a:ext uri="{FF2B5EF4-FFF2-40B4-BE49-F238E27FC236}">
                  <a16:creationId xmlns:a16="http://schemas.microsoft.com/office/drawing/2014/main" id="{F5470D92-438F-4DA7-8595-0E350CB3E447}"/>
                </a:ext>
              </a:extLst>
            </p:cNvPr>
            <p:cNvGrpSpPr/>
            <p:nvPr/>
          </p:nvGrpSpPr>
          <p:grpSpPr>
            <a:xfrm>
              <a:off x="11141799" y="5562301"/>
              <a:ext cx="974448" cy="1136856"/>
              <a:chOff x="11146372" y="1924090"/>
              <a:chExt cx="974448" cy="1136856"/>
            </a:xfrm>
          </p:grpSpPr>
          <p:pic>
            <p:nvPicPr>
              <p:cNvPr id="79" name="Graphic 78">
                <a:extLst>
                  <a:ext uri="{FF2B5EF4-FFF2-40B4-BE49-F238E27FC236}">
                    <a16:creationId xmlns:a16="http://schemas.microsoft.com/office/drawing/2014/main" id="{EFC9487A-7468-4C32-9564-996A65DD9AEC}"/>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1146372" y="1924090"/>
                <a:ext cx="974448" cy="1136856"/>
              </a:xfrm>
              <a:prstGeom prst="rect">
                <a:avLst/>
              </a:prstGeom>
            </p:spPr>
          </p:pic>
          <p:sp>
            <p:nvSpPr>
              <p:cNvPr id="80" name="TextBox 79">
                <a:extLst>
                  <a:ext uri="{FF2B5EF4-FFF2-40B4-BE49-F238E27FC236}">
                    <a16:creationId xmlns:a16="http://schemas.microsoft.com/office/drawing/2014/main" id="{59F3A7A7-F45B-4F2B-8F94-6059552C9035}"/>
                  </a:ext>
                </a:extLst>
              </p:cNvPr>
              <p:cNvSpPr txBox="1"/>
              <p:nvPr/>
            </p:nvSpPr>
            <p:spPr>
              <a:xfrm>
                <a:off x="11260573" y="2342000"/>
                <a:ext cx="690756" cy="240815"/>
              </a:xfrm>
              <a:prstGeom prst="rect">
                <a:avLst/>
              </a:prstGeom>
              <a:noFill/>
            </p:spPr>
            <p:txBody>
              <a:bodyPr wrap="none" lIns="0" tIns="0" rIns="0" bIns="0" rtlCol="0">
                <a:spAutoFit/>
              </a:bodyPr>
              <a:lstStyle/>
              <a:p>
                <a:pPr algn="ctr"/>
                <a:r>
                  <a:rPr lang="en-US" sz="1200">
                    <a:solidFill>
                      <a:srgbClr val="202192"/>
                    </a:solidFill>
                    <a:latin typeface="+mj-lt"/>
                  </a:rPr>
                  <a:t>Actor U</a:t>
                </a:r>
              </a:p>
            </p:txBody>
          </p:sp>
        </p:grpSp>
        <p:grpSp>
          <p:nvGrpSpPr>
            <p:cNvPr id="81" name="Group 80">
              <a:extLst>
                <a:ext uri="{FF2B5EF4-FFF2-40B4-BE49-F238E27FC236}">
                  <a16:creationId xmlns:a16="http://schemas.microsoft.com/office/drawing/2014/main" id="{BC17C398-AF60-4D26-891B-38F7B67A9D4A}"/>
                </a:ext>
              </a:extLst>
            </p:cNvPr>
            <p:cNvGrpSpPr/>
            <p:nvPr/>
          </p:nvGrpSpPr>
          <p:grpSpPr>
            <a:xfrm>
              <a:off x="11164012" y="3537058"/>
              <a:ext cx="974448" cy="1136856"/>
              <a:chOff x="11168585" y="-101153"/>
              <a:chExt cx="974448" cy="1136856"/>
            </a:xfrm>
          </p:grpSpPr>
          <p:pic>
            <p:nvPicPr>
              <p:cNvPr id="82" name="Graphic 81">
                <a:extLst>
                  <a:ext uri="{FF2B5EF4-FFF2-40B4-BE49-F238E27FC236}">
                    <a16:creationId xmlns:a16="http://schemas.microsoft.com/office/drawing/2014/main" id="{0DF4ACB5-9703-4089-AB8D-5855F391DFAA}"/>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1168585" y="-101153"/>
                <a:ext cx="974448" cy="1136856"/>
              </a:xfrm>
              <a:prstGeom prst="rect">
                <a:avLst/>
              </a:prstGeom>
            </p:spPr>
          </p:pic>
          <p:sp>
            <p:nvSpPr>
              <p:cNvPr id="83" name="TextBox 82">
                <a:extLst>
                  <a:ext uri="{FF2B5EF4-FFF2-40B4-BE49-F238E27FC236}">
                    <a16:creationId xmlns:a16="http://schemas.microsoft.com/office/drawing/2014/main" id="{3615F084-F984-4B22-AF6C-75B2816CD2ED}"/>
                  </a:ext>
                </a:extLst>
              </p:cNvPr>
              <p:cNvSpPr txBox="1"/>
              <p:nvPr/>
            </p:nvSpPr>
            <p:spPr>
              <a:xfrm>
                <a:off x="11289058" y="316757"/>
                <a:ext cx="678213" cy="240815"/>
              </a:xfrm>
              <a:prstGeom prst="rect">
                <a:avLst/>
              </a:prstGeom>
              <a:noFill/>
            </p:spPr>
            <p:txBody>
              <a:bodyPr wrap="none" lIns="0" tIns="0" rIns="0" bIns="0" rtlCol="0">
                <a:spAutoFit/>
              </a:bodyPr>
              <a:lstStyle/>
              <a:p>
                <a:pPr algn="ctr"/>
                <a:r>
                  <a:rPr lang="en-US" sz="1200">
                    <a:solidFill>
                      <a:srgbClr val="202192"/>
                    </a:solidFill>
                    <a:latin typeface="+mj-lt"/>
                  </a:rPr>
                  <a:t>Actor V</a:t>
                </a:r>
              </a:p>
            </p:txBody>
          </p:sp>
        </p:grpSp>
        <p:grpSp>
          <p:nvGrpSpPr>
            <p:cNvPr id="84" name="Group 83">
              <a:extLst>
                <a:ext uri="{FF2B5EF4-FFF2-40B4-BE49-F238E27FC236}">
                  <a16:creationId xmlns:a16="http://schemas.microsoft.com/office/drawing/2014/main" id="{FBA13B89-6D3D-44BB-BA86-8608DC454710}"/>
                </a:ext>
              </a:extLst>
            </p:cNvPr>
            <p:cNvGrpSpPr/>
            <p:nvPr/>
          </p:nvGrpSpPr>
          <p:grpSpPr>
            <a:xfrm>
              <a:off x="11714638" y="4518534"/>
              <a:ext cx="974446" cy="1136854"/>
              <a:chOff x="7230684" y="1954650"/>
              <a:chExt cx="1400539" cy="1633964"/>
            </a:xfrm>
          </p:grpSpPr>
          <p:pic>
            <p:nvPicPr>
              <p:cNvPr id="85" name="Graphic 84">
                <a:extLst>
                  <a:ext uri="{FF2B5EF4-FFF2-40B4-BE49-F238E27FC236}">
                    <a16:creationId xmlns:a16="http://schemas.microsoft.com/office/drawing/2014/main" id="{D1C4431A-D999-435E-B400-545383989E66}"/>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a:off x="7230684" y="1954650"/>
                <a:ext cx="1400539" cy="1633964"/>
              </a:xfrm>
              <a:prstGeom prst="rect">
                <a:avLst/>
              </a:prstGeom>
            </p:spPr>
          </p:pic>
          <p:sp>
            <p:nvSpPr>
              <p:cNvPr id="86" name="TextBox 85">
                <a:extLst>
                  <a:ext uri="{FF2B5EF4-FFF2-40B4-BE49-F238E27FC236}">
                    <a16:creationId xmlns:a16="http://schemas.microsoft.com/office/drawing/2014/main" id="{3A35B2BF-9BBA-4870-B7E1-8EBF12A52E8F}"/>
                  </a:ext>
                </a:extLst>
              </p:cNvPr>
              <p:cNvSpPr txBox="1"/>
              <p:nvPr/>
            </p:nvSpPr>
            <p:spPr>
              <a:xfrm>
                <a:off x="7419158" y="2570350"/>
                <a:ext cx="947732" cy="346116"/>
              </a:xfrm>
              <a:prstGeom prst="rect">
                <a:avLst/>
              </a:prstGeom>
              <a:noFill/>
            </p:spPr>
            <p:txBody>
              <a:bodyPr wrap="none" lIns="0" tIns="0" rIns="0" bIns="0" rtlCol="0">
                <a:spAutoFit/>
              </a:bodyPr>
              <a:lstStyle/>
              <a:p>
                <a:pPr algn="ctr"/>
                <a:r>
                  <a:rPr lang="en-US" sz="1200">
                    <a:solidFill>
                      <a:srgbClr val="202192"/>
                    </a:solidFill>
                    <a:latin typeface="+mj-lt"/>
                  </a:rPr>
                  <a:t>Actor T</a:t>
                </a:r>
              </a:p>
            </p:txBody>
          </p:sp>
        </p:grpSp>
      </p:grpSp>
    </p:spTree>
    <p:extLst>
      <p:ext uri="{BB962C8B-B14F-4D97-AF65-F5344CB8AC3E}">
        <p14:creationId xmlns:p14="http://schemas.microsoft.com/office/powerpoint/2010/main" val="4075583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nodeType="withEffect">
                                  <p:stCondLst>
                                    <p:cond delay="0"/>
                                  </p:stCondLst>
                                  <p:childTnLst>
                                    <p:set>
                                      <p:cBhvr>
                                        <p:cTn id="11" dur="1" fill="hold">
                                          <p:stCondLst>
                                            <p:cond delay="0"/>
                                          </p:stCondLst>
                                        </p:cTn>
                                        <p:tgtEl>
                                          <p:spTgt spid="64"/>
                                        </p:tgtEl>
                                        <p:attrNameLst>
                                          <p:attrName>style.visibility</p:attrName>
                                        </p:attrNameLst>
                                      </p:cBhvr>
                                      <p:to>
                                        <p:strVal val="visible"/>
                                      </p:to>
                                    </p:set>
                                    <p:anim calcmode="lin" valueType="num">
                                      <p:cBhvr>
                                        <p:cTn id="12" dur="500" fill="hold"/>
                                        <p:tgtEl>
                                          <p:spTgt spid="64"/>
                                        </p:tgtEl>
                                        <p:attrNameLst>
                                          <p:attrName>ppt_w</p:attrName>
                                        </p:attrNameLst>
                                      </p:cBhvr>
                                      <p:tavLst>
                                        <p:tav tm="0">
                                          <p:val>
                                            <p:fltVal val="0"/>
                                          </p:val>
                                        </p:tav>
                                        <p:tav tm="100000">
                                          <p:val>
                                            <p:strVal val="#ppt_w"/>
                                          </p:val>
                                        </p:tav>
                                      </p:tavLst>
                                    </p:anim>
                                    <p:anim calcmode="lin" valueType="num">
                                      <p:cBhvr>
                                        <p:cTn id="13" dur="500" fill="hold"/>
                                        <p:tgtEl>
                                          <p:spTgt spid="64"/>
                                        </p:tgtEl>
                                        <p:attrNameLst>
                                          <p:attrName>ppt_h</p:attrName>
                                        </p:attrNameLst>
                                      </p:cBhvr>
                                      <p:tavLst>
                                        <p:tav tm="0">
                                          <p:val>
                                            <p:fltVal val="0"/>
                                          </p:val>
                                        </p:tav>
                                        <p:tav tm="100000">
                                          <p:val>
                                            <p:strVal val="#ppt_h"/>
                                          </p:val>
                                        </p:tav>
                                      </p:tavLst>
                                    </p:anim>
                                    <p:animEffect transition="in" filter="fade">
                                      <p:cBhvr>
                                        <p:cTn id="14" dur="500"/>
                                        <p:tgtEl>
                                          <p:spTgt spid="64"/>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ppt_w</p:attrName>
                                        </p:attrNameLst>
                                      </p:cBhvr>
                                      <p:tavLst>
                                        <p:tav tm="0">
                                          <p:val>
                                            <p:fltVal val="0"/>
                                          </p:val>
                                        </p:tav>
                                        <p:tav tm="100000">
                                          <p:val>
                                            <p:strVal val="#ppt_w"/>
                                          </p:val>
                                        </p:tav>
                                      </p:tavLst>
                                    </p:anim>
                                    <p:anim calcmode="lin" valueType="num">
                                      <p:cBhvr>
                                        <p:cTn id="20" dur="500" fill="hold"/>
                                        <p:tgtEl>
                                          <p:spTgt spid="27"/>
                                        </p:tgtEl>
                                        <p:attrNameLst>
                                          <p:attrName>ppt_h</p:attrName>
                                        </p:attrNameLst>
                                      </p:cBhvr>
                                      <p:tavLst>
                                        <p:tav tm="0">
                                          <p:val>
                                            <p:fltVal val="0"/>
                                          </p:val>
                                        </p:tav>
                                        <p:tav tm="100000">
                                          <p:val>
                                            <p:strVal val="#ppt_h"/>
                                          </p:val>
                                        </p:tav>
                                      </p:tavLst>
                                    </p:anim>
                                    <p:animEffect transition="in" filter="fade">
                                      <p:cBhvr>
                                        <p:cTn id="21" dur="500"/>
                                        <p:tgtEl>
                                          <p:spTgt spid="27"/>
                                        </p:tgtEl>
                                      </p:cBhvr>
                                    </p:animEffect>
                                  </p:childTnLst>
                                </p:cTn>
                              </p:par>
                              <p:par>
                                <p:cTn id="22" presetID="53" presetClass="entr" presetSubtype="16" fill="hold" nodeType="withEffect">
                                  <p:stCondLst>
                                    <p:cond delay="0"/>
                                  </p:stCondLst>
                                  <p:childTnLst>
                                    <p:set>
                                      <p:cBhvr>
                                        <p:cTn id="23" dur="1" fill="hold">
                                          <p:stCondLst>
                                            <p:cond delay="0"/>
                                          </p:stCondLst>
                                        </p:cTn>
                                        <p:tgtEl>
                                          <p:spTgt spid="91"/>
                                        </p:tgtEl>
                                        <p:attrNameLst>
                                          <p:attrName>style.visibility</p:attrName>
                                        </p:attrNameLst>
                                      </p:cBhvr>
                                      <p:to>
                                        <p:strVal val="visible"/>
                                      </p:to>
                                    </p:set>
                                    <p:anim calcmode="lin" valueType="num">
                                      <p:cBhvr>
                                        <p:cTn id="24" dur="500" fill="hold"/>
                                        <p:tgtEl>
                                          <p:spTgt spid="91"/>
                                        </p:tgtEl>
                                        <p:attrNameLst>
                                          <p:attrName>ppt_w</p:attrName>
                                        </p:attrNameLst>
                                      </p:cBhvr>
                                      <p:tavLst>
                                        <p:tav tm="0">
                                          <p:val>
                                            <p:fltVal val="0"/>
                                          </p:val>
                                        </p:tav>
                                        <p:tav tm="100000">
                                          <p:val>
                                            <p:strVal val="#ppt_w"/>
                                          </p:val>
                                        </p:tav>
                                      </p:tavLst>
                                    </p:anim>
                                    <p:anim calcmode="lin" valueType="num">
                                      <p:cBhvr>
                                        <p:cTn id="25" dur="500" fill="hold"/>
                                        <p:tgtEl>
                                          <p:spTgt spid="91"/>
                                        </p:tgtEl>
                                        <p:attrNameLst>
                                          <p:attrName>ppt_h</p:attrName>
                                        </p:attrNameLst>
                                      </p:cBhvr>
                                      <p:tavLst>
                                        <p:tav tm="0">
                                          <p:val>
                                            <p:fltVal val="0"/>
                                          </p:val>
                                        </p:tav>
                                        <p:tav tm="100000">
                                          <p:val>
                                            <p:strVal val="#ppt_h"/>
                                          </p:val>
                                        </p:tav>
                                      </p:tavLst>
                                    </p:anim>
                                    <p:animEffect transition="in" filter="fade">
                                      <p:cBhvr>
                                        <p:cTn id="26" dur="500"/>
                                        <p:tgtEl>
                                          <p:spTgt spid="91"/>
                                        </p:tgtEl>
                                      </p:cBhvr>
                                    </p:animEffect>
                                  </p:childTnLst>
                                </p:cTn>
                              </p:par>
                              <p:par>
                                <p:cTn id="27" presetID="53" presetClass="entr" presetSubtype="16"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p:cTn id="29" dur="500" fill="hold"/>
                                        <p:tgtEl>
                                          <p:spTgt spid="23"/>
                                        </p:tgtEl>
                                        <p:attrNameLst>
                                          <p:attrName>ppt_w</p:attrName>
                                        </p:attrNameLst>
                                      </p:cBhvr>
                                      <p:tavLst>
                                        <p:tav tm="0">
                                          <p:val>
                                            <p:fltVal val="0"/>
                                          </p:val>
                                        </p:tav>
                                        <p:tav tm="100000">
                                          <p:val>
                                            <p:strVal val="#ppt_w"/>
                                          </p:val>
                                        </p:tav>
                                      </p:tavLst>
                                    </p:anim>
                                    <p:anim calcmode="lin" valueType="num">
                                      <p:cBhvr>
                                        <p:cTn id="30" dur="500" fill="hold"/>
                                        <p:tgtEl>
                                          <p:spTgt spid="23"/>
                                        </p:tgtEl>
                                        <p:attrNameLst>
                                          <p:attrName>ppt_h</p:attrName>
                                        </p:attrNameLst>
                                      </p:cBhvr>
                                      <p:tavLst>
                                        <p:tav tm="0">
                                          <p:val>
                                            <p:fltVal val="0"/>
                                          </p:val>
                                        </p:tav>
                                        <p:tav tm="100000">
                                          <p:val>
                                            <p:strVal val="#ppt_h"/>
                                          </p:val>
                                        </p:tav>
                                      </p:tavLst>
                                    </p:anim>
                                    <p:animEffect transition="in" filter="fade">
                                      <p:cBhvr>
                                        <p:cTn id="31" dur="500"/>
                                        <p:tgtEl>
                                          <p:spTgt spid="23"/>
                                        </p:tgtEl>
                                      </p:cBhvr>
                                    </p:animEffect>
                                  </p:childTnLst>
                                </p:cTn>
                              </p:par>
                              <p:par>
                                <p:cTn id="32" presetID="53" presetClass="entr" presetSubtype="16" fill="hold" nodeType="withEffect">
                                  <p:stCondLst>
                                    <p:cond delay="0"/>
                                  </p:stCondLst>
                                  <p:childTnLst>
                                    <p:set>
                                      <p:cBhvr>
                                        <p:cTn id="33" dur="1" fill="hold">
                                          <p:stCondLst>
                                            <p:cond delay="0"/>
                                          </p:stCondLst>
                                        </p:cTn>
                                        <p:tgtEl>
                                          <p:spTgt spid="92"/>
                                        </p:tgtEl>
                                        <p:attrNameLst>
                                          <p:attrName>style.visibility</p:attrName>
                                        </p:attrNameLst>
                                      </p:cBhvr>
                                      <p:to>
                                        <p:strVal val="visible"/>
                                      </p:to>
                                    </p:set>
                                    <p:anim calcmode="lin" valueType="num">
                                      <p:cBhvr>
                                        <p:cTn id="34" dur="500" fill="hold"/>
                                        <p:tgtEl>
                                          <p:spTgt spid="92"/>
                                        </p:tgtEl>
                                        <p:attrNameLst>
                                          <p:attrName>ppt_w</p:attrName>
                                        </p:attrNameLst>
                                      </p:cBhvr>
                                      <p:tavLst>
                                        <p:tav tm="0">
                                          <p:val>
                                            <p:fltVal val="0"/>
                                          </p:val>
                                        </p:tav>
                                        <p:tav tm="100000">
                                          <p:val>
                                            <p:strVal val="#ppt_w"/>
                                          </p:val>
                                        </p:tav>
                                      </p:tavLst>
                                    </p:anim>
                                    <p:anim calcmode="lin" valueType="num">
                                      <p:cBhvr>
                                        <p:cTn id="35" dur="500" fill="hold"/>
                                        <p:tgtEl>
                                          <p:spTgt spid="92"/>
                                        </p:tgtEl>
                                        <p:attrNameLst>
                                          <p:attrName>ppt_h</p:attrName>
                                        </p:attrNameLst>
                                      </p:cBhvr>
                                      <p:tavLst>
                                        <p:tav tm="0">
                                          <p:val>
                                            <p:fltVal val="0"/>
                                          </p:val>
                                        </p:tav>
                                        <p:tav tm="100000">
                                          <p:val>
                                            <p:strVal val="#ppt_h"/>
                                          </p:val>
                                        </p:tav>
                                      </p:tavLst>
                                    </p:anim>
                                    <p:animEffect transition="in" filter="fade">
                                      <p:cBhvr>
                                        <p:cTn id="36" dur="500"/>
                                        <p:tgtEl>
                                          <p:spTgt spid="92"/>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wipe(left)">
                                      <p:cBhvr>
                                        <p:cTn id="41" dur="500"/>
                                        <p:tgtEl>
                                          <p:spTgt spid="58"/>
                                        </p:tgtEl>
                                      </p:cBhvr>
                                    </p:animEffect>
                                  </p:childTnLst>
                                </p:cTn>
                              </p:par>
                              <p:par>
                                <p:cTn id="42" presetID="10" presetClass="entr" presetSubtype="0" fill="hold" nodeType="with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fade">
                                      <p:cBhvr>
                                        <p:cTn id="44" dur="500"/>
                                        <p:tgtEl>
                                          <p:spTgt spid="3"/>
                                        </p:tgtEl>
                                      </p:cBhvr>
                                    </p:animEffect>
                                  </p:childTnLst>
                                </p:cTn>
                              </p:par>
                              <p:par>
                                <p:cTn id="45" presetID="42" presetClass="path" presetSubtype="0" decel="100000" fill="hold" nodeType="withEffect">
                                  <p:stCondLst>
                                    <p:cond delay="0"/>
                                  </p:stCondLst>
                                  <p:childTnLst>
                                    <p:animMotion origin="layout" path="M 2.08333E-6 4.81481E-6 L 2.08333E-6 0.03773 " pathEditMode="relative" rAng="0" ptsTypes="AA">
                                      <p:cBhvr>
                                        <p:cTn id="46" dur="750" spd="-100000" fill="hold"/>
                                        <p:tgtEl>
                                          <p:spTgt spid="3"/>
                                        </p:tgtEl>
                                        <p:attrNameLst>
                                          <p:attrName>ppt_x</p:attrName>
                                          <p:attrName>ppt_y</p:attrName>
                                        </p:attrNameLst>
                                      </p:cBhvr>
                                      <p:rCtr x="0" y="1875"/>
                                    </p:animMotion>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nodeType="clickEffect">
                                  <p:stCondLst>
                                    <p:cond delay="0"/>
                                  </p:stCondLst>
                                  <p:childTnLst>
                                    <p:set>
                                      <p:cBhvr>
                                        <p:cTn id="50" dur="1" fill="hold">
                                          <p:stCondLst>
                                            <p:cond delay="0"/>
                                          </p:stCondLst>
                                        </p:cTn>
                                        <p:tgtEl>
                                          <p:spTgt spid="96"/>
                                        </p:tgtEl>
                                        <p:attrNameLst>
                                          <p:attrName>style.visibility</p:attrName>
                                        </p:attrNameLst>
                                      </p:cBhvr>
                                      <p:to>
                                        <p:strVal val="visible"/>
                                      </p:to>
                                    </p:set>
                                    <p:anim calcmode="lin" valueType="num">
                                      <p:cBhvr>
                                        <p:cTn id="51" dur="500" fill="hold"/>
                                        <p:tgtEl>
                                          <p:spTgt spid="96"/>
                                        </p:tgtEl>
                                        <p:attrNameLst>
                                          <p:attrName>ppt_w</p:attrName>
                                        </p:attrNameLst>
                                      </p:cBhvr>
                                      <p:tavLst>
                                        <p:tav tm="0">
                                          <p:val>
                                            <p:fltVal val="0"/>
                                          </p:val>
                                        </p:tav>
                                        <p:tav tm="100000">
                                          <p:val>
                                            <p:strVal val="#ppt_w"/>
                                          </p:val>
                                        </p:tav>
                                      </p:tavLst>
                                    </p:anim>
                                    <p:anim calcmode="lin" valueType="num">
                                      <p:cBhvr>
                                        <p:cTn id="52" dur="500" fill="hold"/>
                                        <p:tgtEl>
                                          <p:spTgt spid="96"/>
                                        </p:tgtEl>
                                        <p:attrNameLst>
                                          <p:attrName>ppt_h</p:attrName>
                                        </p:attrNameLst>
                                      </p:cBhvr>
                                      <p:tavLst>
                                        <p:tav tm="0">
                                          <p:val>
                                            <p:fltVal val="0"/>
                                          </p:val>
                                        </p:tav>
                                        <p:tav tm="100000">
                                          <p:val>
                                            <p:strVal val="#ppt_h"/>
                                          </p:val>
                                        </p:tav>
                                      </p:tavLst>
                                    </p:anim>
                                    <p:animEffect transition="in" filter="fade">
                                      <p:cBhvr>
                                        <p:cTn id="53" dur="500"/>
                                        <p:tgtEl>
                                          <p:spTgt spid="96"/>
                                        </p:tgtEl>
                                      </p:cBhvr>
                                    </p:animEffect>
                                  </p:childTnLst>
                                </p:cTn>
                              </p:par>
                              <p:par>
                                <p:cTn id="54" presetID="16" presetClass="entr" presetSubtype="42" fill="hold"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barn(outHorizontal)">
                                      <p:cBhvr>
                                        <p:cTn id="56" dur="500"/>
                                        <p:tgtEl>
                                          <p:spTgt spid="32"/>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nodeType="click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wipe(down)">
                                      <p:cBhvr>
                                        <p:cTn id="61" dur="500"/>
                                        <p:tgtEl>
                                          <p:spTgt spid="5"/>
                                        </p:tgtEl>
                                      </p:cBhvr>
                                    </p:animEffect>
                                  </p:childTnLst>
                                </p:cTn>
                              </p:par>
                            </p:childTnLst>
                          </p:cTn>
                        </p:par>
                        <p:par>
                          <p:cTn id="62" fill="hold">
                            <p:stCondLst>
                              <p:cond delay="500"/>
                            </p:stCondLst>
                            <p:childTnLst>
                              <p:par>
                                <p:cTn id="63" presetID="22" presetClass="entr" presetSubtype="8" fill="hold" nodeType="after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wipe(left)">
                                      <p:cBhvr>
                                        <p:cTn id="6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16ECDC-FA58-4618-874C-60B2CFE3520D}"/>
              </a:ext>
            </a:extLst>
          </p:cNvPr>
          <p:cNvSpPr>
            <a:spLocks noGrp="1"/>
          </p:cNvSpPr>
          <p:nvPr>
            <p:ph type="title"/>
          </p:nvPr>
        </p:nvSpPr>
        <p:spPr>
          <a:xfrm>
            <a:off x="539750" y="2948597"/>
            <a:ext cx="5334000" cy="1107996"/>
          </a:xfrm>
        </p:spPr>
        <p:txBody>
          <a:bodyPr/>
          <a:lstStyle/>
          <a:p>
            <a:r>
              <a:rPr lang="en-US" sz="4400" dirty="0"/>
              <a:t>Dapr</a:t>
            </a:r>
            <a:br>
              <a:rPr lang="en-US" dirty="0"/>
            </a:br>
            <a:r>
              <a:rPr lang="en-US" sz="2800" dirty="0">
                <a:solidFill>
                  <a:srgbClr val="73CDF4"/>
                </a:solidFill>
              </a:rPr>
              <a:t>Distributed Application Runtime</a:t>
            </a:r>
            <a:endParaRPr lang="en-US" dirty="0">
              <a:solidFill>
                <a:srgbClr val="73CDF4"/>
              </a:solidFill>
            </a:endParaRPr>
          </a:p>
        </p:txBody>
      </p:sp>
      <p:sp>
        <p:nvSpPr>
          <p:cNvPr id="5" name="Text Placeholder 4">
            <a:extLst>
              <a:ext uri="{FF2B5EF4-FFF2-40B4-BE49-F238E27FC236}">
                <a16:creationId xmlns:a16="http://schemas.microsoft.com/office/drawing/2014/main" id="{1344D40E-4090-D811-9BE8-2DD24B7E2F99}"/>
              </a:ext>
            </a:extLst>
          </p:cNvPr>
          <p:cNvSpPr>
            <a:spLocks noGrp="1"/>
          </p:cNvSpPr>
          <p:nvPr>
            <p:ph type="body" sz="quarter" idx="12"/>
          </p:nvPr>
        </p:nvSpPr>
        <p:spPr>
          <a:xfrm>
            <a:off x="539750" y="4907280"/>
            <a:ext cx="5334000" cy="338554"/>
          </a:xfrm>
        </p:spPr>
        <p:txBody>
          <a:bodyPr/>
          <a:lstStyle/>
          <a:p>
            <a:endParaRPr lang="en-US"/>
          </a:p>
        </p:txBody>
      </p:sp>
    </p:spTree>
    <p:extLst>
      <p:ext uri="{BB962C8B-B14F-4D97-AF65-F5344CB8AC3E}">
        <p14:creationId xmlns:p14="http://schemas.microsoft.com/office/powerpoint/2010/main" val="2260009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6B6A15-64EA-4E35-BA24-1F99E314A0C9}"/>
              </a:ext>
            </a:extLst>
          </p:cNvPr>
          <p:cNvSpPr>
            <a:spLocks noGrp="1"/>
          </p:cNvSpPr>
          <p:nvPr>
            <p:ph type="title"/>
          </p:nvPr>
        </p:nvSpPr>
        <p:spPr/>
        <p:txBody>
          <a:bodyPr/>
          <a:lstStyle/>
          <a:p>
            <a:r>
              <a:rPr lang="en-US"/>
              <a:t>Dapr actors API</a:t>
            </a:r>
          </a:p>
        </p:txBody>
      </p:sp>
      <p:sp>
        <p:nvSpPr>
          <p:cNvPr id="12" name="Text Placeholder 11">
            <a:extLst>
              <a:ext uri="{FF2B5EF4-FFF2-40B4-BE49-F238E27FC236}">
                <a16:creationId xmlns:a16="http://schemas.microsoft.com/office/drawing/2014/main" id="{CECDC866-E2B8-40FD-B158-30D48AC3833E}"/>
              </a:ext>
            </a:extLst>
          </p:cNvPr>
          <p:cNvSpPr>
            <a:spLocks noGrp="1"/>
          </p:cNvSpPr>
          <p:nvPr>
            <p:ph type="body" sz="quarter" idx="4294967295"/>
          </p:nvPr>
        </p:nvSpPr>
        <p:spPr>
          <a:xfrm>
            <a:off x="588263" y="1458913"/>
            <a:ext cx="5698237" cy="4493538"/>
          </a:xfrm>
        </p:spPr>
        <p:txBody>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App-to-sidecar</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a:ln>
                  <a:noFill/>
                </a:ln>
                <a:solidFill>
                  <a:srgbClr val="202192"/>
                </a:solidFill>
                <a:effectLst/>
                <a:uLnTx/>
                <a:uFillTx/>
                <a:latin typeface="Segoe UI Semibold" panose="020B0702040204020203" pitchFamily="34" charset="0"/>
                <a:ea typeface="+mn-ea"/>
                <a:cs typeface="Segoe UI Semibold" panose="020B0702040204020203" pitchFamily="34" charset="0"/>
              </a:rPr>
              <a:t>Invoke an actor method</a:t>
            </a:r>
          </a:p>
          <a:p>
            <a:pPr marL="0" marR="0" lvl="0" indent="0" algn="l" defTabSz="914400" rtl="0" eaLnBrk="1" fontAlgn="auto" latinLnBrk="0" hangingPunct="1">
              <a:lnSpc>
                <a:spcPct val="100000"/>
              </a:lnSpc>
              <a:spcBef>
                <a:spcPts val="0"/>
              </a:spcBef>
              <a:spcAft>
                <a:spcPts val="1800"/>
              </a:spcAft>
              <a:buClrTx/>
              <a:buSzTx/>
              <a:buFontTx/>
              <a:buNone/>
              <a:tabLst/>
              <a:defRPr/>
            </a:pPr>
            <a:r>
              <a:rPr kumimoji="0" lang="en-US" sz="1600" b="0" i="0" u="none" strike="noStrike" kern="1200" cap="none" spc="0" normalizeH="0" baseline="0" noProof="0">
                <a:ln>
                  <a:noFill/>
                </a:ln>
                <a:solidFill>
                  <a:srgbClr val="000000"/>
                </a:solidFill>
                <a:effectLst/>
                <a:uLnTx/>
                <a:uFillTx/>
                <a:latin typeface="Consolas" panose="020B0609020204030204" pitchFamily="49" charset="0"/>
                <a:ea typeface="+mn-ea"/>
                <a:cs typeface="+mn-cs"/>
              </a:rPr>
              <a:t>POST/GET /v1.0/actors/</a:t>
            </a:r>
            <a:r>
              <a:rPr kumimoji="0" lang="en-US" sz="1600" b="0" i="0" u="none" strike="noStrike" kern="1200" cap="none" spc="0" normalizeH="0" baseline="0" noProof="0" err="1">
                <a:ln>
                  <a:noFill/>
                </a:ln>
                <a:solidFill>
                  <a:srgbClr val="000000"/>
                </a:solidFill>
                <a:effectLst/>
                <a:uLnTx/>
                <a:uFillTx/>
                <a:latin typeface="Consolas" panose="020B0609020204030204" pitchFamily="49" charset="0"/>
                <a:ea typeface="+mn-ea"/>
                <a:cs typeface="+mn-cs"/>
              </a:rPr>
              <a:t>MyActor</a:t>
            </a:r>
            <a:r>
              <a:rPr kumimoji="0" lang="en-US" sz="1600" b="0" i="0" u="none" strike="noStrike" kern="1200" cap="none" spc="0" normalizeH="0" baseline="0" noProof="0">
                <a:ln>
                  <a:noFill/>
                </a:ln>
                <a:solidFill>
                  <a:srgbClr val="000000"/>
                </a:solidFill>
                <a:effectLst/>
                <a:uLnTx/>
                <a:uFillTx/>
                <a:latin typeface="Consolas" panose="020B0609020204030204" pitchFamily="49" charset="0"/>
                <a:ea typeface="+mn-ea"/>
                <a:cs typeface="+mn-cs"/>
              </a:rPr>
              <a:t>/A/method/update</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a:ln>
                  <a:noFill/>
                </a:ln>
                <a:solidFill>
                  <a:srgbClr val="202192"/>
                </a:solidFill>
                <a:effectLst/>
                <a:uLnTx/>
                <a:uFillTx/>
                <a:latin typeface="Segoe UI Semibold" panose="020B0702040204020203" pitchFamily="34" charset="0"/>
                <a:ea typeface="+mn-ea"/>
                <a:cs typeface="Segoe UI Semibold" panose="020B0702040204020203" pitchFamily="34" charset="0"/>
              </a:rPr>
              <a:t>Save actor state</a:t>
            </a:r>
          </a:p>
          <a:p>
            <a:pPr marL="0" marR="0" lvl="0" indent="0" algn="l" defTabSz="914400" rtl="0" eaLnBrk="1" fontAlgn="auto" latinLnBrk="0" hangingPunct="1">
              <a:lnSpc>
                <a:spcPct val="100000"/>
              </a:lnSpc>
              <a:spcBef>
                <a:spcPts val="0"/>
              </a:spcBef>
              <a:spcAft>
                <a:spcPts val="1800"/>
              </a:spcAft>
              <a:buClrTx/>
              <a:buSzTx/>
              <a:buFontTx/>
              <a:buNone/>
              <a:tabLst/>
              <a:defRPr/>
            </a:pPr>
            <a:r>
              <a:rPr kumimoji="0" lang="en-US" sz="1600" b="0" i="0" u="none" strike="noStrike" kern="1200" cap="none" spc="0" normalizeH="0" baseline="0" noProof="0">
                <a:ln>
                  <a:noFill/>
                </a:ln>
                <a:solidFill>
                  <a:srgbClr val="000000"/>
                </a:solidFill>
                <a:effectLst/>
                <a:uLnTx/>
                <a:uFillTx/>
                <a:latin typeface="Consolas" panose="020B0609020204030204" pitchFamily="49" charset="0"/>
                <a:ea typeface="+mn-ea"/>
                <a:cs typeface="+mn-cs"/>
              </a:rPr>
              <a:t>POST/PUT /v1.0/actors/</a:t>
            </a:r>
            <a:r>
              <a:rPr kumimoji="0" lang="en-US" sz="1600" b="0" i="0" u="none" strike="noStrike" kern="1200" cap="none" spc="0" normalizeH="0" baseline="0" noProof="0" err="1">
                <a:ln>
                  <a:noFill/>
                </a:ln>
                <a:solidFill>
                  <a:srgbClr val="000000"/>
                </a:solidFill>
                <a:effectLst/>
                <a:uLnTx/>
                <a:uFillTx/>
                <a:latin typeface="Consolas" panose="020B0609020204030204" pitchFamily="49" charset="0"/>
                <a:ea typeface="+mn-ea"/>
                <a:cs typeface="+mn-cs"/>
              </a:rPr>
              <a:t>MyActor</a:t>
            </a:r>
            <a:r>
              <a:rPr kumimoji="0" lang="en-US" sz="1600" b="0" i="0" u="none" strike="noStrike" kern="1200" cap="none" spc="0" normalizeH="0" baseline="0" noProof="0">
                <a:ln>
                  <a:noFill/>
                </a:ln>
                <a:solidFill>
                  <a:srgbClr val="000000"/>
                </a:solidFill>
                <a:effectLst/>
                <a:uLnTx/>
                <a:uFillTx/>
                <a:latin typeface="Consolas" panose="020B0609020204030204" pitchFamily="49" charset="0"/>
                <a:ea typeface="+mn-ea"/>
                <a:cs typeface="+mn-cs"/>
              </a:rPr>
              <a:t>/A/state</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a:ln>
                  <a:noFill/>
                </a:ln>
                <a:solidFill>
                  <a:srgbClr val="202192"/>
                </a:solidFill>
                <a:effectLst/>
                <a:uLnTx/>
                <a:uFillTx/>
                <a:latin typeface="Segoe UI Semibold" panose="020B0702040204020203" pitchFamily="34" charset="0"/>
                <a:ea typeface="+mn-ea"/>
                <a:cs typeface="Segoe UI Semibold" panose="020B0702040204020203" pitchFamily="34" charset="0"/>
              </a:rPr>
              <a:t>Get actor state</a:t>
            </a:r>
          </a:p>
          <a:p>
            <a:pPr marL="0" marR="0" lvl="0" indent="0" algn="l" defTabSz="914400" rtl="0" eaLnBrk="1" fontAlgn="auto" latinLnBrk="0" hangingPunct="1">
              <a:lnSpc>
                <a:spcPct val="100000"/>
              </a:lnSpc>
              <a:spcBef>
                <a:spcPts val="0"/>
              </a:spcBef>
              <a:spcAft>
                <a:spcPts val="1800"/>
              </a:spcAft>
              <a:buClrTx/>
              <a:buSzTx/>
              <a:buFontTx/>
              <a:buNone/>
              <a:tabLst/>
              <a:defRPr/>
            </a:pPr>
            <a:r>
              <a:rPr kumimoji="0" lang="en-US" sz="1600" b="0" i="0" u="none" strike="noStrike" kern="1200" cap="none" spc="0" normalizeH="0" baseline="0" noProof="0">
                <a:ln>
                  <a:noFill/>
                </a:ln>
                <a:solidFill>
                  <a:srgbClr val="000000"/>
                </a:solidFill>
                <a:effectLst/>
                <a:uLnTx/>
                <a:uFillTx/>
                <a:latin typeface="Consolas" panose="020B0609020204030204" pitchFamily="49" charset="0"/>
                <a:ea typeface="+mn-ea"/>
                <a:cs typeface="Segoe UI" panose="020B0502040204020203" pitchFamily="34" charset="0"/>
              </a:rPr>
              <a:t>GET /v1.0/actors/</a:t>
            </a:r>
            <a:r>
              <a:rPr kumimoji="0" lang="en-US" sz="1600" b="0" i="0" u="none" strike="noStrike" kern="1200" cap="none" spc="0" normalizeH="0" baseline="0" noProof="0" err="1">
                <a:ln>
                  <a:noFill/>
                </a:ln>
                <a:solidFill>
                  <a:srgbClr val="000000"/>
                </a:solidFill>
                <a:effectLst/>
                <a:uLnTx/>
                <a:uFillTx/>
                <a:latin typeface="Consolas" panose="020B0609020204030204" pitchFamily="49" charset="0"/>
                <a:ea typeface="+mn-ea"/>
                <a:cs typeface="Segoe UI" panose="020B0502040204020203" pitchFamily="34" charset="0"/>
              </a:rPr>
              <a:t>MyActor</a:t>
            </a:r>
            <a:r>
              <a:rPr kumimoji="0" lang="en-US" sz="1600" b="0" i="0" u="none" strike="noStrike" kern="1200" cap="none" spc="0" normalizeH="0" baseline="0" noProof="0">
                <a:ln>
                  <a:noFill/>
                </a:ln>
                <a:solidFill>
                  <a:srgbClr val="000000"/>
                </a:solidFill>
                <a:effectLst/>
                <a:uLnTx/>
                <a:uFillTx/>
                <a:latin typeface="Consolas" panose="020B0609020204030204" pitchFamily="49" charset="0"/>
                <a:ea typeface="+mn-ea"/>
                <a:cs typeface="Segoe UI" panose="020B0502040204020203" pitchFamily="34" charset="0"/>
              </a:rPr>
              <a:t>/A/state/status</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a:ln>
                  <a:noFill/>
                </a:ln>
                <a:solidFill>
                  <a:srgbClr val="202192"/>
                </a:solidFill>
                <a:effectLst/>
                <a:uLnTx/>
                <a:uFillTx/>
                <a:latin typeface="Segoe UI Semibold" panose="020B0702040204020203" pitchFamily="34" charset="0"/>
                <a:ea typeface="+mn-ea"/>
                <a:cs typeface="Segoe UI Semibold" panose="020B0702040204020203" pitchFamily="34" charset="0"/>
              </a:rPr>
              <a:t>Create actor reminder</a:t>
            </a:r>
          </a:p>
          <a:p>
            <a:pPr marL="0" marR="0" lvl="0" indent="0" algn="l" defTabSz="914400" rtl="0" eaLnBrk="1" fontAlgn="auto" latinLnBrk="0" hangingPunct="1">
              <a:lnSpc>
                <a:spcPct val="100000"/>
              </a:lnSpc>
              <a:spcBef>
                <a:spcPts val="0"/>
              </a:spcBef>
              <a:spcAft>
                <a:spcPts val="1800"/>
              </a:spcAft>
              <a:buClrTx/>
              <a:buSzTx/>
              <a:buFontTx/>
              <a:buNone/>
              <a:tabLst/>
              <a:defRPr/>
            </a:pPr>
            <a:r>
              <a:rPr kumimoji="0" lang="en-US" sz="1600" b="0" i="0" u="none" strike="noStrike" kern="1200" cap="none" spc="0" normalizeH="0" baseline="0" noProof="0">
                <a:ln>
                  <a:noFill/>
                </a:ln>
                <a:solidFill>
                  <a:srgbClr val="000000"/>
                </a:solidFill>
                <a:effectLst/>
                <a:uLnTx/>
                <a:uFillTx/>
                <a:latin typeface="Consolas" panose="020B0609020204030204" pitchFamily="49" charset="0"/>
                <a:ea typeface="+mn-ea"/>
                <a:cs typeface="Segoe UI" panose="020B0502040204020203" pitchFamily="34" charset="0"/>
              </a:rPr>
              <a:t>POST/PUT /v1.0/actors/</a:t>
            </a:r>
            <a:r>
              <a:rPr kumimoji="0" lang="en-US" sz="1600" b="0" i="0" u="none" strike="noStrike" kern="1200" cap="none" spc="0" normalizeH="0" baseline="0" noProof="0" err="1">
                <a:ln>
                  <a:noFill/>
                </a:ln>
                <a:solidFill>
                  <a:srgbClr val="000000"/>
                </a:solidFill>
                <a:effectLst/>
                <a:uLnTx/>
                <a:uFillTx/>
                <a:latin typeface="Consolas" panose="020B0609020204030204" pitchFamily="49" charset="0"/>
                <a:ea typeface="+mn-ea"/>
                <a:cs typeface="Segoe UI" panose="020B0502040204020203" pitchFamily="34" charset="0"/>
              </a:rPr>
              <a:t>MyActor</a:t>
            </a:r>
            <a:r>
              <a:rPr kumimoji="0" lang="en-US" sz="1600" b="0" i="0" u="none" strike="noStrike" kern="1200" cap="none" spc="0" normalizeH="0" baseline="0" noProof="0">
                <a:ln>
                  <a:noFill/>
                </a:ln>
                <a:solidFill>
                  <a:srgbClr val="000000"/>
                </a:solidFill>
                <a:effectLst/>
                <a:uLnTx/>
                <a:uFillTx/>
                <a:latin typeface="Consolas" panose="020B0609020204030204" pitchFamily="49" charset="0"/>
                <a:ea typeface="+mn-ea"/>
                <a:cs typeface="Segoe UI" panose="020B0502040204020203" pitchFamily="34" charset="0"/>
              </a:rPr>
              <a:t>/A/reminders/process</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a:ln>
                  <a:noFill/>
                </a:ln>
                <a:solidFill>
                  <a:srgbClr val="202192"/>
                </a:solidFill>
                <a:effectLst/>
                <a:uLnTx/>
                <a:uFillTx/>
                <a:latin typeface="Segoe UI Semibold" panose="020B0702040204020203" pitchFamily="34" charset="0"/>
                <a:ea typeface="+mn-ea"/>
                <a:cs typeface="Segoe UI Semibold" panose="020B0702040204020203" pitchFamily="34" charset="0"/>
              </a:rPr>
              <a:t>Create actor timer</a:t>
            </a:r>
          </a:p>
          <a:p>
            <a:pPr marL="0" marR="0" lvl="0" indent="0" algn="l" defTabSz="914400" rtl="0" eaLnBrk="1" fontAlgn="auto" latinLnBrk="0" hangingPunct="1">
              <a:lnSpc>
                <a:spcPct val="100000"/>
              </a:lnSpc>
              <a:spcBef>
                <a:spcPts val="0"/>
              </a:spcBef>
              <a:spcAft>
                <a:spcPts val="1800"/>
              </a:spcAft>
              <a:buClrTx/>
              <a:buSzTx/>
              <a:buFontTx/>
              <a:buNone/>
              <a:tabLst/>
              <a:defRPr/>
            </a:pPr>
            <a:r>
              <a:rPr kumimoji="0" lang="en-US" sz="1600" b="0" i="0" u="none" strike="noStrike" kern="1200" cap="none" spc="0" normalizeH="0" baseline="0" noProof="0">
                <a:ln>
                  <a:noFill/>
                </a:ln>
                <a:solidFill>
                  <a:srgbClr val="000000"/>
                </a:solidFill>
                <a:effectLst/>
                <a:uLnTx/>
                <a:uFillTx/>
                <a:latin typeface="Consolas" panose="020B0609020204030204" pitchFamily="49" charset="0"/>
                <a:ea typeface="+mn-ea"/>
                <a:cs typeface="Segoe UI" panose="020B0502040204020203" pitchFamily="34" charset="0"/>
              </a:rPr>
              <a:t>POST/PUT /v1.0/actors/</a:t>
            </a:r>
            <a:r>
              <a:rPr kumimoji="0" lang="en-US" sz="1600" b="0" i="0" u="none" strike="noStrike" kern="1200" cap="none" spc="0" normalizeH="0" baseline="0" noProof="0" err="1">
                <a:ln>
                  <a:noFill/>
                </a:ln>
                <a:solidFill>
                  <a:srgbClr val="000000"/>
                </a:solidFill>
                <a:effectLst/>
                <a:uLnTx/>
                <a:uFillTx/>
                <a:latin typeface="Consolas" panose="020B0609020204030204" pitchFamily="49" charset="0"/>
                <a:ea typeface="+mn-ea"/>
                <a:cs typeface="Segoe UI" panose="020B0502040204020203" pitchFamily="34" charset="0"/>
              </a:rPr>
              <a:t>MyActor</a:t>
            </a:r>
            <a:r>
              <a:rPr kumimoji="0" lang="en-US" sz="1600" b="0" i="0" u="none" strike="noStrike" kern="1200" cap="none" spc="0" normalizeH="0" baseline="0" noProof="0">
                <a:ln>
                  <a:noFill/>
                </a:ln>
                <a:solidFill>
                  <a:srgbClr val="000000"/>
                </a:solidFill>
                <a:effectLst/>
                <a:uLnTx/>
                <a:uFillTx/>
                <a:latin typeface="Consolas" panose="020B0609020204030204" pitchFamily="49" charset="0"/>
                <a:ea typeface="+mn-ea"/>
                <a:cs typeface="Segoe UI" panose="020B0502040204020203" pitchFamily="34" charset="0"/>
              </a:rPr>
              <a:t>/A/timers/process</a:t>
            </a:r>
          </a:p>
        </p:txBody>
      </p:sp>
      <p:sp>
        <p:nvSpPr>
          <p:cNvPr id="13" name="Text Placeholder 11">
            <a:extLst>
              <a:ext uri="{FF2B5EF4-FFF2-40B4-BE49-F238E27FC236}">
                <a16:creationId xmlns:a16="http://schemas.microsoft.com/office/drawing/2014/main" id="{CD341D42-63DA-43A3-8FB6-7ECCD2F07671}"/>
              </a:ext>
            </a:extLst>
          </p:cNvPr>
          <p:cNvSpPr txBox="1">
            <a:spLocks/>
          </p:cNvSpPr>
          <p:nvPr/>
        </p:nvSpPr>
        <p:spPr>
          <a:xfrm>
            <a:off x="6335013" y="1458913"/>
            <a:ext cx="5698237" cy="4555093"/>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914400">
              <a:spcBef>
                <a:spcPts val="0"/>
              </a:spcBef>
              <a:spcAft>
                <a:spcPts val="600"/>
              </a:spcAft>
              <a:buSzTx/>
              <a:buFontTx/>
              <a:buNone/>
              <a:defRPr/>
            </a:pPr>
            <a:r>
              <a:rPr lang="en-US" sz="1600">
                <a:solidFill>
                  <a:srgbClr val="000000"/>
                </a:solidFill>
                <a:latin typeface="Segoe UI Semibold" panose="020B0702040204020203" pitchFamily="34" charset="0"/>
                <a:cs typeface="Segoe UI Semibold" panose="020B0702040204020203" pitchFamily="34" charset="0"/>
              </a:rPr>
              <a:t>Sidecar-to-actor</a:t>
            </a:r>
          </a:p>
          <a:p>
            <a:pPr marL="0" indent="0" defTabSz="914400">
              <a:spcBef>
                <a:spcPts val="0"/>
              </a:spcBef>
              <a:spcAft>
                <a:spcPts val="600"/>
              </a:spcAft>
              <a:buSzTx/>
              <a:buFontTx/>
              <a:buNone/>
              <a:defRPr/>
            </a:pPr>
            <a:r>
              <a:rPr lang="en-US" sz="2000">
                <a:solidFill>
                  <a:srgbClr val="202192"/>
                </a:solidFill>
                <a:latin typeface="Segoe UI Semibold" panose="020B0702040204020203" pitchFamily="34" charset="0"/>
                <a:cs typeface="Segoe UI Semibold" panose="020B0702040204020203" pitchFamily="34" charset="0"/>
              </a:rPr>
              <a:t>Invoke an actor method</a:t>
            </a:r>
          </a:p>
          <a:p>
            <a:pPr marL="0" indent="0" defTabSz="914400">
              <a:spcBef>
                <a:spcPts val="0"/>
              </a:spcBef>
              <a:spcAft>
                <a:spcPts val="1800"/>
              </a:spcAft>
              <a:buSzTx/>
              <a:buFontTx/>
              <a:buNone/>
              <a:defRPr/>
            </a:pPr>
            <a:r>
              <a:rPr lang="en-US" sz="1600">
                <a:solidFill>
                  <a:srgbClr val="000000"/>
                </a:solidFill>
                <a:latin typeface="Consolas" panose="020B0609020204030204" pitchFamily="49" charset="0"/>
                <a:cs typeface="+mn-cs"/>
              </a:rPr>
              <a:t>PUT /actors/</a:t>
            </a:r>
            <a:r>
              <a:rPr lang="en-US" sz="1600" err="1">
                <a:solidFill>
                  <a:srgbClr val="000000"/>
                </a:solidFill>
                <a:latin typeface="Consolas" panose="020B0609020204030204" pitchFamily="49" charset="0"/>
                <a:cs typeface="+mn-cs"/>
              </a:rPr>
              <a:t>MyActor</a:t>
            </a:r>
            <a:r>
              <a:rPr lang="en-US" sz="1600">
                <a:solidFill>
                  <a:srgbClr val="000000"/>
                </a:solidFill>
                <a:latin typeface="Consolas" panose="020B0609020204030204" pitchFamily="49" charset="0"/>
                <a:cs typeface="+mn-cs"/>
              </a:rPr>
              <a:t>/A/method/update</a:t>
            </a:r>
          </a:p>
          <a:p>
            <a:pPr marL="0" indent="0" defTabSz="914400">
              <a:spcBef>
                <a:spcPts val="0"/>
              </a:spcBef>
              <a:spcAft>
                <a:spcPts val="1800"/>
              </a:spcAft>
              <a:buSzTx/>
              <a:buFontTx/>
              <a:buNone/>
              <a:defRPr/>
            </a:pPr>
            <a:r>
              <a:rPr lang="en-US" sz="2000">
                <a:solidFill>
                  <a:srgbClr val="202192"/>
                </a:solidFill>
                <a:latin typeface="Segoe UI Semibold" panose="020B0702040204020203" pitchFamily="34" charset="0"/>
                <a:cs typeface="Segoe UI Semibold" panose="020B0702040204020203" pitchFamily="34" charset="0"/>
              </a:rPr>
              <a:t>Deactivate actor</a:t>
            </a:r>
          </a:p>
          <a:p>
            <a:pPr marL="0" indent="0" defTabSz="914400">
              <a:spcBef>
                <a:spcPts val="0"/>
              </a:spcBef>
              <a:spcAft>
                <a:spcPts val="1800"/>
              </a:spcAft>
              <a:buSzTx/>
              <a:buFontTx/>
              <a:buNone/>
              <a:defRPr/>
            </a:pPr>
            <a:r>
              <a:rPr lang="en-US" sz="1600">
                <a:solidFill>
                  <a:srgbClr val="000000"/>
                </a:solidFill>
                <a:latin typeface="Consolas" panose="020B0609020204030204" pitchFamily="49" charset="0"/>
                <a:cs typeface="+mn-cs"/>
              </a:rPr>
              <a:t>DELETE /actors/</a:t>
            </a:r>
            <a:r>
              <a:rPr lang="en-US" sz="1600" err="1">
                <a:solidFill>
                  <a:srgbClr val="000000"/>
                </a:solidFill>
                <a:latin typeface="Consolas" panose="020B0609020204030204" pitchFamily="49" charset="0"/>
                <a:cs typeface="+mn-cs"/>
              </a:rPr>
              <a:t>MyActor</a:t>
            </a:r>
            <a:r>
              <a:rPr lang="en-US" sz="1600">
                <a:solidFill>
                  <a:srgbClr val="000000"/>
                </a:solidFill>
                <a:latin typeface="Consolas" panose="020B0609020204030204" pitchFamily="49" charset="0"/>
                <a:cs typeface="+mn-cs"/>
              </a:rPr>
              <a:t>/A</a:t>
            </a:r>
          </a:p>
          <a:p>
            <a:pPr marL="0" indent="0" defTabSz="914400">
              <a:spcBef>
                <a:spcPts val="0"/>
              </a:spcBef>
              <a:spcAft>
                <a:spcPts val="600"/>
              </a:spcAft>
              <a:buSzTx/>
              <a:buFontTx/>
              <a:buNone/>
              <a:defRPr/>
            </a:pPr>
            <a:r>
              <a:rPr lang="en-US" sz="2000">
                <a:solidFill>
                  <a:srgbClr val="202192"/>
                </a:solidFill>
                <a:latin typeface="Segoe UI Semibold" panose="020B0702040204020203" pitchFamily="34" charset="0"/>
                <a:cs typeface="Segoe UI Semibold" panose="020B0702040204020203" pitchFamily="34" charset="0"/>
              </a:rPr>
              <a:t>Invoke actor reminder</a:t>
            </a:r>
          </a:p>
          <a:p>
            <a:pPr marL="0" indent="0" defTabSz="914400">
              <a:spcBef>
                <a:spcPts val="0"/>
              </a:spcBef>
              <a:spcAft>
                <a:spcPts val="1800"/>
              </a:spcAft>
              <a:buSzTx/>
              <a:buFontTx/>
              <a:buNone/>
              <a:defRPr/>
            </a:pPr>
            <a:r>
              <a:rPr lang="en-US" sz="1600">
                <a:solidFill>
                  <a:srgbClr val="000000"/>
                </a:solidFill>
                <a:latin typeface="Consolas" panose="020B0609020204030204" pitchFamily="49" charset="0"/>
              </a:rPr>
              <a:t>PUT /actors/</a:t>
            </a:r>
            <a:r>
              <a:rPr lang="en-US" sz="1600" err="1">
                <a:solidFill>
                  <a:srgbClr val="000000"/>
                </a:solidFill>
                <a:latin typeface="Consolas" panose="020B0609020204030204" pitchFamily="49" charset="0"/>
              </a:rPr>
              <a:t>MyActor</a:t>
            </a:r>
            <a:r>
              <a:rPr lang="en-US" sz="1600">
                <a:solidFill>
                  <a:srgbClr val="000000"/>
                </a:solidFill>
                <a:latin typeface="Consolas" panose="020B0609020204030204" pitchFamily="49" charset="0"/>
              </a:rPr>
              <a:t>/A/method/remind/process</a:t>
            </a:r>
          </a:p>
          <a:p>
            <a:pPr marL="0" indent="0" defTabSz="914400">
              <a:spcBef>
                <a:spcPts val="0"/>
              </a:spcBef>
              <a:spcAft>
                <a:spcPts val="600"/>
              </a:spcAft>
              <a:buSzTx/>
              <a:buFontTx/>
              <a:buNone/>
              <a:defRPr/>
            </a:pPr>
            <a:r>
              <a:rPr lang="en-US" sz="2000">
                <a:solidFill>
                  <a:srgbClr val="202192"/>
                </a:solidFill>
                <a:latin typeface="Segoe UI Semibold" panose="020B0702040204020203" pitchFamily="34" charset="0"/>
                <a:cs typeface="Segoe UI Semibold" panose="020B0702040204020203" pitchFamily="34" charset="0"/>
              </a:rPr>
              <a:t>Invoke actor timer</a:t>
            </a:r>
          </a:p>
          <a:p>
            <a:pPr marL="0" indent="0" defTabSz="914400">
              <a:spcBef>
                <a:spcPts val="0"/>
              </a:spcBef>
              <a:spcAft>
                <a:spcPts val="1800"/>
              </a:spcAft>
              <a:buSzTx/>
              <a:buFontTx/>
              <a:buNone/>
              <a:defRPr/>
            </a:pPr>
            <a:r>
              <a:rPr lang="en-US" sz="1600">
                <a:solidFill>
                  <a:srgbClr val="000000"/>
                </a:solidFill>
                <a:latin typeface="Consolas" panose="020B0609020204030204" pitchFamily="49" charset="0"/>
              </a:rPr>
              <a:t>PUT /actors/</a:t>
            </a:r>
            <a:r>
              <a:rPr lang="en-US" sz="1600" err="1">
                <a:solidFill>
                  <a:srgbClr val="000000"/>
                </a:solidFill>
                <a:latin typeface="Consolas" panose="020B0609020204030204" pitchFamily="49" charset="0"/>
              </a:rPr>
              <a:t>MyActor</a:t>
            </a:r>
            <a:r>
              <a:rPr lang="en-US" sz="1600">
                <a:solidFill>
                  <a:srgbClr val="000000"/>
                </a:solidFill>
                <a:latin typeface="Consolas" panose="020B0609020204030204" pitchFamily="49" charset="0"/>
              </a:rPr>
              <a:t>/A/method/timer/process</a:t>
            </a:r>
          </a:p>
          <a:p>
            <a:pPr marL="0" indent="0" defTabSz="914400">
              <a:spcBef>
                <a:spcPts val="0"/>
              </a:spcBef>
              <a:spcAft>
                <a:spcPts val="600"/>
              </a:spcAft>
              <a:buSzTx/>
              <a:buFontTx/>
              <a:buNone/>
              <a:defRPr/>
            </a:pPr>
            <a:r>
              <a:rPr lang="en-US" sz="2000">
                <a:solidFill>
                  <a:srgbClr val="202192"/>
                </a:solidFill>
                <a:latin typeface="Segoe UI Semibold" panose="020B0702040204020203" pitchFamily="34" charset="0"/>
                <a:cs typeface="Segoe UI Semibold" panose="020B0702040204020203" pitchFamily="34" charset="0"/>
              </a:rPr>
              <a:t>Health check</a:t>
            </a:r>
          </a:p>
          <a:p>
            <a:pPr marL="0" indent="0" defTabSz="914400">
              <a:spcBef>
                <a:spcPts val="0"/>
              </a:spcBef>
              <a:spcAft>
                <a:spcPts val="1800"/>
              </a:spcAft>
              <a:buSzTx/>
              <a:buFontTx/>
              <a:buNone/>
              <a:defRPr/>
            </a:pPr>
            <a:r>
              <a:rPr lang="en-US" sz="1600">
                <a:solidFill>
                  <a:srgbClr val="000000"/>
                </a:solidFill>
                <a:latin typeface="Consolas" panose="020B0609020204030204" pitchFamily="49" charset="0"/>
              </a:rPr>
              <a:t>GET /</a:t>
            </a:r>
            <a:r>
              <a:rPr lang="en-US" sz="1600" err="1">
                <a:solidFill>
                  <a:srgbClr val="000000"/>
                </a:solidFill>
                <a:latin typeface="Consolas" panose="020B0609020204030204" pitchFamily="49" charset="0"/>
              </a:rPr>
              <a:t>healthz</a:t>
            </a:r>
            <a:endParaRPr lang="en-US" sz="1600">
              <a:solidFill>
                <a:srgbClr val="000000"/>
              </a:solidFill>
              <a:latin typeface="Consolas" panose="020B0609020204030204" pitchFamily="49" charset="0"/>
            </a:endParaRPr>
          </a:p>
        </p:txBody>
      </p:sp>
      <p:cxnSp>
        <p:nvCxnSpPr>
          <p:cNvPr id="15" name="Straight Connector 14">
            <a:extLst>
              <a:ext uri="{FF2B5EF4-FFF2-40B4-BE49-F238E27FC236}">
                <a16:creationId xmlns:a16="http://schemas.microsoft.com/office/drawing/2014/main" id="{1713795B-1628-4336-AF4F-E4A024550C81}"/>
              </a:ext>
            </a:extLst>
          </p:cNvPr>
          <p:cNvCxnSpPr/>
          <p:nvPr/>
        </p:nvCxnSpPr>
        <p:spPr>
          <a:xfrm>
            <a:off x="6121400" y="1530350"/>
            <a:ext cx="0" cy="4337050"/>
          </a:xfrm>
          <a:prstGeom prst="line">
            <a:avLst/>
          </a:prstGeom>
          <a:ln>
            <a:solidFill>
              <a:srgbClr val="20219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4025165"/>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80D96B-D494-4669-9657-D7B140BEA6DA}"/>
              </a:ext>
            </a:extLst>
          </p:cNvPr>
          <p:cNvSpPr>
            <a:spLocks noGrp="1"/>
          </p:cNvSpPr>
          <p:nvPr>
            <p:ph type="title"/>
          </p:nvPr>
        </p:nvSpPr>
        <p:spPr>
          <a:xfrm>
            <a:off x="1303867" y="457200"/>
            <a:ext cx="10302916" cy="553998"/>
          </a:xfrm>
        </p:spPr>
        <p:txBody>
          <a:bodyPr/>
          <a:lstStyle/>
          <a:p>
            <a:r>
              <a:rPr lang="en-US" dirty="0"/>
              <a:t>Configuration</a:t>
            </a:r>
          </a:p>
        </p:txBody>
      </p:sp>
      <p:pic>
        <p:nvPicPr>
          <p:cNvPr id="4" name="Graphic 3">
            <a:extLst>
              <a:ext uri="{FF2B5EF4-FFF2-40B4-BE49-F238E27FC236}">
                <a16:creationId xmlns:a16="http://schemas.microsoft.com/office/drawing/2014/main" id="{2412C1B8-239B-4A19-A293-4FCD2AA9B7AB}"/>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503260" y="421526"/>
            <a:ext cx="564762" cy="621004"/>
          </a:xfrm>
          <a:prstGeom prst="rect">
            <a:avLst/>
          </a:prstGeom>
        </p:spPr>
      </p:pic>
      <p:grpSp>
        <p:nvGrpSpPr>
          <p:cNvPr id="13" name="!!AppA">
            <a:extLst>
              <a:ext uri="{FF2B5EF4-FFF2-40B4-BE49-F238E27FC236}">
                <a16:creationId xmlns:a16="http://schemas.microsoft.com/office/drawing/2014/main" id="{84E5AC79-DC80-4CEC-8559-2C80EC45A927}"/>
              </a:ext>
            </a:extLst>
          </p:cNvPr>
          <p:cNvGrpSpPr/>
          <p:nvPr/>
        </p:nvGrpSpPr>
        <p:grpSpPr>
          <a:xfrm>
            <a:off x="2892823" y="1882320"/>
            <a:ext cx="1666465" cy="1944207"/>
            <a:chOff x="3444424" y="1954650"/>
            <a:chExt cx="1400542" cy="1633964"/>
          </a:xfrm>
        </p:grpSpPr>
        <p:pic>
          <p:nvPicPr>
            <p:cNvPr id="14" name="Graphic 13">
              <a:extLst>
                <a:ext uri="{FF2B5EF4-FFF2-40B4-BE49-F238E27FC236}">
                  <a16:creationId xmlns:a16="http://schemas.microsoft.com/office/drawing/2014/main" id="{052A87E3-D11C-452B-AC9C-917712200400}"/>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3444424" y="1954650"/>
              <a:ext cx="1400542" cy="1633964"/>
            </a:xfrm>
            <a:prstGeom prst="rect">
              <a:avLst/>
            </a:prstGeom>
          </p:spPr>
        </p:pic>
        <p:sp>
          <p:nvSpPr>
            <p:cNvPr id="15" name="TextBox 14">
              <a:extLst>
                <a:ext uri="{FF2B5EF4-FFF2-40B4-BE49-F238E27FC236}">
                  <a16:creationId xmlns:a16="http://schemas.microsoft.com/office/drawing/2014/main" id="{D1FB32F3-4B2A-486E-80EC-2053CCFD8A18}"/>
                </a:ext>
              </a:extLst>
            </p:cNvPr>
            <p:cNvSpPr txBox="1"/>
            <p:nvPr/>
          </p:nvSpPr>
          <p:spPr>
            <a:xfrm>
              <a:off x="3724796" y="2525411"/>
              <a:ext cx="770603" cy="258664"/>
            </a:xfrm>
            <a:prstGeom prst="rect">
              <a:avLst/>
            </a:prstGeom>
            <a:noFill/>
          </p:spPr>
          <p:txBody>
            <a:bodyPr wrap="none" lIns="0" tIns="0" rIns="0" bIns="0" rtlCol="0">
              <a:spAutoFit/>
            </a:bodyPr>
            <a:lstStyle/>
            <a:p>
              <a:pPr algn="ctr"/>
              <a:r>
                <a:rPr lang="en-US" sz="2000">
                  <a:solidFill>
                    <a:schemeClr val="bg1"/>
                  </a:solidFill>
                  <a:latin typeface="+mj-lt"/>
                </a:rPr>
                <a:t>My App</a:t>
              </a:r>
            </a:p>
          </p:txBody>
        </p:sp>
      </p:grpSp>
      <p:cxnSp>
        <p:nvCxnSpPr>
          <p:cNvPr id="58" name="Straight Arrow Connector 57">
            <a:extLst>
              <a:ext uri="{FF2B5EF4-FFF2-40B4-BE49-F238E27FC236}">
                <a16:creationId xmlns:a16="http://schemas.microsoft.com/office/drawing/2014/main" id="{20901D22-E7D9-416D-BC2E-DDF9B51DFCBC}"/>
              </a:ext>
            </a:extLst>
          </p:cNvPr>
          <p:cNvCxnSpPr>
            <a:cxnSpLocks/>
          </p:cNvCxnSpPr>
          <p:nvPr/>
        </p:nvCxnSpPr>
        <p:spPr>
          <a:xfrm>
            <a:off x="4559288" y="2854423"/>
            <a:ext cx="1061009" cy="1"/>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pic>
        <p:nvPicPr>
          <p:cNvPr id="64" name="Graphic 63">
            <a:extLst>
              <a:ext uri="{FF2B5EF4-FFF2-40B4-BE49-F238E27FC236}">
                <a16:creationId xmlns:a16="http://schemas.microsoft.com/office/drawing/2014/main" id="{55EAACE1-69DA-4494-BEB7-2141A0F30C78}"/>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5620297" y="2362440"/>
            <a:ext cx="843400" cy="983967"/>
          </a:xfrm>
          <a:prstGeom prst="rect">
            <a:avLst/>
          </a:prstGeom>
          <a:effectLst>
            <a:outerShdw blurRad="50800" dist="25400" dir="13500000" algn="br" rotWithShape="0">
              <a:prstClr val="black">
                <a:alpha val="40000"/>
              </a:prstClr>
            </a:outerShdw>
          </a:effectLst>
        </p:spPr>
      </p:pic>
      <p:grpSp>
        <p:nvGrpSpPr>
          <p:cNvPr id="7" name="Group 6">
            <a:extLst>
              <a:ext uri="{FF2B5EF4-FFF2-40B4-BE49-F238E27FC236}">
                <a16:creationId xmlns:a16="http://schemas.microsoft.com/office/drawing/2014/main" id="{016EBF48-EF12-4937-85DE-9492955601BF}"/>
              </a:ext>
            </a:extLst>
          </p:cNvPr>
          <p:cNvGrpSpPr/>
          <p:nvPr/>
        </p:nvGrpSpPr>
        <p:grpSpPr>
          <a:xfrm>
            <a:off x="6463697" y="2719771"/>
            <a:ext cx="1068057" cy="269304"/>
            <a:chOff x="6463697" y="2719771"/>
            <a:chExt cx="1068057" cy="269304"/>
          </a:xfrm>
        </p:grpSpPr>
        <p:cxnSp>
          <p:nvCxnSpPr>
            <p:cNvPr id="33" name="Straight Arrow Connector 32">
              <a:extLst>
                <a:ext uri="{FF2B5EF4-FFF2-40B4-BE49-F238E27FC236}">
                  <a16:creationId xmlns:a16="http://schemas.microsoft.com/office/drawing/2014/main" id="{DC746011-A8A4-4E1D-86C1-3B1E74447B9B}"/>
                </a:ext>
              </a:extLst>
            </p:cNvPr>
            <p:cNvCxnSpPr>
              <a:cxnSpLocks/>
              <a:stCxn id="64" idx="3"/>
              <a:endCxn id="35" idx="3"/>
            </p:cNvCxnSpPr>
            <p:nvPr/>
          </p:nvCxnSpPr>
          <p:spPr>
            <a:xfrm flipV="1">
              <a:off x="6463697" y="2854423"/>
              <a:ext cx="819772" cy="1"/>
            </a:xfrm>
            <a:prstGeom prst="straightConnector1">
              <a:avLst/>
            </a:prstGeom>
            <a:ln w="28575">
              <a:solidFill>
                <a:srgbClr val="202192"/>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sp>
          <p:nvSpPr>
            <p:cNvPr id="35" name="Freeform: Shape 34">
              <a:extLst>
                <a:ext uri="{FF2B5EF4-FFF2-40B4-BE49-F238E27FC236}">
                  <a16:creationId xmlns:a16="http://schemas.microsoft.com/office/drawing/2014/main" id="{DF473C8B-AB59-4999-A8D0-2CCD377CD8F8}"/>
                </a:ext>
              </a:extLst>
            </p:cNvPr>
            <p:cNvSpPr/>
            <p:nvPr/>
          </p:nvSpPr>
          <p:spPr bwMode="auto">
            <a:xfrm>
              <a:off x="7283469" y="2719771"/>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grpSp>
        <p:nvGrpSpPr>
          <p:cNvPr id="6" name="Group 5">
            <a:extLst>
              <a:ext uri="{FF2B5EF4-FFF2-40B4-BE49-F238E27FC236}">
                <a16:creationId xmlns:a16="http://schemas.microsoft.com/office/drawing/2014/main" id="{49782D0D-5071-4CDB-B919-89B45F4C5D8B}"/>
              </a:ext>
            </a:extLst>
          </p:cNvPr>
          <p:cNvGrpSpPr/>
          <p:nvPr/>
        </p:nvGrpSpPr>
        <p:grpSpPr>
          <a:xfrm>
            <a:off x="7370719" y="2802291"/>
            <a:ext cx="1163157" cy="104265"/>
            <a:chOff x="7370719" y="2802291"/>
            <a:chExt cx="1163157" cy="104265"/>
          </a:xfrm>
        </p:grpSpPr>
        <p:sp>
          <p:nvSpPr>
            <p:cNvPr id="41" name="Oval 40">
              <a:extLst>
                <a:ext uri="{FF2B5EF4-FFF2-40B4-BE49-F238E27FC236}">
                  <a16:creationId xmlns:a16="http://schemas.microsoft.com/office/drawing/2014/main" id="{7D8832ED-2FE5-4F96-BD8D-960139CD7B1D}"/>
                </a:ext>
              </a:extLst>
            </p:cNvPr>
            <p:cNvSpPr/>
            <p:nvPr/>
          </p:nvSpPr>
          <p:spPr bwMode="auto">
            <a:xfrm>
              <a:off x="7370719" y="2802291"/>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cxnSp>
          <p:nvCxnSpPr>
            <p:cNvPr id="42" name="Straight Arrow Connector 41">
              <a:extLst>
                <a:ext uri="{FF2B5EF4-FFF2-40B4-BE49-F238E27FC236}">
                  <a16:creationId xmlns:a16="http://schemas.microsoft.com/office/drawing/2014/main" id="{61E545AE-A94F-48AF-BBA6-EDEE957650D7}"/>
                </a:ext>
              </a:extLst>
            </p:cNvPr>
            <p:cNvCxnSpPr>
              <a:cxnSpLocks/>
              <a:stCxn id="41" idx="6"/>
              <a:endCxn id="39" idx="1"/>
            </p:cNvCxnSpPr>
            <p:nvPr/>
          </p:nvCxnSpPr>
          <p:spPr>
            <a:xfrm flipV="1">
              <a:off x="7474983" y="2854423"/>
              <a:ext cx="1058893" cy="1"/>
            </a:xfrm>
            <a:prstGeom prst="straightConnector1">
              <a:avLst/>
            </a:prstGeom>
            <a:ln w="28575">
              <a:solidFill>
                <a:srgbClr val="202192"/>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5" name="Group 4">
            <a:extLst>
              <a:ext uri="{FF2B5EF4-FFF2-40B4-BE49-F238E27FC236}">
                <a16:creationId xmlns:a16="http://schemas.microsoft.com/office/drawing/2014/main" id="{2361907B-CA59-45B2-880C-1D2DF3311E12}"/>
              </a:ext>
            </a:extLst>
          </p:cNvPr>
          <p:cNvGrpSpPr/>
          <p:nvPr/>
        </p:nvGrpSpPr>
        <p:grpSpPr>
          <a:xfrm>
            <a:off x="1645708" y="4066123"/>
            <a:ext cx="7413986" cy="1439924"/>
            <a:chOff x="1645708" y="4066123"/>
            <a:chExt cx="6888168" cy="1439924"/>
          </a:xfrm>
        </p:grpSpPr>
        <p:sp>
          <p:nvSpPr>
            <p:cNvPr id="113" name="TextBox 112">
              <a:extLst>
                <a:ext uri="{FF2B5EF4-FFF2-40B4-BE49-F238E27FC236}">
                  <a16:creationId xmlns:a16="http://schemas.microsoft.com/office/drawing/2014/main" id="{D3A6C9AE-D340-4827-9176-F04706160F1A}"/>
                </a:ext>
              </a:extLst>
            </p:cNvPr>
            <p:cNvSpPr txBox="1"/>
            <p:nvPr/>
          </p:nvSpPr>
          <p:spPr>
            <a:xfrm>
              <a:off x="1645708" y="4066123"/>
              <a:ext cx="6888168" cy="584775"/>
            </a:xfrm>
            <a:prstGeom prst="rect">
              <a:avLst/>
            </a:prstGeom>
            <a:noFill/>
          </p:spPr>
          <p:txBody>
            <a:bodyPr wrap="square" lIns="0" tIns="0" rIns="0" bIns="0" rtlCol="0">
              <a:spAutoFit/>
            </a:bodyPr>
            <a:lstStyle/>
            <a:p>
              <a:pPr algn="ctr"/>
              <a:r>
                <a:rPr lang="en-US" sz="2000" dirty="0">
                  <a:solidFill>
                    <a:srgbClr val="202192"/>
                  </a:solidFill>
                  <a:latin typeface="+mj-lt"/>
                </a:rPr>
                <a:t>GET</a:t>
              </a:r>
              <a:endParaRPr lang="en-US" sz="1600" dirty="0">
                <a:solidFill>
                  <a:srgbClr val="202192"/>
                </a:solidFill>
                <a:latin typeface="+mj-lt"/>
              </a:endParaRPr>
            </a:p>
            <a:p>
              <a:pPr algn="ctr"/>
              <a:r>
                <a:rPr lang="en-US" dirty="0">
                  <a:solidFill>
                    <a:srgbClr val="202192"/>
                  </a:solidFill>
                  <a:latin typeface="Consolas" panose="020B0609020204030204" pitchFamily="49" charset="0"/>
                </a:rPr>
                <a:t>http://localhost:3500/v1.0/configuration/store/appconfig1</a:t>
              </a:r>
            </a:p>
          </p:txBody>
        </p:sp>
        <p:sp>
          <p:nvSpPr>
            <p:cNvPr id="8" name="TextBox 7">
              <a:extLst>
                <a:ext uri="{FF2B5EF4-FFF2-40B4-BE49-F238E27FC236}">
                  <a16:creationId xmlns:a16="http://schemas.microsoft.com/office/drawing/2014/main" id="{C3FEC943-413F-465F-89D6-F497724F161E}"/>
                </a:ext>
              </a:extLst>
            </p:cNvPr>
            <p:cNvSpPr txBox="1"/>
            <p:nvPr/>
          </p:nvSpPr>
          <p:spPr>
            <a:xfrm>
              <a:off x="4129893" y="4890494"/>
              <a:ext cx="1919798" cy="615553"/>
            </a:xfrm>
            <a:prstGeom prst="rect">
              <a:avLst/>
            </a:prstGeom>
            <a:solidFill>
              <a:schemeClr val="bg1"/>
            </a:solidFill>
            <a:effectLst>
              <a:outerShdw blurRad="63500" algn="ctr" rotWithShape="0">
                <a:prstClr val="black">
                  <a:alpha val="40000"/>
                </a:prstClr>
              </a:outerShdw>
            </a:effectLst>
          </p:spPr>
          <p:txBody>
            <a:bodyPr wrap="square" lIns="182880" tIns="182880" rIns="182880" bIns="182880" anchor="ctr">
              <a:spAutoFit/>
            </a:bodyPr>
            <a:lstStyle/>
            <a:p>
              <a:pPr marL="0" algn="ctr" rtl="0" eaLnBrk="1" fontAlgn="base" latinLnBrk="0" hangingPunct="1">
                <a:spcBef>
                  <a:spcPts val="0"/>
                </a:spcBef>
                <a:spcAft>
                  <a:spcPts val="0"/>
                </a:spcAft>
              </a:pPr>
              <a:r>
                <a:rPr lang="en-US" sz="1600" kern="1200" dirty="0">
                  <a:solidFill>
                    <a:srgbClr val="202192"/>
                  </a:solidFill>
                  <a:effectLst/>
                  <a:latin typeface="Consolas" panose="020B0609020204030204" pitchFamily="49" charset="0"/>
                  <a:ea typeface="Segoe UI Symbol" panose="020B0502040204020203" pitchFamily="34" charset="0"/>
                  <a:cs typeface="+mn-cs"/>
                </a:rPr>
                <a:t>"setting A"</a:t>
              </a:r>
            </a:p>
          </p:txBody>
        </p:sp>
      </p:grpSp>
      <p:sp>
        <p:nvSpPr>
          <p:cNvPr id="23" name="Rounded Rectangle 5">
            <a:extLst>
              <a:ext uri="{FF2B5EF4-FFF2-40B4-BE49-F238E27FC236}">
                <a16:creationId xmlns:a16="http://schemas.microsoft.com/office/drawing/2014/main" id="{0DCABD45-D8FE-4E09-8794-71B984E6757F}"/>
              </a:ext>
            </a:extLst>
          </p:cNvPr>
          <p:cNvSpPr/>
          <p:nvPr/>
        </p:nvSpPr>
        <p:spPr bwMode="auto">
          <a:xfrm>
            <a:off x="8533876" y="3284111"/>
            <a:ext cx="2457974" cy="812539"/>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82296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000000"/>
              </a:solidFill>
              <a:effectLst/>
              <a:uLnTx/>
              <a:uFillTx/>
              <a:latin typeface="Segoe UI Semibold"/>
              <a:ea typeface="+mn-ea"/>
              <a:cs typeface="+mn-cs"/>
            </a:endParaRPr>
          </a:p>
        </p:txBody>
      </p:sp>
      <p:graphicFrame>
        <p:nvGraphicFramePr>
          <p:cNvPr id="24" name="Table 12">
            <a:extLst>
              <a:ext uri="{FF2B5EF4-FFF2-40B4-BE49-F238E27FC236}">
                <a16:creationId xmlns:a16="http://schemas.microsoft.com/office/drawing/2014/main" id="{B0123673-5332-4061-A109-B89AE3E0D587}"/>
              </a:ext>
            </a:extLst>
          </p:cNvPr>
          <p:cNvGraphicFramePr>
            <a:graphicFrameLocks noGrp="1"/>
          </p:cNvGraphicFramePr>
          <p:nvPr>
            <p:extLst>
              <p:ext uri="{D42A27DB-BD31-4B8C-83A1-F6EECF244321}">
                <p14:modId xmlns:p14="http://schemas.microsoft.com/office/powerpoint/2010/main" val="2676981195"/>
              </p:ext>
            </p:extLst>
          </p:nvPr>
        </p:nvGraphicFramePr>
        <p:xfrm>
          <a:off x="8533875" y="3284111"/>
          <a:ext cx="2737239" cy="829659"/>
        </p:xfrm>
        <a:graphic>
          <a:graphicData uri="http://schemas.openxmlformats.org/drawingml/2006/table">
            <a:tbl>
              <a:tblPr firstRow="1" bandRow="1">
                <a:effectLst/>
                <a:tableStyleId>{3B4B98B0-60AC-42C2-AFA5-B58CD77FA1E5}</a:tableStyleId>
              </a:tblPr>
              <a:tblGrid>
                <a:gridCol w="1239180">
                  <a:extLst>
                    <a:ext uri="{9D8B030D-6E8A-4147-A177-3AD203B41FA5}">
                      <a16:colId xmlns:a16="http://schemas.microsoft.com/office/drawing/2014/main" val="3761039183"/>
                    </a:ext>
                  </a:extLst>
                </a:gridCol>
                <a:gridCol w="1498059">
                  <a:extLst>
                    <a:ext uri="{9D8B030D-6E8A-4147-A177-3AD203B41FA5}">
                      <a16:colId xmlns:a16="http://schemas.microsoft.com/office/drawing/2014/main" val="836788475"/>
                    </a:ext>
                  </a:extLst>
                </a:gridCol>
              </a:tblGrid>
              <a:tr h="377275">
                <a:tc>
                  <a:txBody>
                    <a:bodyPr/>
                    <a:lstStyle/>
                    <a:p>
                      <a:pPr marL="0" algn="l" defTabSz="914400" rtl="0" eaLnBrk="1" latinLnBrk="0" hangingPunct="1"/>
                      <a:r>
                        <a:rPr lang="en-US" sz="1400" kern="1200">
                          <a:solidFill>
                            <a:schemeClr val="bg1"/>
                          </a:solidFill>
                        </a:rPr>
                        <a:t>key</a:t>
                      </a:r>
                      <a:endParaRPr lang="en-US" sz="1400" b="1" kern="1200">
                        <a:solidFill>
                          <a:schemeClr val="bg1"/>
                        </a:solidFill>
                        <a:latin typeface="+mj-lt"/>
                        <a:ea typeface="+mn-ea"/>
                        <a:cs typeface="+mn-cs"/>
                      </a:endParaRPr>
                    </a:p>
                  </a:txBody>
                  <a:tcPr marR="0" marT="91440" marB="0">
                    <a:lnL>
                      <a:noFill/>
                    </a:lnL>
                    <a:lnR>
                      <a:noFill/>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202192"/>
                    </a:solidFill>
                  </a:tcPr>
                </a:tc>
                <a:tc>
                  <a:txBody>
                    <a:bodyPr/>
                    <a:lstStyle/>
                    <a:p>
                      <a:pPr marL="0" algn="l" defTabSz="914400" rtl="0" eaLnBrk="1" latinLnBrk="0" hangingPunct="1"/>
                      <a:r>
                        <a:rPr lang="en-US" sz="1400" kern="1200">
                          <a:solidFill>
                            <a:schemeClr val="bg1"/>
                          </a:solidFill>
                        </a:rPr>
                        <a:t>value</a:t>
                      </a:r>
                      <a:endParaRPr lang="en-US" sz="1400" b="1" kern="1200">
                        <a:solidFill>
                          <a:schemeClr val="bg1"/>
                        </a:solidFill>
                        <a:latin typeface="+mj-lt"/>
                        <a:ea typeface="+mn-ea"/>
                        <a:cs typeface="+mn-cs"/>
                      </a:endParaRPr>
                    </a:p>
                  </a:txBody>
                  <a:tcPr marR="0" marT="91440" marB="0">
                    <a:lnL>
                      <a:noFill/>
                    </a:lnL>
                    <a:lnR>
                      <a:noFill/>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202192"/>
                    </a:solidFill>
                  </a:tcPr>
                </a:tc>
                <a:extLst>
                  <a:ext uri="{0D108BD9-81ED-4DB2-BD59-A6C34878D82A}">
                    <a16:rowId xmlns:a16="http://schemas.microsoft.com/office/drawing/2014/main" val="2260012255"/>
                  </a:ext>
                </a:extLst>
              </a:tr>
              <a:tr h="452384">
                <a:tc>
                  <a:txBody>
                    <a:bodyPr/>
                    <a:lstStyle/>
                    <a:p>
                      <a:r>
                        <a:rPr lang="en-US" sz="1400" b="0" kern="1200" dirty="0">
                          <a:latin typeface="Consolas" panose="020B0609020204030204" pitchFamily="49" charset="0"/>
                        </a:rPr>
                        <a:t>appconfig1</a:t>
                      </a:r>
                      <a:endParaRPr lang="en-US" sz="1400" b="0" kern="1200" dirty="0">
                        <a:solidFill>
                          <a:srgbClr val="1A1A1A"/>
                        </a:solidFill>
                        <a:latin typeface="Consolas" panose="020B0609020204030204" pitchFamily="49" charset="0"/>
                        <a:ea typeface="Segoe UI Symbol"/>
                        <a:cs typeface="+mn-cs"/>
                      </a:endParaRPr>
                    </a:p>
                  </a:txBody>
                  <a:tcPr marT="91440" marB="91440">
                    <a:lnL>
                      <a:noFill/>
                    </a:lnL>
                    <a:lnR>
                      <a:noFill/>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US" sz="1400" b="0" kern="1200" dirty="0">
                          <a:latin typeface="Consolas" panose="020B0609020204030204" pitchFamily="49" charset="0"/>
                        </a:rPr>
                        <a:t>”setting A"</a:t>
                      </a:r>
                      <a:endParaRPr lang="en-US" sz="1400" b="0" kern="1200" dirty="0">
                        <a:solidFill>
                          <a:srgbClr val="1A1A1A"/>
                        </a:solidFill>
                        <a:latin typeface="Consolas" panose="020B0609020204030204" pitchFamily="49" charset="0"/>
                        <a:ea typeface="Segoe UI Symbol"/>
                        <a:cs typeface="+mn-cs"/>
                      </a:endParaRPr>
                    </a:p>
                  </a:txBody>
                  <a:tcPr marT="91440" marB="91440">
                    <a:lnL>
                      <a:noFill/>
                    </a:lnL>
                    <a:lnR>
                      <a:noFill/>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192882631"/>
                  </a:ext>
                </a:extLst>
              </a:tr>
            </a:tbl>
          </a:graphicData>
        </a:graphic>
      </p:graphicFrame>
      <p:sp>
        <p:nvSpPr>
          <p:cNvPr id="25" name="Rounded Rectangle 5">
            <a:extLst>
              <a:ext uri="{FF2B5EF4-FFF2-40B4-BE49-F238E27FC236}">
                <a16:creationId xmlns:a16="http://schemas.microsoft.com/office/drawing/2014/main" id="{CDEEF636-8804-10B2-C1F9-B9AB8455ACDE}"/>
              </a:ext>
            </a:extLst>
          </p:cNvPr>
          <p:cNvSpPr/>
          <p:nvPr/>
        </p:nvSpPr>
        <p:spPr bwMode="auto">
          <a:xfrm>
            <a:off x="8533876" y="2421814"/>
            <a:ext cx="2737238" cy="859376"/>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82296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lang="en-US" sz="2000" dirty="0">
                <a:solidFill>
                  <a:srgbClr val="000000"/>
                </a:solidFill>
                <a:latin typeface="Segoe UI Semibold"/>
              </a:rPr>
              <a:t>Redis </a:t>
            </a:r>
            <a:r>
              <a:rPr kumimoji="0" lang="en-US" sz="2000" b="0" i="0" u="none" strike="noStrike" kern="1200" cap="none" spc="0" normalizeH="0" baseline="0" noProof="0" dirty="0">
                <a:ln>
                  <a:noFill/>
                </a:ln>
                <a:solidFill>
                  <a:srgbClr val="000000"/>
                </a:solidFill>
                <a:effectLst/>
                <a:uLnTx/>
                <a:uFillTx/>
                <a:latin typeface="Segoe UI Semibold"/>
                <a:ea typeface="+mn-ea"/>
                <a:cs typeface="+mn-cs"/>
              </a:rPr>
              <a:t>Cache</a:t>
            </a:r>
          </a:p>
        </p:txBody>
      </p:sp>
      <p:pic>
        <p:nvPicPr>
          <p:cNvPr id="26" name="Picture 2" descr="See the source image">
            <a:extLst>
              <a:ext uri="{FF2B5EF4-FFF2-40B4-BE49-F238E27FC236}">
                <a16:creationId xmlns:a16="http://schemas.microsoft.com/office/drawing/2014/main" id="{081A30C9-F589-9E6C-DAAB-D4C6BD0D61C3}"/>
              </a:ext>
            </a:extLst>
          </p:cNvPr>
          <p:cNvPicPr>
            <a:picLocks noChangeAspect="1" noChangeArrowheads="1"/>
          </p:cNvPicPr>
          <p:nvPr/>
        </p:nvPicPr>
        <p:blipFill rotWithShape="1">
          <a:blip r:embed="rId9" cstate="print">
            <a:extLst>
              <a:ext uri="{28A0092B-C50C-407E-A947-70E740481C1C}">
                <a14:useLocalDpi xmlns:a14="http://schemas.microsoft.com/office/drawing/2010/main"/>
              </a:ext>
            </a:extLst>
          </a:blip>
          <a:srcRect/>
          <a:stretch/>
        </p:blipFill>
        <p:spPr bwMode="auto">
          <a:xfrm>
            <a:off x="8705563" y="2631577"/>
            <a:ext cx="476686" cy="439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48378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nodeType="withEffect">
                                  <p:stCondLst>
                                    <p:cond delay="0"/>
                                  </p:stCondLst>
                                  <p:childTnLst>
                                    <p:set>
                                      <p:cBhvr>
                                        <p:cTn id="11" dur="1" fill="hold">
                                          <p:stCondLst>
                                            <p:cond delay="0"/>
                                          </p:stCondLst>
                                        </p:cTn>
                                        <p:tgtEl>
                                          <p:spTgt spid="64"/>
                                        </p:tgtEl>
                                        <p:attrNameLst>
                                          <p:attrName>style.visibility</p:attrName>
                                        </p:attrNameLst>
                                      </p:cBhvr>
                                      <p:to>
                                        <p:strVal val="visible"/>
                                      </p:to>
                                    </p:set>
                                    <p:anim calcmode="lin" valueType="num">
                                      <p:cBhvr>
                                        <p:cTn id="12" dur="500" fill="hold"/>
                                        <p:tgtEl>
                                          <p:spTgt spid="64"/>
                                        </p:tgtEl>
                                        <p:attrNameLst>
                                          <p:attrName>ppt_w</p:attrName>
                                        </p:attrNameLst>
                                      </p:cBhvr>
                                      <p:tavLst>
                                        <p:tav tm="0">
                                          <p:val>
                                            <p:fltVal val="0"/>
                                          </p:val>
                                        </p:tav>
                                        <p:tav tm="100000">
                                          <p:val>
                                            <p:strVal val="#ppt_w"/>
                                          </p:val>
                                        </p:tav>
                                      </p:tavLst>
                                    </p:anim>
                                    <p:anim calcmode="lin" valueType="num">
                                      <p:cBhvr>
                                        <p:cTn id="13" dur="500" fill="hold"/>
                                        <p:tgtEl>
                                          <p:spTgt spid="64"/>
                                        </p:tgtEl>
                                        <p:attrNameLst>
                                          <p:attrName>ppt_h</p:attrName>
                                        </p:attrNameLst>
                                      </p:cBhvr>
                                      <p:tavLst>
                                        <p:tav tm="0">
                                          <p:val>
                                            <p:fltVal val="0"/>
                                          </p:val>
                                        </p:tav>
                                        <p:tav tm="100000">
                                          <p:val>
                                            <p:strVal val="#ppt_h"/>
                                          </p:val>
                                        </p:tav>
                                      </p:tavLst>
                                    </p:anim>
                                    <p:animEffect transition="in" filter="fade">
                                      <p:cBhvr>
                                        <p:cTn id="14" dur="500"/>
                                        <p:tgtEl>
                                          <p:spTgt spid="64"/>
                                        </p:tgtEl>
                                      </p:cBhvr>
                                    </p:animEffect>
                                  </p:childTnLst>
                                </p:cTn>
                              </p:par>
                            </p:childTnLst>
                          </p:cTn>
                        </p:par>
                        <p:par>
                          <p:cTn id="15" fill="hold">
                            <p:stCondLst>
                              <p:cond delay="500"/>
                            </p:stCondLst>
                            <p:childTnLst>
                              <p:par>
                                <p:cTn id="16" presetID="22" presetClass="entr" presetSubtype="1"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wipe(up)">
                                      <p:cBhvr>
                                        <p:cTn id="18" dur="500"/>
                                        <p:tgtEl>
                                          <p:spTgt spid="23"/>
                                        </p:tgtEl>
                                      </p:cBhvr>
                                    </p:animEffect>
                                  </p:childTnLst>
                                </p:cTn>
                              </p:par>
                              <p:par>
                                <p:cTn id="19" presetID="22" presetClass="entr" presetSubtype="1" fill="hold" nodeType="with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wipe(up)">
                                      <p:cBhvr>
                                        <p:cTn id="21" dur="500"/>
                                        <p:tgtEl>
                                          <p:spTgt spid="24"/>
                                        </p:tgtEl>
                                      </p:cBhvr>
                                    </p:animEffect>
                                  </p:childTnLst>
                                </p:cTn>
                              </p:par>
                            </p:childTnLst>
                          </p:cTn>
                        </p:par>
                        <p:par>
                          <p:cTn id="22" fill="hold">
                            <p:stCondLst>
                              <p:cond delay="1000"/>
                            </p:stCondLst>
                            <p:childTnLst>
                              <p:par>
                                <p:cTn id="23" presetID="22" presetClass="entr" presetSubtype="8"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par>
                                <p:cTn id="26" presetID="22" presetClass="entr" presetSubtype="2" fill="hold"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right)">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58"/>
                                        </p:tgtEl>
                                        <p:attrNameLst>
                                          <p:attrName>style.visibility</p:attrName>
                                        </p:attrNameLst>
                                      </p:cBhvr>
                                      <p:to>
                                        <p:strVal val="visible"/>
                                      </p:to>
                                    </p:set>
                                    <p:animEffect transition="in" filter="wipe(left)">
                                      <p:cBhvr>
                                        <p:cTn id="33" dur="500"/>
                                        <p:tgtEl>
                                          <p:spTgt spid="58"/>
                                        </p:tgtEl>
                                      </p:cBhvr>
                                    </p:animEffect>
                                  </p:childTnLst>
                                </p:cTn>
                              </p:par>
                              <p:par>
                                <p:cTn id="34" presetID="10" presetClass="entr" presetSubtype="0" fill="hold" nodeType="with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500"/>
                                        <p:tgtEl>
                                          <p:spTgt spid="5"/>
                                        </p:tgtEl>
                                      </p:cBhvr>
                                    </p:animEffect>
                                  </p:childTnLst>
                                </p:cTn>
                              </p:par>
                              <p:par>
                                <p:cTn id="37" presetID="42" presetClass="path" presetSubtype="0" decel="100000" fill="hold" nodeType="withEffect">
                                  <p:stCondLst>
                                    <p:cond delay="0"/>
                                  </p:stCondLst>
                                  <p:childTnLst>
                                    <p:animMotion origin="layout" path="M -2.5E-6 4.81481E-6 L -2.5E-6 0.03773 " pathEditMode="relative" rAng="0" ptsTypes="AA">
                                      <p:cBhvr>
                                        <p:cTn id="38" dur="750" spd="-100000" fill="hold"/>
                                        <p:tgtEl>
                                          <p:spTgt spid="5"/>
                                        </p:tgtEl>
                                        <p:attrNameLst>
                                          <p:attrName>ppt_x</p:attrName>
                                          <p:attrName>ppt_y</p:attrName>
                                        </p:attrNameLst>
                                      </p:cBhvr>
                                      <p:rCtr x="0" y="187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80D96B-D494-4669-9657-D7B140BEA6DA}"/>
              </a:ext>
            </a:extLst>
          </p:cNvPr>
          <p:cNvSpPr>
            <a:spLocks noGrp="1"/>
          </p:cNvSpPr>
          <p:nvPr>
            <p:ph type="title"/>
          </p:nvPr>
        </p:nvSpPr>
        <p:spPr>
          <a:xfrm>
            <a:off x="1303867" y="457200"/>
            <a:ext cx="10302916" cy="553998"/>
          </a:xfrm>
        </p:spPr>
        <p:txBody>
          <a:bodyPr/>
          <a:lstStyle/>
          <a:p>
            <a:r>
              <a:rPr lang="en-US"/>
              <a:t>Observability</a:t>
            </a:r>
          </a:p>
        </p:txBody>
      </p:sp>
      <p:pic>
        <p:nvPicPr>
          <p:cNvPr id="4" name="Graphic 3">
            <a:extLst>
              <a:ext uri="{FF2B5EF4-FFF2-40B4-BE49-F238E27FC236}">
                <a16:creationId xmlns:a16="http://schemas.microsoft.com/office/drawing/2014/main" id="{2412C1B8-239B-4A19-A293-4FCD2AA9B7AB}"/>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503260" y="421526"/>
            <a:ext cx="564762" cy="621004"/>
          </a:xfrm>
          <a:prstGeom prst="rect">
            <a:avLst/>
          </a:prstGeom>
        </p:spPr>
      </p:pic>
      <p:grpSp>
        <p:nvGrpSpPr>
          <p:cNvPr id="7" name="Group 6">
            <a:extLst>
              <a:ext uri="{FF2B5EF4-FFF2-40B4-BE49-F238E27FC236}">
                <a16:creationId xmlns:a16="http://schemas.microsoft.com/office/drawing/2014/main" id="{26D81888-3629-4A3B-AC1C-A3F595B2EFE6}"/>
              </a:ext>
            </a:extLst>
          </p:cNvPr>
          <p:cNvGrpSpPr/>
          <p:nvPr/>
        </p:nvGrpSpPr>
        <p:grpSpPr>
          <a:xfrm>
            <a:off x="4606859" y="5520725"/>
            <a:ext cx="979625" cy="269304"/>
            <a:chOff x="4606859" y="5520725"/>
            <a:chExt cx="979625" cy="269304"/>
          </a:xfrm>
        </p:grpSpPr>
        <p:cxnSp>
          <p:nvCxnSpPr>
            <p:cNvPr id="34" name="Straight Arrow Connector 33">
              <a:extLst>
                <a:ext uri="{FF2B5EF4-FFF2-40B4-BE49-F238E27FC236}">
                  <a16:creationId xmlns:a16="http://schemas.microsoft.com/office/drawing/2014/main" id="{97E787C4-3DA4-4328-B8AD-272843FA7F66}"/>
                </a:ext>
              </a:extLst>
            </p:cNvPr>
            <p:cNvCxnSpPr>
              <a:cxnSpLocks/>
              <a:stCxn id="67" idx="3"/>
              <a:endCxn id="37" idx="3"/>
            </p:cNvCxnSpPr>
            <p:nvPr/>
          </p:nvCxnSpPr>
          <p:spPr>
            <a:xfrm flipV="1">
              <a:off x="4606859" y="5655377"/>
              <a:ext cx="731340" cy="4036"/>
            </a:xfrm>
            <a:prstGeom prst="straightConnector1">
              <a:avLst/>
            </a:prstGeom>
            <a:ln w="28575">
              <a:solidFill>
                <a:srgbClr val="202192"/>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sp>
          <p:nvSpPr>
            <p:cNvPr id="37" name="Freeform: Shape 36">
              <a:extLst>
                <a:ext uri="{FF2B5EF4-FFF2-40B4-BE49-F238E27FC236}">
                  <a16:creationId xmlns:a16="http://schemas.microsoft.com/office/drawing/2014/main" id="{424D33EA-2082-4FA6-A365-97ECEDD3F895}"/>
                </a:ext>
              </a:extLst>
            </p:cNvPr>
            <p:cNvSpPr/>
            <p:nvPr/>
          </p:nvSpPr>
          <p:spPr bwMode="auto">
            <a:xfrm>
              <a:off x="5338199" y="5520725"/>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grpSp>
        <p:nvGrpSpPr>
          <p:cNvPr id="6" name="Group 5">
            <a:extLst>
              <a:ext uri="{FF2B5EF4-FFF2-40B4-BE49-F238E27FC236}">
                <a16:creationId xmlns:a16="http://schemas.microsoft.com/office/drawing/2014/main" id="{CBB77B95-2CD1-4CC7-B1D8-568FB12A0FB3}"/>
              </a:ext>
            </a:extLst>
          </p:cNvPr>
          <p:cNvGrpSpPr/>
          <p:nvPr/>
        </p:nvGrpSpPr>
        <p:grpSpPr>
          <a:xfrm>
            <a:off x="5425449" y="5603245"/>
            <a:ext cx="916574" cy="104265"/>
            <a:chOff x="5425449" y="5603245"/>
            <a:chExt cx="916574" cy="104265"/>
          </a:xfrm>
        </p:grpSpPr>
        <p:sp>
          <p:nvSpPr>
            <p:cNvPr id="40" name="Oval 39">
              <a:extLst>
                <a:ext uri="{FF2B5EF4-FFF2-40B4-BE49-F238E27FC236}">
                  <a16:creationId xmlns:a16="http://schemas.microsoft.com/office/drawing/2014/main" id="{95D38A84-0D45-4485-A26A-D5170C8E650A}"/>
                </a:ext>
              </a:extLst>
            </p:cNvPr>
            <p:cNvSpPr/>
            <p:nvPr/>
          </p:nvSpPr>
          <p:spPr bwMode="auto">
            <a:xfrm>
              <a:off x="5425449" y="5603245"/>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cxnSp>
          <p:nvCxnSpPr>
            <p:cNvPr id="43" name="Straight Arrow Connector 42">
              <a:extLst>
                <a:ext uri="{FF2B5EF4-FFF2-40B4-BE49-F238E27FC236}">
                  <a16:creationId xmlns:a16="http://schemas.microsoft.com/office/drawing/2014/main" id="{DFCA9F05-68DA-44E0-BBB7-23FFA6E5AAF6}"/>
                </a:ext>
              </a:extLst>
            </p:cNvPr>
            <p:cNvCxnSpPr>
              <a:cxnSpLocks/>
              <a:stCxn id="40" idx="6"/>
              <a:endCxn id="73" idx="1"/>
            </p:cNvCxnSpPr>
            <p:nvPr/>
          </p:nvCxnSpPr>
          <p:spPr>
            <a:xfrm flipV="1">
              <a:off x="5529713" y="5647727"/>
              <a:ext cx="812310" cy="7651"/>
            </a:xfrm>
            <a:prstGeom prst="straightConnector1">
              <a:avLst/>
            </a:prstGeom>
            <a:ln w="28575">
              <a:solidFill>
                <a:srgbClr val="202192"/>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grpSp>
      <p:sp>
        <p:nvSpPr>
          <p:cNvPr id="63" name="Right Brace 62">
            <a:extLst>
              <a:ext uri="{FF2B5EF4-FFF2-40B4-BE49-F238E27FC236}">
                <a16:creationId xmlns:a16="http://schemas.microsoft.com/office/drawing/2014/main" id="{01BE2DE9-4665-4CE8-B166-9E5F30C7F9AC}"/>
              </a:ext>
            </a:extLst>
          </p:cNvPr>
          <p:cNvSpPr/>
          <p:nvPr/>
        </p:nvSpPr>
        <p:spPr>
          <a:xfrm rot="5400000">
            <a:off x="5811543" y="-350617"/>
            <a:ext cx="706420" cy="10597870"/>
          </a:xfrm>
          <a:prstGeom prst="rightBrace">
            <a:avLst>
              <a:gd name="adj1" fmla="val 31496"/>
              <a:gd name="adj2" fmla="val 82061"/>
            </a:avLst>
          </a:prstGeom>
          <a:ln w="28575">
            <a:solidFill>
              <a:srgbClr val="202192"/>
            </a:solidFill>
            <a:headEnd type="none" w="lg" len="med"/>
            <a:tailEnd type="none" w="lg"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66" name="Group 65">
            <a:extLst>
              <a:ext uri="{FF2B5EF4-FFF2-40B4-BE49-F238E27FC236}">
                <a16:creationId xmlns:a16="http://schemas.microsoft.com/office/drawing/2014/main" id="{E875B5B3-3723-4195-8AD3-5303B386B5A0}"/>
              </a:ext>
            </a:extLst>
          </p:cNvPr>
          <p:cNvGrpSpPr/>
          <p:nvPr/>
        </p:nvGrpSpPr>
        <p:grpSpPr>
          <a:xfrm>
            <a:off x="929553" y="5354593"/>
            <a:ext cx="3677306" cy="609640"/>
            <a:chOff x="5807586" y="3190815"/>
            <a:chExt cx="3677306" cy="609640"/>
          </a:xfrm>
        </p:grpSpPr>
        <p:sp>
          <p:nvSpPr>
            <p:cNvPr id="67" name="Rounded Rectangle 5">
              <a:extLst>
                <a:ext uri="{FF2B5EF4-FFF2-40B4-BE49-F238E27FC236}">
                  <a16:creationId xmlns:a16="http://schemas.microsoft.com/office/drawing/2014/main" id="{381F62B3-FA9C-4922-862E-F61AF01A08CE}"/>
                </a:ext>
              </a:extLst>
            </p:cNvPr>
            <p:cNvSpPr/>
            <p:nvPr/>
          </p:nvSpPr>
          <p:spPr bwMode="auto">
            <a:xfrm>
              <a:off x="5807586" y="3190815"/>
              <a:ext cx="3677306" cy="609640"/>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lang="en-US" sz="2000" err="1">
                  <a:solidFill>
                    <a:srgbClr val="000000"/>
                  </a:solidFill>
                  <a:latin typeface="Segoe UI Semibold"/>
                </a:rPr>
                <a:t>OpenTelemetry</a:t>
              </a:r>
              <a:r>
                <a:rPr lang="en-US" sz="2000">
                  <a:solidFill>
                    <a:srgbClr val="000000"/>
                  </a:solidFill>
                  <a:latin typeface="Segoe UI Semibold"/>
                </a:rPr>
                <a:t> collector</a:t>
              </a:r>
              <a:endParaRPr kumimoji="0" lang="en-US" sz="2000" b="0" i="0" u="none" strike="noStrike" kern="1200" cap="none" spc="0" normalizeH="0" baseline="0" noProof="0">
                <a:ln>
                  <a:noFill/>
                </a:ln>
                <a:solidFill>
                  <a:srgbClr val="000000"/>
                </a:solidFill>
                <a:effectLst/>
                <a:uLnTx/>
                <a:uFillTx/>
                <a:latin typeface="Segoe UI Semibold"/>
                <a:ea typeface="+mn-ea"/>
                <a:cs typeface="+mn-cs"/>
              </a:endParaRPr>
            </a:p>
          </p:txBody>
        </p:sp>
        <p:pic>
          <p:nvPicPr>
            <p:cNvPr id="68" name="Picture 2">
              <a:extLst>
                <a:ext uri="{FF2B5EF4-FFF2-40B4-BE49-F238E27FC236}">
                  <a16:creationId xmlns:a16="http://schemas.microsoft.com/office/drawing/2014/main" id="{96084ACA-8BDD-46D8-8461-D4D8A90E315D}"/>
                </a:ext>
              </a:extLst>
            </p:cNvPr>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t="-8039" b="-8039"/>
            <a:stretch/>
          </p:blipFill>
          <p:spPr bwMode="auto">
            <a:xfrm>
              <a:off x="5962294" y="3254767"/>
              <a:ext cx="415012" cy="48173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 name="Group 4">
            <a:extLst>
              <a:ext uri="{FF2B5EF4-FFF2-40B4-BE49-F238E27FC236}">
                <a16:creationId xmlns:a16="http://schemas.microsoft.com/office/drawing/2014/main" id="{D67967B0-2E9E-42CE-A2CD-AB84F4534A42}"/>
              </a:ext>
            </a:extLst>
          </p:cNvPr>
          <p:cNvGrpSpPr/>
          <p:nvPr/>
        </p:nvGrpSpPr>
        <p:grpSpPr>
          <a:xfrm>
            <a:off x="6342023" y="5342907"/>
            <a:ext cx="4920423" cy="609640"/>
            <a:chOff x="6342023" y="5342907"/>
            <a:chExt cx="4920423" cy="609640"/>
          </a:xfrm>
        </p:grpSpPr>
        <p:grpSp>
          <p:nvGrpSpPr>
            <p:cNvPr id="72" name="Group 71">
              <a:extLst>
                <a:ext uri="{FF2B5EF4-FFF2-40B4-BE49-F238E27FC236}">
                  <a16:creationId xmlns:a16="http://schemas.microsoft.com/office/drawing/2014/main" id="{0346B7DF-80EF-459C-AC31-A1B3A46FFD0C}"/>
                </a:ext>
              </a:extLst>
            </p:cNvPr>
            <p:cNvGrpSpPr/>
            <p:nvPr/>
          </p:nvGrpSpPr>
          <p:grpSpPr>
            <a:xfrm>
              <a:off x="6342023" y="5342907"/>
              <a:ext cx="4920423" cy="609640"/>
              <a:chOff x="5807585" y="3190815"/>
              <a:chExt cx="4920423" cy="609640"/>
            </a:xfrm>
          </p:grpSpPr>
          <p:sp>
            <p:nvSpPr>
              <p:cNvPr id="73" name="Rounded Rectangle 5">
                <a:extLst>
                  <a:ext uri="{FF2B5EF4-FFF2-40B4-BE49-F238E27FC236}">
                    <a16:creationId xmlns:a16="http://schemas.microsoft.com/office/drawing/2014/main" id="{5B58B0A3-2E14-4952-B77E-72335078B51C}"/>
                  </a:ext>
                </a:extLst>
              </p:cNvPr>
              <p:cNvSpPr/>
              <p:nvPr/>
            </p:nvSpPr>
            <p:spPr bwMode="auto">
              <a:xfrm>
                <a:off x="5807585" y="3190815"/>
                <a:ext cx="4920423" cy="609640"/>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lang="en-US" sz="1600">
                    <a:solidFill>
                      <a:srgbClr val="000000"/>
                    </a:solidFill>
                    <a:latin typeface="Segoe UI Semibold"/>
                  </a:rPr>
                  <a:t>Logging &amp;</a:t>
                </a:r>
              </a:p>
              <a:p>
                <a:pPr marL="0" marR="0" lvl="0" indent="0" defTabSz="932472" rtl="0" eaLnBrk="1" fontAlgn="base" latinLnBrk="0" hangingPunct="1">
                  <a:lnSpc>
                    <a:spcPct val="100000"/>
                  </a:lnSpc>
                  <a:spcBef>
                    <a:spcPct val="0"/>
                  </a:spcBef>
                  <a:spcAft>
                    <a:spcPct val="0"/>
                  </a:spcAft>
                  <a:buClrTx/>
                  <a:buSzTx/>
                  <a:buFontTx/>
                  <a:buNone/>
                  <a:tabLst/>
                  <a:defRPr/>
                </a:pPr>
                <a:r>
                  <a:rPr lang="en-US" sz="1600">
                    <a:solidFill>
                      <a:srgbClr val="000000"/>
                    </a:solidFill>
                    <a:latin typeface="Segoe UI Semibold"/>
                  </a:rPr>
                  <a:t>tracing extensions</a:t>
                </a:r>
                <a:endParaRPr kumimoji="0" lang="en-US" sz="1600" b="0" i="0" u="none" strike="noStrike" kern="1200" cap="none" spc="0" normalizeH="0" baseline="0" noProof="0">
                  <a:ln>
                    <a:noFill/>
                  </a:ln>
                  <a:solidFill>
                    <a:srgbClr val="000000"/>
                  </a:solidFill>
                  <a:effectLst/>
                  <a:uLnTx/>
                  <a:uFillTx/>
                  <a:latin typeface="Segoe UI Semibold"/>
                  <a:ea typeface="+mn-ea"/>
                  <a:cs typeface="+mn-cs"/>
                </a:endParaRPr>
              </a:p>
            </p:txBody>
          </p:sp>
          <p:pic>
            <p:nvPicPr>
              <p:cNvPr id="74" name="Picture 2">
                <a:extLst>
                  <a:ext uri="{FF2B5EF4-FFF2-40B4-BE49-F238E27FC236}">
                    <a16:creationId xmlns:a16="http://schemas.microsoft.com/office/drawing/2014/main" id="{8D53F784-CC71-45D4-8C76-E2A32F8F1E85}"/>
                  </a:ext>
                </a:extLst>
              </p:cNvPr>
              <p:cNvPicPr>
                <a:picLocks noChangeAspect="1" noChangeArrowheads="1"/>
              </p:cNvPicPr>
              <p:nvPr/>
            </p:nvPicPr>
            <p:blipFill rotWithShape="1">
              <a:blip r:embed="rId6" cstate="print">
                <a:extLst>
                  <a:ext uri="{28A0092B-C50C-407E-A947-70E740481C1C}">
                    <a14:useLocalDpi xmlns:a14="http://schemas.microsoft.com/office/drawing/2010/main"/>
                  </a:ext>
                  <a:ext uri="{96DAC541-7B7A-43D3-8B79-37D633B846F1}">
                    <asvg:svgBlip xmlns:asvg="http://schemas.microsoft.com/office/drawing/2016/SVG/main" r:embed="rId7"/>
                  </a:ext>
                </a:extLst>
              </a:blip>
              <a:srcRect l="-10089" t="-13379" r="-10089" b="-13379"/>
              <a:stretch/>
            </p:blipFill>
            <p:spPr bwMode="auto">
              <a:xfrm>
                <a:off x="5894277" y="3266453"/>
                <a:ext cx="507246" cy="458364"/>
              </a:xfrm>
              <a:prstGeom prst="rect">
                <a:avLst/>
              </a:prstGeom>
              <a:noFill/>
              <a:extLst>
                <a:ext uri="{909E8E84-426E-40DD-AFC4-6F175D3DCCD1}">
                  <a14:hiddenFill xmlns:a14="http://schemas.microsoft.com/office/drawing/2010/main">
                    <a:solidFill>
                      <a:srgbClr val="FFFFFF"/>
                    </a:solidFill>
                  </a14:hiddenFill>
                </a:ext>
              </a:extLst>
            </p:spPr>
          </p:pic>
        </p:grpSp>
        <p:pic>
          <p:nvPicPr>
            <p:cNvPr id="76" name="Graphic 75">
              <a:extLst>
                <a:ext uri="{FF2B5EF4-FFF2-40B4-BE49-F238E27FC236}">
                  <a16:creationId xmlns:a16="http://schemas.microsoft.com/office/drawing/2014/main" id="{323BEA7A-20A7-45C7-B513-BFE1D380DA39}"/>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8747364" y="5495039"/>
              <a:ext cx="305376" cy="305376"/>
            </a:xfrm>
            <a:prstGeom prst="rect">
              <a:avLst/>
            </a:prstGeom>
          </p:spPr>
        </p:pic>
        <p:pic>
          <p:nvPicPr>
            <p:cNvPr id="78" name="Picture 2" descr="See the source image">
              <a:extLst>
                <a:ext uri="{FF2B5EF4-FFF2-40B4-BE49-F238E27FC236}">
                  <a16:creationId xmlns:a16="http://schemas.microsoft.com/office/drawing/2014/main" id="{C4B4E1FD-7CCF-47F1-B6A7-28CC212EDF7D}"/>
                </a:ext>
              </a:extLst>
            </p:cNvPr>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9261323" y="5484299"/>
              <a:ext cx="335626" cy="335624"/>
            </a:xfrm>
            <a:prstGeom prst="rect">
              <a:avLst/>
            </a:prstGeom>
            <a:noFill/>
            <a:extLst>
              <a:ext uri="{909E8E84-426E-40DD-AFC4-6F175D3DCCD1}">
                <a14:hiddenFill xmlns:a14="http://schemas.microsoft.com/office/drawing/2010/main">
                  <a:solidFill>
                    <a:srgbClr val="FFFFFF"/>
                  </a:solidFill>
                </a14:hiddenFill>
              </a:ext>
            </a:extLst>
          </p:spPr>
        </p:pic>
        <p:pic>
          <p:nvPicPr>
            <p:cNvPr id="80" name="Picture 4">
              <a:extLst>
                <a:ext uri="{FF2B5EF4-FFF2-40B4-BE49-F238E27FC236}">
                  <a16:creationId xmlns:a16="http://schemas.microsoft.com/office/drawing/2014/main" id="{E9E3B90B-8498-48AE-B2EF-8118545390B9}"/>
                </a:ext>
              </a:extLst>
            </p:cNvPr>
            <p:cNvPicPr>
              <a:picLocks noChangeAspect="1" noChangeArrowheads="1"/>
            </p:cNvPicPr>
            <p:nvPr/>
          </p:nvPicPr>
          <p:blipFill>
            <a:blip r:embed="rId11" cstate="print">
              <a:extLst>
                <a:ext uri="{28A0092B-C50C-407E-A947-70E740481C1C}">
                  <a14:useLocalDpi xmlns:a14="http://schemas.microsoft.com/office/drawing/2010/main"/>
                </a:ext>
              </a:extLst>
            </a:blip>
            <a:srcRect/>
            <a:stretch/>
          </p:blipFill>
          <p:spPr bwMode="auto">
            <a:xfrm>
              <a:off x="9805532" y="5494277"/>
              <a:ext cx="285824" cy="339675"/>
            </a:xfrm>
            <a:prstGeom prst="rect">
              <a:avLst/>
            </a:prstGeom>
            <a:noFill/>
            <a:extLst>
              <a:ext uri="{909E8E84-426E-40DD-AFC4-6F175D3DCCD1}">
                <a14:hiddenFill xmlns:a14="http://schemas.microsoft.com/office/drawing/2010/main">
                  <a:solidFill>
                    <a:srgbClr val="FFFFFF"/>
                  </a:solidFill>
                </a14:hiddenFill>
              </a:ext>
            </a:extLst>
          </p:spPr>
        </p:pic>
        <p:pic>
          <p:nvPicPr>
            <p:cNvPr id="82" name="Picture 6" descr="See the source image">
              <a:extLst>
                <a:ext uri="{FF2B5EF4-FFF2-40B4-BE49-F238E27FC236}">
                  <a16:creationId xmlns:a16="http://schemas.microsoft.com/office/drawing/2014/main" id="{2C98645A-1B49-40B6-849B-27F92B5DE281}"/>
                </a:ext>
              </a:extLst>
            </p:cNvPr>
            <p:cNvPicPr>
              <a:picLocks noChangeAspect="1" noChangeArrowheads="1"/>
            </p:cNvPicPr>
            <p:nvPr/>
          </p:nvPicPr>
          <p:blipFill>
            <a:blip r:embed="rId12" cstate="print">
              <a:extLst>
                <a:ext uri="{28A0092B-C50C-407E-A947-70E740481C1C}">
                  <a14:useLocalDpi xmlns:a14="http://schemas.microsoft.com/office/drawing/2010/main"/>
                </a:ext>
              </a:extLst>
            </a:blip>
            <a:srcRect/>
            <a:stretch>
              <a:fillRect/>
            </a:stretch>
          </p:blipFill>
          <p:spPr bwMode="auto">
            <a:xfrm>
              <a:off x="10858092" y="5492758"/>
              <a:ext cx="349572" cy="349571"/>
            </a:xfrm>
            <a:prstGeom prst="rect">
              <a:avLst/>
            </a:prstGeom>
            <a:noFill/>
            <a:extLst>
              <a:ext uri="{909E8E84-426E-40DD-AFC4-6F175D3DCCD1}">
                <a14:hiddenFill xmlns:a14="http://schemas.microsoft.com/office/drawing/2010/main">
                  <a:solidFill>
                    <a:srgbClr val="FFFFFF"/>
                  </a:solidFill>
                </a14:hiddenFill>
              </a:ext>
            </a:extLst>
          </p:spPr>
        </p:pic>
        <p:pic>
          <p:nvPicPr>
            <p:cNvPr id="84" name="Graphic 83">
              <a:extLst>
                <a:ext uri="{FF2B5EF4-FFF2-40B4-BE49-F238E27FC236}">
                  <a16:creationId xmlns:a16="http://schemas.microsoft.com/office/drawing/2014/main" id="{97D4F9E2-BB14-4253-BA50-C39F0CB3E73F}"/>
                </a:ext>
              </a:extLst>
            </p:cNvPr>
            <p:cNvPicPr>
              <a:picLocks noChangeAspect="1"/>
            </p:cNvPicPr>
            <p:nvPr/>
          </p:nvPicPr>
          <p:blipFill>
            <a:blip r:embed="rId13" cstate="print">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10299939" y="5491528"/>
              <a:ext cx="349572" cy="346531"/>
            </a:xfrm>
            <a:prstGeom prst="rect">
              <a:avLst/>
            </a:prstGeom>
          </p:spPr>
        </p:pic>
      </p:grpSp>
      <p:grpSp>
        <p:nvGrpSpPr>
          <p:cNvPr id="3" name="Group 2">
            <a:extLst>
              <a:ext uri="{FF2B5EF4-FFF2-40B4-BE49-F238E27FC236}">
                <a16:creationId xmlns:a16="http://schemas.microsoft.com/office/drawing/2014/main" id="{35AE57BE-A11B-4086-9A72-36024E6F2A9B}"/>
              </a:ext>
            </a:extLst>
          </p:cNvPr>
          <p:cNvGrpSpPr/>
          <p:nvPr/>
        </p:nvGrpSpPr>
        <p:grpSpPr>
          <a:xfrm>
            <a:off x="920240" y="559734"/>
            <a:ext cx="10309515" cy="3982310"/>
            <a:chOff x="920240" y="559734"/>
            <a:chExt cx="10309515" cy="3982310"/>
          </a:xfrm>
        </p:grpSpPr>
        <p:grpSp>
          <p:nvGrpSpPr>
            <p:cNvPr id="13" name="!!AppA">
              <a:extLst>
                <a:ext uri="{FF2B5EF4-FFF2-40B4-BE49-F238E27FC236}">
                  <a16:creationId xmlns:a16="http://schemas.microsoft.com/office/drawing/2014/main" id="{84E5AC79-DC80-4CEC-8559-2C80EC45A927}"/>
                </a:ext>
              </a:extLst>
            </p:cNvPr>
            <p:cNvGrpSpPr/>
            <p:nvPr/>
          </p:nvGrpSpPr>
          <p:grpSpPr>
            <a:xfrm>
              <a:off x="1027180" y="2597837"/>
              <a:ext cx="1666465" cy="1944207"/>
              <a:chOff x="3444424" y="1954650"/>
              <a:chExt cx="1400542" cy="1633964"/>
            </a:xfrm>
          </p:grpSpPr>
          <p:pic>
            <p:nvPicPr>
              <p:cNvPr id="14" name="Graphic 13">
                <a:extLst>
                  <a:ext uri="{FF2B5EF4-FFF2-40B4-BE49-F238E27FC236}">
                    <a16:creationId xmlns:a16="http://schemas.microsoft.com/office/drawing/2014/main" id="{052A87E3-D11C-452B-AC9C-917712200400}"/>
                  </a:ext>
                </a:extLst>
              </p:cNvPr>
              <p:cNvPicPr>
                <a:picLocks noChangeAspect="1"/>
              </p:cNvPicPr>
              <p:nvPr/>
            </p:nvPicPr>
            <p:blipFill>
              <a:blip r:embed="rId15">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3444424" y="1954650"/>
                <a:ext cx="1400542" cy="1633964"/>
              </a:xfrm>
              <a:prstGeom prst="rect">
                <a:avLst/>
              </a:prstGeom>
            </p:spPr>
          </p:pic>
          <p:sp>
            <p:nvSpPr>
              <p:cNvPr id="15" name="TextBox 14">
                <a:extLst>
                  <a:ext uri="{FF2B5EF4-FFF2-40B4-BE49-F238E27FC236}">
                    <a16:creationId xmlns:a16="http://schemas.microsoft.com/office/drawing/2014/main" id="{D1FB32F3-4B2A-486E-80EC-2053CCFD8A18}"/>
                  </a:ext>
                </a:extLst>
              </p:cNvPr>
              <p:cNvSpPr txBox="1"/>
              <p:nvPr/>
            </p:nvSpPr>
            <p:spPr>
              <a:xfrm>
                <a:off x="3724796" y="2525411"/>
                <a:ext cx="770603" cy="258664"/>
              </a:xfrm>
              <a:prstGeom prst="rect">
                <a:avLst/>
              </a:prstGeom>
              <a:noFill/>
            </p:spPr>
            <p:txBody>
              <a:bodyPr wrap="none" lIns="0" tIns="0" rIns="0" bIns="0" rtlCol="0">
                <a:spAutoFit/>
              </a:bodyPr>
              <a:lstStyle/>
              <a:p>
                <a:pPr algn="ctr"/>
                <a:r>
                  <a:rPr lang="en-US" sz="2000">
                    <a:solidFill>
                      <a:schemeClr val="bg1"/>
                    </a:solidFill>
                    <a:latin typeface="+mj-lt"/>
                  </a:rPr>
                  <a:t>My App</a:t>
                </a:r>
              </a:p>
            </p:txBody>
          </p:sp>
        </p:grpSp>
        <p:cxnSp>
          <p:nvCxnSpPr>
            <p:cNvPr id="58" name="Straight Arrow Connector 57">
              <a:extLst>
                <a:ext uri="{FF2B5EF4-FFF2-40B4-BE49-F238E27FC236}">
                  <a16:creationId xmlns:a16="http://schemas.microsoft.com/office/drawing/2014/main" id="{20901D22-E7D9-416D-BC2E-DDF9B51DFCBC}"/>
                </a:ext>
              </a:extLst>
            </p:cNvPr>
            <p:cNvCxnSpPr>
              <a:cxnSpLocks/>
              <a:stCxn id="14" idx="3"/>
              <a:endCxn id="64" idx="1"/>
            </p:cNvCxnSpPr>
            <p:nvPr/>
          </p:nvCxnSpPr>
          <p:spPr>
            <a:xfrm>
              <a:off x="2693645" y="3569941"/>
              <a:ext cx="618250" cy="0"/>
            </a:xfrm>
            <a:prstGeom prst="straightConnector1">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pic>
          <p:nvPicPr>
            <p:cNvPr id="64" name="Graphic 63">
              <a:extLst>
                <a:ext uri="{FF2B5EF4-FFF2-40B4-BE49-F238E27FC236}">
                  <a16:creationId xmlns:a16="http://schemas.microsoft.com/office/drawing/2014/main" id="{55EAACE1-69DA-4494-BEB7-2141A0F30C78}"/>
                </a:ext>
              </a:extLst>
            </p:cNvPr>
            <p:cNvPicPr>
              <a:picLocks noChangeAspect="1"/>
            </p:cNvPicPr>
            <p:nvPr/>
          </p:nvPicPr>
          <p:blipFill>
            <a:blip r:embed="rId17">
              <a:extLst>
                <a:ext uri="{28A0092B-C50C-407E-A947-70E740481C1C}">
                  <a14:useLocalDpi xmlns:a14="http://schemas.microsoft.com/office/drawing/2010/main"/>
                </a:ext>
                <a:ext uri="{96DAC541-7B7A-43D3-8B79-37D633B846F1}">
                  <asvg:svgBlip xmlns:asvg="http://schemas.microsoft.com/office/drawing/2016/SVG/main" r:embed="rId18"/>
                </a:ext>
              </a:extLst>
            </a:blip>
            <a:stretch>
              <a:fillRect/>
            </a:stretch>
          </p:blipFill>
          <p:spPr>
            <a:xfrm>
              <a:off x="3311895" y="3077957"/>
              <a:ext cx="843400" cy="983967"/>
            </a:xfrm>
            <a:prstGeom prst="rect">
              <a:avLst/>
            </a:prstGeom>
            <a:effectLst>
              <a:outerShdw blurRad="50800" dist="25400" dir="13500000" algn="br" rotWithShape="0">
                <a:prstClr val="black">
                  <a:alpha val="40000"/>
                </a:prstClr>
              </a:outerShdw>
            </a:effectLst>
          </p:spPr>
        </p:pic>
        <p:cxnSp>
          <p:nvCxnSpPr>
            <p:cNvPr id="18" name="Straight Arrow Connector 17">
              <a:extLst>
                <a:ext uri="{FF2B5EF4-FFF2-40B4-BE49-F238E27FC236}">
                  <a16:creationId xmlns:a16="http://schemas.microsoft.com/office/drawing/2014/main" id="{D9E62B38-AB62-4B66-92E3-5073FBAE17FC}"/>
                </a:ext>
              </a:extLst>
            </p:cNvPr>
            <p:cNvCxnSpPr>
              <a:cxnSpLocks/>
              <a:stCxn id="64" idx="3"/>
              <a:endCxn id="20" idx="3"/>
            </p:cNvCxnSpPr>
            <p:nvPr/>
          </p:nvCxnSpPr>
          <p:spPr>
            <a:xfrm>
              <a:off x="4155295" y="3569941"/>
              <a:ext cx="378452" cy="1"/>
            </a:xfrm>
            <a:prstGeom prst="straightConnector1">
              <a:avLst/>
            </a:prstGeom>
            <a:ln w="28575">
              <a:solidFill>
                <a:srgbClr val="202192"/>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id="{CDE7B107-BB8E-4E4C-B158-14E8E56B5DAC}"/>
                </a:ext>
              </a:extLst>
            </p:cNvPr>
            <p:cNvGrpSpPr/>
            <p:nvPr/>
          </p:nvGrpSpPr>
          <p:grpSpPr>
            <a:xfrm>
              <a:off x="4533747" y="3435290"/>
              <a:ext cx="248285" cy="269304"/>
              <a:chOff x="4560621" y="3351406"/>
              <a:chExt cx="248285" cy="269304"/>
            </a:xfrm>
          </p:grpSpPr>
          <p:sp>
            <p:nvSpPr>
              <p:cNvPr id="20" name="Freeform: Shape 19">
                <a:extLst>
                  <a:ext uri="{FF2B5EF4-FFF2-40B4-BE49-F238E27FC236}">
                    <a16:creationId xmlns:a16="http://schemas.microsoft.com/office/drawing/2014/main" id="{936D7E5D-429C-449E-9933-843C4AB2EE25}"/>
                  </a:ext>
                </a:extLst>
              </p:cNvPr>
              <p:cNvSpPr/>
              <p:nvPr/>
            </p:nvSpPr>
            <p:spPr bwMode="auto">
              <a:xfrm>
                <a:off x="4560621" y="3351406"/>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2" name="Oval 21">
                <a:extLst>
                  <a:ext uri="{FF2B5EF4-FFF2-40B4-BE49-F238E27FC236}">
                    <a16:creationId xmlns:a16="http://schemas.microsoft.com/office/drawing/2014/main" id="{46E81F72-B9B6-436D-AF0B-35AD8B76BC99}"/>
                  </a:ext>
                </a:extLst>
              </p:cNvPr>
              <p:cNvSpPr/>
              <p:nvPr/>
            </p:nvSpPr>
            <p:spPr bwMode="auto">
              <a:xfrm>
                <a:off x="4647871" y="3433926"/>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cxnSp>
          <p:nvCxnSpPr>
            <p:cNvPr id="23" name="Straight Arrow Connector 22">
              <a:extLst>
                <a:ext uri="{FF2B5EF4-FFF2-40B4-BE49-F238E27FC236}">
                  <a16:creationId xmlns:a16="http://schemas.microsoft.com/office/drawing/2014/main" id="{CAF121F4-9A3F-4678-A7AC-58783CB1E2F9}"/>
                </a:ext>
              </a:extLst>
            </p:cNvPr>
            <p:cNvCxnSpPr>
              <a:cxnSpLocks/>
              <a:stCxn id="22" idx="6"/>
              <a:endCxn id="25" idx="1"/>
            </p:cNvCxnSpPr>
            <p:nvPr/>
          </p:nvCxnSpPr>
          <p:spPr>
            <a:xfrm flipV="1">
              <a:off x="4725261" y="3569942"/>
              <a:ext cx="581403" cy="1"/>
            </a:xfrm>
            <a:prstGeom prst="straightConnector1">
              <a:avLst/>
            </a:prstGeom>
            <a:ln w="28575">
              <a:solidFill>
                <a:srgbClr val="202192"/>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AF1EB864-72F1-41A5-96F8-19E3BB42BC22}"/>
                </a:ext>
              </a:extLst>
            </p:cNvPr>
            <p:cNvGrpSpPr/>
            <p:nvPr/>
          </p:nvGrpSpPr>
          <p:grpSpPr>
            <a:xfrm>
              <a:off x="5306664" y="3140254"/>
              <a:ext cx="1664093" cy="859376"/>
              <a:chOff x="5626289" y="3065947"/>
              <a:chExt cx="1664093" cy="859376"/>
            </a:xfrm>
          </p:grpSpPr>
          <p:sp>
            <p:nvSpPr>
              <p:cNvPr id="25" name="Rounded Rectangle 5">
                <a:extLst>
                  <a:ext uri="{FF2B5EF4-FFF2-40B4-BE49-F238E27FC236}">
                    <a16:creationId xmlns:a16="http://schemas.microsoft.com/office/drawing/2014/main" id="{B762B5A1-3203-4953-8E06-59D9CE8EE9E1}"/>
                  </a:ext>
                </a:extLst>
              </p:cNvPr>
              <p:cNvSpPr/>
              <p:nvPr/>
            </p:nvSpPr>
            <p:spPr bwMode="auto">
              <a:xfrm>
                <a:off x="5626289" y="3065947"/>
                <a:ext cx="1664093" cy="859376"/>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82296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lang="en-US" sz="2000" dirty="0">
                    <a:solidFill>
                      <a:srgbClr val="000000"/>
                    </a:solidFill>
                    <a:latin typeface="Segoe UI Semibold"/>
                  </a:rPr>
                  <a:t>Redis</a:t>
                </a:r>
              </a:p>
              <a:p>
                <a:pPr marL="0" marR="0" lvl="0" indent="0" defTabSz="932472"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Segoe UI Semibold"/>
                    <a:ea typeface="+mn-ea"/>
                    <a:cs typeface="+mn-cs"/>
                  </a:rPr>
                  <a:t>Cache</a:t>
                </a:r>
              </a:p>
            </p:txBody>
          </p:sp>
          <p:pic>
            <p:nvPicPr>
              <p:cNvPr id="26" name="Picture 2" descr="See the source image">
                <a:extLst>
                  <a:ext uri="{FF2B5EF4-FFF2-40B4-BE49-F238E27FC236}">
                    <a16:creationId xmlns:a16="http://schemas.microsoft.com/office/drawing/2014/main" id="{3848C425-D726-4276-B54E-06A64CDA1CE4}"/>
                  </a:ext>
                </a:extLst>
              </p:cNvPr>
              <p:cNvPicPr>
                <a:picLocks noChangeAspect="1" noChangeArrowheads="1"/>
              </p:cNvPicPr>
              <p:nvPr/>
            </p:nvPicPr>
            <p:blipFill rotWithShape="1">
              <a:blip r:embed="rId19" cstate="print">
                <a:extLst>
                  <a:ext uri="{28A0092B-C50C-407E-A947-70E740481C1C}">
                    <a14:useLocalDpi xmlns:a14="http://schemas.microsoft.com/office/drawing/2010/main"/>
                  </a:ext>
                </a:extLst>
              </a:blip>
              <a:srcRect/>
              <a:stretch/>
            </p:blipFill>
            <p:spPr bwMode="auto">
              <a:xfrm>
                <a:off x="5788419" y="3277330"/>
                <a:ext cx="522408" cy="439850"/>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27" name="Straight Arrow Connector 26">
              <a:extLst>
                <a:ext uri="{FF2B5EF4-FFF2-40B4-BE49-F238E27FC236}">
                  <a16:creationId xmlns:a16="http://schemas.microsoft.com/office/drawing/2014/main" id="{E73093BE-D796-494A-9D62-7B3DB38994E9}"/>
                </a:ext>
              </a:extLst>
            </p:cNvPr>
            <p:cNvCxnSpPr>
              <a:cxnSpLocks/>
              <a:stCxn id="50" idx="1"/>
              <a:endCxn id="29" idx="3"/>
            </p:cNvCxnSpPr>
            <p:nvPr/>
          </p:nvCxnSpPr>
          <p:spPr>
            <a:xfrm flipH="1" flipV="1">
              <a:off x="7703000" y="3569942"/>
              <a:ext cx="471122" cy="6183"/>
            </a:xfrm>
            <a:prstGeom prst="straightConnector1">
              <a:avLst/>
            </a:prstGeom>
            <a:ln w="28575">
              <a:solidFill>
                <a:srgbClr val="202192"/>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grpSp>
          <p:nvGrpSpPr>
            <p:cNvPr id="28" name="Group 27">
              <a:extLst>
                <a:ext uri="{FF2B5EF4-FFF2-40B4-BE49-F238E27FC236}">
                  <a16:creationId xmlns:a16="http://schemas.microsoft.com/office/drawing/2014/main" id="{F938DEC2-84B6-4611-88C9-9F2173A4735F}"/>
                </a:ext>
              </a:extLst>
            </p:cNvPr>
            <p:cNvGrpSpPr/>
            <p:nvPr/>
          </p:nvGrpSpPr>
          <p:grpSpPr>
            <a:xfrm rot="10800000">
              <a:off x="7454715" y="3435290"/>
              <a:ext cx="248285" cy="269304"/>
              <a:chOff x="4560621" y="3351406"/>
              <a:chExt cx="248285" cy="269304"/>
            </a:xfrm>
          </p:grpSpPr>
          <p:sp>
            <p:nvSpPr>
              <p:cNvPr id="29" name="Freeform: Shape 28">
                <a:extLst>
                  <a:ext uri="{FF2B5EF4-FFF2-40B4-BE49-F238E27FC236}">
                    <a16:creationId xmlns:a16="http://schemas.microsoft.com/office/drawing/2014/main" id="{2155A8FA-1E56-404E-AC05-653E88E3C885}"/>
                  </a:ext>
                </a:extLst>
              </p:cNvPr>
              <p:cNvSpPr/>
              <p:nvPr/>
            </p:nvSpPr>
            <p:spPr bwMode="auto">
              <a:xfrm>
                <a:off x="4560621" y="3351406"/>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30" name="Oval 29">
                <a:extLst>
                  <a:ext uri="{FF2B5EF4-FFF2-40B4-BE49-F238E27FC236}">
                    <a16:creationId xmlns:a16="http://schemas.microsoft.com/office/drawing/2014/main" id="{22EF88DB-4FF0-48E7-81F1-6FF0C20179B8}"/>
                  </a:ext>
                </a:extLst>
              </p:cNvPr>
              <p:cNvSpPr/>
              <p:nvPr/>
            </p:nvSpPr>
            <p:spPr bwMode="auto">
              <a:xfrm>
                <a:off x="4647871" y="3433926"/>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cxnSp>
          <p:nvCxnSpPr>
            <p:cNvPr id="32" name="Straight Arrow Connector 31">
              <a:extLst>
                <a:ext uri="{FF2B5EF4-FFF2-40B4-BE49-F238E27FC236}">
                  <a16:creationId xmlns:a16="http://schemas.microsoft.com/office/drawing/2014/main" id="{CA790A6A-FB52-47E1-8872-7AD27B7BA7EE}"/>
                </a:ext>
              </a:extLst>
            </p:cNvPr>
            <p:cNvCxnSpPr>
              <a:cxnSpLocks/>
              <a:stCxn id="30" idx="6"/>
              <a:endCxn id="25" idx="3"/>
            </p:cNvCxnSpPr>
            <p:nvPr/>
          </p:nvCxnSpPr>
          <p:spPr>
            <a:xfrm flipH="1">
              <a:off x="6970757" y="3569941"/>
              <a:ext cx="540729" cy="1"/>
            </a:xfrm>
            <a:prstGeom prst="straightConnector1">
              <a:avLst/>
            </a:prstGeom>
            <a:ln w="28575">
              <a:solidFill>
                <a:srgbClr val="202192"/>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grpSp>
          <p:nvGrpSpPr>
            <p:cNvPr id="44" name="Group 43">
              <a:extLst>
                <a:ext uri="{FF2B5EF4-FFF2-40B4-BE49-F238E27FC236}">
                  <a16:creationId xmlns:a16="http://schemas.microsoft.com/office/drawing/2014/main" id="{83B21C0C-2F03-4630-8DD2-F0E1C9CBBBED}"/>
                </a:ext>
              </a:extLst>
            </p:cNvPr>
            <p:cNvGrpSpPr/>
            <p:nvPr/>
          </p:nvGrpSpPr>
          <p:grpSpPr>
            <a:xfrm>
              <a:off x="920240" y="1486591"/>
              <a:ext cx="1798011" cy="859376"/>
              <a:chOff x="5626289" y="3065947"/>
              <a:chExt cx="1798011" cy="859376"/>
            </a:xfrm>
          </p:grpSpPr>
          <p:sp>
            <p:nvSpPr>
              <p:cNvPr id="45" name="Rounded Rectangle 5">
                <a:extLst>
                  <a:ext uri="{FF2B5EF4-FFF2-40B4-BE49-F238E27FC236}">
                    <a16:creationId xmlns:a16="http://schemas.microsoft.com/office/drawing/2014/main" id="{593D18BD-3C06-41B0-8D57-A57F1335DC42}"/>
                  </a:ext>
                </a:extLst>
              </p:cNvPr>
              <p:cNvSpPr/>
              <p:nvPr/>
            </p:nvSpPr>
            <p:spPr bwMode="auto">
              <a:xfrm>
                <a:off x="5626289" y="3065947"/>
                <a:ext cx="1798011" cy="859376"/>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82296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lang="en-US" sz="2000">
                    <a:solidFill>
                      <a:srgbClr val="000000"/>
                    </a:solidFill>
                    <a:latin typeface="Segoe UI Semibold"/>
                  </a:rPr>
                  <a:t>Twitter</a:t>
                </a:r>
                <a:endParaRPr kumimoji="0" lang="en-US" sz="2000" b="0" i="0" u="none" strike="noStrike" kern="1200" cap="none" spc="0" normalizeH="0" baseline="0" noProof="0">
                  <a:ln>
                    <a:noFill/>
                  </a:ln>
                  <a:solidFill>
                    <a:srgbClr val="000000"/>
                  </a:solidFill>
                  <a:effectLst/>
                  <a:uLnTx/>
                  <a:uFillTx/>
                  <a:latin typeface="Segoe UI Semibold"/>
                  <a:ea typeface="+mn-ea"/>
                  <a:cs typeface="+mn-cs"/>
                </a:endParaRPr>
              </a:p>
            </p:txBody>
          </p:sp>
          <p:pic>
            <p:nvPicPr>
              <p:cNvPr id="46" name="Picture 2">
                <a:extLst>
                  <a:ext uri="{FF2B5EF4-FFF2-40B4-BE49-F238E27FC236}">
                    <a16:creationId xmlns:a16="http://schemas.microsoft.com/office/drawing/2014/main" id="{3B43A145-326B-4AA5-9DBE-07812E2AE8F2}"/>
                  </a:ext>
                </a:extLst>
              </p:cNvPr>
              <p:cNvPicPr>
                <a:picLocks noChangeAspect="1" noChangeArrowheads="1"/>
              </p:cNvPicPr>
              <p:nvPr/>
            </p:nvPicPr>
            <p:blipFill rotWithShape="1">
              <a:blip r:embed="rId20" cstate="print">
                <a:extLst>
                  <a:ext uri="{28A0092B-C50C-407E-A947-70E740481C1C}">
                    <a14:useLocalDpi xmlns:a14="http://schemas.microsoft.com/office/drawing/2010/main"/>
                  </a:ext>
                </a:extLst>
              </a:blip>
              <a:srcRect t="-829" b="-829"/>
              <a:stretch/>
            </p:blipFill>
            <p:spPr bwMode="auto">
              <a:xfrm>
                <a:off x="5788419" y="3229103"/>
                <a:ext cx="522408" cy="53630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7" name="Group 46">
              <a:extLst>
                <a:ext uri="{FF2B5EF4-FFF2-40B4-BE49-F238E27FC236}">
                  <a16:creationId xmlns:a16="http://schemas.microsoft.com/office/drawing/2014/main" id="{F93DB3D6-4C75-42A7-BC27-EA5F2BF5837D}"/>
                </a:ext>
              </a:extLst>
            </p:cNvPr>
            <p:cNvGrpSpPr/>
            <p:nvPr/>
          </p:nvGrpSpPr>
          <p:grpSpPr>
            <a:xfrm>
              <a:off x="9564246" y="2597837"/>
              <a:ext cx="1665509" cy="1943091"/>
              <a:chOff x="7316373" y="1954650"/>
              <a:chExt cx="1400542" cy="1633964"/>
            </a:xfrm>
          </p:grpSpPr>
          <p:pic>
            <p:nvPicPr>
              <p:cNvPr id="48" name="Graphic 47">
                <a:extLst>
                  <a:ext uri="{FF2B5EF4-FFF2-40B4-BE49-F238E27FC236}">
                    <a16:creationId xmlns:a16="http://schemas.microsoft.com/office/drawing/2014/main" id="{76CAD1FD-1CCC-420A-8B1E-BB25DF129AFF}"/>
                  </a:ext>
                </a:extLst>
              </p:cNvPr>
              <p:cNvPicPr>
                <a:picLocks noChangeAspect="1"/>
              </p:cNvPicPr>
              <p:nvPr/>
            </p:nvPicPr>
            <p:blipFill>
              <a:blip r:embed="rId21">
                <a:extLst>
                  <a:ext uri="{28A0092B-C50C-407E-A947-70E740481C1C}">
                    <a14:useLocalDpi xmlns:a14="http://schemas.microsoft.com/office/drawing/2010/main"/>
                  </a:ext>
                  <a:ext uri="{96DAC541-7B7A-43D3-8B79-37D633B846F1}">
                    <asvg:svgBlip xmlns:asvg="http://schemas.microsoft.com/office/drawing/2016/SVG/main" r:embed="rId22"/>
                  </a:ext>
                </a:extLst>
              </a:blip>
              <a:stretch>
                <a:fillRect/>
              </a:stretch>
            </p:blipFill>
            <p:spPr>
              <a:xfrm>
                <a:off x="7316373" y="1954650"/>
                <a:ext cx="1400542" cy="1633964"/>
              </a:xfrm>
              <a:prstGeom prst="rect">
                <a:avLst/>
              </a:prstGeom>
            </p:spPr>
          </p:pic>
          <p:sp>
            <p:nvSpPr>
              <p:cNvPr id="49" name="TextBox 48">
                <a:extLst>
                  <a:ext uri="{FF2B5EF4-FFF2-40B4-BE49-F238E27FC236}">
                    <a16:creationId xmlns:a16="http://schemas.microsoft.com/office/drawing/2014/main" id="{68221DA7-41CF-4B30-9C98-330BD0DF6B15}"/>
                  </a:ext>
                </a:extLst>
              </p:cNvPr>
              <p:cNvSpPr txBox="1"/>
              <p:nvPr/>
            </p:nvSpPr>
            <p:spPr>
              <a:xfrm>
                <a:off x="7536563" y="2525411"/>
                <a:ext cx="905035" cy="258813"/>
              </a:xfrm>
              <a:prstGeom prst="rect">
                <a:avLst/>
              </a:prstGeom>
              <a:noFill/>
            </p:spPr>
            <p:txBody>
              <a:bodyPr wrap="none" lIns="0" tIns="0" rIns="0" bIns="0" rtlCol="0">
                <a:spAutoFit/>
              </a:bodyPr>
              <a:lstStyle/>
              <a:p>
                <a:pPr algn="ctr"/>
                <a:r>
                  <a:rPr lang="en-US" sz="2000">
                    <a:solidFill>
                      <a:srgbClr val="202192"/>
                    </a:solidFill>
                    <a:latin typeface="+mj-lt"/>
                  </a:rPr>
                  <a:t>Service B</a:t>
                </a:r>
              </a:p>
            </p:txBody>
          </p:sp>
        </p:grpSp>
        <p:pic>
          <p:nvPicPr>
            <p:cNvPr id="50" name="Graphic 49">
              <a:extLst>
                <a:ext uri="{FF2B5EF4-FFF2-40B4-BE49-F238E27FC236}">
                  <a16:creationId xmlns:a16="http://schemas.microsoft.com/office/drawing/2014/main" id="{18E8D155-F1ED-47C1-8B8D-F34838B5961B}"/>
                </a:ext>
              </a:extLst>
            </p:cNvPr>
            <p:cNvPicPr>
              <a:picLocks noChangeAspect="1"/>
            </p:cNvPicPr>
            <p:nvPr/>
          </p:nvPicPr>
          <p:blipFill>
            <a:blip r:embed="rId17">
              <a:extLst>
                <a:ext uri="{28A0092B-C50C-407E-A947-70E740481C1C}">
                  <a14:useLocalDpi xmlns:a14="http://schemas.microsoft.com/office/drawing/2010/main"/>
                </a:ext>
                <a:ext uri="{96DAC541-7B7A-43D3-8B79-37D633B846F1}">
                  <asvg:svgBlip xmlns:asvg="http://schemas.microsoft.com/office/drawing/2016/SVG/main" r:embed="rId18"/>
                </a:ext>
              </a:extLst>
            </a:blip>
            <a:stretch>
              <a:fillRect/>
            </a:stretch>
          </p:blipFill>
          <p:spPr>
            <a:xfrm>
              <a:off x="8174122" y="3084141"/>
              <a:ext cx="843400" cy="983967"/>
            </a:xfrm>
            <a:prstGeom prst="rect">
              <a:avLst/>
            </a:prstGeom>
            <a:effectLst>
              <a:outerShdw blurRad="50800" dist="25400" dir="13500000" algn="br" rotWithShape="0">
                <a:prstClr val="black">
                  <a:alpha val="40000"/>
                </a:prstClr>
              </a:outerShdw>
            </a:effectLst>
          </p:spPr>
        </p:pic>
        <p:cxnSp>
          <p:nvCxnSpPr>
            <p:cNvPr id="51" name="Straight Arrow Connector 50">
              <a:extLst>
                <a:ext uri="{FF2B5EF4-FFF2-40B4-BE49-F238E27FC236}">
                  <a16:creationId xmlns:a16="http://schemas.microsoft.com/office/drawing/2014/main" id="{3CA6A952-D527-4570-B564-6D4553AA0490}"/>
                </a:ext>
              </a:extLst>
            </p:cNvPr>
            <p:cNvCxnSpPr>
              <a:cxnSpLocks/>
              <a:stCxn id="50" idx="3"/>
              <a:endCxn id="48" idx="1"/>
            </p:cNvCxnSpPr>
            <p:nvPr/>
          </p:nvCxnSpPr>
          <p:spPr>
            <a:xfrm flipV="1">
              <a:off x="9017522" y="3569383"/>
              <a:ext cx="546724" cy="6742"/>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pic>
          <p:nvPicPr>
            <p:cNvPr id="52" name="Graphic 51">
              <a:extLst>
                <a:ext uri="{FF2B5EF4-FFF2-40B4-BE49-F238E27FC236}">
                  <a16:creationId xmlns:a16="http://schemas.microsoft.com/office/drawing/2014/main" id="{46CF9C85-C02F-4BF0-A619-9CB5491AABC4}"/>
                </a:ext>
              </a:extLst>
            </p:cNvPr>
            <p:cNvPicPr>
              <a:picLocks noChangeAspect="1"/>
            </p:cNvPicPr>
            <p:nvPr/>
          </p:nvPicPr>
          <p:blipFill>
            <a:blip r:embed="rId23">
              <a:extLst>
                <a:ext uri="{28A0092B-C50C-407E-A947-70E740481C1C}">
                  <a14:useLocalDpi xmlns:a14="http://schemas.microsoft.com/office/drawing/2010/main"/>
                </a:ext>
                <a:ext uri="{96DAC541-7B7A-43D3-8B79-37D633B846F1}">
                  <asvg:svgBlip xmlns:asvg="http://schemas.microsoft.com/office/drawing/2016/SVG/main" r:embed="rId24"/>
                </a:ext>
              </a:extLst>
            </a:blip>
            <a:stretch>
              <a:fillRect/>
            </a:stretch>
          </p:blipFill>
          <p:spPr>
            <a:xfrm>
              <a:off x="9564246" y="559734"/>
              <a:ext cx="1665509" cy="1943094"/>
            </a:xfrm>
            <a:prstGeom prst="rect">
              <a:avLst/>
            </a:prstGeom>
          </p:spPr>
        </p:pic>
        <p:sp>
          <p:nvSpPr>
            <p:cNvPr id="53" name="TextBox 52">
              <a:extLst>
                <a:ext uri="{FF2B5EF4-FFF2-40B4-BE49-F238E27FC236}">
                  <a16:creationId xmlns:a16="http://schemas.microsoft.com/office/drawing/2014/main" id="{858775A6-F0BC-4F33-BD75-A772265651C7}"/>
                </a:ext>
              </a:extLst>
            </p:cNvPr>
            <p:cNvSpPr txBox="1"/>
            <p:nvPr/>
          </p:nvSpPr>
          <p:spPr>
            <a:xfrm>
              <a:off x="9820371" y="1136238"/>
              <a:ext cx="1076257" cy="307777"/>
            </a:xfrm>
            <a:prstGeom prst="rect">
              <a:avLst/>
            </a:prstGeom>
            <a:noFill/>
          </p:spPr>
          <p:txBody>
            <a:bodyPr wrap="none" lIns="0" tIns="0" rIns="0" bIns="0" rtlCol="0">
              <a:spAutoFit/>
            </a:bodyPr>
            <a:lstStyle/>
            <a:p>
              <a:pPr algn="ctr"/>
              <a:r>
                <a:rPr lang="en-US" sz="2000" dirty="0">
                  <a:solidFill>
                    <a:srgbClr val="202192"/>
                  </a:solidFill>
                  <a:latin typeface="+mj-lt"/>
                </a:rPr>
                <a:t>Service A</a:t>
              </a:r>
            </a:p>
          </p:txBody>
        </p:sp>
        <p:pic>
          <p:nvPicPr>
            <p:cNvPr id="54" name="Graphic 53">
              <a:extLst>
                <a:ext uri="{FF2B5EF4-FFF2-40B4-BE49-F238E27FC236}">
                  <a16:creationId xmlns:a16="http://schemas.microsoft.com/office/drawing/2014/main" id="{0C5C5910-D630-4E42-ADE6-9FCF17603EB6}"/>
                </a:ext>
              </a:extLst>
            </p:cNvPr>
            <p:cNvPicPr>
              <a:picLocks noChangeAspect="1"/>
            </p:cNvPicPr>
            <p:nvPr/>
          </p:nvPicPr>
          <p:blipFill>
            <a:blip r:embed="rId17">
              <a:extLst>
                <a:ext uri="{28A0092B-C50C-407E-A947-70E740481C1C}">
                  <a14:useLocalDpi xmlns:a14="http://schemas.microsoft.com/office/drawing/2010/main"/>
                </a:ext>
                <a:ext uri="{96DAC541-7B7A-43D3-8B79-37D633B846F1}">
                  <asvg:svgBlip xmlns:asvg="http://schemas.microsoft.com/office/drawing/2016/SVG/main" r:embed="rId18"/>
                </a:ext>
              </a:extLst>
            </a:blip>
            <a:stretch>
              <a:fillRect/>
            </a:stretch>
          </p:blipFill>
          <p:spPr>
            <a:xfrm>
              <a:off x="8174122" y="1044905"/>
              <a:ext cx="843400" cy="983967"/>
            </a:xfrm>
            <a:prstGeom prst="rect">
              <a:avLst/>
            </a:prstGeom>
            <a:effectLst>
              <a:outerShdw blurRad="50800" dist="25400" dir="13500000" algn="br" rotWithShape="0">
                <a:prstClr val="black">
                  <a:alpha val="40000"/>
                </a:prstClr>
              </a:outerShdw>
            </a:effectLst>
          </p:spPr>
        </p:pic>
        <p:cxnSp>
          <p:nvCxnSpPr>
            <p:cNvPr id="55" name="Straight Arrow Connector 54">
              <a:extLst>
                <a:ext uri="{FF2B5EF4-FFF2-40B4-BE49-F238E27FC236}">
                  <a16:creationId xmlns:a16="http://schemas.microsoft.com/office/drawing/2014/main" id="{CCF06395-D719-4418-9B32-0F72891EB067}"/>
                </a:ext>
              </a:extLst>
            </p:cNvPr>
            <p:cNvCxnSpPr>
              <a:cxnSpLocks/>
              <a:stCxn id="54" idx="3"/>
              <a:endCxn id="52" idx="1"/>
            </p:cNvCxnSpPr>
            <p:nvPr/>
          </p:nvCxnSpPr>
          <p:spPr>
            <a:xfrm flipV="1">
              <a:off x="9017522" y="1531281"/>
              <a:ext cx="546724" cy="5608"/>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43D8586D-7DA8-429D-9BFA-4FAFA971CD8A}"/>
                </a:ext>
              </a:extLst>
            </p:cNvPr>
            <p:cNvCxnSpPr>
              <a:cxnSpLocks/>
              <a:stCxn id="50" idx="0"/>
              <a:endCxn id="54" idx="2"/>
            </p:cNvCxnSpPr>
            <p:nvPr/>
          </p:nvCxnSpPr>
          <p:spPr>
            <a:xfrm flipV="1">
              <a:off x="8595822" y="2028872"/>
              <a:ext cx="0" cy="1055269"/>
            </a:xfrm>
            <a:prstGeom prst="straightConnector1">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2E057A2C-6DFE-4691-90BD-E037E4C86B60}"/>
                </a:ext>
              </a:extLst>
            </p:cNvPr>
            <p:cNvCxnSpPr>
              <a:cxnSpLocks/>
              <a:stCxn id="106" idx="3"/>
              <a:endCxn id="64" idx="0"/>
            </p:cNvCxnSpPr>
            <p:nvPr/>
          </p:nvCxnSpPr>
          <p:spPr>
            <a:xfrm flipH="1">
              <a:off x="3733595" y="2594252"/>
              <a:ext cx="1" cy="483705"/>
            </a:xfrm>
            <a:prstGeom prst="straightConnector1">
              <a:avLst/>
            </a:prstGeom>
            <a:ln w="28575">
              <a:solidFill>
                <a:srgbClr val="202192"/>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cxnSp>
          <p:nvCxnSpPr>
            <p:cNvPr id="88" name="Straight Arrow Connector 87">
              <a:extLst>
                <a:ext uri="{FF2B5EF4-FFF2-40B4-BE49-F238E27FC236}">
                  <a16:creationId xmlns:a16="http://schemas.microsoft.com/office/drawing/2014/main" id="{6B91408B-77E4-4D02-B427-D0EB1796A317}"/>
                </a:ext>
              </a:extLst>
            </p:cNvPr>
            <p:cNvCxnSpPr>
              <a:cxnSpLocks/>
              <a:stCxn id="54" idx="1"/>
              <a:endCxn id="96" idx="3"/>
            </p:cNvCxnSpPr>
            <p:nvPr/>
          </p:nvCxnSpPr>
          <p:spPr>
            <a:xfrm flipH="1">
              <a:off x="7687760" y="1536889"/>
              <a:ext cx="486362" cy="1309"/>
            </a:xfrm>
            <a:prstGeom prst="straightConnector1">
              <a:avLst/>
            </a:prstGeom>
            <a:ln w="28575">
              <a:solidFill>
                <a:srgbClr val="202192"/>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grpSp>
          <p:nvGrpSpPr>
            <p:cNvPr id="95" name="Group 94">
              <a:extLst>
                <a:ext uri="{FF2B5EF4-FFF2-40B4-BE49-F238E27FC236}">
                  <a16:creationId xmlns:a16="http://schemas.microsoft.com/office/drawing/2014/main" id="{FCED0D90-AFCB-4BE2-9190-790CBAF18E0C}"/>
                </a:ext>
              </a:extLst>
            </p:cNvPr>
            <p:cNvGrpSpPr/>
            <p:nvPr/>
          </p:nvGrpSpPr>
          <p:grpSpPr>
            <a:xfrm rot="10800000">
              <a:off x="7439475" y="1403546"/>
              <a:ext cx="248285" cy="269304"/>
              <a:chOff x="4560621" y="3351406"/>
              <a:chExt cx="248285" cy="269304"/>
            </a:xfrm>
          </p:grpSpPr>
          <p:sp>
            <p:nvSpPr>
              <p:cNvPr id="96" name="Freeform: Shape 95">
                <a:extLst>
                  <a:ext uri="{FF2B5EF4-FFF2-40B4-BE49-F238E27FC236}">
                    <a16:creationId xmlns:a16="http://schemas.microsoft.com/office/drawing/2014/main" id="{B69B551A-A1BE-4AE4-9F37-F9CB1E6FD2D0}"/>
                  </a:ext>
                </a:extLst>
              </p:cNvPr>
              <p:cNvSpPr/>
              <p:nvPr/>
            </p:nvSpPr>
            <p:spPr bwMode="auto">
              <a:xfrm>
                <a:off x="4560621" y="3351406"/>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97" name="Oval 96">
                <a:extLst>
                  <a:ext uri="{FF2B5EF4-FFF2-40B4-BE49-F238E27FC236}">
                    <a16:creationId xmlns:a16="http://schemas.microsoft.com/office/drawing/2014/main" id="{80615A8E-35B6-4F07-AEF3-2FB063C3092D}"/>
                  </a:ext>
                </a:extLst>
              </p:cNvPr>
              <p:cNvSpPr/>
              <p:nvPr/>
            </p:nvSpPr>
            <p:spPr bwMode="auto">
              <a:xfrm>
                <a:off x="4647871" y="3433926"/>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cxnSp>
          <p:nvCxnSpPr>
            <p:cNvPr id="98" name="Straight Arrow Connector 97">
              <a:extLst>
                <a:ext uri="{FF2B5EF4-FFF2-40B4-BE49-F238E27FC236}">
                  <a16:creationId xmlns:a16="http://schemas.microsoft.com/office/drawing/2014/main" id="{E87A536D-9ADB-4C19-B612-3B097BD95348}"/>
                </a:ext>
              </a:extLst>
            </p:cNvPr>
            <p:cNvCxnSpPr>
              <a:cxnSpLocks/>
              <a:stCxn id="97" idx="6"/>
              <a:endCxn id="25" idx="3"/>
            </p:cNvCxnSpPr>
            <p:nvPr/>
          </p:nvCxnSpPr>
          <p:spPr>
            <a:xfrm rot="10800000" flipV="1">
              <a:off x="6970758" y="1538196"/>
              <a:ext cx="525489" cy="2031745"/>
            </a:xfrm>
            <a:prstGeom prst="bentConnector3">
              <a:avLst>
                <a:gd name="adj1" fmla="val 50000"/>
              </a:avLst>
            </a:prstGeom>
            <a:ln w="28575">
              <a:solidFill>
                <a:srgbClr val="202192"/>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grpSp>
          <p:nvGrpSpPr>
            <p:cNvPr id="105" name="Group 104">
              <a:extLst>
                <a:ext uri="{FF2B5EF4-FFF2-40B4-BE49-F238E27FC236}">
                  <a16:creationId xmlns:a16="http://schemas.microsoft.com/office/drawing/2014/main" id="{2ADEFF51-7D7E-4346-87C5-DB2B9E90A92C}"/>
                </a:ext>
              </a:extLst>
            </p:cNvPr>
            <p:cNvGrpSpPr/>
            <p:nvPr/>
          </p:nvGrpSpPr>
          <p:grpSpPr>
            <a:xfrm rot="16200000">
              <a:off x="3609453" y="2335457"/>
              <a:ext cx="248285" cy="269304"/>
              <a:chOff x="4560621" y="3351406"/>
              <a:chExt cx="248285" cy="269304"/>
            </a:xfrm>
          </p:grpSpPr>
          <p:sp>
            <p:nvSpPr>
              <p:cNvPr id="106" name="Freeform: Shape 105">
                <a:extLst>
                  <a:ext uri="{FF2B5EF4-FFF2-40B4-BE49-F238E27FC236}">
                    <a16:creationId xmlns:a16="http://schemas.microsoft.com/office/drawing/2014/main" id="{94738039-DF1A-4C12-ADB4-14D9B82F6128}"/>
                  </a:ext>
                </a:extLst>
              </p:cNvPr>
              <p:cNvSpPr/>
              <p:nvPr/>
            </p:nvSpPr>
            <p:spPr bwMode="auto">
              <a:xfrm>
                <a:off x="4560621" y="3351406"/>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07" name="Oval 106">
                <a:extLst>
                  <a:ext uri="{FF2B5EF4-FFF2-40B4-BE49-F238E27FC236}">
                    <a16:creationId xmlns:a16="http://schemas.microsoft.com/office/drawing/2014/main" id="{8F3A9A39-2FEB-4846-B182-2EBA505AB9DE}"/>
                  </a:ext>
                </a:extLst>
              </p:cNvPr>
              <p:cNvSpPr/>
              <p:nvPr/>
            </p:nvSpPr>
            <p:spPr bwMode="auto">
              <a:xfrm>
                <a:off x="4647871" y="3433926"/>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cxnSp>
          <p:nvCxnSpPr>
            <p:cNvPr id="108" name="Straight Arrow Connector 107">
              <a:extLst>
                <a:ext uri="{FF2B5EF4-FFF2-40B4-BE49-F238E27FC236}">
                  <a16:creationId xmlns:a16="http://schemas.microsoft.com/office/drawing/2014/main" id="{E4475932-212A-43D5-8E3A-8662325677FE}"/>
                </a:ext>
              </a:extLst>
            </p:cNvPr>
            <p:cNvCxnSpPr>
              <a:cxnSpLocks/>
              <a:stCxn id="45" idx="3"/>
              <a:endCxn id="107" idx="6"/>
            </p:cNvCxnSpPr>
            <p:nvPr/>
          </p:nvCxnSpPr>
          <p:spPr>
            <a:xfrm>
              <a:off x="2718251" y="1916279"/>
              <a:ext cx="1015346" cy="486459"/>
            </a:xfrm>
            <a:prstGeom prst="bentConnector2">
              <a:avLst/>
            </a:prstGeom>
            <a:ln w="28575">
              <a:solidFill>
                <a:srgbClr val="202192"/>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760686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path" presetSubtype="0" decel="100000" fill="hold" nodeType="withEffect">
                                  <p:stCondLst>
                                    <p:cond delay="0"/>
                                  </p:stCondLst>
                                  <p:childTnLst>
                                    <p:animMotion origin="layout" path="M 2.08333E-6 4.81481E-6 L 2.08333E-6 0.03773 " pathEditMode="relative" rAng="0" ptsTypes="AA">
                                      <p:cBhvr>
                                        <p:cTn id="9" dur="750" spd="-100000" fill="hold"/>
                                        <p:tgtEl>
                                          <p:spTgt spid="3"/>
                                        </p:tgtEl>
                                        <p:attrNameLst>
                                          <p:attrName>ppt_x</p:attrName>
                                          <p:attrName>ppt_y</p:attrName>
                                        </p:attrNameLst>
                                      </p:cBhvr>
                                      <p:rCtr x="0" y="1875"/>
                                    </p:animMotion>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3"/>
                                        </p:tgtEl>
                                        <p:attrNameLst>
                                          <p:attrName>style.visibility</p:attrName>
                                        </p:attrNameLst>
                                      </p:cBhvr>
                                      <p:to>
                                        <p:strVal val="visible"/>
                                      </p:to>
                                    </p:set>
                                    <p:animEffect transition="in" filter="fade">
                                      <p:cBhvr>
                                        <p:cTn id="14" dur="500"/>
                                        <p:tgtEl>
                                          <p:spTgt spid="63"/>
                                        </p:tgtEl>
                                      </p:cBhvr>
                                    </p:animEffect>
                                  </p:childTnLst>
                                </p:cTn>
                              </p:par>
                              <p:par>
                                <p:cTn id="15" presetID="42" presetClass="path" presetSubtype="0" decel="100000" fill="hold" grpId="1" nodeType="withEffect">
                                  <p:stCondLst>
                                    <p:cond delay="0"/>
                                  </p:stCondLst>
                                  <p:childTnLst>
                                    <p:animMotion origin="layout" path="M 2.08333E-6 4.81481E-6 L 2.08333E-6 0.03773 " pathEditMode="relative" rAng="0" ptsTypes="AA">
                                      <p:cBhvr>
                                        <p:cTn id="16" dur="750" spd="-100000" fill="hold"/>
                                        <p:tgtEl>
                                          <p:spTgt spid="63"/>
                                        </p:tgtEl>
                                        <p:attrNameLst>
                                          <p:attrName>ppt_x</p:attrName>
                                          <p:attrName>ppt_y</p:attrName>
                                        </p:attrNameLst>
                                      </p:cBhvr>
                                      <p:rCtr x="0" y="1875"/>
                                    </p:animMotion>
                                  </p:childTnLst>
                                </p:cTn>
                              </p:par>
                              <p:par>
                                <p:cTn id="17" presetID="10" presetClass="entr" presetSubtype="0" fill="hold" nodeType="withEffect">
                                  <p:stCondLst>
                                    <p:cond delay="0"/>
                                  </p:stCondLst>
                                  <p:childTnLst>
                                    <p:set>
                                      <p:cBhvr>
                                        <p:cTn id="18" dur="1" fill="hold">
                                          <p:stCondLst>
                                            <p:cond delay="0"/>
                                          </p:stCondLst>
                                        </p:cTn>
                                        <p:tgtEl>
                                          <p:spTgt spid="66"/>
                                        </p:tgtEl>
                                        <p:attrNameLst>
                                          <p:attrName>style.visibility</p:attrName>
                                        </p:attrNameLst>
                                      </p:cBhvr>
                                      <p:to>
                                        <p:strVal val="visible"/>
                                      </p:to>
                                    </p:set>
                                    <p:animEffect transition="in" filter="fade">
                                      <p:cBhvr>
                                        <p:cTn id="19" dur="500"/>
                                        <p:tgtEl>
                                          <p:spTgt spid="66"/>
                                        </p:tgtEl>
                                      </p:cBhvr>
                                    </p:animEffect>
                                  </p:childTnLst>
                                </p:cTn>
                              </p:par>
                              <p:par>
                                <p:cTn id="20" presetID="42" presetClass="path" presetSubtype="0" decel="100000" fill="hold" nodeType="withEffect">
                                  <p:stCondLst>
                                    <p:cond delay="0"/>
                                  </p:stCondLst>
                                  <p:childTnLst>
                                    <p:animMotion origin="layout" path="M 2.08333E-6 4.81481E-6 L 2.08333E-6 0.03773 " pathEditMode="relative" rAng="0" ptsTypes="AA">
                                      <p:cBhvr>
                                        <p:cTn id="21" dur="750" spd="-100000" fill="hold"/>
                                        <p:tgtEl>
                                          <p:spTgt spid="66"/>
                                        </p:tgtEl>
                                        <p:attrNameLst>
                                          <p:attrName>ppt_x</p:attrName>
                                          <p:attrName>ppt_y</p:attrName>
                                        </p:attrNameLst>
                                      </p:cBhvr>
                                      <p:rCtr x="0" y="1875"/>
                                    </p:animMotion>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par>
                                <p:cTn id="27" presetID="42" presetClass="path" presetSubtype="0" decel="100000" fill="hold" nodeType="withEffect">
                                  <p:stCondLst>
                                    <p:cond delay="0"/>
                                  </p:stCondLst>
                                  <p:childTnLst>
                                    <p:animMotion origin="layout" path="M 2.08333E-6 4.81481E-6 L 2.08333E-6 0.03773 " pathEditMode="relative" rAng="0" ptsTypes="AA">
                                      <p:cBhvr>
                                        <p:cTn id="28" dur="750" spd="-100000" fill="hold"/>
                                        <p:tgtEl>
                                          <p:spTgt spid="5"/>
                                        </p:tgtEl>
                                        <p:attrNameLst>
                                          <p:attrName>ppt_x</p:attrName>
                                          <p:attrName>ppt_y</p:attrName>
                                        </p:attrNameLst>
                                      </p:cBhvr>
                                      <p:rCtr x="0" y="1875"/>
                                    </p:animMotion>
                                  </p:childTnLst>
                                </p:cTn>
                              </p:par>
                            </p:childTnLst>
                          </p:cTn>
                        </p:par>
                        <p:par>
                          <p:cTn id="29" fill="hold">
                            <p:stCondLst>
                              <p:cond delay="750"/>
                            </p:stCondLst>
                            <p:childTnLst>
                              <p:par>
                                <p:cTn id="30" presetID="22" presetClass="entr" presetSubtype="8"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par>
                                <p:cTn id="33" presetID="22" presetClass="entr" presetSubtype="2" fill="hold" nodeType="with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right)">
                                      <p:cBhvr>
                                        <p:cTn id="3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3" grpId="1"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80D96B-D494-4669-9657-D7B140BEA6DA}"/>
              </a:ext>
            </a:extLst>
          </p:cNvPr>
          <p:cNvSpPr>
            <a:spLocks noGrp="1"/>
          </p:cNvSpPr>
          <p:nvPr>
            <p:ph type="title"/>
          </p:nvPr>
        </p:nvSpPr>
        <p:spPr>
          <a:xfrm>
            <a:off x="1303867" y="457200"/>
            <a:ext cx="10302916" cy="553998"/>
          </a:xfrm>
        </p:spPr>
        <p:txBody>
          <a:bodyPr/>
          <a:lstStyle/>
          <a:p>
            <a:r>
              <a:rPr lang="en-US" dirty="0"/>
              <a:t>Observability: Distributed tracing</a:t>
            </a:r>
          </a:p>
        </p:txBody>
      </p:sp>
      <p:pic>
        <p:nvPicPr>
          <p:cNvPr id="4" name="Graphic 3">
            <a:extLst>
              <a:ext uri="{FF2B5EF4-FFF2-40B4-BE49-F238E27FC236}">
                <a16:creationId xmlns:a16="http://schemas.microsoft.com/office/drawing/2014/main" id="{2412C1B8-239B-4A19-A293-4FCD2AA9B7AB}"/>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503260" y="421526"/>
            <a:ext cx="564762" cy="621004"/>
          </a:xfrm>
          <a:prstGeom prst="rect">
            <a:avLst/>
          </a:prstGeom>
        </p:spPr>
      </p:pic>
      <p:grpSp>
        <p:nvGrpSpPr>
          <p:cNvPr id="70" name="Group 69">
            <a:extLst>
              <a:ext uri="{FF2B5EF4-FFF2-40B4-BE49-F238E27FC236}">
                <a16:creationId xmlns:a16="http://schemas.microsoft.com/office/drawing/2014/main" id="{12A4F020-D5F3-4E65-85D0-8C5F0C920E40}"/>
              </a:ext>
            </a:extLst>
          </p:cNvPr>
          <p:cNvGrpSpPr/>
          <p:nvPr/>
        </p:nvGrpSpPr>
        <p:grpSpPr>
          <a:xfrm>
            <a:off x="358245" y="2749550"/>
            <a:ext cx="4951495" cy="3090333"/>
            <a:chOff x="584199" y="3219450"/>
            <a:chExt cx="3691693" cy="3090333"/>
          </a:xfrm>
        </p:grpSpPr>
        <p:sp>
          <p:nvSpPr>
            <p:cNvPr id="71" name="Content Placeholder 39">
              <a:extLst>
                <a:ext uri="{FF2B5EF4-FFF2-40B4-BE49-F238E27FC236}">
                  <a16:creationId xmlns:a16="http://schemas.microsoft.com/office/drawing/2014/main" id="{ECF5241E-DA67-4819-9F51-BC106C003E9E}"/>
                </a:ext>
              </a:extLst>
            </p:cNvPr>
            <p:cNvSpPr txBox="1">
              <a:spLocks/>
            </p:cNvSpPr>
            <p:nvPr/>
          </p:nvSpPr>
          <p:spPr>
            <a:xfrm>
              <a:off x="584201" y="3219450"/>
              <a:ext cx="3691691" cy="3090333"/>
            </a:xfrm>
            <a:prstGeom prst="rect">
              <a:avLst/>
            </a:prstGeom>
          </p:spPr>
          <p:txBody>
            <a:bodyPr lIns="0" tIns="0" rIns="0" bIns="0"/>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1200"/>
                </a:spcAft>
                <a:buClrTx/>
                <a:buSzPct val="90000"/>
                <a:buFont typeface="Wingdings" panose="05000000000000000000" pitchFamily="2" charset="2"/>
                <a:buNone/>
                <a:tabLst/>
                <a:defRPr/>
              </a:pPr>
              <a:r>
                <a:rPr kumimoji="0" lang="en-US" sz="1800" b="0" i="0" u="none" strike="noStrike" kern="1200" cap="none" spc="0" normalizeH="0" baseline="0" noProof="0" dirty="0">
                  <a:ln>
                    <a:noFill/>
                  </a:ln>
                  <a:solidFill>
                    <a:srgbClr val="0078D4"/>
                  </a:solidFill>
                  <a:effectLst/>
                  <a:uLnTx/>
                  <a:uFillTx/>
                  <a:latin typeface="Segoe UI Semibold"/>
                  <a:ea typeface="+mn-ea"/>
                  <a:cs typeface="Segoe UI" panose="020B0502040204020203" pitchFamily="34" charset="0"/>
                </a:rPr>
                <a:t>Dapr distributed tracing features:</a:t>
              </a:r>
            </a:p>
            <a:p>
              <a:pPr marL="365760" marR="0" lvl="1" indent="0" algn="l" defTabSz="932742" rtl="0" eaLnBrk="1" fontAlgn="auto" latinLnBrk="0" hangingPunct="1">
                <a:lnSpc>
                  <a:spcPct val="100000"/>
                </a:lnSpc>
                <a:spcBef>
                  <a:spcPts val="600"/>
                </a:spcBef>
                <a:spcAft>
                  <a:spcPts val="1200"/>
                </a:spcAft>
                <a:buClrTx/>
                <a:buSzPct val="90000"/>
                <a:buFont typeface="Wingdings" panose="05000000000000000000" pitchFamily="2" charset="2"/>
                <a:buNone/>
                <a:tabLst/>
                <a:defRPr/>
              </a:pPr>
              <a:r>
                <a:rPr kumimoji="0" lang="en-US" sz="1800" b="0" i="0" u="none" strike="noStrike" kern="1200" cap="none" spc="0" normalizeH="0" baseline="0" noProof="0" dirty="0">
                  <a:ln>
                    <a:noFill/>
                  </a:ln>
                  <a:solidFill>
                    <a:srgbClr val="000000"/>
                  </a:solidFill>
                  <a:effectLst/>
                  <a:uLnTx/>
                  <a:uFillTx/>
                  <a:latin typeface="Segoe UI"/>
                  <a:ea typeface="+mn-ea"/>
                  <a:cs typeface="+mn-cs"/>
                </a:rPr>
                <a:t>Call graphs using Trace Ids and Trace scopes</a:t>
              </a:r>
            </a:p>
            <a:p>
              <a:pPr marL="365760" marR="0" lvl="1" indent="0" algn="l" defTabSz="932742" rtl="0" eaLnBrk="1" fontAlgn="auto" latinLnBrk="0" hangingPunct="1">
                <a:lnSpc>
                  <a:spcPct val="100000"/>
                </a:lnSpc>
                <a:spcBef>
                  <a:spcPts val="600"/>
                </a:spcBef>
                <a:spcAft>
                  <a:spcPts val="1200"/>
                </a:spcAft>
                <a:buClrTx/>
                <a:buSzPct val="90000"/>
                <a:buFont typeface="Wingdings" panose="05000000000000000000" pitchFamily="2" charset="2"/>
                <a:buNone/>
                <a:tabLst/>
                <a:defRPr/>
              </a:pPr>
              <a:r>
                <a:rPr kumimoji="0" lang="en-US" sz="1800" b="0" i="0" u="none" strike="noStrike" kern="1200" cap="none" spc="0" normalizeH="0" baseline="0" noProof="0" dirty="0">
                  <a:ln>
                    <a:noFill/>
                  </a:ln>
                  <a:solidFill>
                    <a:srgbClr val="000000"/>
                  </a:solidFill>
                  <a:effectLst/>
                  <a:uLnTx/>
                  <a:uFillTx/>
                  <a:latin typeface="Segoe UI"/>
                  <a:ea typeface="+mn-ea"/>
                  <a:cs typeface="+mn-cs"/>
                </a:rPr>
                <a:t>Capture call metrics</a:t>
              </a:r>
            </a:p>
            <a:p>
              <a:pPr marL="365760" lvl="1" indent="0">
                <a:spcBef>
                  <a:spcPts val="600"/>
                </a:spcBef>
                <a:spcAft>
                  <a:spcPts val="1200"/>
                </a:spcAft>
                <a:buNone/>
                <a:defRPr/>
              </a:pPr>
              <a:r>
                <a:rPr lang="en-US" sz="1800" dirty="0">
                  <a:solidFill>
                    <a:srgbClr val="000000"/>
                  </a:solidFill>
                  <a:latin typeface="Segoe UI"/>
                </a:rPr>
                <a:t>Configurable sampling rates</a:t>
              </a:r>
              <a:endParaRPr kumimoji="0" lang="en-US" sz="1800" b="0" i="0" u="none" strike="noStrike" kern="1200" cap="none" spc="0" normalizeH="0" baseline="0" noProof="0" dirty="0">
                <a:ln>
                  <a:noFill/>
                </a:ln>
                <a:solidFill>
                  <a:srgbClr val="000000"/>
                </a:solidFill>
                <a:effectLst/>
                <a:uLnTx/>
                <a:uFillTx/>
                <a:latin typeface="Segoe UI"/>
                <a:ea typeface="+mn-ea"/>
                <a:cs typeface="+mn-cs"/>
              </a:endParaRPr>
            </a:p>
            <a:p>
              <a:pPr marL="365760" marR="0" lvl="1" indent="0" algn="l" defTabSz="932742" rtl="0" eaLnBrk="1" fontAlgn="auto" latinLnBrk="0" hangingPunct="1">
                <a:lnSpc>
                  <a:spcPct val="100000"/>
                </a:lnSpc>
                <a:spcBef>
                  <a:spcPts val="600"/>
                </a:spcBef>
                <a:spcAft>
                  <a:spcPts val="1200"/>
                </a:spcAft>
                <a:buClrTx/>
                <a:buSzPct val="90000"/>
                <a:buFont typeface="Wingdings" panose="05000000000000000000" pitchFamily="2" charset="2"/>
                <a:buNone/>
                <a:tabLst/>
                <a:defRPr/>
              </a:pPr>
              <a:r>
                <a:rPr kumimoji="0" lang="en-US" sz="1800" b="0" i="0" u="none" strike="noStrike" kern="1200" cap="none" spc="0" normalizeH="0" baseline="0" noProof="0" dirty="0" err="1">
                  <a:ln>
                    <a:noFill/>
                  </a:ln>
                  <a:solidFill>
                    <a:srgbClr val="000000"/>
                  </a:solidFill>
                  <a:effectLst/>
                  <a:uLnTx/>
                  <a:uFillTx/>
                  <a:latin typeface="Segoe UI"/>
                  <a:ea typeface="+mn-ea"/>
                  <a:cs typeface="+mn-cs"/>
                </a:rPr>
                <a:t>ZipKin</a:t>
              </a:r>
              <a:r>
                <a:rPr kumimoji="0" lang="en-US" sz="1800" b="0" i="0" u="none" strike="noStrike" kern="1200" cap="none" spc="0" normalizeH="0" baseline="0" noProof="0" dirty="0">
                  <a:ln>
                    <a:noFill/>
                  </a:ln>
                  <a:solidFill>
                    <a:srgbClr val="000000"/>
                  </a:solidFill>
                  <a:effectLst/>
                  <a:uLnTx/>
                  <a:uFillTx/>
                  <a:latin typeface="Segoe UI"/>
                  <a:ea typeface="+mn-ea"/>
                  <a:cs typeface="+mn-cs"/>
                </a:rPr>
                <a:t> and Open </a:t>
              </a:r>
              <a:r>
                <a:rPr kumimoji="0" lang="en-US" sz="1800" b="0" i="0" u="none" strike="noStrike" kern="1200" cap="none" spc="0" normalizeH="0" baseline="0" noProof="0" dirty="0" err="1">
                  <a:ln>
                    <a:noFill/>
                  </a:ln>
                  <a:solidFill>
                    <a:srgbClr val="000000"/>
                  </a:solidFill>
                  <a:effectLst/>
                  <a:uLnTx/>
                  <a:uFillTx/>
                  <a:latin typeface="Segoe UI"/>
                  <a:ea typeface="+mn-ea"/>
                  <a:cs typeface="+mn-cs"/>
                </a:rPr>
                <a:t>Telemetery</a:t>
              </a:r>
              <a:r>
                <a:rPr kumimoji="0" lang="en-US" sz="1800" b="0" i="0" u="none" strike="noStrike" kern="1200" cap="none" spc="0" normalizeH="0" baseline="0" noProof="0" dirty="0">
                  <a:ln>
                    <a:noFill/>
                  </a:ln>
                  <a:solidFill>
                    <a:srgbClr val="000000"/>
                  </a:solidFill>
                  <a:effectLst/>
                  <a:uLnTx/>
                  <a:uFillTx/>
                  <a:latin typeface="Segoe UI"/>
                  <a:ea typeface="+mn-ea"/>
                  <a:cs typeface="+mn-cs"/>
                </a:rPr>
                <a:t> protocols write </a:t>
              </a:r>
              <a:r>
                <a:rPr lang="en-US" sz="1800" dirty="0">
                  <a:solidFill>
                    <a:srgbClr val="000000"/>
                  </a:solidFill>
                  <a:latin typeface="Segoe UI"/>
                </a:rPr>
                <a:t>to </a:t>
              </a:r>
              <a:r>
                <a:rPr lang="en-US" sz="1800" dirty="0" err="1">
                  <a:solidFill>
                    <a:srgbClr val="000000"/>
                  </a:solidFill>
                  <a:latin typeface="Segoe UI"/>
                </a:rPr>
                <a:t>OpenTelemetry</a:t>
              </a:r>
              <a:r>
                <a:rPr lang="en-US" sz="1800" dirty="0">
                  <a:solidFill>
                    <a:srgbClr val="000000"/>
                  </a:solidFill>
                  <a:latin typeface="Segoe UI"/>
                </a:rPr>
                <a:t> Collector </a:t>
              </a:r>
              <a:endParaRPr kumimoji="0" lang="en-US" sz="1800" b="0" i="0" u="none" strike="noStrike" kern="1200" cap="none" spc="0" normalizeH="0" baseline="0" noProof="0" dirty="0">
                <a:ln>
                  <a:noFill/>
                </a:ln>
                <a:solidFill>
                  <a:srgbClr val="000000"/>
                </a:solidFill>
                <a:effectLst/>
                <a:uLnTx/>
                <a:uFillTx/>
                <a:latin typeface="Segoe UI"/>
                <a:ea typeface="+mn-ea"/>
                <a:cs typeface="+mn-cs"/>
              </a:endParaRPr>
            </a:p>
          </p:txBody>
        </p:sp>
        <p:sp>
          <p:nvSpPr>
            <p:cNvPr id="75" name="Freeform: Shape 74">
              <a:extLst>
                <a:ext uri="{FF2B5EF4-FFF2-40B4-BE49-F238E27FC236}">
                  <a16:creationId xmlns:a16="http://schemas.microsoft.com/office/drawing/2014/main" id="{FCFEB2E1-9FEE-4F24-9C4F-45AAFC7F5039}"/>
                </a:ext>
              </a:extLst>
            </p:cNvPr>
            <p:cNvSpPr/>
            <p:nvPr/>
          </p:nvSpPr>
          <p:spPr>
            <a:xfrm>
              <a:off x="584199" y="3768141"/>
              <a:ext cx="256381" cy="213225"/>
            </a:xfrm>
            <a:custGeom>
              <a:avLst/>
              <a:gdLst>
                <a:gd name="connsiteX0" fmla="*/ 164983 w 185012"/>
                <a:gd name="connsiteY0" fmla="*/ 1431 h 146288"/>
                <a:gd name="connsiteX1" fmla="*/ 63805 w 185012"/>
                <a:gd name="connsiteY1" fmla="*/ 102608 h 146288"/>
                <a:gd name="connsiteX2" fmla="*/ 22899 w 185012"/>
                <a:gd name="connsiteY2" fmla="*/ 61702 h 146288"/>
                <a:gd name="connsiteX3" fmla="*/ 1431 w 185012"/>
                <a:gd name="connsiteY3" fmla="*/ 82155 h 146288"/>
                <a:gd name="connsiteX4" fmla="*/ 63805 w 185012"/>
                <a:gd name="connsiteY4" fmla="*/ 145545 h 146288"/>
                <a:gd name="connsiteX5" fmla="*/ 185436 w 185012"/>
                <a:gd name="connsiteY5" fmla="*/ 22899 h 146288"/>
                <a:gd name="connsiteX6" fmla="*/ 164983 w 185012"/>
                <a:gd name="connsiteY6" fmla="*/ 1431 h 146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5012" h="146288">
                  <a:moveTo>
                    <a:pt x="164983" y="1431"/>
                  </a:moveTo>
                  <a:lnTo>
                    <a:pt x="63805" y="102608"/>
                  </a:lnTo>
                  <a:lnTo>
                    <a:pt x="22899" y="61702"/>
                  </a:lnTo>
                  <a:lnTo>
                    <a:pt x="1431" y="82155"/>
                  </a:lnTo>
                  <a:lnTo>
                    <a:pt x="63805" y="145545"/>
                  </a:lnTo>
                  <a:lnTo>
                    <a:pt x="185436" y="22899"/>
                  </a:lnTo>
                  <a:lnTo>
                    <a:pt x="164983" y="1431"/>
                  </a:lnTo>
                  <a:close/>
                </a:path>
              </a:pathLst>
            </a:custGeom>
            <a:gradFill>
              <a:gsLst>
                <a:gs pos="100000">
                  <a:srgbClr val="9BF00B"/>
                </a:gs>
                <a:gs pos="68000">
                  <a:srgbClr val="50E6FF"/>
                </a:gs>
                <a:gs pos="0">
                  <a:srgbClr val="0078D4"/>
                </a:gs>
              </a:gsLst>
              <a:lin ang="5400000" scaled="0"/>
            </a:gradFill>
            <a:ln w="4222"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FFFFFF"/>
                </a:solidFill>
                <a:effectLst/>
                <a:uLnTx/>
                <a:uFillTx/>
              </a:endParaRPr>
            </a:p>
          </p:txBody>
        </p:sp>
        <p:sp>
          <p:nvSpPr>
            <p:cNvPr id="77" name="Freeform: Shape 76">
              <a:extLst>
                <a:ext uri="{FF2B5EF4-FFF2-40B4-BE49-F238E27FC236}">
                  <a16:creationId xmlns:a16="http://schemas.microsoft.com/office/drawing/2014/main" id="{A7BEA69F-6221-4F9C-B183-B29E839CC55A}"/>
                </a:ext>
              </a:extLst>
            </p:cNvPr>
            <p:cNvSpPr/>
            <p:nvPr/>
          </p:nvSpPr>
          <p:spPr>
            <a:xfrm>
              <a:off x="584199" y="4275348"/>
              <a:ext cx="256381" cy="213225"/>
            </a:xfrm>
            <a:custGeom>
              <a:avLst/>
              <a:gdLst>
                <a:gd name="connsiteX0" fmla="*/ 164983 w 185012"/>
                <a:gd name="connsiteY0" fmla="*/ 1431 h 146288"/>
                <a:gd name="connsiteX1" fmla="*/ 63805 w 185012"/>
                <a:gd name="connsiteY1" fmla="*/ 102608 h 146288"/>
                <a:gd name="connsiteX2" fmla="*/ 22899 w 185012"/>
                <a:gd name="connsiteY2" fmla="*/ 61702 h 146288"/>
                <a:gd name="connsiteX3" fmla="*/ 1431 w 185012"/>
                <a:gd name="connsiteY3" fmla="*/ 82155 h 146288"/>
                <a:gd name="connsiteX4" fmla="*/ 63805 w 185012"/>
                <a:gd name="connsiteY4" fmla="*/ 145545 h 146288"/>
                <a:gd name="connsiteX5" fmla="*/ 185436 w 185012"/>
                <a:gd name="connsiteY5" fmla="*/ 22899 h 146288"/>
                <a:gd name="connsiteX6" fmla="*/ 164983 w 185012"/>
                <a:gd name="connsiteY6" fmla="*/ 1431 h 146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5012" h="146288">
                  <a:moveTo>
                    <a:pt x="164983" y="1431"/>
                  </a:moveTo>
                  <a:lnTo>
                    <a:pt x="63805" y="102608"/>
                  </a:lnTo>
                  <a:lnTo>
                    <a:pt x="22899" y="61702"/>
                  </a:lnTo>
                  <a:lnTo>
                    <a:pt x="1431" y="82155"/>
                  </a:lnTo>
                  <a:lnTo>
                    <a:pt x="63805" y="145545"/>
                  </a:lnTo>
                  <a:lnTo>
                    <a:pt x="185436" y="22899"/>
                  </a:lnTo>
                  <a:lnTo>
                    <a:pt x="164983" y="1431"/>
                  </a:lnTo>
                  <a:close/>
                </a:path>
              </a:pathLst>
            </a:custGeom>
            <a:gradFill>
              <a:gsLst>
                <a:gs pos="100000">
                  <a:srgbClr val="9BF00B"/>
                </a:gs>
                <a:gs pos="68000">
                  <a:srgbClr val="50E6FF"/>
                </a:gs>
                <a:gs pos="0">
                  <a:srgbClr val="0078D4"/>
                </a:gs>
              </a:gsLst>
              <a:lin ang="5400000" scaled="0"/>
            </a:gradFill>
            <a:ln w="4222"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FFFFFF"/>
                </a:solidFill>
                <a:effectLst/>
                <a:uLnTx/>
                <a:uFillTx/>
              </a:endParaRPr>
            </a:p>
          </p:txBody>
        </p:sp>
        <p:sp>
          <p:nvSpPr>
            <p:cNvPr id="79" name="Freeform: Shape 78">
              <a:extLst>
                <a:ext uri="{FF2B5EF4-FFF2-40B4-BE49-F238E27FC236}">
                  <a16:creationId xmlns:a16="http://schemas.microsoft.com/office/drawing/2014/main" id="{E0BA3FC4-AFEE-4F28-98F6-0C3F15A8DCF4}"/>
                </a:ext>
              </a:extLst>
            </p:cNvPr>
            <p:cNvSpPr/>
            <p:nvPr/>
          </p:nvSpPr>
          <p:spPr>
            <a:xfrm>
              <a:off x="584199" y="4782555"/>
              <a:ext cx="256381" cy="213225"/>
            </a:xfrm>
            <a:custGeom>
              <a:avLst/>
              <a:gdLst>
                <a:gd name="connsiteX0" fmla="*/ 164983 w 185012"/>
                <a:gd name="connsiteY0" fmla="*/ 1431 h 146288"/>
                <a:gd name="connsiteX1" fmla="*/ 63805 w 185012"/>
                <a:gd name="connsiteY1" fmla="*/ 102608 h 146288"/>
                <a:gd name="connsiteX2" fmla="*/ 22899 w 185012"/>
                <a:gd name="connsiteY2" fmla="*/ 61702 h 146288"/>
                <a:gd name="connsiteX3" fmla="*/ 1431 w 185012"/>
                <a:gd name="connsiteY3" fmla="*/ 82155 h 146288"/>
                <a:gd name="connsiteX4" fmla="*/ 63805 w 185012"/>
                <a:gd name="connsiteY4" fmla="*/ 145545 h 146288"/>
                <a:gd name="connsiteX5" fmla="*/ 185436 w 185012"/>
                <a:gd name="connsiteY5" fmla="*/ 22899 h 146288"/>
                <a:gd name="connsiteX6" fmla="*/ 164983 w 185012"/>
                <a:gd name="connsiteY6" fmla="*/ 1431 h 146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5012" h="146288">
                  <a:moveTo>
                    <a:pt x="164983" y="1431"/>
                  </a:moveTo>
                  <a:lnTo>
                    <a:pt x="63805" y="102608"/>
                  </a:lnTo>
                  <a:lnTo>
                    <a:pt x="22899" y="61702"/>
                  </a:lnTo>
                  <a:lnTo>
                    <a:pt x="1431" y="82155"/>
                  </a:lnTo>
                  <a:lnTo>
                    <a:pt x="63805" y="145545"/>
                  </a:lnTo>
                  <a:lnTo>
                    <a:pt x="185436" y="22899"/>
                  </a:lnTo>
                  <a:lnTo>
                    <a:pt x="164983" y="1431"/>
                  </a:lnTo>
                  <a:close/>
                </a:path>
              </a:pathLst>
            </a:custGeom>
            <a:gradFill>
              <a:gsLst>
                <a:gs pos="100000">
                  <a:srgbClr val="9BF00B"/>
                </a:gs>
                <a:gs pos="68000">
                  <a:srgbClr val="50E6FF"/>
                </a:gs>
                <a:gs pos="0">
                  <a:srgbClr val="0078D4"/>
                </a:gs>
              </a:gsLst>
              <a:lin ang="5400000" scaled="0"/>
            </a:gradFill>
            <a:ln w="4222"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FFFFFF"/>
                </a:solidFill>
                <a:effectLst/>
                <a:uLnTx/>
                <a:uFillTx/>
              </a:endParaRPr>
            </a:p>
          </p:txBody>
        </p:sp>
        <p:sp>
          <p:nvSpPr>
            <p:cNvPr id="81" name="Freeform: Shape 80">
              <a:extLst>
                <a:ext uri="{FF2B5EF4-FFF2-40B4-BE49-F238E27FC236}">
                  <a16:creationId xmlns:a16="http://schemas.microsoft.com/office/drawing/2014/main" id="{176F0F1D-B7D5-45B9-A9E8-DFB22C60251E}"/>
                </a:ext>
              </a:extLst>
            </p:cNvPr>
            <p:cNvSpPr/>
            <p:nvPr/>
          </p:nvSpPr>
          <p:spPr>
            <a:xfrm>
              <a:off x="584199" y="5289762"/>
              <a:ext cx="256381" cy="213225"/>
            </a:xfrm>
            <a:custGeom>
              <a:avLst/>
              <a:gdLst>
                <a:gd name="connsiteX0" fmla="*/ 164983 w 185012"/>
                <a:gd name="connsiteY0" fmla="*/ 1431 h 146288"/>
                <a:gd name="connsiteX1" fmla="*/ 63805 w 185012"/>
                <a:gd name="connsiteY1" fmla="*/ 102608 h 146288"/>
                <a:gd name="connsiteX2" fmla="*/ 22899 w 185012"/>
                <a:gd name="connsiteY2" fmla="*/ 61702 h 146288"/>
                <a:gd name="connsiteX3" fmla="*/ 1431 w 185012"/>
                <a:gd name="connsiteY3" fmla="*/ 82155 h 146288"/>
                <a:gd name="connsiteX4" fmla="*/ 63805 w 185012"/>
                <a:gd name="connsiteY4" fmla="*/ 145545 h 146288"/>
                <a:gd name="connsiteX5" fmla="*/ 185436 w 185012"/>
                <a:gd name="connsiteY5" fmla="*/ 22899 h 146288"/>
                <a:gd name="connsiteX6" fmla="*/ 164983 w 185012"/>
                <a:gd name="connsiteY6" fmla="*/ 1431 h 146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5012" h="146288">
                  <a:moveTo>
                    <a:pt x="164983" y="1431"/>
                  </a:moveTo>
                  <a:lnTo>
                    <a:pt x="63805" y="102608"/>
                  </a:lnTo>
                  <a:lnTo>
                    <a:pt x="22899" y="61702"/>
                  </a:lnTo>
                  <a:lnTo>
                    <a:pt x="1431" y="82155"/>
                  </a:lnTo>
                  <a:lnTo>
                    <a:pt x="63805" y="145545"/>
                  </a:lnTo>
                  <a:lnTo>
                    <a:pt x="185436" y="22899"/>
                  </a:lnTo>
                  <a:lnTo>
                    <a:pt x="164983" y="1431"/>
                  </a:lnTo>
                  <a:close/>
                </a:path>
              </a:pathLst>
            </a:custGeom>
            <a:gradFill>
              <a:gsLst>
                <a:gs pos="100000">
                  <a:srgbClr val="9BF00B"/>
                </a:gs>
                <a:gs pos="68000">
                  <a:srgbClr val="50E6FF"/>
                </a:gs>
                <a:gs pos="0">
                  <a:srgbClr val="0078D4"/>
                </a:gs>
              </a:gsLst>
              <a:lin ang="5400000" scaled="0"/>
            </a:gradFill>
            <a:ln w="4222"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FFFFFF"/>
                </a:solidFill>
                <a:effectLst/>
                <a:uLnTx/>
                <a:uFillTx/>
              </a:endParaRPr>
            </a:p>
          </p:txBody>
        </p:sp>
      </p:grpSp>
      <p:sp>
        <p:nvSpPr>
          <p:cNvPr id="85" name="TextBox 84">
            <a:extLst>
              <a:ext uri="{FF2B5EF4-FFF2-40B4-BE49-F238E27FC236}">
                <a16:creationId xmlns:a16="http://schemas.microsoft.com/office/drawing/2014/main" id="{79419970-E695-4D7F-B5CF-F2217B33FBAE}"/>
              </a:ext>
            </a:extLst>
          </p:cNvPr>
          <p:cNvSpPr txBox="1"/>
          <p:nvPr/>
        </p:nvSpPr>
        <p:spPr>
          <a:xfrm>
            <a:off x="428624" y="1499150"/>
            <a:ext cx="4397375" cy="923330"/>
          </a:xfrm>
          <a:prstGeom prst="rect">
            <a:avLst/>
          </a:prstGeom>
          <a:noFill/>
        </p:spPr>
        <p:txBody>
          <a:bodyPr wrap="square">
            <a:spAutoFit/>
          </a:body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800" b="0" i="0" u="none" strike="noStrike" kern="1200" cap="none" spc="0" normalizeH="0" baseline="0" noProof="0">
                <a:ln>
                  <a:noFill/>
                </a:ln>
                <a:solidFill>
                  <a:srgbClr val="000000"/>
                </a:solidFill>
                <a:effectLst/>
                <a:uLnTx/>
                <a:uFillTx/>
                <a:latin typeface="Segoe UI Semibold"/>
                <a:ea typeface="+mn-ea"/>
                <a:cs typeface="Segoe UI" panose="020B0502040204020203" pitchFamily="34" charset="0"/>
              </a:rPr>
              <a:t>Emit tracing data from calls to/from Dapr sidecars and system services </a:t>
            </a:r>
            <a:r>
              <a:rPr kumimoji="0" lang="en-US" sz="1800" b="0" i="0" u="none" strike="noStrike" kern="1200" cap="none" spc="0" normalizeH="0" baseline="0" noProof="0" err="1">
                <a:ln>
                  <a:noFill/>
                </a:ln>
                <a:solidFill>
                  <a:srgbClr val="000000"/>
                </a:solidFill>
                <a:effectLst/>
                <a:uLnTx/>
                <a:uFillTx/>
                <a:latin typeface="Segoe UI Semibold"/>
                <a:ea typeface="+mn-ea"/>
                <a:cs typeface="Segoe UI" panose="020B0502040204020203" pitchFamily="34" charset="0"/>
              </a:rPr>
              <a:t>fo</a:t>
            </a:r>
            <a:r>
              <a:rPr lang="en-US">
                <a:solidFill>
                  <a:srgbClr val="000000"/>
                </a:solidFill>
                <a:latin typeface="Segoe UI Semibold"/>
                <a:cs typeface="Segoe UI" panose="020B0502040204020203" pitchFamily="34" charset="0"/>
              </a:rPr>
              <a:t>r easy application-level instrumentation</a:t>
            </a:r>
            <a:endParaRPr kumimoji="0" lang="en-US" sz="1800" b="0" i="0" u="none" strike="noStrike" kern="1200" cap="none" spc="0" normalizeH="0" baseline="0" noProof="0">
              <a:ln>
                <a:noFill/>
              </a:ln>
              <a:solidFill>
                <a:srgbClr val="0078D4"/>
              </a:solidFill>
              <a:effectLst/>
              <a:uLnTx/>
              <a:uFillTx/>
              <a:latin typeface="Segoe UI"/>
              <a:ea typeface="+mn-ea"/>
              <a:cs typeface="Segoe UI" panose="020B0502040204020203" pitchFamily="34" charset="0"/>
            </a:endParaRPr>
          </a:p>
        </p:txBody>
      </p:sp>
      <p:pic>
        <p:nvPicPr>
          <p:cNvPr id="3" name="Picture 2" descr="Application map">
            <a:extLst>
              <a:ext uri="{FF2B5EF4-FFF2-40B4-BE49-F238E27FC236}">
                <a16:creationId xmlns:a16="http://schemas.microsoft.com/office/drawing/2014/main" id="{9F46270B-D3CE-432E-9B15-64ABC14F3AE4}"/>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309741" y="1436380"/>
            <a:ext cx="2711018" cy="4989460"/>
          </a:xfrm>
          <a:prstGeom prst="roundRect">
            <a:avLst>
              <a:gd name="adj" fmla="val 3124"/>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32C9D52F-8741-4E56-B4B4-F53513312FD4}"/>
              </a:ext>
            </a:extLst>
          </p:cNvPr>
          <p:cNvPicPr>
            <a:picLocks noChangeAspect="1"/>
          </p:cNvPicPr>
          <p:nvPr/>
        </p:nvPicPr>
        <p:blipFill>
          <a:blip r:embed="rId6"/>
          <a:stretch>
            <a:fillRect/>
          </a:stretch>
        </p:blipFill>
        <p:spPr>
          <a:xfrm>
            <a:off x="8020759" y="2568530"/>
            <a:ext cx="4099842" cy="2196542"/>
          </a:xfrm>
          <a:prstGeom prst="rect">
            <a:avLst/>
          </a:prstGeom>
        </p:spPr>
      </p:pic>
    </p:spTree>
    <p:extLst>
      <p:ext uri="{BB962C8B-B14F-4D97-AF65-F5344CB8AC3E}">
        <p14:creationId xmlns:p14="http://schemas.microsoft.com/office/powerpoint/2010/main" val="13833950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0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500"/>
                                        <p:tgtEl>
                                          <p:spTgt spid="70"/>
                                        </p:tgtEl>
                                      </p:cBhvr>
                                    </p:animEffect>
                                  </p:childTnLst>
                                </p:cTn>
                              </p:par>
                              <p:par>
                                <p:cTn id="8" presetID="42" presetClass="path" presetSubtype="0" decel="100000" fill="hold" nodeType="withEffect">
                                  <p:stCondLst>
                                    <p:cond delay="200"/>
                                  </p:stCondLst>
                                  <p:childTnLst>
                                    <p:animMotion origin="layout" path="M -3.75E-6 4.81481E-6 L -3.75E-6 0.03773 " pathEditMode="relative" rAng="0" ptsTypes="AA">
                                      <p:cBhvr>
                                        <p:cTn id="9" dur="750" spd="-100000" fill="hold"/>
                                        <p:tgtEl>
                                          <p:spTgt spid="70"/>
                                        </p:tgtEl>
                                        <p:attrNameLst>
                                          <p:attrName>ppt_x</p:attrName>
                                          <p:attrName>ppt_y</p:attrName>
                                        </p:attrNameLst>
                                      </p:cBhvr>
                                      <p:rCtr x="0" y="187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E88F9A7-18ED-47B6-A4B5-68821ADD9182}"/>
              </a:ext>
            </a:extLst>
          </p:cNvPr>
          <p:cNvGrpSpPr/>
          <p:nvPr/>
        </p:nvGrpSpPr>
        <p:grpSpPr>
          <a:xfrm>
            <a:off x="572919" y="1987420"/>
            <a:ext cx="4017740" cy="1727937"/>
            <a:chOff x="612606" y="1987420"/>
            <a:chExt cx="5391578" cy="2397968"/>
          </a:xfrm>
        </p:grpSpPr>
        <p:sp>
          <p:nvSpPr>
            <p:cNvPr id="51" name="Rounded Rectangle 5">
              <a:extLst>
                <a:ext uri="{FF2B5EF4-FFF2-40B4-BE49-F238E27FC236}">
                  <a16:creationId xmlns:a16="http://schemas.microsoft.com/office/drawing/2014/main" id="{7CBA73D1-DFA5-47EC-BE40-53087F1D83B3}"/>
                </a:ext>
              </a:extLst>
            </p:cNvPr>
            <p:cNvSpPr/>
            <p:nvPr/>
          </p:nvSpPr>
          <p:spPr bwMode="auto">
            <a:xfrm>
              <a:off x="612606" y="1987420"/>
              <a:ext cx="5391578" cy="2397968"/>
            </a:xfrm>
            <a:prstGeom prst="rect">
              <a:avLst/>
            </a:prstGeom>
            <a:solidFill>
              <a:schemeClr val="bg1">
                <a:lumMod val="95000"/>
              </a:schemeClr>
            </a:solidFill>
            <a:ln>
              <a:noFill/>
            </a:ln>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lang="en-US" sz="2400" dirty="0">
                <a:solidFill>
                  <a:schemeClr val="bg1"/>
                </a:solidFill>
                <a:latin typeface="+mj-lt"/>
              </a:endParaRPr>
            </a:p>
          </p:txBody>
        </p:sp>
        <p:cxnSp>
          <p:nvCxnSpPr>
            <p:cNvPr id="47" name="Straight Arrow Connector 46">
              <a:extLst>
                <a:ext uri="{FF2B5EF4-FFF2-40B4-BE49-F238E27FC236}">
                  <a16:creationId xmlns:a16="http://schemas.microsoft.com/office/drawing/2014/main" id="{A803F326-666E-4F7B-ADFA-6EF3E9D28D8C}"/>
                </a:ext>
              </a:extLst>
            </p:cNvPr>
            <p:cNvCxnSpPr>
              <a:cxnSpLocks/>
            </p:cNvCxnSpPr>
            <p:nvPr/>
          </p:nvCxnSpPr>
          <p:spPr>
            <a:xfrm>
              <a:off x="2715609" y="3007287"/>
              <a:ext cx="1183389" cy="0"/>
            </a:xfrm>
            <a:prstGeom prst="straightConnector1">
              <a:avLst/>
            </a:prstGeom>
            <a:noFill/>
            <a:ln w="19050" cap="flat" cmpd="sng" algn="ctr">
              <a:solidFill>
                <a:srgbClr val="0078D4"/>
              </a:solidFill>
              <a:prstDash val="solid"/>
              <a:headEnd type="none"/>
              <a:tailEnd type="arrow" w="lg" len="med"/>
            </a:ln>
            <a:effectLst/>
          </p:spPr>
        </p:cxnSp>
        <p:cxnSp>
          <p:nvCxnSpPr>
            <p:cNvPr id="49" name="Straight Arrow Connector 48">
              <a:extLst>
                <a:ext uri="{FF2B5EF4-FFF2-40B4-BE49-F238E27FC236}">
                  <a16:creationId xmlns:a16="http://schemas.microsoft.com/office/drawing/2014/main" id="{9711F31D-2340-49FA-86A5-4C0119CAF26F}"/>
                </a:ext>
              </a:extLst>
            </p:cNvPr>
            <p:cNvCxnSpPr>
              <a:cxnSpLocks/>
            </p:cNvCxnSpPr>
            <p:nvPr/>
          </p:nvCxnSpPr>
          <p:spPr>
            <a:xfrm>
              <a:off x="2715609" y="3530337"/>
              <a:ext cx="1183389" cy="0"/>
            </a:xfrm>
            <a:prstGeom prst="straightConnector1">
              <a:avLst/>
            </a:prstGeom>
            <a:noFill/>
            <a:ln w="19050" cap="flat" cmpd="sng" algn="ctr">
              <a:solidFill>
                <a:srgbClr val="737373"/>
              </a:solidFill>
              <a:prstDash val="solid"/>
              <a:headEnd type="arrow" w="lg" len="med"/>
              <a:tailEnd type="none"/>
            </a:ln>
            <a:effectLst/>
          </p:spPr>
        </p:cxnSp>
        <p:sp>
          <p:nvSpPr>
            <p:cNvPr id="83" name="Rounded Rectangle 5">
              <a:extLst>
                <a:ext uri="{FF2B5EF4-FFF2-40B4-BE49-F238E27FC236}">
                  <a16:creationId xmlns:a16="http://schemas.microsoft.com/office/drawing/2014/main" id="{645C10B1-1198-478D-B655-7E92CF96EEE9}"/>
                </a:ext>
              </a:extLst>
            </p:cNvPr>
            <p:cNvSpPr/>
            <p:nvPr/>
          </p:nvSpPr>
          <p:spPr bwMode="auto">
            <a:xfrm>
              <a:off x="3922231" y="2400149"/>
              <a:ext cx="1737359" cy="1737343"/>
            </a:xfrm>
            <a:prstGeom prst="rect">
              <a:avLst/>
            </a:prstGeom>
            <a:solidFill>
              <a:srgbClr val="FFFFFF"/>
            </a:solidFill>
            <a:ln>
              <a:noFill/>
            </a:ln>
            <a:effectLst>
              <a:outerShdw blurRad="152400" sx="102000" sy="102000" algn="ctr" rotWithShape="0">
                <a:prstClr val="black">
                  <a:alpha val="50000"/>
                </a:prstClr>
              </a:outerShdw>
            </a:effectLst>
          </p:spPr>
          <p:txBody>
            <a:bodyPr rot="0" spcFirstLastPara="0" vertOverflow="overflow" horzOverflow="overflow" vert="horz" wrap="square" lIns="0" tIns="822960" rIns="0" bIns="0"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1600" b="0" i="0" u="none" strike="noStrike" kern="0" cap="none" spc="0" normalizeH="0" baseline="0" noProof="0">
                <a:ln>
                  <a:noFill/>
                </a:ln>
                <a:solidFill>
                  <a:srgbClr val="0D2192"/>
                </a:solidFill>
                <a:effectLst/>
                <a:uLnTx/>
                <a:uFillTx/>
                <a:latin typeface="Segoe UI Semibold"/>
                <a:ea typeface="+mn-ea"/>
                <a:cs typeface="+mn-cs"/>
              </a:endParaRPr>
            </a:p>
          </p:txBody>
        </p:sp>
        <p:pic>
          <p:nvPicPr>
            <p:cNvPr id="84" name="Graphic 83">
              <a:extLst>
                <a:ext uri="{FF2B5EF4-FFF2-40B4-BE49-F238E27FC236}">
                  <a16:creationId xmlns:a16="http://schemas.microsoft.com/office/drawing/2014/main" id="{C5F0EF99-DD13-469B-8A60-9D0C68D9C224}"/>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9333" t="18330" r="9333" b="18330"/>
            <a:stretch/>
          </p:blipFill>
          <p:spPr>
            <a:xfrm>
              <a:off x="4226064" y="2791384"/>
              <a:ext cx="1130569" cy="880462"/>
            </a:xfrm>
            <a:prstGeom prst="rect">
              <a:avLst/>
            </a:prstGeom>
          </p:spPr>
        </p:pic>
      </p:grpSp>
      <p:sp>
        <p:nvSpPr>
          <p:cNvPr id="54" name="Rounded Rectangle 5">
            <a:extLst>
              <a:ext uri="{FF2B5EF4-FFF2-40B4-BE49-F238E27FC236}">
                <a16:creationId xmlns:a16="http://schemas.microsoft.com/office/drawing/2014/main" id="{073771C8-DB91-4549-B1EA-FD86DE1934AC}"/>
              </a:ext>
            </a:extLst>
          </p:cNvPr>
          <p:cNvSpPr/>
          <p:nvPr/>
        </p:nvSpPr>
        <p:spPr bwMode="auto">
          <a:xfrm>
            <a:off x="533646" y="4760988"/>
            <a:ext cx="4017741" cy="1727937"/>
          </a:xfrm>
          <a:prstGeom prst="rect">
            <a:avLst/>
          </a:prstGeom>
          <a:solidFill>
            <a:schemeClr val="bg1">
              <a:lumMod val="95000"/>
            </a:schemeClr>
          </a:solidFill>
          <a:ln>
            <a:noFill/>
          </a:ln>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lang="en-US" sz="2400">
              <a:solidFill>
                <a:schemeClr val="bg1"/>
              </a:solidFill>
              <a:latin typeface="+mj-lt"/>
            </a:endParaRPr>
          </a:p>
        </p:txBody>
      </p:sp>
      <p:cxnSp>
        <p:nvCxnSpPr>
          <p:cNvPr id="56" name="Straight Arrow Connector 55">
            <a:extLst>
              <a:ext uri="{FF2B5EF4-FFF2-40B4-BE49-F238E27FC236}">
                <a16:creationId xmlns:a16="http://schemas.microsoft.com/office/drawing/2014/main" id="{16141567-8840-4184-A649-13B11798E410}"/>
              </a:ext>
            </a:extLst>
          </p:cNvPr>
          <p:cNvCxnSpPr>
            <a:cxnSpLocks/>
          </p:cNvCxnSpPr>
          <p:nvPr/>
        </p:nvCxnSpPr>
        <p:spPr>
          <a:xfrm>
            <a:off x="2100779" y="5495888"/>
            <a:ext cx="881848" cy="0"/>
          </a:xfrm>
          <a:prstGeom prst="straightConnector1">
            <a:avLst/>
          </a:prstGeom>
          <a:noFill/>
          <a:ln w="19050" cap="flat" cmpd="sng" algn="ctr">
            <a:solidFill>
              <a:srgbClr val="0078D4"/>
            </a:solidFill>
            <a:prstDash val="solid"/>
            <a:headEnd type="none"/>
            <a:tailEnd type="arrow" w="lg" len="med"/>
          </a:ln>
          <a:effectLst/>
        </p:spPr>
      </p:cxnSp>
      <p:cxnSp>
        <p:nvCxnSpPr>
          <p:cNvPr id="58" name="Straight Arrow Connector 57">
            <a:extLst>
              <a:ext uri="{FF2B5EF4-FFF2-40B4-BE49-F238E27FC236}">
                <a16:creationId xmlns:a16="http://schemas.microsoft.com/office/drawing/2014/main" id="{7705DDD6-0B81-4A8E-A9DD-727896DA9C0E}"/>
              </a:ext>
            </a:extLst>
          </p:cNvPr>
          <p:cNvCxnSpPr>
            <a:cxnSpLocks/>
          </p:cNvCxnSpPr>
          <p:nvPr/>
        </p:nvCxnSpPr>
        <p:spPr>
          <a:xfrm>
            <a:off x="2100779" y="5872789"/>
            <a:ext cx="881848" cy="0"/>
          </a:xfrm>
          <a:prstGeom prst="straightConnector1">
            <a:avLst/>
          </a:prstGeom>
          <a:noFill/>
          <a:ln w="19050" cap="flat" cmpd="sng" algn="ctr">
            <a:solidFill>
              <a:srgbClr val="737373"/>
            </a:solidFill>
            <a:prstDash val="solid"/>
            <a:headEnd type="arrow" w="lg" len="med"/>
            <a:tailEnd type="none"/>
          </a:ln>
          <a:effectLst/>
        </p:spPr>
      </p:cxnSp>
      <p:sp>
        <p:nvSpPr>
          <p:cNvPr id="60" name="Rounded Rectangle 5">
            <a:extLst>
              <a:ext uri="{FF2B5EF4-FFF2-40B4-BE49-F238E27FC236}">
                <a16:creationId xmlns:a16="http://schemas.microsoft.com/office/drawing/2014/main" id="{803C14AC-CF63-4073-B459-7A3E4C4C03C3}"/>
              </a:ext>
            </a:extLst>
          </p:cNvPr>
          <p:cNvSpPr/>
          <p:nvPr/>
        </p:nvSpPr>
        <p:spPr bwMode="auto">
          <a:xfrm>
            <a:off x="2999940" y="5061202"/>
            <a:ext cx="1294660" cy="1251901"/>
          </a:xfrm>
          <a:prstGeom prst="rect">
            <a:avLst/>
          </a:prstGeom>
          <a:solidFill>
            <a:srgbClr val="FFFFFF"/>
          </a:solidFill>
          <a:ln>
            <a:noFill/>
          </a:ln>
          <a:effectLst>
            <a:outerShdw blurRad="152400" sx="102000" sy="102000" algn="ctr" rotWithShape="0">
              <a:prstClr val="black">
                <a:alpha val="50000"/>
              </a:prstClr>
            </a:outerShdw>
          </a:effectLst>
        </p:spPr>
        <p:txBody>
          <a:bodyPr rot="0" spcFirstLastPara="0" vertOverflow="overflow" horzOverflow="overflow" vert="horz" wrap="square" lIns="0" tIns="822960" rIns="0" bIns="0"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1600" b="0" i="0" u="none" strike="noStrike" kern="0" cap="none" spc="0" normalizeH="0" baseline="0" noProof="0">
              <a:ln>
                <a:noFill/>
              </a:ln>
              <a:solidFill>
                <a:srgbClr val="0D2192"/>
              </a:solidFill>
              <a:effectLst/>
              <a:uLnTx/>
              <a:uFillTx/>
              <a:latin typeface="Segoe UI Semibold"/>
              <a:ea typeface="+mn-ea"/>
              <a:cs typeface="+mn-cs"/>
            </a:endParaRPr>
          </a:p>
        </p:txBody>
      </p:sp>
      <p:pic>
        <p:nvPicPr>
          <p:cNvPr id="63" name="Graphic 62">
            <a:extLst>
              <a:ext uri="{FF2B5EF4-FFF2-40B4-BE49-F238E27FC236}">
                <a16:creationId xmlns:a16="http://schemas.microsoft.com/office/drawing/2014/main" id="{3827450B-82FA-4CE9-8493-4D9D29CFDD40}"/>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9333" t="18330" r="9333" b="18330"/>
          <a:stretch/>
        </p:blipFill>
        <p:spPr>
          <a:xfrm>
            <a:off x="3226353" y="5340311"/>
            <a:ext cx="842487" cy="634447"/>
          </a:xfrm>
          <a:prstGeom prst="rect">
            <a:avLst/>
          </a:prstGeom>
        </p:spPr>
      </p:pic>
      <p:cxnSp>
        <p:nvCxnSpPr>
          <p:cNvPr id="98" name="Straight Arrow Connector 97">
            <a:extLst>
              <a:ext uri="{FF2B5EF4-FFF2-40B4-BE49-F238E27FC236}">
                <a16:creationId xmlns:a16="http://schemas.microsoft.com/office/drawing/2014/main" id="{38C01CB8-F91B-4C9F-918B-54E8F6BB9B38}"/>
              </a:ext>
            </a:extLst>
          </p:cNvPr>
          <p:cNvCxnSpPr>
            <a:cxnSpLocks/>
          </p:cNvCxnSpPr>
          <p:nvPr/>
        </p:nvCxnSpPr>
        <p:spPr>
          <a:xfrm>
            <a:off x="3480048" y="3562078"/>
            <a:ext cx="0" cy="1496304"/>
          </a:xfrm>
          <a:prstGeom prst="straightConnector1">
            <a:avLst/>
          </a:prstGeom>
          <a:noFill/>
          <a:ln w="19050" cap="flat" cmpd="sng" algn="ctr">
            <a:solidFill>
              <a:srgbClr val="0078D4"/>
            </a:solidFill>
            <a:prstDash val="solid"/>
            <a:headEnd type="none"/>
            <a:tailEnd type="arrow" w="lg" len="med"/>
          </a:ln>
          <a:effectLst/>
        </p:spPr>
      </p:cxnSp>
      <p:cxnSp>
        <p:nvCxnSpPr>
          <p:cNvPr id="99" name="Straight Arrow Connector 98">
            <a:extLst>
              <a:ext uri="{FF2B5EF4-FFF2-40B4-BE49-F238E27FC236}">
                <a16:creationId xmlns:a16="http://schemas.microsoft.com/office/drawing/2014/main" id="{EB32052E-6089-46B0-8883-63C360F6499B}"/>
              </a:ext>
            </a:extLst>
          </p:cNvPr>
          <p:cNvCxnSpPr>
            <a:cxnSpLocks/>
          </p:cNvCxnSpPr>
          <p:nvPr/>
        </p:nvCxnSpPr>
        <p:spPr>
          <a:xfrm>
            <a:off x="3909256" y="3562078"/>
            <a:ext cx="0" cy="1496304"/>
          </a:xfrm>
          <a:prstGeom prst="straightConnector1">
            <a:avLst/>
          </a:prstGeom>
          <a:noFill/>
          <a:ln w="19050" cap="flat" cmpd="sng" algn="ctr">
            <a:solidFill>
              <a:srgbClr val="737373"/>
            </a:solidFill>
            <a:prstDash val="solid"/>
            <a:headEnd type="arrow" w="lg" len="med"/>
            <a:tailEnd type="none"/>
          </a:ln>
          <a:effectLst/>
        </p:spPr>
      </p:cxnSp>
      <p:sp>
        <p:nvSpPr>
          <p:cNvPr id="108" name="Rounded Rectangle 5">
            <a:extLst>
              <a:ext uri="{FF2B5EF4-FFF2-40B4-BE49-F238E27FC236}">
                <a16:creationId xmlns:a16="http://schemas.microsoft.com/office/drawing/2014/main" id="{18AF3828-3064-49E9-80D6-33CC770BDB85}"/>
              </a:ext>
            </a:extLst>
          </p:cNvPr>
          <p:cNvSpPr/>
          <p:nvPr/>
        </p:nvSpPr>
        <p:spPr bwMode="auto">
          <a:xfrm>
            <a:off x="7779261" y="4817819"/>
            <a:ext cx="4017741" cy="1727937"/>
          </a:xfrm>
          <a:prstGeom prst="rect">
            <a:avLst/>
          </a:prstGeom>
          <a:solidFill>
            <a:schemeClr val="bg1">
              <a:lumMod val="95000"/>
            </a:schemeClr>
          </a:solidFill>
          <a:ln>
            <a:noFill/>
          </a:ln>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lang="en-US" sz="2400">
              <a:solidFill>
                <a:schemeClr val="bg1"/>
              </a:solidFill>
              <a:latin typeface="+mj-lt"/>
            </a:endParaRPr>
          </a:p>
        </p:txBody>
      </p:sp>
      <p:cxnSp>
        <p:nvCxnSpPr>
          <p:cNvPr id="109" name="Straight Arrow Connector 108">
            <a:extLst>
              <a:ext uri="{FF2B5EF4-FFF2-40B4-BE49-F238E27FC236}">
                <a16:creationId xmlns:a16="http://schemas.microsoft.com/office/drawing/2014/main" id="{25C50752-AE95-4EBA-B25B-6F1F3DC3F66E}"/>
              </a:ext>
            </a:extLst>
          </p:cNvPr>
          <p:cNvCxnSpPr>
            <a:cxnSpLocks/>
          </p:cNvCxnSpPr>
          <p:nvPr/>
        </p:nvCxnSpPr>
        <p:spPr>
          <a:xfrm>
            <a:off x="9373495" y="5438992"/>
            <a:ext cx="881847" cy="0"/>
          </a:xfrm>
          <a:prstGeom prst="straightConnector1">
            <a:avLst/>
          </a:prstGeom>
          <a:noFill/>
          <a:ln w="19050" cap="flat" cmpd="sng" algn="ctr">
            <a:solidFill>
              <a:srgbClr val="0078D4"/>
            </a:solidFill>
            <a:prstDash val="solid"/>
            <a:headEnd type="none"/>
            <a:tailEnd type="arrow" w="lg" len="med"/>
          </a:ln>
          <a:effectLst/>
        </p:spPr>
      </p:cxnSp>
      <p:cxnSp>
        <p:nvCxnSpPr>
          <p:cNvPr id="110" name="Straight Arrow Connector 109">
            <a:extLst>
              <a:ext uri="{FF2B5EF4-FFF2-40B4-BE49-F238E27FC236}">
                <a16:creationId xmlns:a16="http://schemas.microsoft.com/office/drawing/2014/main" id="{BBA69A82-EE25-40A3-91A4-9A5D0352DDC7}"/>
              </a:ext>
            </a:extLst>
          </p:cNvPr>
          <p:cNvCxnSpPr>
            <a:cxnSpLocks/>
          </p:cNvCxnSpPr>
          <p:nvPr/>
        </p:nvCxnSpPr>
        <p:spPr>
          <a:xfrm>
            <a:off x="9373495" y="5875086"/>
            <a:ext cx="881847" cy="0"/>
          </a:xfrm>
          <a:prstGeom prst="straightConnector1">
            <a:avLst/>
          </a:prstGeom>
          <a:noFill/>
          <a:ln w="19050" cap="flat" cmpd="sng" algn="ctr">
            <a:solidFill>
              <a:srgbClr val="737373"/>
            </a:solidFill>
            <a:prstDash val="solid"/>
            <a:headEnd type="arrow" w="lg" len="med"/>
            <a:tailEnd type="none"/>
          </a:ln>
          <a:effectLst/>
        </p:spPr>
      </p:cxnSp>
      <p:sp>
        <p:nvSpPr>
          <p:cNvPr id="112" name="Rounded Rectangle 5">
            <a:extLst>
              <a:ext uri="{FF2B5EF4-FFF2-40B4-BE49-F238E27FC236}">
                <a16:creationId xmlns:a16="http://schemas.microsoft.com/office/drawing/2014/main" id="{EB39EA02-8044-4772-8BA3-BFBCF649D34E}"/>
              </a:ext>
            </a:extLst>
          </p:cNvPr>
          <p:cNvSpPr/>
          <p:nvPr/>
        </p:nvSpPr>
        <p:spPr bwMode="auto">
          <a:xfrm>
            <a:off x="8078835" y="5061201"/>
            <a:ext cx="1294660" cy="1251902"/>
          </a:xfrm>
          <a:prstGeom prst="rect">
            <a:avLst/>
          </a:prstGeom>
          <a:solidFill>
            <a:srgbClr val="FFFFFF"/>
          </a:solidFill>
          <a:ln>
            <a:noFill/>
          </a:ln>
          <a:effectLst>
            <a:outerShdw blurRad="152400" sx="102000" sy="102000" algn="ctr" rotWithShape="0">
              <a:prstClr val="black">
                <a:alpha val="50000"/>
              </a:prstClr>
            </a:outerShdw>
          </a:effectLst>
        </p:spPr>
        <p:txBody>
          <a:bodyPr rot="0" spcFirstLastPara="0" vertOverflow="overflow" horzOverflow="overflow" vert="horz" wrap="square" lIns="0" tIns="822960" rIns="0" bIns="0"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1600" b="0" i="0" u="none" strike="noStrike" kern="0" cap="none" spc="0" normalizeH="0" baseline="0" noProof="0">
              <a:ln>
                <a:noFill/>
              </a:ln>
              <a:solidFill>
                <a:srgbClr val="0D2192"/>
              </a:solidFill>
              <a:effectLst/>
              <a:uLnTx/>
              <a:uFillTx/>
              <a:latin typeface="Segoe UI Semibold"/>
              <a:ea typeface="+mn-ea"/>
              <a:cs typeface="+mn-cs"/>
            </a:endParaRPr>
          </a:p>
        </p:txBody>
      </p:sp>
      <p:pic>
        <p:nvPicPr>
          <p:cNvPr id="113" name="Graphic 112">
            <a:extLst>
              <a:ext uri="{FF2B5EF4-FFF2-40B4-BE49-F238E27FC236}">
                <a16:creationId xmlns:a16="http://schemas.microsoft.com/office/drawing/2014/main" id="{0A93DB1F-FED7-4431-8FEF-AB7A37E6B2BD}"/>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9333" t="18330" r="9333" b="18330"/>
          <a:stretch/>
        </p:blipFill>
        <p:spPr>
          <a:xfrm>
            <a:off x="8342199" y="5336059"/>
            <a:ext cx="877194" cy="634447"/>
          </a:xfrm>
          <a:prstGeom prst="rect">
            <a:avLst/>
          </a:prstGeom>
        </p:spPr>
      </p:pic>
      <p:sp>
        <p:nvSpPr>
          <p:cNvPr id="16" name="TextBox 15">
            <a:extLst>
              <a:ext uri="{FF2B5EF4-FFF2-40B4-BE49-F238E27FC236}">
                <a16:creationId xmlns:a16="http://schemas.microsoft.com/office/drawing/2014/main" id="{BC4C2CE4-C468-447D-9196-DE7231B76702}"/>
              </a:ext>
            </a:extLst>
          </p:cNvPr>
          <p:cNvSpPr txBox="1"/>
          <p:nvPr/>
        </p:nvSpPr>
        <p:spPr>
          <a:xfrm>
            <a:off x="2419178" y="3873621"/>
            <a:ext cx="1011518" cy="492443"/>
          </a:xfrm>
          <a:prstGeom prst="rect">
            <a:avLst/>
          </a:prstGeom>
          <a:noFill/>
        </p:spPr>
        <p:txBody>
          <a:bodyPr wrap="square" lIns="0" tIns="0" rIns="0" bIns="0" rtlCol="0">
            <a:spAutoFit/>
          </a:bodyPr>
          <a:lstStyle/>
          <a:p>
            <a:pPr algn="ctr"/>
            <a:r>
              <a:rPr lang="en-US" sz="1600" b="1">
                <a:gradFill>
                  <a:gsLst>
                    <a:gs pos="2917">
                      <a:schemeClr val="tx1"/>
                    </a:gs>
                    <a:gs pos="30000">
                      <a:schemeClr val="tx1"/>
                    </a:gs>
                  </a:gsLst>
                  <a:lin ang="5400000" scaled="0"/>
                </a:gradFill>
              </a:rPr>
              <a:t>Service invocation</a:t>
            </a:r>
          </a:p>
        </p:txBody>
      </p:sp>
      <p:grpSp>
        <p:nvGrpSpPr>
          <p:cNvPr id="7" name="Group 6">
            <a:extLst>
              <a:ext uri="{FF2B5EF4-FFF2-40B4-BE49-F238E27FC236}">
                <a16:creationId xmlns:a16="http://schemas.microsoft.com/office/drawing/2014/main" id="{2836D677-14DF-4ECF-95FD-F2824ED25DAF}"/>
              </a:ext>
            </a:extLst>
          </p:cNvPr>
          <p:cNvGrpSpPr/>
          <p:nvPr/>
        </p:nvGrpSpPr>
        <p:grpSpPr>
          <a:xfrm>
            <a:off x="5614291" y="5136119"/>
            <a:ext cx="1102066" cy="1102066"/>
            <a:chOff x="5614291" y="5162184"/>
            <a:chExt cx="1102066" cy="1102066"/>
          </a:xfrm>
        </p:grpSpPr>
        <p:sp>
          <p:nvSpPr>
            <p:cNvPr id="122" name="Oval 121">
              <a:extLst>
                <a:ext uri="{FF2B5EF4-FFF2-40B4-BE49-F238E27FC236}">
                  <a16:creationId xmlns:a16="http://schemas.microsoft.com/office/drawing/2014/main" id="{4CA36114-E525-4CE6-96CE-5DBE2BF8D8DF}"/>
                </a:ext>
              </a:extLst>
            </p:cNvPr>
            <p:cNvSpPr/>
            <p:nvPr/>
          </p:nvSpPr>
          <p:spPr bwMode="auto">
            <a:xfrm>
              <a:off x="5614291" y="5162184"/>
              <a:ext cx="1102066" cy="1102066"/>
            </a:xfrm>
            <a:prstGeom prst="ellipse">
              <a:avLst/>
            </a:prstGeom>
            <a:solidFill>
              <a:schemeClr val="bg1"/>
            </a:solidFill>
            <a:ln>
              <a:noFill/>
            </a:ln>
            <a:effectLst>
              <a:outerShdw blurRad="152400" sx="102000" sy="102000" algn="ctr" rotWithShape="0">
                <a:prstClr val="black">
                  <a:alpha val="5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400" err="1">
                <a:solidFill>
                  <a:schemeClr val="bg1"/>
                </a:solidFill>
                <a:latin typeface="+mj-lt"/>
              </a:endParaRPr>
            </a:p>
          </p:txBody>
        </p:sp>
        <p:pic>
          <p:nvPicPr>
            <p:cNvPr id="1026" name="Picture 2" descr="Image result for kafka logo">
              <a:extLst>
                <a:ext uri="{FF2B5EF4-FFF2-40B4-BE49-F238E27FC236}">
                  <a16:creationId xmlns:a16="http://schemas.microsoft.com/office/drawing/2014/main" id="{FC664DDD-4B21-499F-B2A1-6AD693A2892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02215" y="5458269"/>
              <a:ext cx="970044" cy="509895"/>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4" name="Straight Arrow Connector 3">
            <a:extLst>
              <a:ext uri="{FF2B5EF4-FFF2-40B4-BE49-F238E27FC236}">
                <a16:creationId xmlns:a16="http://schemas.microsoft.com/office/drawing/2014/main" id="{921016DB-936C-4E96-9F42-592AD36457D8}"/>
              </a:ext>
            </a:extLst>
          </p:cNvPr>
          <p:cNvCxnSpPr>
            <a:cxnSpLocks/>
            <a:stCxn id="60" idx="3"/>
            <a:endCxn id="122" idx="2"/>
          </p:cNvCxnSpPr>
          <p:nvPr/>
        </p:nvCxnSpPr>
        <p:spPr>
          <a:xfrm flipV="1">
            <a:off x="4294600" y="5687152"/>
            <a:ext cx="1319691" cy="1"/>
          </a:xfrm>
          <a:prstGeom prst="straightConnector1">
            <a:avLst/>
          </a:prstGeom>
          <a:noFill/>
          <a:ln w="19050" cap="flat" cmpd="sng" algn="ctr">
            <a:solidFill>
              <a:srgbClr val="0078D4"/>
            </a:solidFill>
            <a:prstDash val="solid"/>
            <a:headEnd type="none"/>
            <a:tailEnd type="arrow" w="lg" len="med"/>
          </a:ln>
          <a:effectLst/>
        </p:spPr>
      </p:cxnSp>
      <p:cxnSp>
        <p:nvCxnSpPr>
          <p:cNvPr id="9" name="Straight Arrow Connector 8">
            <a:extLst>
              <a:ext uri="{FF2B5EF4-FFF2-40B4-BE49-F238E27FC236}">
                <a16:creationId xmlns:a16="http://schemas.microsoft.com/office/drawing/2014/main" id="{01971F56-88FF-4F84-8034-0C11E3BFC3DD}"/>
              </a:ext>
            </a:extLst>
          </p:cNvPr>
          <p:cNvCxnSpPr>
            <a:cxnSpLocks/>
            <a:stCxn id="122" idx="6"/>
            <a:endCxn id="112" idx="1"/>
          </p:cNvCxnSpPr>
          <p:nvPr/>
        </p:nvCxnSpPr>
        <p:spPr>
          <a:xfrm>
            <a:off x="6716357" y="5687152"/>
            <a:ext cx="1362478" cy="0"/>
          </a:xfrm>
          <a:prstGeom prst="straightConnector1">
            <a:avLst/>
          </a:prstGeom>
          <a:noFill/>
          <a:ln w="19050" cap="flat" cmpd="sng" algn="ctr">
            <a:solidFill>
              <a:srgbClr val="0078D4"/>
            </a:solidFill>
            <a:prstDash val="solid"/>
            <a:headEnd type="none"/>
            <a:tailEnd type="arrow" w="lg" len="med"/>
          </a:ln>
          <a:effectLst/>
        </p:spPr>
      </p:cxnSp>
      <p:cxnSp>
        <p:nvCxnSpPr>
          <p:cNvPr id="1029" name="Connector: Elbow 1028">
            <a:extLst>
              <a:ext uri="{FF2B5EF4-FFF2-40B4-BE49-F238E27FC236}">
                <a16:creationId xmlns:a16="http://schemas.microsoft.com/office/drawing/2014/main" id="{D7FF50E0-A7C6-42B7-A279-D244226CCB52}"/>
              </a:ext>
            </a:extLst>
          </p:cNvPr>
          <p:cNvCxnSpPr>
            <a:cxnSpLocks/>
            <a:endCxn id="107" idx="0"/>
          </p:cNvCxnSpPr>
          <p:nvPr/>
        </p:nvCxnSpPr>
        <p:spPr>
          <a:xfrm>
            <a:off x="8998647" y="1217571"/>
            <a:ext cx="1705827" cy="768664"/>
          </a:xfrm>
          <a:prstGeom prst="bentConnector2">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1030" name="TextBox 1029">
            <a:extLst>
              <a:ext uri="{FF2B5EF4-FFF2-40B4-BE49-F238E27FC236}">
                <a16:creationId xmlns:a16="http://schemas.microsoft.com/office/drawing/2014/main" id="{593A1C79-8D2D-40D6-A418-95CC25D4E9D6}"/>
              </a:ext>
            </a:extLst>
          </p:cNvPr>
          <p:cNvSpPr txBox="1"/>
          <p:nvPr/>
        </p:nvSpPr>
        <p:spPr>
          <a:xfrm>
            <a:off x="9951363" y="753971"/>
            <a:ext cx="1230105" cy="246221"/>
          </a:xfrm>
          <a:prstGeom prst="rect">
            <a:avLst/>
          </a:prstGeom>
          <a:noFill/>
        </p:spPr>
        <p:txBody>
          <a:bodyPr wrap="square" lIns="0" tIns="0" rIns="0" bIns="0" rtlCol="0">
            <a:spAutoFit/>
          </a:bodyPr>
          <a:lstStyle/>
          <a:p>
            <a:pPr algn="ctr"/>
            <a:r>
              <a:rPr lang="en-US" sz="1600" b="1">
                <a:gradFill>
                  <a:gsLst>
                    <a:gs pos="2917">
                      <a:schemeClr val="tx1"/>
                    </a:gs>
                    <a:gs pos="30000">
                      <a:schemeClr val="tx1"/>
                    </a:gs>
                  </a:gsLst>
                  <a:lin ang="5400000" scaled="0"/>
                </a:gradFill>
              </a:rPr>
              <a:t>Visualize</a:t>
            </a:r>
          </a:p>
        </p:txBody>
      </p:sp>
      <p:sp>
        <p:nvSpPr>
          <p:cNvPr id="1034" name="TextBox 1033">
            <a:extLst>
              <a:ext uri="{FF2B5EF4-FFF2-40B4-BE49-F238E27FC236}">
                <a16:creationId xmlns:a16="http://schemas.microsoft.com/office/drawing/2014/main" id="{3F0797C0-89A0-4983-8640-5F7AFFFA4C11}"/>
              </a:ext>
            </a:extLst>
          </p:cNvPr>
          <p:cNvSpPr txBox="1"/>
          <p:nvPr/>
        </p:nvSpPr>
        <p:spPr>
          <a:xfrm>
            <a:off x="5526367" y="6315702"/>
            <a:ext cx="1230105" cy="492443"/>
          </a:xfrm>
          <a:prstGeom prst="rect">
            <a:avLst/>
          </a:prstGeom>
          <a:noFill/>
        </p:spPr>
        <p:txBody>
          <a:bodyPr wrap="square" lIns="0" tIns="0" rIns="0" bIns="0" rtlCol="0">
            <a:spAutoFit/>
          </a:bodyPr>
          <a:lstStyle/>
          <a:p>
            <a:pPr algn="ctr"/>
            <a:r>
              <a:rPr lang="en-US" sz="1600" b="1">
                <a:gradFill>
                  <a:gsLst>
                    <a:gs pos="2917">
                      <a:schemeClr val="tx1"/>
                    </a:gs>
                    <a:gs pos="30000">
                      <a:schemeClr val="tx1"/>
                    </a:gs>
                  </a:gsLst>
                  <a:lin ang="5400000" scaled="0"/>
                </a:gradFill>
              </a:rPr>
              <a:t>Pub/Sub component</a:t>
            </a:r>
          </a:p>
        </p:txBody>
      </p:sp>
      <p:sp>
        <p:nvSpPr>
          <p:cNvPr id="1035" name="TextBox 1034">
            <a:extLst>
              <a:ext uri="{FF2B5EF4-FFF2-40B4-BE49-F238E27FC236}">
                <a16:creationId xmlns:a16="http://schemas.microsoft.com/office/drawing/2014/main" id="{720A8BAE-07D1-4EC5-848B-E5A3A89D50A9}"/>
              </a:ext>
            </a:extLst>
          </p:cNvPr>
          <p:cNvSpPr txBox="1"/>
          <p:nvPr/>
        </p:nvSpPr>
        <p:spPr>
          <a:xfrm>
            <a:off x="6804281" y="5357703"/>
            <a:ext cx="1230105" cy="246221"/>
          </a:xfrm>
          <a:prstGeom prst="rect">
            <a:avLst/>
          </a:prstGeom>
          <a:noFill/>
        </p:spPr>
        <p:txBody>
          <a:bodyPr wrap="square" lIns="0" tIns="0" rIns="0" bIns="0" rtlCol="0">
            <a:spAutoFit/>
          </a:bodyPr>
          <a:lstStyle/>
          <a:p>
            <a:pPr algn="ctr"/>
            <a:r>
              <a:rPr lang="en-US" sz="1600" b="1">
                <a:gradFill>
                  <a:gsLst>
                    <a:gs pos="2917">
                      <a:schemeClr val="tx1"/>
                    </a:gs>
                    <a:gs pos="30000">
                      <a:schemeClr val="tx1"/>
                    </a:gs>
                  </a:gsLst>
                  <a:lin ang="5400000" scaled="0"/>
                </a:gradFill>
              </a:rPr>
              <a:t>Subscribe</a:t>
            </a:r>
          </a:p>
        </p:txBody>
      </p:sp>
      <p:grpSp>
        <p:nvGrpSpPr>
          <p:cNvPr id="1043" name="Group 1042">
            <a:extLst>
              <a:ext uri="{FF2B5EF4-FFF2-40B4-BE49-F238E27FC236}">
                <a16:creationId xmlns:a16="http://schemas.microsoft.com/office/drawing/2014/main" id="{F2128E81-97C5-4B7F-9125-974D697FBB7F}"/>
              </a:ext>
            </a:extLst>
          </p:cNvPr>
          <p:cNvGrpSpPr/>
          <p:nvPr/>
        </p:nvGrpSpPr>
        <p:grpSpPr>
          <a:xfrm>
            <a:off x="9381966" y="1986235"/>
            <a:ext cx="2645015" cy="1875147"/>
            <a:chOff x="9139368" y="1986235"/>
            <a:chExt cx="2645015" cy="1875147"/>
          </a:xfrm>
        </p:grpSpPr>
        <p:sp>
          <p:nvSpPr>
            <p:cNvPr id="107" name="Rounded Rectangle 5">
              <a:extLst>
                <a:ext uri="{FF2B5EF4-FFF2-40B4-BE49-F238E27FC236}">
                  <a16:creationId xmlns:a16="http://schemas.microsoft.com/office/drawing/2014/main" id="{67870F97-9F3A-4B28-978D-166582D0234A}"/>
                </a:ext>
              </a:extLst>
            </p:cNvPr>
            <p:cNvSpPr/>
            <p:nvPr/>
          </p:nvSpPr>
          <p:spPr bwMode="auto">
            <a:xfrm>
              <a:off x="9139368" y="1986235"/>
              <a:ext cx="2645015" cy="1875147"/>
            </a:xfrm>
            <a:prstGeom prst="rect">
              <a:avLst/>
            </a:prstGeom>
            <a:solidFill>
              <a:schemeClr val="accent1">
                <a:lumMod val="20000"/>
                <a:lumOff val="80000"/>
              </a:schemeClr>
            </a:solidFill>
            <a:ln>
              <a:noFill/>
            </a:ln>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lang="en-US" sz="2400">
                <a:solidFill>
                  <a:schemeClr val="bg1"/>
                </a:solidFill>
                <a:latin typeface="+mj-lt"/>
              </a:endParaRPr>
            </a:p>
          </p:txBody>
        </p:sp>
        <p:sp>
          <p:nvSpPr>
            <p:cNvPr id="1024" name="Rectangle 1023">
              <a:extLst>
                <a:ext uri="{FF2B5EF4-FFF2-40B4-BE49-F238E27FC236}">
                  <a16:creationId xmlns:a16="http://schemas.microsoft.com/office/drawing/2014/main" id="{803CED7D-65C6-42B1-9550-933DDA8B371E}"/>
                </a:ext>
              </a:extLst>
            </p:cNvPr>
            <p:cNvSpPr/>
            <p:nvPr/>
          </p:nvSpPr>
          <p:spPr bwMode="auto">
            <a:xfrm>
              <a:off x="9219393" y="2114086"/>
              <a:ext cx="1424208" cy="45991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1600">
                  <a:gradFill>
                    <a:gsLst>
                      <a:gs pos="0">
                        <a:srgbClr val="FFFFFF"/>
                      </a:gs>
                      <a:gs pos="100000">
                        <a:srgbClr val="FFFFFF"/>
                      </a:gs>
                    </a:gsLst>
                    <a:lin ang="5400000" scaled="0"/>
                  </a:gradFill>
                  <a:ea typeface="Segoe UI" pitchFamily="34" charset="0"/>
                  <a:cs typeface="Segoe UI" pitchFamily="34" charset="0"/>
                </a:rPr>
                <a:t>Service A</a:t>
              </a:r>
            </a:p>
          </p:txBody>
        </p:sp>
        <p:sp>
          <p:nvSpPr>
            <p:cNvPr id="1036" name="Rectangle 1035">
              <a:extLst>
                <a:ext uri="{FF2B5EF4-FFF2-40B4-BE49-F238E27FC236}">
                  <a16:creationId xmlns:a16="http://schemas.microsoft.com/office/drawing/2014/main" id="{021B34CD-E1D1-4086-BA73-6E8DA53C7F4D}"/>
                </a:ext>
              </a:extLst>
            </p:cNvPr>
            <p:cNvSpPr/>
            <p:nvPr/>
          </p:nvSpPr>
          <p:spPr bwMode="auto">
            <a:xfrm>
              <a:off x="9689756" y="2674853"/>
              <a:ext cx="1424208" cy="45991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1600">
                  <a:gradFill>
                    <a:gsLst>
                      <a:gs pos="0">
                        <a:srgbClr val="FFFFFF"/>
                      </a:gs>
                      <a:gs pos="100000">
                        <a:srgbClr val="FFFFFF"/>
                      </a:gs>
                    </a:gsLst>
                    <a:lin ang="5400000" scaled="0"/>
                  </a:gradFill>
                  <a:ea typeface="Segoe UI" pitchFamily="34" charset="0"/>
                  <a:cs typeface="Segoe UI" pitchFamily="34" charset="0"/>
                </a:rPr>
                <a:t>Service B</a:t>
              </a:r>
            </a:p>
          </p:txBody>
        </p:sp>
        <p:sp>
          <p:nvSpPr>
            <p:cNvPr id="1037" name="Rectangle 1036">
              <a:extLst>
                <a:ext uri="{FF2B5EF4-FFF2-40B4-BE49-F238E27FC236}">
                  <a16:creationId xmlns:a16="http://schemas.microsoft.com/office/drawing/2014/main" id="{AC6CF0F8-2603-4B24-A22E-57D0BF90EF46}"/>
                </a:ext>
              </a:extLst>
            </p:cNvPr>
            <p:cNvSpPr/>
            <p:nvPr/>
          </p:nvSpPr>
          <p:spPr bwMode="auto">
            <a:xfrm>
              <a:off x="10236284" y="3267776"/>
              <a:ext cx="1424208" cy="45991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1600">
                  <a:gradFill>
                    <a:gsLst>
                      <a:gs pos="0">
                        <a:srgbClr val="FFFFFF"/>
                      </a:gs>
                      <a:gs pos="100000">
                        <a:srgbClr val="FFFFFF"/>
                      </a:gs>
                    </a:gsLst>
                    <a:lin ang="5400000" scaled="0"/>
                  </a:gradFill>
                  <a:ea typeface="Segoe UI" pitchFamily="34" charset="0"/>
                  <a:cs typeface="Segoe UI" pitchFamily="34" charset="0"/>
                </a:rPr>
                <a:t>Service C</a:t>
              </a:r>
            </a:p>
          </p:txBody>
        </p:sp>
        <p:cxnSp>
          <p:nvCxnSpPr>
            <p:cNvPr id="1038" name="Connector: Elbow 1037">
              <a:extLst>
                <a:ext uri="{FF2B5EF4-FFF2-40B4-BE49-F238E27FC236}">
                  <a16:creationId xmlns:a16="http://schemas.microsoft.com/office/drawing/2014/main" id="{F720330B-0B89-4C84-83B1-B30FAD61438A}"/>
                </a:ext>
              </a:extLst>
            </p:cNvPr>
            <p:cNvCxnSpPr>
              <a:cxnSpLocks/>
              <a:endCxn id="1036" idx="1"/>
            </p:cNvCxnSpPr>
            <p:nvPr/>
          </p:nvCxnSpPr>
          <p:spPr>
            <a:xfrm rot="16200000" flipH="1">
              <a:off x="9380938" y="2595991"/>
              <a:ext cx="339730" cy="277906"/>
            </a:xfrm>
            <a:prstGeom prst="bentConnector2">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1041" name="Connector: Elbow 1040">
              <a:extLst>
                <a:ext uri="{FF2B5EF4-FFF2-40B4-BE49-F238E27FC236}">
                  <a16:creationId xmlns:a16="http://schemas.microsoft.com/office/drawing/2014/main" id="{A3B42871-E772-40A0-AE77-7F2F88AE200D}"/>
                </a:ext>
              </a:extLst>
            </p:cNvPr>
            <p:cNvCxnSpPr>
              <a:cxnSpLocks/>
            </p:cNvCxnSpPr>
            <p:nvPr/>
          </p:nvCxnSpPr>
          <p:spPr>
            <a:xfrm rot="16200000" flipH="1">
              <a:off x="9946280" y="3188914"/>
              <a:ext cx="339730" cy="277906"/>
            </a:xfrm>
            <a:prstGeom prst="bentConnector2">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grpSp>
      <p:sp>
        <p:nvSpPr>
          <p:cNvPr id="1045" name="TextBox 1044">
            <a:extLst>
              <a:ext uri="{FF2B5EF4-FFF2-40B4-BE49-F238E27FC236}">
                <a16:creationId xmlns:a16="http://schemas.microsoft.com/office/drawing/2014/main" id="{C9F7E2A5-70C5-46C0-99D4-5F6E20645F5F}"/>
              </a:ext>
            </a:extLst>
          </p:cNvPr>
          <p:cNvSpPr txBox="1"/>
          <p:nvPr/>
        </p:nvSpPr>
        <p:spPr>
          <a:xfrm>
            <a:off x="8029210" y="1360753"/>
            <a:ext cx="841216" cy="492443"/>
          </a:xfrm>
          <a:prstGeom prst="rect">
            <a:avLst/>
          </a:prstGeom>
          <a:noFill/>
        </p:spPr>
        <p:txBody>
          <a:bodyPr wrap="square" lIns="0" tIns="0" rIns="0" bIns="0" rtlCol="0">
            <a:spAutoFit/>
          </a:bodyPr>
          <a:lstStyle/>
          <a:p>
            <a:pPr algn="ctr"/>
            <a:r>
              <a:rPr lang="en-US" sz="1600" b="1">
                <a:gradFill>
                  <a:gsLst>
                    <a:gs pos="2917">
                      <a:schemeClr val="tx1"/>
                    </a:gs>
                    <a:gs pos="30000">
                      <a:schemeClr val="tx1"/>
                    </a:gs>
                  </a:gsLst>
                  <a:lin ang="5400000" scaled="0"/>
                </a:gradFill>
              </a:rPr>
              <a:t>And more…</a:t>
            </a:r>
          </a:p>
        </p:txBody>
      </p:sp>
      <p:sp>
        <p:nvSpPr>
          <p:cNvPr id="170" name="TextBox 169">
            <a:extLst>
              <a:ext uri="{FF2B5EF4-FFF2-40B4-BE49-F238E27FC236}">
                <a16:creationId xmlns:a16="http://schemas.microsoft.com/office/drawing/2014/main" id="{F5101611-E806-4B9E-ACFE-3A3CEF0A697C}"/>
              </a:ext>
            </a:extLst>
          </p:cNvPr>
          <p:cNvSpPr txBox="1"/>
          <p:nvPr/>
        </p:nvSpPr>
        <p:spPr>
          <a:xfrm>
            <a:off x="4563079" y="2939818"/>
            <a:ext cx="1180703" cy="430887"/>
          </a:xfrm>
          <a:prstGeom prst="rect">
            <a:avLst/>
          </a:prstGeom>
          <a:noFill/>
        </p:spPr>
        <p:txBody>
          <a:bodyPr wrap="square">
            <a:spAutoFit/>
          </a:bodyPr>
          <a:lstStyle/>
          <a:p>
            <a:pPr algn="ctr" defTabSz="932472" fontAlgn="base">
              <a:spcBef>
                <a:spcPct val="0"/>
              </a:spcBef>
              <a:spcAft>
                <a:spcPct val="0"/>
              </a:spcAft>
            </a:pPr>
            <a:r>
              <a:rPr lang="en-US" sz="1100" dirty="0">
                <a:ea typeface="Segoe UI" pitchFamily="34" charset="0"/>
                <a:cs typeface="Segoe UI" pitchFamily="34" charset="0"/>
              </a:rPr>
              <a:t>W3C tracing context</a:t>
            </a:r>
          </a:p>
        </p:txBody>
      </p:sp>
      <p:sp>
        <p:nvSpPr>
          <p:cNvPr id="1052" name="TextBox 1051">
            <a:extLst>
              <a:ext uri="{FF2B5EF4-FFF2-40B4-BE49-F238E27FC236}">
                <a16:creationId xmlns:a16="http://schemas.microsoft.com/office/drawing/2014/main" id="{13463878-CA8A-4BFC-B3F8-749339F9A807}"/>
              </a:ext>
            </a:extLst>
          </p:cNvPr>
          <p:cNvSpPr txBox="1"/>
          <p:nvPr/>
        </p:nvSpPr>
        <p:spPr>
          <a:xfrm>
            <a:off x="5186902" y="4602375"/>
            <a:ext cx="1180703" cy="430887"/>
          </a:xfrm>
          <a:prstGeom prst="rect">
            <a:avLst/>
          </a:prstGeom>
          <a:noFill/>
        </p:spPr>
        <p:txBody>
          <a:bodyPr wrap="square">
            <a:spAutoFit/>
          </a:bodyPr>
          <a:lstStyle/>
          <a:p>
            <a:pPr algn="ctr" defTabSz="932472" fontAlgn="base">
              <a:spcBef>
                <a:spcPct val="0"/>
              </a:spcBef>
              <a:spcAft>
                <a:spcPct val="0"/>
              </a:spcAft>
            </a:pPr>
            <a:r>
              <a:rPr lang="en-US" sz="1100" dirty="0">
                <a:ea typeface="Segoe UI" pitchFamily="34" charset="0"/>
                <a:cs typeface="Segoe UI" pitchFamily="34" charset="0"/>
              </a:rPr>
              <a:t>W3C tracing context</a:t>
            </a:r>
          </a:p>
        </p:txBody>
      </p:sp>
      <p:sp>
        <p:nvSpPr>
          <p:cNvPr id="1053" name="TextBox 1052">
            <a:extLst>
              <a:ext uri="{FF2B5EF4-FFF2-40B4-BE49-F238E27FC236}">
                <a16:creationId xmlns:a16="http://schemas.microsoft.com/office/drawing/2014/main" id="{DBF50421-F941-4B1E-8A8F-5646C7EAA208}"/>
              </a:ext>
            </a:extLst>
          </p:cNvPr>
          <p:cNvSpPr txBox="1"/>
          <p:nvPr/>
        </p:nvSpPr>
        <p:spPr>
          <a:xfrm>
            <a:off x="6864834" y="4506435"/>
            <a:ext cx="1180703" cy="430887"/>
          </a:xfrm>
          <a:prstGeom prst="rect">
            <a:avLst/>
          </a:prstGeom>
          <a:noFill/>
        </p:spPr>
        <p:txBody>
          <a:bodyPr wrap="square">
            <a:spAutoFit/>
          </a:bodyPr>
          <a:lstStyle/>
          <a:p>
            <a:pPr algn="ctr" defTabSz="932472" fontAlgn="base">
              <a:spcBef>
                <a:spcPct val="0"/>
              </a:spcBef>
              <a:spcAft>
                <a:spcPct val="0"/>
              </a:spcAft>
            </a:pPr>
            <a:r>
              <a:rPr lang="en-US" sz="1100" dirty="0">
                <a:ea typeface="Segoe UI" pitchFamily="34" charset="0"/>
                <a:cs typeface="Segoe UI" pitchFamily="34" charset="0"/>
              </a:rPr>
              <a:t>W3C tracing context</a:t>
            </a:r>
          </a:p>
        </p:txBody>
      </p:sp>
      <p:sp>
        <p:nvSpPr>
          <p:cNvPr id="1054" name="TextBox 1053">
            <a:extLst>
              <a:ext uri="{FF2B5EF4-FFF2-40B4-BE49-F238E27FC236}">
                <a16:creationId xmlns:a16="http://schemas.microsoft.com/office/drawing/2014/main" id="{B81C7FF0-7CBF-478C-BFEA-8D9098243848}"/>
              </a:ext>
            </a:extLst>
          </p:cNvPr>
          <p:cNvSpPr txBox="1"/>
          <p:nvPr/>
        </p:nvSpPr>
        <p:spPr>
          <a:xfrm>
            <a:off x="4338470" y="5383844"/>
            <a:ext cx="1230105" cy="246221"/>
          </a:xfrm>
          <a:prstGeom prst="rect">
            <a:avLst/>
          </a:prstGeom>
          <a:noFill/>
        </p:spPr>
        <p:txBody>
          <a:bodyPr wrap="square" lIns="0" tIns="0" rIns="0" bIns="0" rtlCol="0">
            <a:spAutoFit/>
          </a:bodyPr>
          <a:lstStyle/>
          <a:p>
            <a:pPr algn="ctr"/>
            <a:r>
              <a:rPr lang="en-US" sz="1600" b="1">
                <a:gradFill>
                  <a:gsLst>
                    <a:gs pos="2917">
                      <a:schemeClr val="tx1"/>
                    </a:gs>
                    <a:gs pos="30000">
                      <a:schemeClr val="tx1"/>
                    </a:gs>
                  </a:gsLst>
                  <a:lin ang="5400000" scaled="0"/>
                </a:gradFill>
              </a:rPr>
              <a:t>Publish</a:t>
            </a:r>
          </a:p>
        </p:txBody>
      </p:sp>
      <p:pic>
        <p:nvPicPr>
          <p:cNvPr id="5" name="Graphic 4">
            <a:extLst>
              <a:ext uri="{FF2B5EF4-FFF2-40B4-BE49-F238E27FC236}">
                <a16:creationId xmlns:a16="http://schemas.microsoft.com/office/drawing/2014/main" id="{EF27A9C2-1E3C-4263-8EE2-863FCEBEC07B}"/>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464157" y="4760988"/>
            <a:ext cx="1665509" cy="1943091"/>
          </a:xfrm>
          <a:prstGeom prst="rect">
            <a:avLst/>
          </a:prstGeom>
        </p:spPr>
      </p:pic>
      <p:pic>
        <p:nvPicPr>
          <p:cNvPr id="6" name="Graphic 5">
            <a:extLst>
              <a:ext uri="{FF2B5EF4-FFF2-40B4-BE49-F238E27FC236}">
                <a16:creationId xmlns:a16="http://schemas.microsoft.com/office/drawing/2014/main" id="{DC5C08BF-34A2-4D42-92BA-42961EAACC8B}"/>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10285595" y="4817819"/>
            <a:ext cx="1665509" cy="1943094"/>
          </a:xfrm>
          <a:prstGeom prst="rect">
            <a:avLst/>
          </a:prstGeom>
        </p:spPr>
      </p:pic>
      <p:pic>
        <p:nvPicPr>
          <p:cNvPr id="11" name="Graphic 10">
            <a:extLst>
              <a:ext uri="{FF2B5EF4-FFF2-40B4-BE49-F238E27FC236}">
                <a16:creationId xmlns:a16="http://schemas.microsoft.com/office/drawing/2014/main" id="{6A274A93-9344-4B57-8298-72BC0F7A3D3E}"/>
              </a:ext>
            </a:extLst>
          </p:cNvPr>
          <p:cNvPicPr>
            <a:picLocks noChangeAspect="1"/>
          </p:cNvPicPr>
          <p:nvPr/>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478318" y="2017957"/>
            <a:ext cx="1666465" cy="1944207"/>
          </a:xfrm>
          <a:prstGeom prst="rect">
            <a:avLst/>
          </a:prstGeom>
        </p:spPr>
      </p:pic>
      <p:sp>
        <p:nvSpPr>
          <p:cNvPr id="12" name="TextBox 11">
            <a:extLst>
              <a:ext uri="{FF2B5EF4-FFF2-40B4-BE49-F238E27FC236}">
                <a16:creationId xmlns:a16="http://schemas.microsoft.com/office/drawing/2014/main" id="{ED956922-7C7C-499E-9F2C-C3ACC9309CFD}"/>
              </a:ext>
            </a:extLst>
          </p:cNvPr>
          <p:cNvSpPr txBox="1"/>
          <p:nvPr/>
        </p:nvSpPr>
        <p:spPr>
          <a:xfrm>
            <a:off x="10626849" y="5578644"/>
            <a:ext cx="1063433" cy="307777"/>
          </a:xfrm>
          <a:prstGeom prst="rect">
            <a:avLst/>
          </a:prstGeom>
          <a:noFill/>
        </p:spPr>
        <p:txBody>
          <a:bodyPr wrap="none" lIns="0" tIns="0" rIns="0" bIns="0" rtlCol="0">
            <a:spAutoFit/>
          </a:bodyPr>
          <a:lstStyle/>
          <a:p>
            <a:pPr algn="ctr"/>
            <a:r>
              <a:rPr lang="en-US" sz="2000" dirty="0">
                <a:solidFill>
                  <a:srgbClr val="202192"/>
                </a:solidFill>
                <a:latin typeface="+mj-lt"/>
              </a:rPr>
              <a:t>Service C</a:t>
            </a:r>
          </a:p>
        </p:txBody>
      </p:sp>
      <p:sp>
        <p:nvSpPr>
          <p:cNvPr id="8" name="TextBox 7">
            <a:extLst>
              <a:ext uri="{FF2B5EF4-FFF2-40B4-BE49-F238E27FC236}">
                <a16:creationId xmlns:a16="http://schemas.microsoft.com/office/drawing/2014/main" id="{C1307344-B052-494A-96D5-71CCCF3A9257}"/>
              </a:ext>
            </a:extLst>
          </p:cNvPr>
          <p:cNvSpPr txBox="1"/>
          <p:nvPr/>
        </p:nvSpPr>
        <p:spPr>
          <a:xfrm>
            <a:off x="724907" y="2734944"/>
            <a:ext cx="1076257" cy="307777"/>
          </a:xfrm>
          <a:prstGeom prst="rect">
            <a:avLst/>
          </a:prstGeom>
          <a:noFill/>
        </p:spPr>
        <p:txBody>
          <a:bodyPr wrap="none" lIns="0" tIns="0" rIns="0" bIns="0" rtlCol="0">
            <a:spAutoFit/>
          </a:bodyPr>
          <a:lstStyle/>
          <a:p>
            <a:pPr algn="ctr"/>
            <a:r>
              <a:rPr lang="en-US" sz="2000" dirty="0">
                <a:solidFill>
                  <a:schemeClr val="bg1"/>
                </a:solidFill>
                <a:latin typeface="+mj-lt"/>
              </a:rPr>
              <a:t>Service A</a:t>
            </a:r>
          </a:p>
        </p:txBody>
      </p:sp>
      <p:sp>
        <p:nvSpPr>
          <p:cNvPr id="13" name="TextBox 12">
            <a:extLst>
              <a:ext uri="{FF2B5EF4-FFF2-40B4-BE49-F238E27FC236}">
                <a16:creationId xmlns:a16="http://schemas.microsoft.com/office/drawing/2014/main" id="{80A30C4C-1F34-48B2-B755-89EA5D8AA4D8}"/>
              </a:ext>
            </a:extLst>
          </p:cNvPr>
          <p:cNvSpPr txBox="1"/>
          <p:nvPr/>
        </p:nvSpPr>
        <p:spPr>
          <a:xfrm>
            <a:off x="726510" y="5460805"/>
            <a:ext cx="1060227" cy="307777"/>
          </a:xfrm>
          <a:prstGeom prst="rect">
            <a:avLst/>
          </a:prstGeom>
          <a:noFill/>
        </p:spPr>
        <p:txBody>
          <a:bodyPr wrap="none" lIns="0" tIns="0" rIns="0" bIns="0" rtlCol="0">
            <a:spAutoFit/>
          </a:bodyPr>
          <a:lstStyle/>
          <a:p>
            <a:pPr algn="ctr"/>
            <a:r>
              <a:rPr lang="en-US" sz="2000" dirty="0">
                <a:solidFill>
                  <a:srgbClr val="202192"/>
                </a:solidFill>
                <a:latin typeface="+mj-lt"/>
              </a:rPr>
              <a:t>Service B</a:t>
            </a:r>
          </a:p>
        </p:txBody>
      </p:sp>
      <p:grpSp>
        <p:nvGrpSpPr>
          <p:cNvPr id="62" name="Group 61">
            <a:extLst>
              <a:ext uri="{FF2B5EF4-FFF2-40B4-BE49-F238E27FC236}">
                <a16:creationId xmlns:a16="http://schemas.microsoft.com/office/drawing/2014/main" id="{E4044FB7-BF48-42F1-B35B-F6A7BFDDBD47}"/>
              </a:ext>
            </a:extLst>
          </p:cNvPr>
          <p:cNvGrpSpPr/>
          <p:nvPr/>
        </p:nvGrpSpPr>
        <p:grpSpPr>
          <a:xfrm>
            <a:off x="5215620" y="687613"/>
            <a:ext cx="3790670" cy="1545313"/>
            <a:chOff x="7002395" y="908596"/>
            <a:chExt cx="3790670" cy="1545313"/>
          </a:xfrm>
        </p:grpSpPr>
        <p:sp>
          <p:nvSpPr>
            <p:cNvPr id="64" name="Rounded Rectangle 5">
              <a:extLst>
                <a:ext uri="{FF2B5EF4-FFF2-40B4-BE49-F238E27FC236}">
                  <a16:creationId xmlns:a16="http://schemas.microsoft.com/office/drawing/2014/main" id="{79BD974C-2D1D-42EB-959F-21FB788AF3C6}"/>
                </a:ext>
              </a:extLst>
            </p:cNvPr>
            <p:cNvSpPr/>
            <p:nvPr/>
          </p:nvSpPr>
          <p:spPr bwMode="auto">
            <a:xfrm>
              <a:off x="7002395" y="908596"/>
              <a:ext cx="3790670" cy="1545313"/>
            </a:xfrm>
            <a:prstGeom prst="rect">
              <a:avLst/>
            </a:prstGeom>
            <a:solidFill>
              <a:schemeClr val="bg1">
                <a:lumMod val="95000"/>
              </a:schemeClr>
            </a:solidFill>
            <a:ln>
              <a:noFill/>
            </a:ln>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lang="en-US" sz="2400">
                <a:solidFill>
                  <a:schemeClr val="bg1"/>
                </a:solidFill>
                <a:latin typeface="+mj-lt"/>
              </a:endParaRPr>
            </a:p>
          </p:txBody>
        </p:sp>
        <p:sp>
          <p:nvSpPr>
            <p:cNvPr id="65" name="TextBox 64">
              <a:extLst>
                <a:ext uri="{FF2B5EF4-FFF2-40B4-BE49-F238E27FC236}">
                  <a16:creationId xmlns:a16="http://schemas.microsoft.com/office/drawing/2014/main" id="{F5CEB21C-978B-40BF-AEF6-4B1FCD17B6EA}"/>
                </a:ext>
              </a:extLst>
            </p:cNvPr>
            <p:cNvSpPr txBox="1"/>
            <p:nvPr/>
          </p:nvSpPr>
          <p:spPr>
            <a:xfrm>
              <a:off x="7214808" y="1048169"/>
              <a:ext cx="3365844" cy="276999"/>
            </a:xfrm>
            <a:prstGeom prst="rect">
              <a:avLst/>
            </a:prstGeom>
            <a:noFill/>
          </p:spPr>
          <p:txBody>
            <a:bodyPr wrap="square" lIns="0" tIns="0" rIns="0" bIns="0" rtlCol="0">
              <a:spAutoFit/>
            </a:bodyPr>
            <a:lstStyle/>
            <a:p>
              <a:pPr algn="ctr"/>
              <a:r>
                <a:rPr lang="en-US">
                  <a:solidFill>
                    <a:schemeClr val="accent1"/>
                  </a:solidFill>
                  <a:latin typeface="+mj-lt"/>
                </a:rPr>
                <a:t>Backend Monitoring Tools</a:t>
              </a:r>
              <a:endParaRPr lang="en-US" sz="1800">
                <a:solidFill>
                  <a:schemeClr val="accent1"/>
                </a:solidFill>
                <a:latin typeface="+mj-lt"/>
              </a:endParaRPr>
            </a:p>
          </p:txBody>
        </p:sp>
      </p:grpSp>
      <p:grpSp>
        <p:nvGrpSpPr>
          <p:cNvPr id="66" name="Group 65">
            <a:extLst>
              <a:ext uri="{FF2B5EF4-FFF2-40B4-BE49-F238E27FC236}">
                <a16:creationId xmlns:a16="http://schemas.microsoft.com/office/drawing/2014/main" id="{146C0D57-A903-4562-A909-333A9CF4D5B6}"/>
              </a:ext>
            </a:extLst>
          </p:cNvPr>
          <p:cNvGrpSpPr/>
          <p:nvPr/>
        </p:nvGrpSpPr>
        <p:grpSpPr>
          <a:xfrm>
            <a:off x="5991919" y="2748337"/>
            <a:ext cx="1529858" cy="1599827"/>
            <a:chOff x="0" y="0"/>
            <a:chExt cx="622182" cy="637404"/>
          </a:xfrm>
        </p:grpSpPr>
        <p:sp>
          <p:nvSpPr>
            <p:cNvPr id="67" name="Rounded Rectangle 5">
              <a:extLst>
                <a:ext uri="{FF2B5EF4-FFF2-40B4-BE49-F238E27FC236}">
                  <a16:creationId xmlns:a16="http://schemas.microsoft.com/office/drawing/2014/main" id="{94C09388-A5FD-4F7D-A13A-1DB0E0821476}"/>
                </a:ext>
              </a:extLst>
            </p:cNvPr>
            <p:cNvSpPr/>
            <p:nvPr/>
          </p:nvSpPr>
          <p:spPr bwMode="auto">
            <a:xfrm>
              <a:off x="0" y="0"/>
              <a:ext cx="622182" cy="622745"/>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horz" wrap="square" lIns="0" tIns="548640" rIns="0" bIns="146304" numCol="1" spcCol="0" rtlCol="0" fromWordArt="0" anchor="ctr" anchorCtr="0" forceAA="0" compatLnSpc="1">
              <a:prstTxWarp prst="textNoShape">
                <a:avLst/>
              </a:prstTxWarp>
              <a:noAutofit/>
            </a:bodyPr>
            <a:lstStyle/>
            <a:p>
              <a:pPr marL="0" marR="0">
                <a:lnSpc>
                  <a:spcPct val="107000"/>
                </a:lnSpc>
                <a:spcBef>
                  <a:spcPts val="0"/>
                </a:spcBef>
                <a:spcAft>
                  <a:spcPts val="0"/>
                </a:spcAft>
              </a:pPr>
              <a:r>
                <a:rPr lang="en-US" sz="1200">
                  <a:effectLst/>
                  <a:latin typeface="Times New Roman" panose="02020603050405020304" pitchFamily="18" charset="0"/>
                  <a:ea typeface="Times New Roman" panose="02020603050405020304" pitchFamily="18" charset="0"/>
                  <a:cs typeface="Calibri" panose="020F0502020204030204" pitchFamily="34" charset="0"/>
                </a:rPr>
                <a:t> </a:t>
              </a:r>
              <a:endParaRPr lang="en-US" sz="1000">
                <a:effectLst/>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1200">
                  <a:effectLst/>
                  <a:latin typeface="Times New Roman" panose="02020603050405020304" pitchFamily="18" charset="0"/>
                  <a:ea typeface="Times New Roman" panose="02020603050405020304" pitchFamily="18" charset="0"/>
                  <a:cs typeface="Calibri" panose="020F0502020204030204" pitchFamily="34" charset="0"/>
                </a:rPr>
                <a:t> </a:t>
              </a:r>
              <a:endParaRPr lang="en-US" sz="1000">
                <a:effectLst/>
                <a:ea typeface="Calibri" panose="020F0502020204030204" pitchFamily="34" charset="0"/>
                <a:cs typeface="Calibri" panose="020F0502020204030204" pitchFamily="34" charset="0"/>
              </a:endParaRPr>
            </a:p>
            <a:p>
              <a:pPr marL="0" marR="0" fontAlgn="base">
                <a:lnSpc>
                  <a:spcPct val="107000"/>
                </a:lnSpc>
                <a:spcBef>
                  <a:spcPts val="0"/>
                </a:spcBef>
                <a:spcAft>
                  <a:spcPts val="800"/>
                </a:spcAft>
              </a:pPr>
              <a:r>
                <a:rPr lang="vi-VN" sz="1000">
                  <a:effectLst/>
                  <a:ea typeface="Calibri" panose="020F0502020204030204" pitchFamily="34" charset="0"/>
                  <a:cs typeface="Calibri" panose="020F0502020204030204" pitchFamily="34" charset="0"/>
                </a:rPr>
                <a:t> </a:t>
              </a:r>
              <a:endParaRPr lang="en-US" sz="1000">
                <a:effectLst/>
                <a:ea typeface="Calibri" panose="020F0502020204030204" pitchFamily="34" charset="0"/>
                <a:cs typeface="Calibri" panose="020F0502020204030204" pitchFamily="34" charset="0"/>
              </a:endParaRPr>
            </a:p>
          </p:txBody>
        </p:sp>
        <p:pic>
          <p:nvPicPr>
            <p:cNvPr id="68" name="Picture 67" descr="CNCF Branding | OpenTelemetry">
              <a:extLst>
                <a:ext uri="{FF2B5EF4-FFF2-40B4-BE49-F238E27FC236}">
                  <a16:creationId xmlns:a16="http://schemas.microsoft.com/office/drawing/2014/main" id="{B795354E-DB2C-40B5-9CD8-94CFA9348365}"/>
                </a:ext>
              </a:extLst>
            </p:cNvPr>
            <p:cNvPicPr>
              <a:picLocks noChangeAspect="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0800" y="83820"/>
              <a:ext cx="508000" cy="295910"/>
            </a:xfrm>
            <a:prstGeom prst="rect">
              <a:avLst/>
            </a:prstGeom>
            <a:noFill/>
            <a:ln>
              <a:noFill/>
            </a:ln>
          </p:spPr>
        </p:pic>
        <p:sp>
          <p:nvSpPr>
            <p:cNvPr id="69" name="Text Box 90">
              <a:extLst>
                <a:ext uri="{FF2B5EF4-FFF2-40B4-BE49-F238E27FC236}">
                  <a16:creationId xmlns:a16="http://schemas.microsoft.com/office/drawing/2014/main" id="{ADE9BF2A-6DE5-4967-9324-57A26D8B39E7}"/>
                </a:ext>
              </a:extLst>
            </p:cNvPr>
            <p:cNvSpPr txBox="1"/>
            <p:nvPr/>
          </p:nvSpPr>
          <p:spPr>
            <a:xfrm>
              <a:off x="26775" y="399914"/>
              <a:ext cx="568325" cy="23749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07000"/>
                </a:lnSpc>
                <a:spcBef>
                  <a:spcPts val="0"/>
                </a:spcBef>
                <a:spcAft>
                  <a:spcPts val="800"/>
                </a:spcAft>
              </a:pPr>
              <a:r>
                <a:rPr lang="en-US" b="1">
                  <a:effectLst/>
                  <a:ea typeface="Calibri" panose="020F0502020204030204" pitchFamily="34" charset="0"/>
                  <a:cs typeface="Calibri" panose="020F0502020204030204" pitchFamily="34" charset="0"/>
                </a:rPr>
                <a:t>Collector</a:t>
              </a:r>
            </a:p>
          </p:txBody>
        </p:sp>
      </p:grpSp>
      <p:cxnSp>
        <p:nvCxnSpPr>
          <p:cNvPr id="27" name="Straight Arrow Connector 26">
            <a:extLst>
              <a:ext uri="{FF2B5EF4-FFF2-40B4-BE49-F238E27FC236}">
                <a16:creationId xmlns:a16="http://schemas.microsoft.com/office/drawing/2014/main" id="{215325E9-083E-49B1-A942-9CBAED75BB12}"/>
              </a:ext>
            </a:extLst>
          </p:cNvPr>
          <p:cNvCxnSpPr>
            <a:cxnSpLocks/>
          </p:cNvCxnSpPr>
          <p:nvPr/>
        </p:nvCxnSpPr>
        <p:spPr>
          <a:xfrm>
            <a:off x="6756848" y="2231549"/>
            <a:ext cx="0" cy="516788"/>
          </a:xfrm>
          <a:prstGeom prst="straightConnector1">
            <a:avLst/>
          </a:prstGeom>
          <a:noFill/>
          <a:ln w="19050" cap="flat" cmpd="sng" algn="ctr">
            <a:solidFill>
              <a:srgbClr val="737373"/>
            </a:solidFill>
            <a:prstDash val="solid"/>
            <a:headEnd type="arrow" w="lg" len="med"/>
            <a:tailEnd type="none"/>
          </a:ln>
          <a:effectLst/>
        </p:spPr>
      </p:cxnSp>
      <p:pic>
        <p:nvPicPr>
          <p:cNvPr id="28" name="Graphic 27" descr="Tools outline">
            <a:extLst>
              <a:ext uri="{FF2B5EF4-FFF2-40B4-BE49-F238E27FC236}">
                <a16:creationId xmlns:a16="http://schemas.microsoft.com/office/drawing/2014/main" id="{B82CBFAE-2DC4-46DD-B1F7-3BBBB003A966}"/>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444016" y="1387747"/>
            <a:ext cx="663118" cy="663118"/>
          </a:xfrm>
          <a:prstGeom prst="rect">
            <a:avLst/>
          </a:prstGeom>
        </p:spPr>
      </p:pic>
      <p:sp>
        <p:nvSpPr>
          <p:cNvPr id="30" name="TextBox 29">
            <a:extLst>
              <a:ext uri="{FF2B5EF4-FFF2-40B4-BE49-F238E27FC236}">
                <a16:creationId xmlns:a16="http://schemas.microsoft.com/office/drawing/2014/main" id="{96C1D68D-6BD8-4E91-BBCE-0344DF8AB042}"/>
              </a:ext>
            </a:extLst>
          </p:cNvPr>
          <p:cNvSpPr txBox="1"/>
          <p:nvPr/>
        </p:nvSpPr>
        <p:spPr>
          <a:xfrm>
            <a:off x="5428033" y="827186"/>
            <a:ext cx="3365844" cy="276999"/>
          </a:xfrm>
          <a:prstGeom prst="rect">
            <a:avLst/>
          </a:prstGeom>
          <a:noFill/>
        </p:spPr>
        <p:txBody>
          <a:bodyPr wrap="square" lIns="0" tIns="0" rIns="0" bIns="0" rtlCol="0">
            <a:spAutoFit/>
          </a:bodyPr>
          <a:lstStyle/>
          <a:p>
            <a:pPr algn="ctr"/>
            <a:r>
              <a:rPr lang="en-US">
                <a:solidFill>
                  <a:schemeClr val="accent1"/>
                </a:solidFill>
                <a:latin typeface="+mj-lt"/>
              </a:rPr>
              <a:t>Backend Monitoring Tools</a:t>
            </a:r>
            <a:endParaRPr lang="en-US" sz="1800">
              <a:solidFill>
                <a:schemeClr val="accent1"/>
              </a:solidFill>
              <a:latin typeface="+mj-lt"/>
            </a:endParaRPr>
          </a:p>
        </p:txBody>
      </p:sp>
      <p:sp>
        <p:nvSpPr>
          <p:cNvPr id="31" name="TextBox 30">
            <a:extLst>
              <a:ext uri="{FF2B5EF4-FFF2-40B4-BE49-F238E27FC236}">
                <a16:creationId xmlns:a16="http://schemas.microsoft.com/office/drawing/2014/main" id="{93C272F6-05C8-460D-B9E3-5B6E3001FFDC}"/>
              </a:ext>
            </a:extLst>
          </p:cNvPr>
          <p:cNvSpPr txBox="1"/>
          <p:nvPr/>
        </p:nvSpPr>
        <p:spPr>
          <a:xfrm>
            <a:off x="7301095" y="1434258"/>
            <a:ext cx="1375433" cy="492443"/>
          </a:xfrm>
          <a:prstGeom prst="rect">
            <a:avLst/>
          </a:prstGeom>
          <a:noFill/>
        </p:spPr>
        <p:txBody>
          <a:bodyPr wrap="square" lIns="0" tIns="0" rIns="0" bIns="0" rtlCol="0">
            <a:spAutoFit/>
          </a:bodyPr>
          <a:lstStyle/>
          <a:p>
            <a:pPr algn="ctr"/>
            <a:r>
              <a:rPr lang="en-US" sz="1600" b="1" dirty="0">
                <a:gradFill>
                  <a:gsLst>
                    <a:gs pos="2917">
                      <a:schemeClr val="tx1"/>
                    </a:gs>
                    <a:gs pos="30000">
                      <a:schemeClr val="tx1"/>
                    </a:gs>
                  </a:gsLst>
                  <a:lin ang="5400000" scaled="0"/>
                </a:gradFill>
              </a:rPr>
              <a:t>Your tool of choice</a:t>
            </a:r>
          </a:p>
        </p:txBody>
      </p:sp>
      <p:pic>
        <p:nvPicPr>
          <p:cNvPr id="36" name="Picture 35">
            <a:extLst>
              <a:ext uri="{FF2B5EF4-FFF2-40B4-BE49-F238E27FC236}">
                <a16:creationId xmlns:a16="http://schemas.microsoft.com/office/drawing/2014/main" id="{458A2FB4-8CE1-4B1A-96BE-709390059D55}"/>
              </a:ext>
            </a:extLst>
          </p:cNvPr>
          <p:cNvPicPr>
            <a:picLocks noChangeAspect="1"/>
          </p:cNvPicPr>
          <p:nvPr/>
        </p:nvPicPr>
        <p:blipFill>
          <a:blip r:embed="rId15"/>
          <a:stretch>
            <a:fillRect/>
          </a:stretch>
        </p:blipFill>
        <p:spPr>
          <a:xfrm>
            <a:off x="506866" y="235825"/>
            <a:ext cx="11101778" cy="963251"/>
          </a:xfrm>
          <a:prstGeom prst="rect">
            <a:avLst/>
          </a:prstGeom>
        </p:spPr>
      </p:pic>
      <p:cxnSp>
        <p:nvCxnSpPr>
          <p:cNvPr id="70" name="Straight Arrow Connector 69">
            <a:extLst>
              <a:ext uri="{FF2B5EF4-FFF2-40B4-BE49-F238E27FC236}">
                <a16:creationId xmlns:a16="http://schemas.microsoft.com/office/drawing/2014/main" id="{69ED6309-C9CF-4016-BBE9-09B4EFA635FF}"/>
              </a:ext>
            </a:extLst>
          </p:cNvPr>
          <p:cNvCxnSpPr>
            <a:cxnSpLocks/>
            <a:stCxn id="83" idx="3"/>
          </p:cNvCxnSpPr>
          <p:nvPr/>
        </p:nvCxnSpPr>
        <p:spPr>
          <a:xfrm flipV="1">
            <a:off x="4333871" y="2904809"/>
            <a:ext cx="1603379" cy="5968"/>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0F66A3A7-268D-4996-A92A-EB14282E0560}"/>
              </a:ext>
            </a:extLst>
          </p:cNvPr>
          <p:cNvCxnSpPr>
            <a:cxnSpLocks/>
          </p:cNvCxnSpPr>
          <p:nvPr/>
        </p:nvCxnSpPr>
        <p:spPr>
          <a:xfrm flipV="1">
            <a:off x="4294600" y="4310230"/>
            <a:ext cx="1682876" cy="748153"/>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D7803D58-88A4-451E-A11B-9E923CD71EDC}"/>
              </a:ext>
            </a:extLst>
          </p:cNvPr>
          <p:cNvCxnSpPr>
            <a:cxnSpLocks/>
            <a:stCxn id="112" idx="0"/>
          </p:cNvCxnSpPr>
          <p:nvPr/>
        </p:nvCxnSpPr>
        <p:spPr>
          <a:xfrm flipH="1" flipV="1">
            <a:off x="7521022" y="4305759"/>
            <a:ext cx="1205143" cy="755442"/>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627891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wipe(right)">
                                      <p:cBhvr>
                                        <p:cTn id="7" dur="500"/>
                                        <p:tgtEl>
                                          <p:spTgt spid="70"/>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71"/>
                                        </p:tgtEl>
                                        <p:attrNameLst>
                                          <p:attrName>style.visibility</p:attrName>
                                        </p:attrNameLst>
                                      </p:cBhvr>
                                      <p:to>
                                        <p:strVal val="visible"/>
                                      </p:to>
                                    </p:set>
                                    <p:animEffect transition="in" filter="wipe(right)">
                                      <p:cBhvr>
                                        <p:cTn id="11" dur="500"/>
                                        <p:tgtEl>
                                          <p:spTgt spid="71"/>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72"/>
                                        </p:tgtEl>
                                        <p:attrNameLst>
                                          <p:attrName>style.visibility</p:attrName>
                                        </p:attrNameLst>
                                      </p:cBhvr>
                                      <p:to>
                                        <p:strVal val="visible"/>
                                      </p:to>
                                    </p:set>
                                    <p:animEffect transition="in" filter="wipe(right)">
                                      <p:cBhvr>
                                        <p:cTn id="15"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80D96B-D494-4669-9657-D7B140BEA6DA}"/>
              </a:ext>
            </a:extLst>
          </p:cNvPr>
          <p:cNvSpPr>
            <a:spLocks noGrp="1"/>
          </p:cNvSpPr>
          <p:nvPr>
            <p:ph type="title"/>
          </p:nvPr>
        </p:nvSpPr>
        <p:spPr>
          <a:xfrm>
            <a:off x="1303867" y="457200"/>
            <a:ext cx="10302916" cy="553998"/>
          </a:xfrm>
        </p:spPr>
        <p:txBody>
          <a:bodyPr/>
          <a:lstStyle/>
          <a:p>
            <a:r>
              <a:rPr lang="en-US"/>
              <a:t>Metrics</a:t>
            </a:r>
          </a:p>
        </p:txBody>
      </p:sp>
      <p:pic>
        <p:nvPicPr>
          <p:cNvPr id="4" name="Graphic 3">
            <a:extLst>
              <a:ext uri="{FF2B5EF4-FFF2-40B4-BE49-F238E27FC236}">
                <a16:creationId xmlns:a16="http://schemas.microsoft.com/office/drawing/2014/main" id="{2412C1B8-239B-4A19-A293-4FCD2AA9B7AB}"/>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503260" y="421526"/>
            <a:ext cx="564762" cy="621004"/>
          </a:xfrm>
          <a:prstGeom prst="rect">
            <a:avLst/>
          </a:prstGeom>
        </p:spPr>
      </p:pic>
      <p:pic>
        <p:nvPicPr>
          <p:cNvPr id="5" name="Picture 2" descr="Screenshot of the system service dashboard">
            <a:extLst>
              <a:ext uri="{FF2B5EF4-FFF2-40B4-BE49-F238E27FC236}">
                <a16:creationId xmlns:a16="http://schemas.microsoft.com/office/drawing/2014/main" id="{242F0C72-9729-4DC2-94D1-8E395341A7D4}"/>
              </a:ext>
            </a:extLst>
          </p:cNvPr>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a:stretch/>
        </p:blipFill>
        <p:spPr bwMode="auto">
          <a:xfrm>
            <a:off x="4883960" y="766279"/>
            <a:ext cx="6752379" cy="4823266"/>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Group 69">
            <a:extLst>
              <a:ext uri="{FF2B5EF4-FFF2-40B4-BE49-F238E27FC236}">
                <a16:creationId xmlns:a16="http://schemas.microsoft.com/office/drawing/2014/main" id="{12A4F020-D5F3-4E65-85D0-8C5F0C920E40}"/>
              </a:ext>
            </a:extLst>
          </p:cNvPr>
          <p:cNvGrpSpPr/>
          <p:nvPr/>
        </p:nvGrpSpPr>
        <p:grpSpPr>
          <a:xfrm>
            <a:off x="574146" y="2768600"/>
            <a:ext cx="3692526" cy="3090333"/>
            <a:chOff x="584199" y="3219450"/>
            <a:chExt cx="3692526" cy="3090333"/>
          </a:xfrm>
        </p:grpSpPr>
        <p:sp>
          <p:nvSpPr>
            <p:cNvPr id="71" name="Content Placeholder 39">
              <a:extLst>
                <a:ext uri="{FF2B5EF4-FFF2-40B4-BE49-F238E27FC236}">
                  <a16:creationId xmlns:a16="http://schemas.microsoft.com/office/drawing/2014/main" id="{ECF5241E-DA67-4819-9F51-BC106C003E9E}"/>
                </a:ext>
              </a:extLst>
            </p:cNvPr>
            <p:cNvSpPr txBox="1">
              <a:spLocks/>
            </p:cNvSpPr>
            <p:nvPr/>
          </p:nvSpPr>
          <p:spPr>
            <a:xfrm>
              <a:off x="584201" y="3219450"/>
              <a:ext cx="3692524" cy="3090333"/>
            </a:xfrm>
            <a:prstGeom prst="rect">
              <a:avLst/>
            </a:prstGeom>
          </p:spPr>
          <p:txBody>
            <a:bodyPr lIns="0" tIns="0" rIns="0" bIns="0"/>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1200"/>
                </a:spcAft>
                <a:buClrTx/>
                <a:buSzPct val="90000"/>
                <a:buFont typeface="Wingdings" panose="05000000000000000000" pitchFamily="2" charset="2"/>
                <a:buNone/>
                <a:tabLst/>
                <a:defRPr/>
              </a:pPr>
              <a:r>
                <a:rPr kumimoji="0" lang="en-US" sz="1800" b="0" i="0" u="none" strike="noStrike" kern="1200" cap="none" spc="0" normalizeH="0" baseline="0" noProof="0">
                  <a:ln>
                    <a:noFill/>
                  </a:ln>
                  <a:solidFill>
                    <a:srgbClr val="0078D4"/>
                  </a:solidFill>
                  <a:effectLst/>
                  <a:uLnTx/>
                  <a:uFillTx/>
                  <a:latin typeface="Segoe UI Semibold"/>
                  <a:ea typeface="+mn-ea"/>
                  <a:cs typeface="Segoe UI" panose="020B0502040204020203" pitchFamily="34" charset="0"/>
                </a:rPr>
                <a:t>Dapr Metrics features:</a:t>
              </a:r>
            </a:p>
            <a:p>
              <a:pPr marL="365760" marR="0" lvl="1" indent="0" algn="l" defTabSz="932742" rtl="0" eaLnBrk="1" fontAlgn="auto" latinLnBrk="0" hangingPunct="1">
                <a:lnSpc>
                  <a:spcPct val="100000"/>
                </a:lnSpc>
                <a:spcBef>
                  <a:spcPts val="600"/>
                </a:spcBef>
                <a:spcAft>
                  <a:spcPts val="1200"/>
                </a:spcAft>
                <a:buClrTx/>
                <a:buSzPct val="90000"/>
                <a:buFont typeface="Wingdings" panose="05000000000000000000" pitchFamily="2" charset="2"/>
                <a:buNone/>
                <a:tabLst/>
                <a:defRPr/>
              </a:pPr>
              <a:r>
                <a:rPr kumimoji="0" lang="en-US" sz="1800" b="0" i="0" u="none" strike="noStrike" kern="1200" cap="none" spc="0" normalizeH="0" baseline="0" noProof="0">
                  <a:ln>
                    <a:noFill/>
                  </a:ln>
                  <a:solidFill>
                    <a:srgbClr val="000000"/>
                  </a:solidFill>
                  <a:effectLst/>
                  <a:uLnTx/>
                  <a:uFillTx/>
                  <a:latin typeface="Segoe UI"/>
                  <a:ea typeface="+mn-ea"/>
                  <a:cs typeface="+mn-cs"/>
                </a:rPr>
                <a:t>Call latency</a:t>
              </a:r>
            </a:p>
            <a:p>
              <a:pPr marL="365760" marR="0" lvl="1" indent="0" algn="l" defTabSz="932742" rtl="0" eaLnBrk="1" fontAlgn="auto" latinLnBrk="0" hangingPunct="1">
                <a:lnSpc>
                  <a:spcPct val="100000"/>
                </a:lnSpc>
                <a:spcBef>
                  <a:spcPts val="600"/>
                </a:spcBef>
                <a:spcAft>
                  <a:spcPts val="1200"/>
                </a:spcAft>
                <a:buClrTx/>
                <a:buSzPct val="90000"/>
                <a:buFont typeface="Wingdings" panose="05000000000000000000" pitchFamily="2" charset="2"/>
                <a:buNone/>
                <a:tabLst/>
                <a:defRPr/>
              </a:pPr>
              <a:r>
                <a:rPr kumimoji="0" lang="en-US" sz="1800" b="0" i="0" u="none" strike="noStrike" kern="1200" cap="none" spc="0" normalizeH="0" baseline="0" noProof="0">
                  <a:ln>
                    <a:noFill/>
                  </a:ln>
                  <a:solidFill>
                    <a:srgbClr val="000000"/>
                  </a:solidFill>
                  <a:effectLst/>
                  <a:uLnTx/>
                  <a:uFillTx/>
                  <a:latin typeface="Segoe UI"/>
                  <a:ea typeface="+mn-ea"/>
                  <a:cs typeface="+mn-cs"/>
                </a:rPr>
                <a:t>CPU/memory usage</a:t>
              </a:r>
            </a:p>
            <a:p>
              <a:pPr marL="365760" marR="0" lvl="1" indent="0" algn="l" defTabSz="932742" rtl="0" eaLnBrk="1" fontAlgn="auto" latinLnBrk="0" hangingPunct="1">
                <a:lnSpc>
                  <a:spcPct val="100000"/>
                </a:lnSpc>
                <a:spcBef>
                  <a:spcPts val="600"/>
                </a:spcBef>
                <a:spcAft>
                  <a:spcPts val="1200"/>
                </a:spcAft>
                <a:buClrTx/>
                <a:buSzPct val="90000"/>
                <a:buFont typeface="Wingdings" panose="05000000000000000000" pitchFamily="2" charset="2"/>
                <a:buNone/>
                <a:tabLst/>
                <a:defRPr/>
              </a:pPr>
              <a:r>
                <a:rPr kumimoji="0" lang="en-US" sz="1800" b="0" i="0" u="none" strike="noStrike" kern="1200" cap="none" spc="0" normalizeH="0" baseline="0" noProof="0">
                  <a:ln>
                    <a:noFill/>
                  </a:ln>
                  <a:solidFill>
                    <a:srgbClr val="000000"/>
                  </a:solidFill>
                  <a:effectLst/>
                  <a:uLnTx/>
                  <a:uFillTx/>
                  <a:latin typeface="Segoe UI"/>
                  <a:ea typeface="+mn-ea"/>
                  <a:cs typeface="+mn-cs"/>
                </a:rPr>
                <a:t>Error rates</a:t>
              </a:r>
            </a:p>
            <a:p>
              <a:pPr marL="365760" marR="0" lvl="1" indent="0" algn="l" defTabSz="932742" rtl="0" eaLnBrk="1" fontAlgn="auto" latinLnBrk="0" hangingPunct="1">
                <a:lnSpc>
                  <a:spcPct val="100000"/>
                </a:lnSpc>
                <a:spcBef>
                  <a:spcPts val="600"/>
                </a:spcBef>
                <a:spcAft>
                  <a:spcPts val="1200"/>
                </a:spcAft>
                <a:buClrTx/>
                <a:buSzPct val="90000"/>
                <a:buFont typeface="Wingdings" panose="05000000000000000000" pitchFamily="2" charset="2"/>
                <a:buNone/>
                <a:tabLst/>
                <a:defRPr/>
              </a:pPr>
              <a:r>
                <a:rPr kumimoji="0" lang="en-US" sz="1800" b="0" i="0" u="none" strike="noStrike" kern="1200" cap="none" spc="0" normalizeH="0" baseline="0" noProof="0">
                  <a:ln>
                    <a:noFill/>
                  </a:ln>
                  <a:solidFill>
                    <a:srgbClr val="000000"/>
                  </a:solidFill>
                  <a:effectLst/>
                  <a:uLnTx/>
                  <a:uFillTx/>
                  <a:latin typeface="Segoe UI"/>
                  <a:ea typeface="+mn-ea"/>
                  <a:cs typeface="+mn-cs"/>
                </a:rPr>
                <a:t>Sidecar injection failures</a:t>
              </a:r>
            </a:p>
            <a:p>
              <a:pPr marL="365760" marR="0" lvl="1" indent="0" algn="l" defTabSz="932742" rtl="0" eaLnBrk="1" fontAlgn="auto" latinLnBrk="0" hangingPunct="1">
                <a:lnSpc>
                  <a:spcPct val="100000"/>
                </a:lnSpc>
                <a:spcBef>
                  <a:spcPts val="600"/>
                </a:spcBef>
                <a:spcAft>
                  <a:spcPts val="1200"/>
                </a:spcAft>
                <a:buClrTx/>
                <a:buSzPct val="90000"/>
                <a:buFont typeface="Wingdings" panose="05000000000000000000" pitchFamily="2" charset="2"/>
                <a:buNone/>
                <a:tabLst/>
                <a:defRPr/>
              </a:pPr>
              <a:r>
                <a:rPr kumimoji="0" lang="en-US" sz="1800" b="0" i="0" u="none" strike="noStrike" kern="1200" cap="none" spc="0" normalizeH="0" baseline="0" noProof="0">
                  <a:ln>
                    <a:noFill/>
                  </a:ln>
                  <a:solidFill>
                    <a:srgbClr val="000000"/>
                  </a:solidFill>
                  <a:effectLst/>
                  <a:uLnTx/>
                  <a:uFillTx/>
                  <a:latin typeface="Segoe UI"/>
                  <a:ea typeface="+mn-ea"/>
                  <a:cs typeface="+mn-cs"/>
                </a:rPr>
                <a:t>System health</a:t>
              </a:r>
            </a:p>
          </p:txBody>
        </p:sp>
        <p:sp>
          <p:nvSpPr>
            <p:cNvPr id="75" name="Freeform: Shape 74">
              <a:extLst>
                <a:ext uri="{FF2B5EF4-FFF2-40B4-BE49-F238E27FC236}">
                  <a16:creationId xmlns:a16="http://schemas.microsoft.com/office/drawing/2014/main" id="{FCFEB2E1-9FEE-4F24-9C4F-45AAFC7F5039}"/>
                </a:ext>
              </a:extLst>
            </p:cNvPr>
            <p:cNvSpPr/>
            <p:nvPr/>
          </p:nvSpPr>
          <p:spPr>
            <a:xfrm>
              <a:off x="584199" y="3768141"/>
              <a:ext cx="256381" cy="213225"/>
            </a:xfrm>
            <a:custGeom>
              <a:avLst/>
              <a:gdLst>
                <a:gd name="connsiteX0" fmla="*/ 164983 w 185012"/>
                <a:gd name="connsiteY0" fmla="*/ 1431 h 146288"/>
                <a:gd name="connsiteX1" fmla="*/ 63805 w 185012"/>
                <a:gd name="connsiteY1" fmla="*/ 102608 h 146288"/>
                <a:gd name="connsiteX2" fmla="*/ 22899 w 185012"/>
                <a:gd name="connsiteY2" fmla="*/ 61702 h 146288"/>
                <a:gd name="connsiteX3" fmla="*/ 1431 w 185012"/>
                <a:gd name="connsiteY3" fmla="*/ 82155 h 146288"/>
                <a:gd name="connsiteX4" fmla="*/ 63805 w 185012"/>
                <a:gd name="connsiteY4" fmla="*/ 145545 h 146288"/>
                <a:gd name="connsiteX5" fmla="*/ 185436 w 185012"/>
                <a:gd name="connsiteY5" fmla="*/ 22899 h 146288"/>
                <a:gd name="connsiteX6" fmla="*/ 164983 w 185012"/>
                <a:gd name="connsiteY6" fmla="*/ 1431 h 146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5012" h="146288">
                  <a:moveTo>
                    <a:pt x="164983" y="1431"/>
                  </a:moveTo>
                  <a:lnTo>
                    <a:pt x="63805" y="102608"/>
                  </a:lnTo>
                  <a:lnTo>
                    <a:pt x="22899" y="61702"/>
                  </a:lnTo>
                  <a:lnTo>
                    <a:pt x="1431" y="82155"/>
                  </a:lnTo>
                  <a:lnTo>
                    <a:pt x="63805" y="145545"/>
                  </a:lnTo>
                  <a:lnTo>
                    <a:pt x="185436" y="22899"/>
                  </a:lnTo>
                  <a:lnTo>
                    <a:pt x="164983" y="1431"/>
                  </a:lnTo>
                  <a:close/>
                </a:path>
              </a:pathLst>
            </a:custGeom>
            <a:gradFill>
              <a:gsLst>
                <a:gs pos="100000">
                  <a:srgbClr val="9BF00B"/>
                </a:gs>
                <a:gs pos="68000">
                  <a:srgbClr val="50E6FF"/>
                </a:gs>
                <a:gs pos="0">
                  <a:srgbClr val="0078D4"/>
                </a:gs>
              </a:gsLst>
              <a:lin ang="5400000" scaled="0"/>
            </a:gradFill>
            <a:ln w="4222"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FFFFFF"/>
                </a:solidFill>
                <a:effectLst/>
                <a:uLnTx/>
                <a:uFillTx/>
              </a:endParaRPr>
            </a:p>
          </p:txBody>
        </p:sp>
        <p:sp>
          <p:nvSpPr>
            <p:cNvPr id="77" name="Freeform: Shape 76">
              <a:extLst>
                <a:ext uri="{FF2B5EF4-FFF2-40B4-BE49-F238E27FC236}">
                  <a16:creationId xmlns:a16="http://schemas.microsoft.com/office/drawing/2014/main" id="{A7BEA69F-6221-4F9C-B183-B29E839CC55A}"/>
                </a:ext>
              </a:extLst>
            </p:cNvPr>
            <p:cNvSpPr/>
            <p:nvPr/>
          </p:nvSpPr>
          <p:spPr>
            <a:xfrm>
              <a:off x="584199" y="4275348"/>
              <a:ext cx="256381" cy="213225"/>
            </a:xfrm>
            <a:custGeom>
              <a:avLst/>
              <a:gdLst>
                <a:gd name="connsiteX0" fmla="*/ 164983 w 185012"/>
                <a:gd name="connsiteY0" fmla="*/ 1431 h 146288"/>
                <a:gd name="connsiteX1" fmla="*/ 63805 w 185012"/>
                <a:gd name="connsiteY1" fmla="*/ 102608 h 146288"/>
                <a:gd name="connsiteX2" fmla="*/ 22899 w 185012"/>
                <a:gd name="connsiteY2" fmla="*/ 61702 h 146288"/>
                <a:gd name="connsiteX3" fmla="*/ 1431 w 185012"/>
                <a:gd name="connsiteY3" fmla="*/ 82155 h 146288"/>
                <a:gd name="connsiteX4" fmla="*/ 63805 w 185012"/>
                <a:gd name="connsiteY4" fmla="*/ 145545 h 146288"/>
                <a:gd name="connsiteX5" fmla="*/ 185436 w 185012"/>
                <a:gd name="connsiteY5" fmla="*/ 22899 h 146288"/>
                <a:gd name="connsiteX6" fmla="*/ 164983 w 185012"/>
                <a:gd name="connsiteY6" fmla="*/ 1431 h 146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5012" h="146288">
                  <a:moveTo>
                    <a:pt x="164983" y="1431"/>
                  </a:moveTo>
                  <a:lnTo>
                    <a:pt x="63805" y="102608"/>
                  </a:lnTo>
                  <a:lnTo>
                    <a:pt x="22899" y="61702"/>
                  </a:lnTo>
                  <a:lnTo>
                    <a:pt x="1431" y="82155"/>
                  </a:lnTo>
                  <a:lnTo>
                    <a:pt x="63805" y="145545"/>
                  </a:lnTo>
                  <a:lnTo>
                    <a:pt x="185436" y="22899"/>
                  </a:lnTo>
                  <a:lnTo>
                    <a:pt x="164983" y="1431"/>
                  </a:lnTo>
                  <a:close/>
                </a:path>
              </a:pathLst>
            </a:custGeom>
            <a:gradFill>
              <a:gsLst>
                <a:gs pos="100000">
                  <a:srgbClr val="9BF00B"/>
                </a:gs>
                <a:gs pos="68000">
                  <a:srgbClr val="50E6FF"/>
                </a:gs>
                <a:gs pos="0">
                  <a:srgbClr val="0078D4"/>
                </a:gs>
              </a:gsLst>
              <a:lin ang="5400000" scaled="0"/>
            </a:gradFill>
            <a:ln w="4222"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FFFFFF"/>
                </a:solidFill>
                <a:effectLst/>
                <a:uLnTx/>
                <a:uFillTx/>
              </a:endParaRPr>
            </a:p>
          </p:txBody>
        </p:sp>
        <p:sp>
          <p:nvSpPr>
            <p:cNvPr id="79" name="Freeform: Shape 78">
              <a:extLst>
                <a:ext uri="{FF2B5EF4-FFF2-40B4-BE49-F238E27FC236}">
                  <a16:creationId xmlns:a16="http://schemas.microsoft.com/office/drawing/2014/main" id="{E0BA3FC4-AFEE-4F28-98F6-0C3F15A8DCF4}"/>
                </a:ext>
              </a:extLst>
            </p:cNvPr>
            <p:cNvSpPr/>
            <p:nvPr/>
          </p:nvSpPr>
          <p:spPr>
            <a:xfrm>
              <a:off x="584199" y="4782555"/>
              <a:ext cx="256381" cy="213225"/>
            </a:xfrm>
            <a:custGeom>
              <a:avLst/>
              <a:gdLst>
                <a:gd name="connsiteX0" fmla="*/ 164983 w 185012"/>
                <a:gd name="connsiteY0" fmla="*/ 1431 h 146288"/>
                <a:gd name="connsiteX1" fmla="*/ 63805 w 185012"/>
                <a:gd name="connsiteY1" fmla="*/ 102608 h 146288"/>
                <a:gd name="connsiteX2" fmla="*/ 22899 w 185012"/>
                <a:gd name="connsiteY2" fmla="*/ 61702 h 146288"/>
                <a:gd name="connsiteX3" fmla="*/ 1431 w 185012"/>
                <a:gd name="connsiteY3" fmla="*/ 82155 h 146288"/>
                <a:gd name="connsiteX4" fmla="*/ 63805 w 185012"/>
                <a:gd name="connsiteY4" fmla="*/ 145545 h 146288"/>
                <a:gd name="connsiteX5" fmla="*/ 185436 w 185012"/>
                <a:gd name="connsiteY5" fmla="*/ 22899 h 146288"/>
                <a:gd name="connsiteX6" fmla="*/ 164983 w 185012"/>
                <a:gd name="connsiteY6" fmla="*/ 1431 h 146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5012" h="146288">
                  <a:moveTo>
                    <a:pt x="164983" y="1431"/>
                  </a:moveTo>
                  <a:lnTo>
                    <a:pt x="63805" y="102608"/>
                  </a:lnTo>
                  <a:lnTo>
                    <a:pt x="22899" y="61702"/>
                  </a:lnTo>
                  <a:lnTo>
                    <a:pt x="1431" y="82155"/>
                  </a:lnTo>
                  <a:lnTo>
                    <a:pt x="63805" y="145545"/>
                  </a:lnTo>
                  <a:lnTo>
                    <a:pt x="185436" y="22899"/>
                  </a:lnTo>
                  <a:lnTo>
                    <a:pt x="164983" y="1431"/>
                  </a:lnTo>
                  <a:close/>
                </a:path>
              </a:pathLst>
            </a:custGeom>
            <a:gradFill>
              <a:gsLst>
                <a:gs pos="100000">
                  <a:srgbClr val="9BF00B"/>
                </a:gs>
                <a:gs pos="68000">
                  <a:srgbClr val="50E6FF"/>
                </a:gs>
                <a:gs pos="0">
                  <a:srgbClr val="0078D4"/>
                </a:gs>
              </a:gsLst>
              <a:lin ang="5400000" scaled="0"/>
            </a:gradFill>
            <a:ln w="4222"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FFFFFF"/>
                </a:solidFill>
                <a:effectLst/>
                <a:uLnTx/>
                <a:uFillTx/>
              </a:endParaRPr>
            </a:p>
          </p:txBody>
        </p:sp>
        <p:sp>
          <p:nvSpPr>
            <p:cNvPr id="81" name="Freeform: Shape 80">
              <a:extLst>
                <a:ext uri="{FF2B5EF4-FFF2-40B4-BE49-F238E27FC236}">
                  <a16:creationId xmlns:a16="http://schemas.microsoft.com/office/drawing/2014/main" id="{176F0F1D-B7D5-45B9-A9E8-DFB22C60251E}"/>
                </a:ext>
              </a:extLst>
            </p:cNvPr>
            <p:cNvSpPr/>
            <p:nvPr/>
          </p:nvSpPr>
          <p:spPr>
            <a:xfrm>
              <a:off x="584199" y="5289762"/>
              <a:ext cx="256381" cy="213225"/>
            </a:xfrm>
            <a:custGeom>
              <a:avLst/>
              <a:gdLst>
                <a:gd name="connsiteX0" fmla="*/ 164983 w 185012"/>
                <a:gd name="connsiteY0" fmla="*/ 1431 h 146288"/>
                <a:gd name="connsiteX1" fmla="*/ 63805 w 185012"/>
                <a:gd name="connsiteY1" fmla="*/ 102608 h 146288"/>
                <a:gd name="connsiteX2" fmla="*/ 22899 w 185012"/>
                <a:gd name="connsiteY2" fmla="*/ 61702 h 146288"/>
                <a:gd name="connsiteX3" fmla="*/ 1431 w 185012"/>
                <a:gd name="connsiteY3" fmla="*/ 82155 h 146288"/>
                <a:gd name="connsiteX4" fmla="*/ 63805 w 185012"/>
                <a:gd name="connsiteY4" fmla="*/ 145545 h 146288"/>
                <a:gd name="connsiteX5" fmla="*/ 185436 w 185012"/>
                <a:gd name="connsiteY5" fmla="*/ 22899 h 146288"/>
                <a:gd name="connsiteX6" fmla="*/ 164983 w 185012"/>
                <a:gd name="connsiteY6" fmla="*/ 1431 h 146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5012" h="146288">
                  <a:moveTo>
                    <a:pt x="164983" y="1431"/>
                  </a:moveTo>
                  <a:lnTo>
                    <a:pt x="63805" y="102608"/>
                  </a:lnTo>
                  <a:lnTo>
                    <a:pt x="22899" y="61702"/>
                  </a:lnTo>
                  <a:lnTo>
                    <a:pt x="1431" y="82155"/>
                  </a:lnTo>
                  <a:lnTo>
                    <a:pt x="63805" y="145545"/>
                  </a:lnTo>
                  <a:lnTo>
                    <a:pt x="185436" y="22899"/>
                  </a:lnTo>
                  <a:lnTo>
                    <a:pt x="164983" y="1431"/>
                  </a:lnTo>
                  <a:close/>
                </a:path>
              </a:pathLst>
            </a:custGeom>
            <a:gradFill>
              <a:gsLst>
                <a:gs pos="100000">
                  <a:srgbClr val="9BF00B"/>
                </a:gs>
                <a:gs pos="68000">
                  <a:srgbClr val="50E6FF"/>
                </a:gs>
                <a:gs pos="0">
                  <a:srgbClr val="0078D4"/>
                </a:gs>
              </a:gsLst>
              <a:lin ang="5400000" scaled="0"/>
            </a:gradFill>
            <a:ln w="4222"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FFFFFF"/>
                </a:solidFill>
                <a:effectLst/>
                <a:uLnTx/>
                <a:uFillTx/>
              </a:endParaRPr>
            </a:p>
          </p:txBody>
        </p:sp>
        <p:sp>
          <p:nvSpPr>
            <p:cNvPr id="83" name="Freeform: Shape 82">
              <a:extLst>
                <a:ext uri="{FF2B5EF4-FFF2-40B4-BE49-F238E27FC236}">
                  <a16:creationId xmlns:a16="http://schemas.microsoft.com/office/drawing/2014/main" id="{4526C8E1-259C-4A96-930A-4D05EBF77F47}"/>
                </a:ext>
              </a:extLst>
            </p:cNvPr>
            <p:cNvSpPr/>
            <p:nvPr/>
          </p:nvSpPr>
          <p:spPr>
            <a:xfrm>
              <a:off x="584199" y="5796967"/>
              <a:ext cx="256381" cy="213225"/>
            </a:xfrm>
            <a:custGeom>
              <a:avLst/>
              <a:gdLst>
                <a:gd name="connsiteX0" fmla="*/ 164983 w 185012"/>
                <a:gd name="connsiteY0" fmla="*/ 1431 h 146288"/>
                <a:gd name="connsiteX1" fmla="*/ 63805 w 185012"/>
                <a:gd name="connsiteY1" fmla="*/ 102608 h 146288"/>
                <a:gd name="connsiteX2" fmla="*/ 22899 w 185012"/>
                <a:gd name="connsiteY2" fmla="*/ 61702 h 146288"/>
                <a:gd name="connsiteX3" fmla="*/ 1431 w 185012"/>
                <a:gd name="connsiteY3" fmla="*/ 82155 h 146288"/>
                <a:gd name="connsiteX4" fmla="*/ 63805 w 185012"/>
                <a:gd name="connsiteY4" fmla="*/ 145545 h 146288"/>
                <a:gd name="connsiteX5" fmla="*/ 185436 w 185012"/>
                <a:gd name="connsiteY5" fmla="*/ 22899 h 146288"/>
                <a:gd name="connsiteX6" fmla="*/ 164983 w 185012"/>
                <a:gd name="connsiteY6" fmla="*/ 1431 h 146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5012" h="146288">
                  <a:moveTo>
                    <a:pt x="164983" y="1431"/>
                  </a:moveTo>
                  <a:lnTo>
                    <a:pt x="63805" y="102608"/>
                  </a:lnTo>
                  <a:lnTo>
                    <a:pt x="22899" y="61702"/>
                  </a:lnTo>
                  <a:lnTo>
                    <a:pt x="1431" y="82155"/>
                  </a:lnTo>
                  <a:lnTo>
                    <a:pt x="63805" y="145545"/>
                  </a:lnTo>
                  <a:lnTo>
                    <a:pt x="185436" y="22899"/>
                  </a:lnTo>
                  <a:lnTo>
                    <a:pt x="164983" y="1431"/>
                  </a:lnTo>
                  <a:close/>
                </a:path>
              </a:pathLst>
            </a:custGeom>
            <a:gradFill>
              <a:gsLst>
                <a:gs pos="100000">
                  <a:srgbClr val="9BF00B"/>
                </a:gs>
                <a:gs pos="68000">
                  <a:srgbClr val="50E6FF"/>
                </a:gs>
                <a:gs pos="0">
                  <a:srgbClr val="0078D4"/>
                </a:gs>
              </a:gsLst>
              <a:lin ang="5400000" scaled="0"/>
            </a:gradFill>
            <a:ln w="4222" cap="flat">
              <a:noFill/>
              <a:prstDash val="solid"/>
              <a:miter/>
            </a:ln>
          </p:spPr>
          <p:txBody>
            <a:bodyPr rtlCol="0" anchor="ctr"/>
            <a:lstStyle/>
            <a:p>
              <a:pPr marL="0" marR="0" lvl="0" indent="0" defTabSz="914367"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FFFFFF"/>
                </a:solidFill>
                <a:effectLst/>
                <a:uLnTx/>
                <a:uFillTx/>
              </a:endParaRPr>
            </a:p>
          </p:txBody>
        </p:sp>
      </p:grpSp>
      <p:sp>
        <p:nvSpPr>
          <p:cNvPr id="85" name="TextBox 84">
            <a:extLst>
              <a:ext uri="{FF2B5EF4-FFF2-40B4-BE49-F238E27FC236}">
                <a16:creationId xmlns:a16="http://schemas.microsoft.com/office/drawing/2014/main" id="{79419970-E695-4D7F-B5CF-F2217B33FBAE}"/>
              </a:ext>
            </a:extLst>
          </p:cNvPr>
          <p:cNvSpPr txBox="1"/>
          <p:nvPr/>
        </p:nvSpPr>
        <p:spPr>
          <a:xfrm>
            <a:off x="428625" y="1499150"/>
            <a:ext cx="3770842" cy="923330"/>
          </a:xfrm>
          <a:prstGeom prst="rect">
            <a:avLst/>
          </a:prstGeom>
          <a:noFill/>
        </p:spPr>
        <p:txBody>
          <a:bodyPr wrap="square">
            <a:spAutoFit/>
          </a:body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800" b="0" i="0" u="none" strike="noStrike" kern="1200" cap="none" spc="0" normalizeH="0" baseline="0" noProof="0">
                <a:ln>
                  <a:noFill/>
                </a:ln>
                <a:solidFill>
                  <a:srgbClr val="000000"/>
                </a:solidFill>
                <a:effectLst/>
                <a:uLnTx/>
                <a:uFillTx/>
                <a:latin typeface="Segoe UI Semibold"/>
                <a:ea typeface="+mn-ea"/>
                <a:cs typeface="Segoe UI" panose="020B0502040204020203" pitchFamily="34" charset="0"/>
              </a:rPr>
              <a:t>Built-in monitoring capabilities to understand the behavior of the Dapr sidecar and system services</a:t>
            </a:r>
            <a:endParaRPr kumimoji="0" lang="en-US" sz="1800" b="0" i="0" u="none" strike="noStrike" kern="1200" cap="none" spc="0" normalizeH="0" baseline="0" noProof="0">
              <a:ln>
                <a:noFill/>
              </a:ln>
              <a:solidFill>
                <a:srgbClr val="0078D4"/>
              </a:solidFill>
              <a:effectLst/>
              <a:uLnTx/>
              <a:uFillTx/>
              <a:latin typeface="Segoe UI"/>
              <a:ea typeface="+mn-ea"/>
              <a:cs typeface="Segoe UI" panose="020B0502040204020203" pitchFamily="34" charset="0"/>
            </a:endParaRPr>
          </a:p>
        </p:txBody>
      </p:sp>
    </p:spTree>
    <p:extLst>
      <p:ext uri="{BB962C8B-B14F-4D97-AF65-F5344CB8AC3E}">
        <p14:creationId xmlns:p14="http://schemas.microsoft.com/office/powerpoint/2010/main" val="6739333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0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500"/>
                                        <p:tgtEl>
                                          <p:spTgt spid="70"/>
                                        </p:tgtEl>
                                      </p:cBhvr>
                                    </p:animEffect>
                                  </p:childTnLst>
                                </p:cTn>
                              </p:par>
                              <p:par>
                                <p:cTn id="8" presetID="42" presetClass="path" presetSubtype="0" decel="100000" fill="hold" nodeType="withEffect">
                                  <p:stCondLst>
                                    <p:cond delay="200"/>
                                  </p:stCondLst>
                                  <p:childTnLst>
                                    <p:animMotion origin="layout" path="M 2.29167E-6 4.81481E-6 L 2.29167E-6 0.03773 " pathEditMode="relative" rAng="0" ptsTypes="AA">
                                      <p:cBhvr>
                                        <p:cTn id="9" dur="750" spd="-100000" fill="hold"/>
                                        <p:tgtEl>
                                          <p:spTgt spid="70"/>
                                        </p:tgtEl>
                                        <p:attrNameLst>
                                          <p:attrName>ppt_x</p:attrName>
                                          <p:attrName>ppt_y</p:attrName>
                                        </p:attrNameLst>
                                      </p:cBhvr>
                                      <p:rCtr x="0" y="187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7" name="Group 156">
            <a:extLst>
              <a:ext uri="{FF2B5EF4-FFF2-40B4-BE49-F238E27FC236}">
                <a16:creationId xmlns:a16="http://schemas.microsoft.com/office/drawing/2014/main" id="{74664E1F-2E0B-4410-AFD0-81C5EB0B4CBE}"/>
              </a:ext>
            </a:extLst>
          </p:cNvPr>
          <p:cNvGrpSpPr/>
          <p:nvPr/>
        </p:nvGrpSpPr>
        <p:grpSpPr>
          <a:xfrm>
            <a:off x="2105963" y="699403"/>
            <a:ext cx="1910689" cy="850842"/>
            <a:chOff x="266700" y="1843406"/>
            <a:chExt cx="1910689" cy="850842"/>
          </a:xfrm>
          <a:effectLst>
            <a:outerShdw blurRad="63500" sx="102000" sy="102000" algn="ctr" rotWithShape="0">
              <a:prstClr val="black">
                <a:alpha val="40000"/>
              </a:prstClr>
            </a:outerShdw>
          </a:effectLst>
        </p:grpSpPr>
        <p:sp>
          <p:nvSpPr>
            <p:cNvPr id="148" name="Rectangle: Rounded Corners 147">
              <a:extLst>
                <a:ext uri="{FF2B5EF4-FFF2-40B4-BE49-F238E27FC236}">
                  <a16:creationId xmlns:a16="http://schemas.microsoft.com/office/drawing/2014/main" id="{72125C1A-2869-47CB-B9E2-F35ECBF97353}"/>
                </a:ext>
              </a:extLst>
            </p:cNvPr>
            <p:cNvSpPr/>
            <p:nvPr/>
          </p:nvSpPr>
          <p:spPr bwMode="auto">
            <a:xfrm>
              <a:off x="266700" y="1843406"/>
              <a:ext cx="1910689" cy="850842"/>
            </a:xfrm>
            <a:prstGeom prst="roundRect">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chemeClr val="bg1"/>
                </a:solidFill>
                <a:ea typeface="Segoe UI" pitchFamily="34" charset="0"/>
                <a:cs typeface="Segoe UI" pitchFamily="34" charset="0"/>
              </a:endParaRPr>
            </a:p>
          </p:txBody>
        </p:sp>
        <p:sp>
          <p:nvSpPr>
            <p:cNvPr id="43" name="TextBox 42">
              <a:extLst>
                <a:ext uri="{FF2B5EF4-FFF2-40B4-BE49-F238E27FC236}">
                  <a16:creationId xmlns:a16="http://schemas.microsoft.com/office/drawing/2014/main" id="{D6B35EC4-9CCF-4BFB-96FE-41938FE848D5}"/>
                </a:ext>
              </a:extLst>
            </p:cNvPr>
            <p:cNvSpPr txBox="1"/>
            <p:nvPr/>
          </p:nvSpPr>
          <p:spPr>
            <a:xfrm>
              <a:off x="266700" y="1940053"/>
              <a:ext cx="1910689" cy="61555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chemeClr val="bg1"/>
                  </a:solidFill>
                  <a:effectLst/>
                  <a:uLnTx/>
                  <a:uFillTx/>
                  <a:latin typeface="Segoe UI Semibold"/>
                  <a:ea typeface="+mn-ea"/>
                  <a:cs typeface="+mn-cs"/>
                </a:rPr>
                <a:t>State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chemeClr val="bg1"/>
                  </a:solidFill>
                  <a:effectLst/>
                  <a:uLnTx/>
                  <a:uFillTx/>
                  <a:latin typeface="Segoe UI Semibold"/>
                  <a:ea typeface="+mn-ea"/>
                  <a:cs typeface="+mn-cs"/>
                </a:rPr>
                <a:t>Management</a:t>
              </a:r>
            </a:p>
          </p:txBody>
        </p:sp>
      </p:grpSp>
      <p:sp>
        <p:nvSpPr>
          <p:cNvPr id="161" name="Rectangle: Rounded Corners 160">
            <a:extLst>
              <a:ext uri="{FF2B5EF4-FFF2-40B4-BE49-F238E27FC236}">
                <a16:creationId xmlns:a16="http://schemas.microsoft.com/office/drawing/2014/main" id="{A27DA94B-4792-4FFB-AFC4-6EE622A15ABF}"/>
              </a:ext>
            </a:extLst>
          </p:cNvPr>
          <p:cNvSpPr/>
          <p:nvPr/>
        </p:nvSpPr>
        <p:spPr bwMode="auto">
          <a:xfrm>
            <a:off x="10637945" y="2649799"/>
            <a:ext cx="1249057" cy="850842"/>
          </a:xfrm>
          <a:prstGeom prst="roundRect">
            <a:avLst/>
          </a:prstGeom>
          <a:solidFill>
            <a:srgbClr val="202192"/>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US" sz="2000" dirty="0" err="1">
              <a:solidFill>
                <a:schemeClr val="bg1"/>
              </a:solidFill>
              <a:ea typeface="Segoe UI" pitchFamily="34" charset="0"/>
              <a:cs typeface="Segoe UI" pitchFamily="34" charset="0"/>
            </a:endParaRPr>
          </a:p>
        </p:txBody>
      </p:sp>
      <p:sp>
        <p:nvSpPr>
          <p:cNvPr id="82" name="Rectangle: Rounded Corners 81">
            <a:extLst>
              <a:ext uri="{FF2B5EF4-FFF2-40B4-BE49-F238E27FC236}">
                <a16:creationId xmlns:a16="http://schemas.microsoft.com/office/drawing/2014/main" id="{0206E6E0-B7A3-48B7-86BF-319DB7EB7C0A}"/>
              </a:ext>
            </a:extLst>
          </p:cNvPr>
          <p:cNvSpPr/>
          <p:nvPr/>
        </p:nvSpPr>
        <p:spPr bwMode="auto">
          <a:xfrm>
            <a:off x="3227240" y="1630158"/>
            <a:ext cx="6826243" cy="4001997"/>
          </a:xfrm>
          <a:prstGeom prst="roundRect">
            <a:avLst/>
          </a:prstGeom>
          <a:solidFill>
            <a:srgbClr val="F6F9FE"/>
          </a:solidFill>
          <a:ln w="19050">
            <a:solidFill>
              <a:srgbClr val="202192"/>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chemeClr val="bg1"/>
              </a:solidFill>
              <a:ea typeface="Segoe UI" pitchFamily="34" charset="0"/>
              <a:cs typeface="Segoe UI" pitchFamily="34" charset="0"/>
            </a:endParaRPr>
          </a:p>
        </p:txBody>
      </p:sp>
      <p:pic>
        <p:nvPicPr>
          <p:cNvPr id="30" name="Graphic 29">
            <a:extLst>
              <a:ext uri="{FF2B5EF4-FFF2-40B4-BE49-F238E27FC236}">
                <a16:creationId xmlns:a16="http://schemas.microsoft.com/office/drawing/2014/main" id="{3D619DEE-38DE-4BD5-A8DF-9680DEFCB20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842181" y="4276340"/>
            <a:ext cx="922407" cy="1051461"/>
          </a:xfrm>
          <a:prstGeom prst="rect">
            <a:avLst/>
          </a:prstGeom>
        </p:spPr>
      </p:pic>
      <p:sp>
        <p:nvSpPr>
          <p:cNvPr id="65" name="TextBox 64">
            <a:extLst>
              <a:ext uri="{FF2B5EF4-FFF2-40B4-BE49-F238E27FC236}">
                <a16:creationId xmlns:a16="http://schemas.microsoft.com/office/drawing/2014/main" id="{639E82A7-8749-4A12-AA0C-220F69F85DCF}"/>
              </a:ext>
            </a:extLst>
          </p:cNvPr>
          <p:cNvSpPr txBox="1"/>
          <p:nvPr/>
        </p:nvSpPr>
        <p:spPr>
          <a:xfrm>
            <a:off x="5000193" y="2754208"/>
            <a:ext cx="564603" cy="49244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chemeClr val="bg1"/>
                </a:solidFill>
                <a:effectLst/>
                <a:uLnTx/>
                <a:uFillTx/>
                <a:latin typeface="Segoe UI"/>
                <a:ea typeface="+mn-ea"/>
                <a:cs typeface="+mn-cs"/>
              </a:rPr>
              <a:t>v2</a:t>
            </a:r>
          </a:p>
        </p:txBody>
      </p:sp>
      <p:pic>
        <p:nvPicPr>
          <p:cNvPr id="69" name="Graphic 68">
            <a:extLst>
              <a:ext uri="{FF2B5EF4-FFF2-40B4-BE49-F238E27FC236}">
                <a16:creationId xmlns:a16="http://schemas.microsoft.com/office/drawing/2014/main" id="{E7AF29E0-5F01-4865-AE61-4A4C5EA4AEA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835543" y="2444459"/>
            <a:ext cx="922407" cy="1051461"/>
          </a:xfrm>
          <a:prstGeom prst="rect">
            <a:avLst/>
          </a:prstGeom>
        </p:spPr>
      </p:pic>
      <p:cxnSp>
        <p:nvCxnSpPr>
          <p:cNvPr id="3" name="Straight Arrow Connector 2">
            <a:extLst>
              <a:ext uri="{FF2B5EF4-FFF2-40B4-BE49-F238E27FC236}">
                <a16:creationId xmlns:a16="http://schemas.microsoft.com/office/drawing/2014/main" id="{4E777F25-AAE1-4F1B-922A-BB7287305024}"/>
              </a:ext>
            </a:extLst>
          </p:cNvPr>
          <p:cNvCxnSpPr>
            <a:cxnSpLocks/>
          </p:cNvCxnSpPr>
          <p:nvPr/>
        </p:nvCxnSpPr>
        <p:spPr>
          <a:xfrm>
            <a:off x="5764588" y="3075220"/>
            <a:ext cx="825557" cy="0"/>
          </a:xfrm>
          <a:prstGeom prst="straightConnector1">
            <a:avLst/>
          </a:prstGeom>
          <a:ln w="381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47" name="Graphic 46">
            <a:extLst>
              <a:ext uri="{FF2B5EF4-FFF2-40B4-BE49-F238E27FC236}">
                <a16:creationId xmlns:a16="http://schemas.microsoft.com/office/drawing/2014/main" id="{DCB50389-226E-4A93-8F1A-5A7E89A1AC5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714493" y="2430888"/>
            <a:ext cx="922407" cy="1051461"/>
          </a:xfrm>
          <a:prstGeom prst="rect">
            <a:avLst/>
          </a:prstGeom>
        </p:spPr>
      </p:pic>
      <p:pic>
        <p:nvPicPr>
          <p:cNvPr id="51" name="Graphic 50">
            <a:extLst>
              <a:ext uri="{FF2B5EF4-FFF2-40B4-BE49-F238E27FC236}">
                <a16:creationId xmlns:a16="http://schemas.microsoft.com/office/drawing/2014/main" id="{AD25B0F3-B479-4206-8A26-66525B51BDD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714492" y="3792099"/>
            <a:ext cx="922407" cy="1051461"/>
          </a:xfrm>
          <a:prstGeom prst="rect">
            <a:avLst/>
          </a:prstGeom>
        </p:spPr>
      </p:pic>
      <p:cxnSp>
        <p:nvCxnSpPr>
          <p:cNvPr id="7" name="Connector: Elbow 6">
            <a:extLst>
              <a:ext uri="{FF2B5EF4-FFF2-40B4-BE49-F238E27FC236}">
                <a16:creationId xmlns:a16="http://schemas.microsoft.com/office/drawing/2014/main" id="{FBCE9E85-BC95-4E51-8F87-9704E1B06EDD}"/>
              </a:ext>
            </a:extLst>
          </p:cNvPr>
          <p:cNvCxnSpPr>
            <a:cxnSpLocks/>
            <a:endCxn id="51" idx="1"/>
          </p:cNvCxnSpPr>
          <p:nvPr/>
        </p:nvCxnSpPr>
        <p:spPr>
          <a:xfrm rot="16200000" flipH="1">
            <a:off x="7893099" y="3496436"/>
            <a:ext cx="1161125" cy="481662"/>
          </a:xfrm>
          <a:prstGeom prst="bentConnector2">
            <a:avLst/>
          </a:prstGeom>
          <a:ln w="381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 name="Connector: Elbow 9">
            <a:extLst>
              <a:ext uri="{FF2B5EF4-FFF2-40B4-BE49-F238E27FC236}">
                <a16:creationId xmlns:a16="http://schemas.microsoft.com/office/drawing/2014/main" id="{4F9B6D2E-35B0-4C87-BC62-1BA1E4A90663}"/>
              </a:ext>
            </a:extLst>
          </p:cNvPr>
          <p:cNvCxnSpPr>
            <a:cxnSpLocks/>
          </p:cNvCxnSpPr>
          <p:nvPr/>
        </p:nvCxnSpPr>
        <p:spPr>
          <a:xfrm flipV="1">
            <a:off x="7751171" y="2956619"/>
            <a:ext cx="956837" cy="200086"/>
          </a:xfrm>
          <a:prstGeom prst="bentConnector3">
            <a:avLst>
              <a:gd name="adj1" fmla="val 50000"/>
            </a:avLst>
          </a:prstGeom>
          <a:ln w="381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34" name="Graphic 33">
            <a:extLst>
              <a:ext uri="{FF2B5EF4-FFF2-40B4-BE49-F238E27FC236}">
                <a16:creationId xmlns:a16="http://schemas.microsoft.com/office/drawing/2014/main" id="{D031BF97-31AC-445E-8AD3-A97F7D6F671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455607" y="2291655"/>
            <a:ext cx="608226" cy="844163"/>
          </a:xfrm>
          <a:prstGeom prst="rect">
            <a:avLst/>
          </a:prstGeom>
          <a:effectLst>
            <a:outerShdw blurRad="50800" dist="38100" dir="2700000" algn="tl" rotWithShape="0">
              <a:prstClr val="black">
                <a:alpha val="40000"/>
              </a:prstClr>
            </a:outerShdw>
          </a:effectLst>
        </p:spPr>
      </p:pic>
      <p:pic>
        <p:nvPicPr>
          <p:cNvPr id="11" name="Graphic 10">
            <a:extLst>
              <a:ext uri="{FF2B5EF4-FFF2-40B4-BE49-F238E27FC236}">
                <a16:creationId xmlns:a16="http://schemas.microsoft.com/office/drawing/2014/main" id="{C5BD9849-32CF-4D23-8CEC-1D823454FBF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378706" y="3084126"/>
            <a:ext cx="589243" cy="687742"/>
          </a:xfrm>
          <a:prstGeom prst="rect">
            <a:avLst/>
          </a:prstGeom>
          <a:effectLst>
            <a:outerShdw blurRad="63500" sx="102000" sy="102000" algn="ctr" rotWithShape="0">
              <a:prstClr val="black">
                <a:alpha val="40000"/>
              </a:prstClr>
            </a:outerShdw>
          </a:effectLst>
        </p:spPr>
      </p:pic>
      <p:pic>
        <p:nvPicPr>
          <p:cNvPr id="53" name="Graphic 52">
            <a:extLst>
              <a:ext uri="{FF2B5EF4-FFF2-40B4-BE49-F238E27FC236}">
                <a16:creationId xmlns:a16="http://schemas.microsoft.com/office/drawing/2014/main" id="{23508BD1-F8D9-4C71-8270-EA7BBE20DF3E}"/>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282346" y="4476962"/>
            <a:ext cx="756513" cy="901274"/>
          </a:xfrm>
          <a:prstGeom prst="rect">
            <a:avLst/>
          </a:prstGeom>
        </p:spPr>
      </p:pic>
      <p:pic>
        <p:nvPicPr>
          <p:cNvPr id="14" name="Graphic 13">
            <a:extLst>
              <a:ext uri="{FF2B5EF4-FFF2-40B4-BE49-F238E27FC236}">
                <a16:creationId xmlns:a16="http://schemas.microsoft.com/office/drawing/2014/main" id="{48C749F6-2CF1-4601-BBFE-5C128C1253D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231358" y="4379524"/>
            <a:ext cx="589243" cy="687742"/>
          </a:xfrm>
          <a:prstGeom prst="rect">
            <a:avLst/>
          </a:prstGeom>
          <a:effectLst>
            <a:outerShdw blurRad="63500" sx="102000" sy="102000" algn="ctr" rotWithShape="0">
              <a:prstClr val="black">
                <a:alpha val="40000"/>
              </a:prstClr>
            </a:outerShdw>
          </a:effectLst>
        </p:spPr>
      </p:pic>
      <p:pic>
        <p:nvPicPr>
          <p:cNvPr id="2" name="Graphic 1">
            <a:extLst>
              <a:ext uri="{FF2B5EF4-FFF2-40B4-BE49-F238E27FC236}">
                <a16:creationId xmlns:a16="http://schemas.microsoft.com/office/drawing/2014/main" id="{78354266-EC56-4310-B345-F54169DF68DD}"/>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231358" y="3076252"/>
            <a:ext cx="589243" cy="687742"/>
          </a:xfrm>
          <a:prstGeom prst="rect">
            <a:avLst/>
          </a:prstGeom>
          <a:effectLst>
            <a:outerShdw blurRad="63500" sx="102000" sy="102000" algn="ctr" rotWithShape="0">
              <a:prstClr val="black">
                <a:alpha val="40000"/>
              </a:prstClr>
            </a:outerShdw>
          </a:effectLst>
        </p:spPr>
      </p:pic>
      <p:pic>
        <p:nvPicPr>
          <p:cNvPr id="5" name="Graphic 4">
            <a:extLst>
              <a:ext uri="{FF2B5EF4-FFF2-40B4-BE49-F238E27FC236}">
                <a16:creationId xmlns:a16="http://schemas.microsoft.com/office/drawing/2014/main" id="{D46CE950-5F21-4B37-B78D-2D75B782F69E}"/>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692487" y="2798010"/>
            <a:ext cx="983067" cy="499940"/>
          </a:xfrm>
          <a:prstGeom prst="rect">
            <a:avLst/>
          </a:prstGeom>
          <a:scene3d>
            <a:camera prst="orthographicFront">
              <a:rot lat="0" lon="21599987" rev="0"/>
            </a:camera>
            <a:lightRig rig="threePt" dir="t"/>
          </a:scene3d>
          <a:sp3d z="95250"/>
        </p:spPr>
      </p:pic>
      <p:pic>
        <p:nvPicPr>
          <p:cNvPr id="59" name="Graphic 58">
            <a:extLst>
              <a:ext uri="{FF2B5EF4-FFF2-40B4-BE49-F238E27FC236}">
                <a16:creationId xmlns:a16="http://schemas.microsoft.com/office/drawing/2014/main" id="{892AAE1E-44CB-47D7-8069-5DC2A6A3B5D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334541" y="4879526"/>
            <a:ext cx="589243" cy="687742"/>
          </a:xfrm>
          <a:prstGeom prst="rect">
            <a:avLst/>
          </a:prstGeom>
          <a:effectLst>
            <a:outerShdw blurRad="63500" sx="102000" sy="102000" algn="ctr" rotWithShape="0">
              <a:prstClr val="black">
                <a:alpha val="40000"/>
              </a:prstClr>
            </a:outerShdw>
          </a:effectLst>
        </p:spPr>
      </p:pic>
      <p:grpSp>
        <p:nvGrpSpPr>
          <p:cNvPr id="162" name="Group 161">
            <a:extLst>
              <a:ext uri="{FF2B5EF4-FFF2-40B4-BE49-F238E27FC236}">
                <a16:creationId xmlns:a16="http://schemas.microsoft.com/office/drawing/2014/main" id="{26FCDDF9-25C1-4C19-AAF7-B6991CDB56B5}"/>
              </a:ext>
            </a:extLst>
          </p:cNvPr>
          <p:cNvGrpSpPr/>
          <p:nvPr/>
        </p:nvGrpSpPr>
        <p:grpSpPr>
          <a:xfrm>
            <a:off x="8714492" y="525850"/>
            <a:ext cx="1910689" cy="850842"/>
            <a:chOff x="6710382" y="352798"/>
            <a:chExt cx="1910689" cy="850842"/>
          </a:xfrm>
        </p:grpSpPr>
        <p:sp>
          <p:nvSpPr>
            <p:cNvPr id="155" name="Rectangle: Rounded Corners 154">
              <a:extLst>
                <a:ext uri="{FF2B5EF4-FFF2-40B4-BE49-F238E27FC236}">
                  <a16:creationId xmlns:a16="http://schemas.microsoft.com/office/drawing/2014/main" id="{DCED5671-71A1-4217-AB8F-BCD5921CB344}"/>
                </a:ext>
              </a:extLst>
            </p:cNvPr>
            <p:cNvSpPr/>
            <p:nvPr/>
          </p:nvSpPr>
          <p:spPr bwMode="auto">
            <a:xfrm>
              <a:off x="6904175" y="352798"/>
              <a:ext cx="1575567" cy="850842"/>
            </a:xfrm>
            <a:prstGeom prst="roundRect">
              <a:avLst/>
            </a:prstGeom>
            <a:solidFill>
              <a:srgbClr val="202192"/>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chemeClr val="bg1"/>
                </a:solidFill>
                <a:ea typeface="Segoe UI" pitchFamily="34" charset="0"/>
                <a:cs typeface="Segoe UI" pitchFamily="34" charset="0"/>
              </a:endParaRPr>
            </a:p>
          </p:txBody>
        </p:sp>
        <p:sp>
          <p:nvSpPr>
            <p:cNvPr id="6" name="TextBox 5">
              <a:extLst>
                <a:ext uri="{FF2B5EF4-FFF2-40B4-BE49-F238E27FC236}">
                  <a16:creationId xmlns:a16="http://schemas.microsoft.com/office/drawing/2014/main" id="{576327F4-C2F4-4369-B159-90D7BF530016}"/>
                </a:ext>
              </a:extLst>
            </p:cNvPr>
            <p:cNvSpPr txBox="1"/>
            <p:nvPr/>
          </p:nvSpPr>
          <p:spPr>
            <a:xfrm>
              <a:off x="6710382" y="445936"/>
              <a:ext cx="1910689" cy="61555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chemeClr val="bg1"/>
                  </a:solidFill>
                  <a:effectLst/>
                  <a:uLnTx/>
                  <a:uFillTx/>
                  <a:latin typeface="Segoe UI Semibold"/>
                  <a:ea typeface="+mn-ea"/>
                  <a:cs typeface="+mn-cs"/>
                </a:rPr>
                <a:t>Publish &amp; Subscribe</a:t>
              </a:r>
            </a:p>
          </p:txBody>
        </p:sp>
      </p:grpSp>
      <p:grpSp>
        <p:nvGrpSpPr>
          <p:cNvPr id="171" name="Group 170">
            <a:extLst>
              <a:ext uri="{FF2B5EF4-FFF2-40B4-BE49-F238E27FC236}">
                <a16:creationId xmlns:a16="http://schemas.microsoft.com/office/drawing/2014/main" id="{8E6008EE-D9F2-4033-BF51-9B59174FA44A}"/>
              </a:ext>
            </a:extLst>
          </p:cNvPr>
          <p:cNvGrpSpPr/>
          <p:nvPr/>
        </p:nvGrpSpPr>
        <p:grpSpPr>
          <a:xfrm>
            <a:off x="7055113" y="5847651"/>
            <a:ext cx="1944356" cy="850842"/>
            <a:chOff x="5242551" y="5917273"/>
            <a:chExt cx="1944356" cy="850842"/>
          </a:xfrm>
        </p:grpSpPr>
        <p:sp>
          <p:nvSpPr>
            <p:cNvPr id="159" name="Rectangle: Rounded Corners 158">
              <a:extLst>
                <a:ext uri="{FF2B5EF4-FFF2-40B4-BE49-F238E27FC236}">
                  <a16:creationId xmlns:a16="http://schemas.microsoft.com/office/drawing/2014/main" id="{6D2845D4-E6AC-4B58-8D1A-F50AC6ACCA26}"/>
                </a:ext>
              </a:extLst>
            </p:cNvPr>
            <p:cNvSpPr/>
            <p:nvPr/>
          </p:nvSpPr>
          <p:spPr bwMode="auto">
            <a:xfrm>
              <a:off x="5242551" y="5917273"/>
              <a:ext cx="1944356" cy="850842"/>
            </a:xfrm>
            <a:prstGeom prst="roundRect">
              <a:avLst/>
            </a:prstGeom>
            <a:solidFill>
              <a:srgbClr val="202192"/>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chemeClr val="bg1"/>
                </a:solidFill>
                <a:ea typeface="Segoe UI" pitchFamily="34" charset="0"/>
                <a:cs typeface="Segoe UI" pitchFamily="34" charset="0"/>
              </a:endParaRPr>
            </a:p>
          </p:txBody>
        </p:sp>
        <p:sp>
          <p:nvSpPr>
            <p:cNvPr id="19" name="TextBox 18">
              <a:extLst>
                <a:ext uri="{FF2B5EF4-FFF2-40B4-BE49-F238E27FC236}">
                  <a16:creationId xmlns:a16="http://schemas.microsoft.com/office/drawing/2014/main" id="{09682F9D-F700-40AE-98CA-1F7629B12341}"/>
                </a:ext>
              </a:extLst>
            </p:cNvPr>
            <p:cNvSpPr txBox="1"/>
            <p:nvPr/>
          </p:nvSpPr>
          <p:spPr>
            <a:xfrm>
              <a:off x="5276218" y="5992855"/>
              <a:ext cx="1910689" cy="61555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chemeClr val="bg1"/>
                  </a:solidFill>
                  <a:effectLst/>
                  <a:uLnTx/>
                  <a:uFillTx/>
                  <a:latin typeface="Segoe UI Semibold"/>
                  <a:ea typeface="+mn-ea"/>
                  <a:cs typeface="+mn-cs"/>
                </a:rPr>
                <a:t>Secret Management</a:t>
              </a:r>
            </a:p>
          </p:txBody>
        </p:sp>
      </p:grpSp>
      <p:grpSp>
        <p:nvGrpSpPr>
          <p:cNvPr id="156" name="Group 155">
            <a:extLst>
              <a:ext uri="{FF2B5EF4-FFF2-40B4-BE49-F238E27FC236}">
                <a16:creationId xmlns:a16="http://schemas.microsoft.com/office/drawing/2014/main" id="{7E01D30D-0832-4F2C-91DC-18D29B48475D}"/>
              </a:ext>
            </a:extLst>
          </p:cNvPr>
          <p:cNvGrpSpPr/>
          <p:nvPr/>
        </p:nvGrpSpPr>
        <p:grpSpPr>
          <a:xfrm>
            <a:off x="5794943" y="471072"/>
            <a:ext cx="1910689" cy="850842"/>
            <a:chOff x="2349943" y="154588"/>
            <a:chExt cx="1910689" cy="850842"/>
          </a:xfrm>
          <a:effectLst>
            <a:outerShdw blurRad="63500" sx="102000" sy="102000" algn="ctr" rotWithShape="0">
              <a:prstClr val="black">
                <a:alpha val="40000"/>
              </a:prstClr>
            </a:outerShdw>
          </a:effectLst>
        </p:grpSpPr>
        <p:sp>
          <p:nvSpPr>
            <p:cNvPr id="150" name="Rectangle: Rounded Corners 149">
              <a:extLst>
                <a:ext uri="{FF2B5EF4-FFF2-40B4-BE49-F238E27FC236}">
                  <a16:creationId xmlns:a16="http://schemas.microsoft.com/office/drawing/2014/main" id="{C7DB1437-BD03-43CA-BEDE-7B22F49601D1}"/>
                </a:ext>
              </a:extLst>
            </p:cNvPr>
            <p:cNvSpPr/>
            <p:nvPr/>
          </p:nvSpPr>
          <p:spPr bwMode="auto">
            <a:xfrm>
              <a:off x="2517503" y="154588"/>
              <a:ext cx="1575567" cy="850842"/>
            </a:xfrm>
            <a:prstGeom prst="roundRect">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chemeClr val="bg1"/>
                </a:solidFill>
                <a:ea typeface="Segoe UI" pitchFamily="34" charset="0"/>
                <a:cs typeface="Segoe UI" pitchFamily="34" charset="0"/>
              </a:endParaRPr>
            </a:p>
          </p:txBody>
        </p:sp>
        <p:sp>
          <p:nvSpPr>
            <p:cNvPr id="27" name="TextBox 26">
              <a:extLst>
                <a:ext uri="{FF2B5EF4-FFF2-40B4-BE49-F238E27FC236}">
                  <a16:creationId xmlns:a16="http://schemas.microsoft.com/office/drawing/2014/main" id="{546A47D2-30C2-4265-BC42-240CD8537716}"/>
                </a:ext>
              </a:extLst>
            </p:cNvPr>
            <p:cNvSpPr txBox="1"/>
            <p:nvPr/>
          </p:nvSpPr>
          <p:spPr>
            <a:xfrm>
              <a:off x="2349943" y="249591"/>
              <a:ext cx="1910689" cy="61555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chemeClr val="bg1"/>
                  </a:solidFill>
                  <a:effectLst/>
                  <a:uLnTx/>
                  <a:uFillTx/>
                  <a:latin typeface="Segoe UI Semibold"/>
                  <a:ea typeface="+mn-ea"/>
                  <a:cs typeface="+mn-cs"/>
                </a:rPr>
                <a:t>Input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chemeClr val="bg1"/>
                  </a:solidFill>
                  <a:effectLst/>
                  <a:uLnTx/>
                  <a:uFillTx/>
                  <a:latin typeface="Segoe UI Semibold"/>
                  <a:ea typeface="+mn-ea"/>
                  <a:cs typeface="+mn-cs"/>
                </a:rPr>
                <a:t>Binding</a:t>
              </a:r>
            </a:p>
          </p:txBody>
        </p:sp>
      </p:grpSp>
      <p:sp>
        <p:nvSpPr>
          <p:cNvPr id="28" name="TextBox 27">
            <a:extLst>
              <a:ext uri="{FF2B5EF4-FFF2-40B4-BE49-F238E27FC236}">
                <a16:creationId xmlns:a16="http://schemas.microsoft.com/office/drawing/2014/main" id="{C716FBAE-06B4-4520-9EFB-4FD291EDBAC5}"/>
              </a:ext>
            </a:extLst>
          </p:cNvPr>
          <p:cNvSpPr txBox="1"/>
          <p:nvPr/>
        </p:nvSpPr>
        <p:spPr>
          <a:xfrm>
            <a:off x="10281311" y="2788502"/>
            <a:ext cx="1910689" cy="61555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chemeClr val="bg1"/>
                </a:solidFill>
                <a:effectLst/>
                <a:uLnTx/>
                <a:uFillTx/>
                <a:latin typeface="Segoe UI Semibold"/>
                <a:ea typeface="+mn-ea"/>
                <a:cs typeface="+mn-cs"/>
              </a:rPr>
              <a:t>Output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chemeClr val="bg1"/>
                </a:solidFill>
                <a:effectLst/>
                <a:uLnTx/>
                <a:uFillTx/>
                <a:latin typeface="Segoe UI Semibold"/>
                <a:ea typeface="+mn-ea"/>
                <a:cs typeface="+mn-cs"/>
              </a:rPr>
              <a:t>Binding</a:t>
            </a:r>
          </a:p>
        </p:txBody>
      </p:sp>
      <p:grpSp>
        <p:nvGrpSpPr>
          <p:cNvPr id="170" name="Group 169">
            <a:extLst>
              <a:ext uri="{FF2B5EF4-FFF2-40B4-BE49-F238E27FC236}">
                <a16:creationId xmlns:a16="http://schemas.microsoft.com/office/drawing/2014/main" id="{2D65D8BF-29EF-46E2-89F1-928905AA023E}"/>
              </a:ext>
            </a:extLst>
          </p:cNvPr>
          <p:cNvGrpSpPr/>
          <p:nvPr/>
        </p:nvGrpSpPr>
        <p:grpSpPr>
          <a:xfrm>
            <a:off x="2634837" y="5735713"/>
            <a:ext cx="1910689" cy="850842"/>
            <a:chOff x="667039" y="4677551"/>
            <a:chExt cx="1910689" cy="850842"/>
          </a:xfrm>
        </p:grpSpPr>
        <p:sp>
          <p:nvSpPr>
            <p:cNvPr id="153" name="Rectangle: Rounded Corners 152">
              <a:extLst>
                <a:ext uri="{FF2B5EF4-FFF2-40B4-BE49-F238E27FC236}">
                  <a16:creationId xmlns:a16="http://schemas.microsoft.com/office/drawing/2014/main" id="{8D1F3A62-8D62-4C94-BF8C-DD21CC5C1E66}"/>
                </a:ext>
              </a:extLst>
            </p:cNvPr>
            <p:cNvSpPr/>
            <p:nvPr/>
          </p:nvSpPr>
          <p:spPr bwMode="auto">
            <a:xfrm>
              <a:off x="841247" y="4677551"/>
              <a:ext cx="1575567" cy="850842"/>
            </a:xfrm>
            <a:prstGeom prst="roundRect">
              <a:avLst/>
            </a:prstGeom>
            <a:solidFill>
              <a:srgbClr val="202192"/>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chemeClr val="bg1"/>
                </a:solidFill>
                <a:ea typeface="Segoe UI" pitchFamily="34" charset="0"/>
                <a:cs typeface="Segoe UI" pitchFamily="34" charset="0"/>
              </a:endParaRPr>
            </a:p>
          </p:txBody>
        </p:sp>
        <p:sp>
          <p:nvSpPr>
            <p:cNvPr id="36" name="TextBox 35">
              <a:extLst>
                <a:ext uri="{FF2B5EF4-FFF2-40B4-BE49-F238E27FC236}">
                  <a16:creationId xmlns:a16="http://schemas.microsoft.com/office/drawing/2014/main" id="{EEFF3900-D484-4D71-9AF6-A884A84FEF28}"/>
                </a:ext>
              </a:extLst>
            </p:cNvPr>
            <p:cNvSpPr txBox="1"/>
            <p:nvPr/>
          </p:nvSpPr>
          <p:spPr>
            <a:xfrm>
              <a:off x="667039" y="4764407"/>
              <a:ext cx="1910689" cy="61555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chemeClr val="bg1"/>
                  </a:solidFill>
                  <a:effectLst/>
                  <a:uLnTx/>
                  <a:uFillTx/>
                  <a:latin typeface="Segoe UI Semibold"/>
                  <a:ea typeface="+mn-ea"/>
                  <a:cs typeface="+mn-cs"/>
                </a:rPr>
                <a:t>Service</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solidFill>
                    <a:schemeClr val="bg1"/>
                  </a:solidFill>
                  <a:latin typeface="Segoe UI Semibold"/>
                </a:rPr>
                <a:t>Invocation</a:t>
              </a:r>
              <a:endParaRPr kumimoji="0" lang="en-US" sz="2000" b="0" i="0" u="none" strike="noStrike" kern="1200" cap="none" spc="0" normalizeH="0" baseline="0" noProof="0" dirty="0">
                <a:ln>
                  <a:noFill/>
                </a:ln>
                <a:solidFill>
                  <a:schemeClr val="bg1"/>
                </a:solidFill>
                <a:effectLst/>
                <a:uLnTx/>
                <a:uFillTx/>
                <a:latin typeface="Segoe UI Semibold"/>
                <a:ea typeface="+mn-ea"/>
                <a:cs typeface="+mn-cs"/>
              </a:endParaRPr>
            </a:p>
          </p:txBody>
        </p:sp>
      </p:grpSp>
      <p:cxnSp>
        <p:nvCxnSpPr>
          <p:cNvPr id="92" name="Straight Arrow Connector 91">
            <a:extLst>
              <a:ext uri="{FF2B5EF4-FFF2-40B4-BE49-F238E27FC236}">
                <a16:creationId xmlns:a16="http://schemas.microsoft.com/office/drawing/2014/main" id="{4765839A-F084-44F2-83C5-3A0A252D6F55}"/>
              </a:ext>
            </a:extLst>
          </p:cNvPr>
          <p:cNvCxnSpPr>
            <a:cxnSpLocks/>
          </p:cNvCxnSpPr>
          <p:nvPr/>
        </p:nvCxnSpPr>
        <p:spPr>
          <a:xfrm flipV="1">
            <a:off x="9725805" y="4317828"/>
            <a:ext cx="917684" cy="1"/>
          </a:xfrm>
          <a:prstGeom prst="straightConnector1">
            <a:avLst/>
          </a:prstGeom>
          <a:ln w="762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109" name="Group 108">
            <a:extLst>
              <a:ext uri="{FF2B5EF4-FFF2-40B4-BE49-F238E27FC236}">
                <a16:creationId xmlns:a16="http://schemas.microsoft.com/office/drawing/2014/main" id="{BC2DF1AD-B2C3-4245-BD1E-56CF610BFCE4}"/>
              </a:ext>
            </a:extLst>
          </p:cNvPr>
          <p:cNvGrpSpPr/>
          <p:nvPr/>
        </p:nvGrpSpPr>
        <p:grpSpPr>
          <a:xfrm>
            <a:off x="3650922" y="3857407"/>
            <a:ext cx="1566613" cy="1962713"/>
            <a:chOff x="1449482" y="3007811"/>
            <a:chExt cx="1566613" cy="1962713"/>
          </a:xfrm>
          <a:solidFill>
            <a:srgbClr val="202192"/>
          </a:solidFill>
        </p:grpSpPr>
        <p:sp>
          <p:nvSpPr>
            <p:cNvPr id="110" name="Oval 109">
              <a:extLst>
                <a:ext uri="{FF2B5EF4-FFF2-40B4-BE49-F238E27FC236}">
                  <a16:creationId xmlns:a16="http://schemas.microsoft.com/office/drawing/2014/main" id="{10713128-4C2A-43D9-B3B1-1D186F29D66A}"/>
                </a:ext>
              </a:extLst>
            </p:cNvPr>
            <p:cNvSpPr/>
            <p:nvPr/>
          </p:nvSpPr>
          <p:spPr bwMode="auto">
            <a:xfrm>
              <a:off x="2882908" y="3007811"/>
              <a:ext cx="133187" cy="122173"/>
            </a:xfrm>
            <a:prstGeom prst="ellipse">
              <a:avLst/>
            </a:prstGeom>
            <a:grpFill/>
            <a:ln>
              <a:solidFill>
                <a:srgbClr val="202192"/>
              </a:solid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chemeClr val="bg1"/>
                </a:solidFill>
                <a:ea typeface="Segoe UI" pitchFamily="34" charset="0"/>
                <a:cs typeface="Segoe UI" pitchFamily="34" charset="0"/>
              </a:endParaRPr>
            </a:p>
          </p:txBody>
        </p:sp>
        <p:cxnSp>
          <p:nvCxnSpPr>
            <p:cNvPr id="111" name="Straight Connector 110">
              <a:extLst>
                <a:ext uri="{FF2B5EF4-FFF2-40B4-BE49-F238E27FC236}">
                  <a16:creationId xmlns:a16="http://schemas.microsoft.com/office/drawing/2014/main" id="{CE478093-0974-47ED-8D3E-135195B6EE3B}"/>
                </a:ext>
              </a:extLst>
            </p:cNvPr>
            <p:cNvCxnSpPr>
              <a:cxnSpLocks/>
            </p:cNvCxnSpPr>
            <p:nvPr/>
          </p:nvCxnSpPr>
          <p:spPr>
            <a:xfrm flipH="1">
              <a:off x="1449482" y="3068897"/>
              <a:ext cx="1493346" cy="1901627"/>
            </a:xfrm>
            <a:prstGeom prst="line">
              <a:avLst/>
            </a:prstGeom>
            <a:grpFill/>
            <a:ln w="38100">
              <a:solidFill>
                <a:srgbClr val="202192"/>
              </a:solidFill>
              <a:headEnd type="none" w="lg" len="med"/>
              <a:tailEnd type="none" w="lg" len="med"/>
            </a:ln>
          </p:spPr>
          <p:style>
            <a:lnRef idx="2">
              <a:schemeClr val="accent4"/>
            </a:lnRef>
            <a:fillRef idx="0">
              <a:schemeClr val="accent4"/>
            </a:fillRef>
            <a:effectRef idx="1">
              <a:schemeClr val="accent4"/>
            </a:effectRef>
            <a:fontRef idx="minor">
              <a:schemeClr val="tx1"/>
            </a:fontRef>
          </p:style>
        </p:cxnSp>
      </p:grpSp>
      <p:grpSp>
        <p:nvGrpSpPr>
          <p:cNvPr id="113" name="Group 112">
            <a:extLst>
              <a:ext uri="{FF2B5EF4-FFF2-40B4-BE49-F238E27FC236}">
                <a16:creationId xmlns:a16="http://schemas.microsoft.com/office/drawing/2014/main" id="{736122E6-61DC-465F-B2A5-C609E23C0C5D}"/>
              </a:ext>
            </a:extLst>
          </p:cNvPr>
          <p:cNvGrpSpPr/>
          <p:nvPr/>
        </p:nvGrpSpPr>
        <p:grpSpPr>
          <a:xfrm>
            <a:off x="6692487" y="5011329"/>
            <a:ext cx="739155" cy="998612"/>
            <a:chOff x="2882908" y="3007811"/>
            <a:chExt cx="739155" cy="998612"/>
          </a:xfrm>
          <a:solidFill>
            <a:srgbClr val="202192"/>
          </a:solidFill>
        </p:grpSpPr>
        <p:sp>
          <p:nvSpPr>
            <p:cNvPr id="114" name="Oval 113">
              <a:extLst>
                <a:ext uri="{FF2B5EF4-FFF2-40B4-BE49-F238E27FC236}">
                  <a16:creationId xmlns:a16="http://schemas.microsoft.com/office/drawing/2014/main" id="{EC3DD7E7-5130-4430-A553-04168B68685B}"/>
                </a:ext>
              </a:extLst>
            </p:cNvPr>
            <p:cNvSpPr/>
            <p:nvPr/>
          </p:nvSpPr>
          <p:spPr bwMode="auto">
            <a:xfrm>
              <a:off x="2882908" y="3007811"/>
              <a:ext cx="133187" cy="122173"/>
            </a:xfrm>
            <a:prstGeom prst="ellipse">
              <a:avLst/>
            </a:prstGeom>
            <a:grpFill/>
            <a:ln>
              <a:solidFill>
                <a:srgbClr val="202192"/>
              </a:solid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chemeClr val="bg1"/>
                </a:solidFill>
                <a:ea typeface="Segoe UI" pitchFamily="34" charset="0"/>
                <a:cs typeface="Segoe UI" pitchFamily="34" charset="0"/>
              </a:endParaRPr>
            </a:p>
          </p:txBody>
        </p:sp>
        <p:cxnSp>
          <p:nvCxnSpPr>
            <p:cNvPr id="115" name="Straight Connector 114">
              <a:extLst>
                <a:ext uri="{FF2B5EF4-FFF2-40B4-BE49-F238E27FC236}">
                  <a16:creationId xmlns:a16="http://schemas.microsoft.com/office/drawing/2014/main" id="{9497090C-45E8-4D09-A781-3BD07C4BAFBE}"/>
                </a:ext>
              </a:extLst>
            </p:cNvPr>
            <p:cNvCxnSpPr>
              <a:cxnSpLocks/>
            </p:cNvCxnSpPr>
            <p:nvPr/>
          </p:nvCxnSpPr>
          <p:spPr>
            <a:xfrm>
              <a:off x="2942827" y="3068897"/>
              <a:ext cx="679236" cy="937526"/>
            </a:xfrm>
            <a:prstGeom prst="line">
              <a:avLst/>
            </a:prstGeom>
            <a:grpFill/>
            <a:ln w="38100">
              <a:solidFill>
                <a:srgbClr val="202192"/>
              </a:solidFill>
              <a:headEnd type="none" w="lg" len="med"/>
              <a:tailEnd type="none" w="lg" len="med"/>
            </a:ln>
          </p:spPr>
          <p:style>
            <a:lnRef idx="2">
              <a:schemeClr val="accent4"/>
            </a:lnRef>
            <a:fillRef idx="0">
              <a:schemeClr val="accent4"/>
            </a:fillRef>
            <a:effectRef idx="1">
              <a:schemeClr val="accent4"/>
            </a:effectRef>
            <a:fontRef idx="minor">
              <a:schemeClr val="tx1"/>
            </a:fontRef>
          </p:style>
        </p:cxnSp>
      </p:grpSp>
      <p:grpSp>
        <p:nvGrpSpPr>
          <p:cNvPr id="121" name="Group 120">
            <a:extLst>
              <a:ext uri="{FF2B5EF4-FFF2-40B4-BE49-F238E27FC236}">
                <a16:creationId xmlns:a16="http://schemas.microsoft.com/office/drawing/2014/main" id="{E60567CF-9B68-49BE-B8E7-94FA16E9EBB2}"/>
              </a:ext>
            </a:extLst>
          </p:cNvPr>
          <p:cNvGrpSpPr/>
          <p:nvPr/>
        </p:nvGrpSpPr>
        <p:grpSpPr>
          <a:xfrm>
            <a:off x="5425700" y="1321201"/>
            <a:ext cx="809751" cy="671095"/>
            <a:chOff x="2882908" y="2458889"/>
            <a:chExt cx="809751" cy="671095"/>
          </a:xfrm>
          <a:solidFill>
            <a:srgbClr val="202192"/>
          </a:solidFill>
        </p:grpSpPr>
        <p:sp>
          <p:nvSpPr>
            <p:cNvPr id="122" name="Oval 121">
              <a:extLst>
                <a:ext uri="{FF2B5EF4-FFF2-40B4-BE49-F238E27FC236}">
                  <a16:creationId xmlns:a16="http://schemas.microsoft.com/office/drawing/2014/main" id="{0DC67C32-55CE-4735-843E-3B29B1ECD050}"/>
                </a:ext>
              </a:extLst>
            </p:cNvPr>
            <p:cNvSpPr/>
            <p:nvPr/>
          </p:nvSpPr>
          <p:spPr bwMode="auto">
            <a:xfrm>
              <a:off x="2882908" y="3007811"/>
              <a:ext cx="133187" cy="122173"/>
            </a:xfrm>
            <a:prstGeom prst="ellipse">
              <a:avLst/>
            </a:prstGeom>
            <a:grpFill/>
            <a:ln>
              <a:solidFill>
                <a:srgbClr val="202192"/>
              </a:solid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chemeClr val="bg1"/>
                </a:solidFill>
                <a:ea typeface="Segoe UI" pitchFamily="34" charset="0"/>
                <a:cs typeface="Segoe UI" pitchFamily="34" charset="0"/>
              </a:endParaRPr>
            </a:p>
          </p:txBody>
        </p:sp>
        <p:cxnSp>
          <p:nvCxnSpPr>
            <p:cNvPr id="123" name="Straight Connector 122">
              <a:extLst>
                <a:ext uri="{FF2B5EF4-FFF2-40B4-BE49-F238E27FC236}">
                  <a16:creationId xmlns:a16="http://schemas.microsoft.com/office/drawing/2014/main" id="{BBBB6171-3037-4902-B1AA-4EFB6C908E1F}"/>
                </a:ext>
              </a:extLst>
            </p:cNvPr>
            <p:cNvCxnSpPr>
              <a:cxnSpLocks/>
            </p:cNvCxnSpPr>
            <p:nvPr/>
          </p:nvCxnSpPr>
          <p:spPr>
            <a:xfrm flipV="1">
              <a:off x="2942829" y="2458889"/>
              <a:ext cx="749830" cy="610012"/>
            </a:xfrm>
            <a:prstGeom prst="line">
              <a:avLst/>
            </a:prstGeom>
            <a:grpFill/>
            <a:ln w="38100">
              <a:solidFill>
                <a:srgbClr val="202192"/>
              </a:solidFill>
              <a:headEnd type="none" w="lg" len="med"/>
              <a:tailEnd type="none" w="lg" len="med"/>
            </a:ln>
          </p:spPr>
          <p:style>
            <a:lnRef idx="2">
              <a:schemeClr val="accent4"/>
            </a:lnRef>
            <a:fillRef idx="0">
              <a:schemeClr val="accent4"/>
            </a:fillRef>
            <a:effectRef idx="1">
              <a:schemeClr val="accent4"/>
            </a:effectRef>
            <a:fontRef idx="minor">
              <a:schemeClr val="tx1"/>
            </a:fontRef>
          </p:style>
        </p:cxnSp>
      </p:grpSp>
      <p:grpSp>
        <p:nvGrpSpPr>
          <p:cNvPr id="131" name="Group 130">
            <a:extLst>
              <a:ext uri="{FF2B5EF4-FFF2-40B4-BE49-F238E27FC236}">
                <a16:creationId xmlns:a16="http://schemas.microsoft.com/office/drawing/2014/main" id="{8F887D23-1C0E-41D2-B984-6FB592DF63DD}"/>
              </a:ext>
            </a:extLst>
          </p:cNvPr>
          <p:cNvGrpSpPr/>
          <p:nvPr/>
        </p:nvGrpSpPr>
        <p:grpSpPr>
          <a:xfrm>
            <a:off x="10192533" y="3425314"/>
            <a:ext cx="976820" cy="717413"/>
            <a:chOff x="2882908" y="2412571"/>
            <a:chExt cx="976820" cy="717413"/>
          </a:xfrm>
          <a:solidFill>
            <a:srgbClr val="202192"/>
          </a:solidFill>
        </p:grpSpPr>
        <p:sp>
          <p:nvSpPr>
            <p:cNvPr id="132" name="Oval 131">
              <a:extLst>
                <a:ext uri="{FF2B5EF4-FFF2-40B4-BE49-F238E27FC236}">
                  <a16:creationId xmlns:a16="http://schemas.microsoft.com/office/drawing/2014/main" id="{D65E9A22-A050-4DB6-8000-0247E5B56DD1}"/>
                </a:ext>
              </a:extLst>
            </p:cNvPr>
            <p:cNvSpPr/>
            <p:nvPr/>
          </p:nvSpPr>
          <p:spPr bwMode="auto">
            <a:xfrm>
              <a:off x="2882908" y="3007811"/>
              <a:ext cx="133187" cy="122173"/>
            </a:xfrm>
            <a:prstGeom prst="ellipse">
              <a:avLst/>
            </a:prstGeom>
            <a:grpFill/>
            <a:ln>
              <a:solidFill>
                <a:srgbClr val="202192"/>
              </a:solid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chemeClr val="bg1"/>
                </a:solidFill>
                <a:ea typeface="Segoe UI" pitchFamily="34" charset="0"/>
                <a:cs typeface="Segoe UI" pitchFamily="34" charset="0"/>
              </a:endParaRPr>
            </a:p>
          </p:txBody>
        </p:sp>
        <p:cxnSp>
          <p:nvCxnSpPr>
            <p:cNvPr id="133" name="Straight Connector 132">
              <a:extLst>
                <a:ext uri="{FF2B5EF4-FFF2-40B4-BE49-F238E27FC236}">
                  <a16:creationId xmlns:a16="http://schemas.microsoft.com/office/drawing/2014/main" id="{E3C4F39C-374B-481A-97AE-E62E5CACC0D3}"/>
                </a:ext>
              </a:extLst>
            </p:cNvPr>
            <p:cNvCxnSpPr>
              <a:cxnSpLocks/>
            </p:cNvCxnSpPr>
            <p:nvPr/>
          </p:nvCxnSpPr>
          <p:spPr>
            <a:xfrm flipV="1">
              <a:off x="2942827" y="2412571"/>
              <a:ext cx="916901" cy="656326"/>
            </a:xfrm>
            <a:prstGeom prst="line">
              <a:avLst/>
            </a:prstGeom>
            <a:grpFill/>
            <a:ln w="38100">
              <a:solidFill>
                <a:srgbClr val="202192"/>
              </a:solidFill>
              <a:headEnd type="none" w="lg" len="med"/>
              <a:tailEnd type="none" w="lg" len="med"/>
            </a:ln>
          </p:spPr>
          <p:style>
            <a:lnRef idx="2">
              <a:schemeClr val="accent4"/>
            </a:lnRef>
            <a:fillRef idx="0">
              <a:schemeClr val="accent4"/>
            </a:fillRef>
            <a:effectRef idx="1">
              <a:schemeClr val="accent4"/>
            </a:effectRef>
            <a:fontRef idx="minor">
              <a:schemeClr val="tx1"/>
            </a:fontRef>
          </p:style>
        </p:cxnSp>
      </p:grpSp>
      <p:cxnSp>
        <p:nvCxnSpPr>
          <p:cNvPr id="91" name="Straight Arrow Connector 90">
            <a:extLst>
              <a:ext uri="{FF2B5EF4-FFF2-40B4-BE49-F238E27FC236}">
                <a16:creationId xmlns:a16="http://schemas.microsoft.com/office/drawing/2014/main" id="{444A2601-550F-4EEA-8084-0EA0E91E1D2C}"/>
              </a:ext>
            </a:extLst>
          </p:cNvPr>
          <p:cNvCxnSpPr>
            <a:cxnSpLocks/>
          </p:cNvCxnSpPr>
          <p:nvPr/>
        </p:nvCxnSpPr>
        <p:spPr>
          <a:xfrm flipH="1">
            <a:off x="5267145" y="1376692"/>
            <a:ext cx="13772" cy="989832"/>
          </a:xfrm>
          <a:prstGeom prst="straightConnector1">
            <a:avLst/>
          </a:prstGeom>
          <a:ln w="762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144" name="Graphic 143" descr="Gears with solid fill">
            <a:extLst>
              <a:ext uri="{FF2B5EF4-FFF2-40B4-BE49-F238E27FC236}">
                <a16:creationId xmlns:a16="http://schemas.microsoft.com/office/drawing/2014/main" id="{CDCBA246-D31E-4D79-B1B9-96D3050D7B38}"/>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0517800" y="3922324"/>
            <a:ext cx="914400" cy="914400"/>
          </a:xfrm>
          <a:prstGeom prst="rect">
            <a:avLst/>
          </a:prstGeom>
        </p:spPr>
      </p:pic>
      <p:pic>
        <p:nvPicPr>
          <p:cNvPr id="146" name="Graphic 145" descr="Lightning bolt with solid fill">
            <a:extLst>
              <a:ext uri="{FF2B5EF4-FFF2-40B4-BE49-F238E27FC236}">
                <a16:creationId xmlns:a16="http://schemas.microsoft.com/office/drawing/2014/main" id="{9BF72010-378F-4410-9804-57D659E0C749}"/>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4811828" y="474710"/>
            <a:ext cx="914400" cy="914400"/>
          </a:xfrm>
          <a:prstGeom prst="rect">
            <a:avLst/>
          </a:prstGeom>
        </p:spPr>
      </p:pic>
      <p:grpSp>
        <p:nvGrpSpPr>
          <p:cNvPr id="163" name="Group 162">
            <a:extLst>
              <a:ext uri="{FF2B5EF4-FFF2-40B4-BE49-F238E27FC236}">
                <a16:creationId xmlns:a16="http://schemas.microsoft.com/office/drawing/2014/main" id="{5CCCB35B-5CB5-4F59-A781-AC085DADC48F}"/>
              </a:ext>
            </a:extLst>
          </p:cNvPr>
          <p:cNvGrpSpPr/>
          <p:nvPr/>
        </p:nvGrpSpPr>
        <p:grpSpPr>
          <a:xfrm>
            <a:off x="7446745" y="1312164"/>
            <a:ext cx="2063506" cy="1301185"/>
            <a:chOff x="2882908" y="1828799"/>
            <a:chExt cx="2063506" cy="1301185"/>
          </a:xfrm>
          <a:solidFill>
            <a:srgbClr val="202192"/>
          </a:solidFill>
        </p:grpSpPr>
        <p:sp>
          <p:nvSpPr>
            <p:cNvPr id="164" name="Oval 163">
              <a:extLst>
                <a:ext uri="{FF2B5EF4-FFF2-40B4-BE49-F238E27FC236}">
                  <a16:creationId xmlns:a16="http://schemas.microsoft.com/office/drawing/2014/main" id="{BED2A799-E603-4117-A1D4-32F44F2B7F87}"/>
                </a:ext>
              </a:extLst>
            </p:cNvPr>
            <p:cNvSpPr/>
            <p:nvPr/>
          </p:nvSpPr>
          <p:spPr bwMode="auto">
            <a:xfrm>
              <a:off x="2882908" y="3007811"/>
              <a:ext cx="133187" cy="122173"/>
            </a:xfrm>
            <a:prstGeom prst="ellipse">
              <a:avLst/>
            </a:prstGeom>
            <a:grpFill/>
            <a:ln>
              <a:solidFill>
                <a:srgbClr val="202192"/>
              </a:solid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chemeClr val="bg1"/>
                </a:solidFill>
                <a:ea typeface="Segoe UI" pitchFamily="34" charset="0"/>
                <a:cs typeface="Segoe UI" pitchFamily="34" charset="0"/>
              </a:endParaRPr>
            </a:p>
          </p:txBody>
        </p:sp>
        <p:cxnSp>
          <p:nvCxnSpPr>
            <p:cNvPr id="165" name="Straight Connector 164">
              <a:extLst>
                <a:ext uri="{FF2B5EF4-FFF2-40B4-BE49-F238E27FC236}">
                  <a16:creationId xmlns:a16="http://schemas.microsoft.com/office/drawing/2014/main" id="{8852E885-DBAA-4F44-A884-7747B3E63DBB}"/>
                </a:ext>
              </a:extLst>
            </p:cNvPr>
            <p:cNvCxnSpPr>
              <a:cxnSpLocks/>
            </p:cNvCxnSpPr>
            <p:nvPr/>
          </p:nvCxnSpPr>
          <p:spPr>
            <a:xfrm flipV="1">
              <a:off x="2942829" y="1828799"/>
              <a:ext cx="2003585" cy="1240101"/>
            </a:xfrm>
            <a:prstGeom prst="line">
              <a:avLst/>
            </a:prstGeom>
            <a:grpFill/>
            <a:ln w="38100">
              <a:solidFill>
                <a:srgbClr val="202192"/>
              </a:solidFill>
              <a:headEnd type="none" w="lg" len="med"/>
              <a:tailEnd type="none" w="lg" len="med"/>
            </a:ln>
          </p:spPr>
          <p:style>
            <a:lnRef idx="2">
              <a:schemeClr val="accent4"/>
            </a:lnRef>
            <a:fillRef idx="0">
              <a:schemeClr val="accent4"/>
            </a:fillRef>
            <a:effectRef idx="1">
              <a:schemeClr val="accent4"/>
            </a:effectRef>
            <a:fontRef idx="minor">
              <a:schemeClr val="tx1"/>
            </a:fontRef>
          </p:style>
        </p:cxnSp>
      </p:grpSp>
      <p:sp>
        <p:nvSpPr>
          <p:cNvPr id="175" name="TextBox 174">
            <a:extLst>
              <a:ext uri="{FF2B5EF4-FFF2-40B4-BE49-F238E27FC236}">
                <a16:creationId xmlns:a16="http://schemas.microsoft.com/office/drawing/2014/main" id="{FA67C6AC-229A-490A-8212-DD47F28716A9}"/>
              </a:ext>
            </a:extLst>
          </p:cNvPr>
          <p:cNvSpPr txBox="1"/>
          <p:nvPr/>
        </p:nvSpPr>
        <p:spPr>
          <a:xfrm>
            <a:off x="4294601" y="2286511"/>
            <a:ext cx="471887" cy="430887"/>
          </a:xfrm>
          <a:prstGeom prst="rect">
            <a:avLst/>
          </a:prstGeom>
          <a:noFill/>
        </p:spPr>
        <p:txBody>
          <a:bodyPr wrap="square" lIns="0" tIns="0" rIns="0" bIns="0" rtlCol="0">
            <a:spAutoFit/>
          </a:bodyPr>
          <a:lstStyle/>
          <a:p>
            <a:pPr algn="ctr"/>
            <a:r>
              <a:rPr lang="en-US" sz="1400" b="1" dirty="0">
                <a:latin typeface="Segoe UI Semibold" panose="020B0702040204020203" pitchFamily="34" charset="0"/>
                <a:cs typeface="Segoe UI Semibold" panose="020B0702040204020203" pitchFamily="34" charset="0"/>
              </a:rPr>
              <a:t>Get state</a:t>
            </a:r>
          </a:p>
        </p:txBody>
      </p:sp>
      <p:sp>
        <p:nvSpPr>
          <p:cNvPr id="177" name="TextBox 176">
            <a:extLst>
              <a:ext uri="{FF2B5EF4-FFF2-40B4-BE49-F238E27FC236}">
                <a16:creationId xmlns:a16="http://schemas.microsoft.com/office/drawing/2014/main" id="{842882F6-0BE0-44E0-AEC2-DB6AF4E4812F}"/>
              </a:ext>
            </a:extLst>
          </p:cNvPr>
          <p:cNvSpPr txBox="1"/>
          <p:nvPr/>
        </p:nvSpPr>
        <p:spPr>
          <a:xfrm>
            <a:off x="5934904" y="4641407"/>
            <a:ext cx="1251402" cy="215444"/>
          </a:xfrm>
          <a:prstGeom prst="rect">
            <a:avLst/>
          </a:prstGeom>
          <a:noFill/>
        </p:spPr>
        <p:txBody>
          <a:bodyPr wrap="square" lIns="0" tIns="0" rIns="0" bIns="0" rtlCol="0">
            <a:spAutoFit/>
          </a:bodyPr>
          <a:lstStyle/>
          <a:p>
            <a:pPr algn="ctr"/>
            <a:r>
              <a:rPr lang="en-US" sz="1400" b="1" dirty="0">
                <a:latin typeface="Segoe UI Semibold" panose="020B0702040204020203" pitchFamily="34" charset="0"/>
                <a:cs typeface="Segoe UI Semibold" panose="020B0702040204020203" pitchFamily="34" charset="0"/>
              </a:rPr>
              <a:t>Retrieve secret</a:t>
            </a:r>
          </a:p>
        </p:txBody>
      </p:sp>
      <p:sp>
        <p:nvSpPr>
          <p:cNvPr id="179" name="TextBox 178">
            <a:extLst>
              <a:ext uri="{FF2B5EF4-FFF2-40B4-BE49-F238E27FC236}">
                <a16:creationId xmlns:a16="http://schemas.microsoft.com/office/drawing/2014/main" id="{6AAD7C41-6CC8-464D-B12A-D801206B5E5A}"/>
              </a:ext>
            </a:extLst>
          </p:cNvPr>
          <p:cNvSpPr txBox="1"/>
          <p:nvPr/>
        </p:nvSpPr>
        <p:spPr>
          <a:xfrm>
            <a:off x="5553106" y="2813020"/>
            <a:ext cx="1251402" cy="215444"/>
          </a:xfrm>
          <a:prstGeom prst="rect">
            <a:avLst/>
          </a:prstGeom>
          <a:noFill/>
        </p:spPr>
        <p:txBody>
          <a:bodyPr wrap="square" lIns="0" tIns="0" rIns="0" bIns="0" rtlCol="0">
            <a:spAutoFit/>
          </a:bodyPr>
          <a:lstStyle/>
          <a:p>
            <a:pPr algn="ctr"/>
            <a:r>
              <a:rPr lang="en-US" sz="1400" b="1" dirty="0">
                <a:latin typeface="Segoe UI Semibold" panose="020B0702040204020203" pitchFamily="34" charset="0"/>
                <a:cs typeface="Segoe UI Semibold" panose="020B0702040204020203" pitchFamily="34" charset="0"/>
              </a:rPr>
              <a:t>Publish</a:t>
            </a:r>
          </a:p>
        </p:txBody>
      </p:sp>
      <p:sp>
        <p:nvSpPr>
          <p:cNvPr id="182" name="TextBox 181">
            <a:extLst>
              <a:ext uri="{FF2B5EF4-FFF2-40B4-BE49-F238E27FC236}">
                <a16:creationId xmlns:a16="http://schemas.microsoft.com/office/drawing/2014/main" id="{918EDD58-AD88-43CE-9961-38FF05A8BB5A}"/>
              </a:ext>
            </a:extLst>
          </p:cNvPr>
          <p:cNvSpPr txBox="1"/>
          <p:nvPr/>
        </p:nvSpPr>
        <p:spPr>
          <a:xfrm>
            <a:off x="7142812" y="3374627"/>
            <a:ext cx="1251402" cy="215444"/>
          </a:xfrm>
          <a:prstGeom prst="rect">
            <a:avLst/>
          </a:prstGeom>
          <a:noFill/>
        </p:spPr>
        <p:txBody>
          <a:bodyPr wrap="square" lIns="0" tIns="0" rIns="0" bIns="0" rtlCol="0">
            <a:spAutoFit/>
          </a:bodyPr>
          <a:lstStyle/>
          <a:p>
            <a:pPr algn="ctr"/>
            <a:r>
              <a:rPr lang="en-US" sz="1400" b="1" dirty="0">
                <a:latin typeface="Segoe UI Semibold" panose="020B0702040204020203" pitchFamily="34" charset="0"/>
                <a:cs typeface="Segoe UI Semibold" panose="020B0702040204020203" pitchFamily="34" charset="0"/>
              </a:rPr>
              <a:t>Subscribe</a:t>
            </a:r>
          </a:p>
        </p:txBody>
      </p:sp>
      <p:sp>
        <p:nvSpPr>
          <p:cNvPr id="184" name="TextBox 183">
            <a:extLst>
              <a:ext uri="{FF2B5EF4-FFF2-40B4-BE49-F238E27FC236}">
                <a16:creationId xmlns:a16="http://schemas.microsoft.com/office/drawing/2014/main" id="{3E99ADA3-0410-4CC4-ACB7-CF066CB26B9E}"/>
              </a:ext>
            </a:extLst>
          </p:cNvPr>
          <p:cNvSpPr txBox="1"/>
          <p:nvPr/>
        </p:nvSpPr>
        <p:spPr>
          <a:xfrm>
            <a:off x="4253686" y="1747165"/>
            <a:ext cx="1251402" cy="215444"/>
          </a:xfrm>
          <a:prstGeom prst="rect">
            <a:avLst/>
          </a:prstGeom>
          <a:noFill/>
        </p:spPr>
        <p:txBody>
          <a:bodyPr wrap="square" lIns="0" tIns="0" rIns="0" bIns="0" rtlCol="0">
            <a:spAutoFit/>
          </a:bodyPr>
          <a:lstStyle/>
          <a:p>
            <a:pPr algn="ctr"/>
            <a:r>
              <a:rPr lang="en-US" sz="1400" b="1" dirty="0">
                <a:latin typeface="Segoe UI Semibold" panose="020B0702040204020203" pitchFamily="34" charset="0"/>
                <a:cs typeface="Segoe UI Semibold" panose="020B0702040204020203" pitchFamily="34" charset="0"/>
              </a:rPr>
              <a:t>Trigger</a:t>
            </a:r>
          </a:p>
        </p:txBody>
      </p:sp>
      <p:sp>
        <p:nvSpPr>
          <p:cNvPr id="186" name="TextBox 185">
            <a:extLst>
              <a:ext uri="{FF2B5EF4-FFF2-40B4-BE49-F238E27FC236}">
                <a16:creationId xmlns:a16="http://schemas.microsoft.com/office/drawing/2014/main" id="{908B8C89-CDB9-4F91-AE69-4D6C5CD126A1}"/>
              </a:ext>
            </a:extLst>
          </p:cNvPr>
          <p:cNvSpPr txBox="1"/>
          <p:nvPr/>
        </p:nvSpPr>
        <p:spPr>
          <a:xfrm>
            <a:off x="5138887" y="3803736"/>
            <a:ext cx="1251402" cy="430887"/>
          </a:xfrm>
          <a:prstGeom prst="rect">
            <a:avLst/>
          </a:prstGeom>
          <a:noFill/>
        </p:spPr>
        <p:txBody>
          <a:bodyPr wrap="square" lIns="0" tIns="0" rIns="0" bIns="0" rtlCol="0">
            <a:spAutoFit/>
          </a:bodyPr>
          <a:lstStyle/>
          <a:p>
            <a:pPr algn="ctr"/>
            <a:r>
              <a:rPr lang="en-US" sz="1400" b="1" dirty="0">
                <a:latin typeface="Segoe UI Semibold" panose="020B0702040204020203" pitchFamily="34" charset="0"/>
                <a:cs typeface="Segoe UI Semibold" panose="020B0702040204020203" pitchFamily="34" charset="0"/>
              </a:rPr>
              <a:t>Call </a:t>
            </a:r>
          </a:p>
          <a:p>
            <a:pPr algn="ctr"/>
            <a:r>
              <a:rPr lang="en-US" sz="1400" b="1" dirty="0">
                <a:latin typeface="Segoe UI Semibold" panose="020B0702040204020203" pitchFamily="34" charset="0"/>
                <a:cs typeface="Segoe UI Semibold" panose="020B0702040204020203" pitchFamily="34" charset="0"/>
              </a:rPr>
              <a:t>method</a:t>
            </a:r>
          </a:p>
        </p:txBody>
      </p:sp>
      <p:cxnSp>
        <p:nvCxnSpPr>
          <p:cNvPr id="188" name="Straight Arrow Connector 187">
            <a:extLst>
              <a:ext uri="{FF2B5EF4-FFF2-40B4-BE49-F238E27FC236}">
                <a16:creationId xmlns:a16="http://schemas.microsoft.com/office/drawing/2014/main" id="{030D4E35-5A30-4AC3-9CC7-E2DC702F3588}"/>
              </a:ext>
            </a:extLst>
          </p:cNvPr>
          <p:cNvCxnSpPr>
            <a:cxnSpLocks/>
          </p:cNvCxnSpPr>
          <p:nvPr/>
        </p:nvCxnSpPr>
        <p:spPr>
          <a:xfrm>
            <a:off x="5794943" y="4879526"/>
            <a:ext cx="1487403" cy="0"/>
          </a:xfrm>
          <a:prstGeom prst="straightConnector1">
            <a:avLst/>
          </a:prstGeom>
          <a:ln w="381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1" name="Straight Arrow Connector 190">
            <a:extLst>
              <a:ext uri="{FF2B5EF4-FFF2-40B4-BE49-F238E27FC236}">
                <a16:creationId xmlns:a16="http://schemas.microsoft.com/office/drawing/2014/main" id="{90AF065B-A054-41DF-B75C-7F619735632A}"/>
              </a:ext>
            </a:extLst>
          </p:cNvPr>
          <p:cNvCxnSpPr>
            <a:cxnSpLocks/>
          </p:cNvCxnSpPr>
          <p:nvPr/>
        </p:nvCxnSpPr>
        <p:spPr>
          <a:xfrm>
            <a:off x="5291392" y="3532762"/>
            <a:ext cx="2468" cy="743578"/>
          </a:xfrm>
          <a:prstGeom prst="straightConnector1">
            <a:avLst/>
          </a:prstGeom>
          <a:ln w="381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5" name="Straight Arrow Connector 194">
            <a:extLst>
              <a:ext uri="{FF2B5EF4-FFF2-40B4-BE49-F238E27FC236}">
                <a16:creationId xmlns:a16="http://schemas.microsoft.com/office/drawing/2014/main" id="{756B10F9-8670-4755-AD95-C21E46304DAD}"/>
              </a:ext>
            </a:extLst>
          </p:cNvPr>
          <p:cNvCxnSpPr>
            <a:cxnSpLocks/>
          </p:cNvCxnSpPr>
          <p:nvPr/>
        </p:nvCxnSpPr>
        <p:spPr>
          <a:xfrm flipH="1">
            <a:off x="4143495" y="2788502"/>
            <a:ext cx="607852" cy="0"/>
          </a:xfrm>
          <a:prstGeom prst="straightConnector1">
            <a:avLst/>
          </a:prstGeom>
          <a:ln w="381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68" name="Graphic 67">
            <a:extLst>
              <a:ext uri="{FF2B5EF4-FFF2-40B4-BE49-F238E27FC236}">
                <a16:creationId xmlns:a16="http://schemas.microsoft.com/office/drawing/2014/main" id="{29FD623E-4506-EF67-7F97-39E2E58F311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459516" y="3365517"/>
            <a:ext cx="608226" cy="844163"/>
          </a:xfrm>
          <a:prstGeom prst="rect">
            <a:avLst/>
          </a:prstGeom>
          <a:effectLst>
            <a:outerShdw blurRad="50800" dist="38100" dir="2700000" algn="tl" rotWithShape="0">
              <a:prstClr val="black">
                <a:alpha val="40000"/>
              </a:prstClr>
            </a:outerShdw>
          </a:effectLst>
        </p:spPr>
      </p:pic>
      <p:sp>
        <p:nvSpPr>
          <p:cNvPr id="70" name="TextBox 69">
            <a:extLst>
              <a:ext uri="{FF2B5EF4-FFF2-40B4-BE49-F238E27FC236}">
                <a16:creationId xmlns:a16="http://schemas.microsoft.com/office/drawing/2014/main" id="{5E04FE38-76CB-C9E2-330D-B37D7F035C16}"/>
              </a:ext>
            </a:extLst>
          </p:cNvPr>
          <p:cNvSpPr txBox="1"/>
          <p:nvPr/>
        </p:nvSpPr>
        <p:spPr>
          <a:xfrm>
            <a:off x="4367095" y="3432654"/>
            <a:ext cx="628194" cy="430887"/>
          </a:xfrm>
          <a:prstGeom prst="rect">
            <a:avLst/>
          </a:prstGeom>
          <a:noFill/>
        </p:spPr>
        <p:txBody>
          <a:bodyPr wrap="square" lIns="0" tIns="0" rIns="0" bIns="0" rtlCol="0">
            <a:spAutoFit/>
          </a:bodyPr>
          <a:lstStyle/>
          <a:p>
            <a:pPr algn="ctr"/>
            <a:r>
              <a:rPr lang="en-US" sz="1400" b="1" dirty="0">
                <a:latin typeface="Segoe UI Semibold" panose="020B0702040204020203" pitchFamily="34" charset="0"/>
                <a:cs typeface="Segoe UI Semibold" panose="020B0702040204020203" pitchFamily="34" charset="0"/>
              </a:rPr>
              <a:t>Get config</a:t>
            </a:r>
          </a:p>
        </p:txBody>
      </p:sp>
      <p:cxnSp>
        <p:nvCxnSpPr>
          <p:cNvPr id="71" name="Straight Arrow Connector 70">
            <a:extLst>
              <a:ext uri="{FF2B5EF4-FFF2-40B4-BE49-F238E27FC236}">
                <a16:creationId xmlns:a16="http://schemas.microsoft.com/office/drawing/2014/main" id="{2EFEE117-8C86-7EC1-C393-3E3AF8F791A4}"/>
              </a:ext>
            </a:extLst>
          </p:cNvPr>
          <p:cNvCxnSpPr>
            <a:cxnSpLocks/>
          </p:cNvCxnSpPr>
          <p:nvPr/>
        </p:nvCxnSpPr>
        <p:spPr>
          <a:xfrm flipH="1">
            <a:off x="4100784" y="3227846"/>
            <a:ext cx="665704" cy="561807"/>
          </a:xfrm>
          <a:prstGeom prst="straightConnector1">
            <a:avLst/>
          </a:prstGeom>
          <a:ln w="381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74" name="Group 73">
            <a:extLst>
              <a:ext uri="{FF2B5EF4-FFF2-40B4-BE49-F238E27FC236}">
                <a16:creationId xmlns:a16="http://schemas.microsoft.com/office/drawing/2014/main" id="{56188E49-16DF-9571-8DCB-12976A6618FC}"/>
              </a:ext>
            </a:extLst>
          </p:cNvPr>
          <p:cNvGrpSpPr/>
          <p:nvPr/>
        </p:nvGrpSpPr>
        <p:grpSpPr>
          <a:xfrm>
            <a:off x="751654" y="2939987"/>
            <a:ext cx="1831175" cy="755727"/>
            <a:chOff x="667038" y="4677551"/>
            <a:chExt cx="1910690" cy="850842"/>
          </a:xfrm>
        </p:grpSpPr>
        <p:sp>
          <p:nvSpPr>
            <p:cNvPr id="75" name="Rectangle: Rounded Corners 152">
              <a:extLst>
                <a:ext uri="{FF2B5EF4-FFF2-40B4-BE49-F238E27FC236}">
                  <a16:creationId xmlns:a16="http://schemas.microsoft.com/office/drawing/2014/main" id="{B89BB796-B634-075C-3016-9758352A421F}"/>
                </a:ext>
              </a:extLst>
            </p:cNvPr>
            <p:cNvSpPr/>
            <p:nvPr/>
          </p:nvSpPr>
          <p:spPr bwMode="auto">
            <a:xfrm>
              <a:off x="667038" y="4677551"/>
              <a:ext cx="1876812" cy="850842"/>
            </a:xfrm>
            <a:prstGeom prst="roundRect">
              <a:avLst/>
            </a:prstGeom>
            <a:solidFill>
              <a:srgbClr val="202192"/>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chemeClr val="bg1"/>
                </a:solidFill>
                <a:ea typeface="Segoe UI" pitchFamily="34" charset="0"/>
                <a:cs typeface="Segoe UI" pitchFamily="34" charset="0"/>
              </a:endParaRPr>
            </a:p>
          </p:txBody>
        </p:sp>
        <p:sp>
          <p:nvSpPr>
            <p:cNvPr id="76" name="TextBox 75">
              <a:extLst>
                <a:ext uri="{FF2B5EF4-FFF2-40B4-BE49-F238E27FC236}">
                  <a16:creationId xmlns:a16="http://schemas.microsoft.com/office/drawing/2014/main" id="{B8141440-8B40-64E3-6259-01C63399F27C}"/>
                </a:ext>
              </a:extLst>
            </p:cNvPr>
            <p:cNvSpPr txBox="1"/>
            <p:nvPr/>
          </p:nvSpPr>
          <p:spPr>
            <a:xfrm>
              <a:off x="667039" y="4764407"/>
              <a:ext cx="1910689" cy="693026"/>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solidFill>
                    <a:schemeClr val="bg1"/>
                  </a:solidFill>
                  <a:latin typeface="Segoe UI Semibold"/>
                </a:rPr>
                <a:t>Application </a:t>
              </a:r>
              <a:r>
                <a:rPr kumimoji="0" lang="en-US" sz="2000" b="0" i="0" u="none" strike="noStrike" kern="1200" cap="none" spc="0" normalizeH="0" baseline="0" noProof="0" dirty="0">
                  <a:ln>
                    <a:noFill/>
                  </a:ln>
                  <a:solidFill>
                    <a:schemeClr val="bg1"/>
                  </a:solidFill>
                  <a:effectLst/>
                  <a:uLnTx/>
                  <a:uFillTx/>
                  <a:latin typeface="Segoe UI Semibold"/>
                  <a:ea typeface="+mn-ea"/>
                  <a:cs typeface="+mn-cs"/>
                </a:rPr>
                <a:t>Configuration</a:t>
              </a:r>
            </a:p>
          </p:txBody>
        </p:sp>
      </p:grpSp>
      <p:grpSp>
        <p:nvGrpSpPr>
          <p:cNvPr id="80" name="Group 79">
            <a:extLst>
              <a:ext uri="{FF2B5EF4-FFF2-40B4-BE49-F238E27FC236}">
                <a16:creationId xmlns:a16="http://schemas.microsoft.com/office/drawing/2014/main" id="{612B8952-5A01-7C65-D8DC-FE2EB7490E08}"/>
              </a:ext>
            </a:extLst>
          </p:cNvPr>
          <p:cNvGrpSpPr/>
          <p:nvPr/>
        </p:nvGrpSpPr>
        <p:grpSpPr>
          <a:xfrm rot="3096932">
            <a:off x="2363441" y="2346245"/>
            <a:ext cx="1566613" cy="1962713"/>
            <a:chOff x="1449482" y="3007811"/>
            <a:chExt cx="1566613" cy="1962713"/>
          </a:xfrm>
          <a:solidFill>
            <a:srgbClr val="202192"/>
          </a:solidFill>
        </p:grpSpPr>
        <p:sp>
          <p:nvSpPr>
            <p:cNvPr id="81" name="Oval 80">
              <a:extLst>
                <a:ext uri="{FF2B5EF4-FFF2-40B4-BE49-F238E27FC236}">
                  <a16:creationId xmlns:a16="http://schemas.microsoft.com/office/drawing/2014/main" id="{5A6630A2-1FED-D879-097F-557BB7654F18}"/>
                </a:ext>
              </a:extLst>
            </p:cNvPr>
            <p:cNvSpPr/>
            <p:nvPr/>
          </p:nvSpPr>
          <p:spPr bwMode="auto">
            <a:xfrm>
              <a:off x="2882908" y="3007811"/>
              <a:ext cx="133187" cy="122173"/>
            </a:xfrm>
            <a:prstGeom prst="ellipse">
              <a:avLst/>
            </a:prstGeom>
            <a:grpFill/>
            <a:ln>
              <a:solidFill>
                <a:srgbClr val="202192"/>
              </a:solid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chemeClr val="bg1"/>
                </a:solidFill>
                <a:ea typeface="Segoe UI" pitchFamily="34" charset="0"/>
                <a:cs typeface="Segoe UI" pitchFamily="34" charset="0"/>
              </a:endParaRPr>
            </a:p>
          </p:txBody>
        </p:sp>
        <p:cxnSp>
          <p:nvCxnSpPr>
            <p:cNvPr id="83" name="Straight Connector 82">
              <a:extLst>
                <a:ext uri="{FF2B5EF4-FFF2-40B4-BE49-F238E27FC236}">
                  <a16:creationId xmlns:a16="http://schemas.microsoft.com/office/drawing/2014/main" id="{74EFFB31-D996-ADC7-A70A-4E37E01C37B0}"/>
                </a:ext>
              </a:extLst>
            </p:cNvPr>
            <p:cNvCxnSpPr>
              <a:cxnSpLocks/>
            </p:cNvCxnSpPr>
            <p:nvPr/>
          </p:nvCxnSpPr>
          <p:spPr>
            <a:xfrm flipH="1">
              <a:off x="1449482" y="3068897"/>
              <a:ext cx="1493346" cy="1901627"/>
            </a:xfrm>
            <a:prstGeom prst="line">
              <a:avLst/>
            </a:prstGeom>
            <a:grpFill/>
            <a:ln w="38100">
              <a:solidFill>
                <a:srgbClr val="202192"/>
              </a:solidFill>
              <a:headEnd type="none" w="lg" len="med"/>
              <a:tailEnd type="none" w="lg" len="med"/>
            </a:ln>
          </p:spPr>
          <p:style>
            <a:lnRef idx="2">
              <a:schemeClr val="accent4"/>
            </a:lnRef>
            <a:fillRef idx="0">
              <a:schemeClr val="accent4"/>
            </a:fillRef>
            <a:effectRef idx="1">
              <a:schemeClr val="accent4"/>
            </a:effectRef>
            <a:fontRef idx="minor">
              <a:schemeClr val="tx1"/>
            </a:fontRef>
          </p:style>
        </p:cxnSp>
      </p:grpSp>
      <p:grpSp>
        <p:nvGrpSpPr>
          <p:cNvPr id="85" name="Group 84">
            <a:extLst>
              <a:ext uri="{FF2B5EF4-FFF2-40B4-BE49-F238E27FC236}">
                <a16:creationId xmlns:a16="http://schemas.microsoft.com/office/drawing/2014/main" id="{825E10D0-42CA-83A5-6F01-ACAB34E3FB22}"/>
              </a:ext>
            </a:extLst>
          </p:cNvPr>
          <p:cNvGrpSpPr/>
          <p:nvPr/>
        </p:nvGrpSpPr>
        <p:grpSpPr>
          <a:xfrm rot="10800000">
            <a:off x="3688660" y="1433369"/>
            <a:ext cx="665706" cy="851918"/>
            <a:chOff x="2882908" y="3007811"/>
            <a:chExt cx="739155" cy="998612"/>
          </a:xfrm>
          <a:solidFill>
            <a:srgbClr val="202192"/>
          </a:solidFill>
        </p:grpSpPr>
        <p:sp>
          <p:nvSpPr>
            <p:cNvPr id="86" name="Oval 85">
              <a:extLst>
                <a:ext uri="{FF2B5EF4-FFF2-40B4-BE49-F238E27FC236}">
                  <a16:creationId xmlns:a16="http://schemas.microsoft.com/office/drawing/2014/main" id="{A3586FF0-75F5-4BBB-CF97-2C256972A6F2}"/>
                </a:ext>
              </a:extLst>
            </p:cNvPr>
            <p:cNvSpPr/>
            <p:nvPr/>
          </p:nvSpPr>
          <p:spPr bwMode="auto">
            <a:xfrm>
              <a:off x="2882908" y="3007811"/>
              <a:ext cx="133187" cy="122173"/>
            </a:xfrm>
            <a:prstGeom prst="ellipse">
              <a:avLst/>
            </a:prstGeom>
            <a:grpFill/>
            <a:ln>
              <a:solidFill>
                <a:srgbClr val="202192"/>
              </a:solid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solidFill>
                  <a:schemeClr val="bg1"/>
                </a:solidFill>
                <a:ea typeface="Segoe UI" pitchFamily="34" charset="0"/>
                <a:cs typeface="Segoe UI" pitchFamily="34" charset="0"/>
              </a:endParaRPr>
            </a:p>
          </p:txBody>
        </p:sp>
        <p:cxnSp>
          <p:nvCxnSpPr>
            <p:cNvPr id="87" name="Straight Connector 86">
              <a:extLst>
                <a:ext uri="{FF2B5EF4-FFF2-40B4-BE49-F238E27FC236}">
                  <a16:creationId xmlns:a16="http://schemas.microsoft.com/office/drawing/2014/main" id="{388EA89E-4AD0-064C-B87E-376A781E2332}"/>
                </a:ext>
              </a:extLst>
            </p:cNvPr>
            <p:cNvCxnSpPr>
              <a:cxnSpLocks/>
            </p:cNvCxnSpPr>
            <p:nvPr/>
          </p:nvCxnSpPr>
          <p:spPr>
            <a:xfrm>
              <a:off x="2942827" y="3068897"/>
              <a:ext cx="679236" cy="937526"/>
            </a:xfrm>
            <a:prstGeom prst="line">
              <a:avLst/>
            </a:prstGeom>
            <a:grpFill/>
            <a:ln w="38100">
              <a:solidFill>
                <a:srgbClr val="202192"/>
              </a:solidFill>
              <a:headEnd type="none" w="lg" len="med"/>
              <a:tailEnd type="none" w="lg" len="med"/>
            </a:ln>
          </p:spPr>
          <p:style>
            <a:lnRef idx="2">
              <a:schemeClr val="accent4"/>
            </a:lnRef>
            <a:fillRef idx="0">
              <a:schemeClr val="accent4"/>
            </a:fillRef>
            <a:effectRef idx="1">
              <a:schemeClr val="accent4"/>
            </a:effectRef>
            <a:fontRef idx="minor">
              <a:schemeClr val="tx1"/>
            </a:fontRef>
          </p:style>
        </p:cxnSp>
      </p:grpSp>
      <p:sp>
        <p:nvSpPr>
          <p:cNvPr id="88" name="Title 65">
            <a:extLst>
              <a:ext uri="{FF2B5EF4-FFF2-40B4-BE49-F238E27FC236}">
                <a16:creationId xmlns:a16="http://schemas.microsoft.com/office/drawing/2014/main" id="{4B0EAE58-61AB-3345-6689-E3135D8EA147}"/>
              </a:ext>
            </a:extLst>
          </p:cNvPr>
          <p:cNvSpPr txBox="1">
            <a:spLocks/>
          </p:cNvSpPr>
          <p:nvPr/>
        </p:nvSpPr>
        <p:spPr>
          <a:xfrm>
            <a:off x="94773" y="4451"/>
            <a:ext cx="11813780" cy="553998"/>
          </a:xfrm>
          <a:prstGeom prst="rect">
            <a:avLst/>
          </a:prstGeom>
        </p:spPr>
        <p:txBody>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r>
              <a:rPr lang="en-US" dirty="0"/>
              <a:t>Resiliency</a:t>
            </a:r>
          </a:p>
        </p:txBody>
      </p:sp>
      <p:sp>
        <p:nvSpPr>
          <p:cNvPr id="9" name="TextBox 8">
            <a:extLst>
              <a:ext uri="{FF2B5EF4-FFF2-40B4-BE49-F238E27FC236}">
                <a16:creationId xmlns:a16="http://schemas.microsoft.com/office/drawing/2014/main" id="{8E53C43D-A8F5-83F2-7391-D88F853D0AF8}"/>
              </a:ext>
            </a:extLst>
          </p:cNvPr>
          <p:cNvSpPr txBox="1"/>
          <p:nvPr/>
        </p:nvSpPr>
        <p:spPr>
          <a:xfrm>
            <a:off x="4190867" y="3872537"/>
            <a:ext cx="595281" cy="138499"/>
          </a:xfrm>
          <a:prstGeom prst="rect">
            <a:avLst/>
          </a:prstGeom>
        </p:spPr>
        <p:style>
          <a:lnRef idx="3">
            <a:schemeClr val="lt1"/>
          </a:lnRef>
          <a:fillRef idx="1">
            <a:schemeClr val="accent3"/>
          </a:fillRef>
          <a:effectRef idx="1">
            <a:schemeClr val="accent3"/>
          </a:effectRef>
          <a:fontRef idx="minor">
            <a:schemeClr val="lt1"/>
          </a:fontRef>
        </p:style>
        <p:txBody>
          <a:bodyPr wrap="square" lIns="0" tIns="0" rIns="0" bIns="0" rtlCol="0">
            <a:spAutoFit/>
          </a:bodyPr>
          <a:lstStyle/>
          <a:p>
            <a:pPr algn="ctr"/>
            <a:r>
              <a:rPr lang="en-US" sz="900" dirty="0"/>
              <a:t>resiliency</a:t>
            </a:r>
          </a:p>
        </p:txBody>
      </p:sp>
      <p:sp>
        <p:nvSpPr>
          <p:cNvPr id="84" name="TextBox 83">
            <a:extLst>
              <a:ext uri="{FF2B5EF4-FFF2-40B4-BE49-F238E27FC236}">
                <a16:creationId xmlns:a16="http://schemas.microsoft.com/office/drawing/2014/main" id="{10E5669A-2ED5-F778-BD7B-45AB834E5ECD}"/>
              </a:ext>
            </a:extLst>
          </p:cNvPr>
          <p:cNvSpPr txBox="1"/>
          <p:nvPr/>
        </p:nvSpPr>
        <p:spPr>
          <a:xfrm>
            <a:off x="4177087" y="2851976"/>
            <a:ext cx="595281" cy="138499"/>
          </a:xfrm>
          <a:prstGeom prst="rect">
            <a:avLst/>
          </a:prstGeom>
        </p:spPr>
        <p:style>
          <a:lnRef idx="3">
            <a:schemeClr val="lt1"/>
          </a:lnRef>
          <a:fillRef idx="1">
            <a:schemeClr val="accent3"/>
          </a:fillRef>
          <a:effectRef idx="1">
            <a:schemeClr val="accent3"/>
          </a:effectRef>
          <a:fontRef idx="minor">
            <a:schemeClr val="lt1"/>
          </a:fontRef>
        </p:style>
        <p:txBody>
          <a:bodyPr wrap="square" lIns="0" tIns="0" rIns="0" bIns="0" rtlCol="0">
            <a:spAutoFit/>
          </a:bodyPr>
          <a:lstStyle/>
          <a:p>
            <a:pPr algn="ctr"/>
            <a:r>
              <a:rPr lang="en-US" sz="900" dirty="0"/>
              <a:t>resiliency</a:t>
            </a:r>
          </a:p>
        </p:txBody>
      </p:sp>
      <p:sp>
        <p:nvSpPr>
          <p:cNvPr id="89" name="TextBox 88">
            <a:extLst>
              <a:ext uri="{FF2B5EF4-FFF2-40B4-BE49-F238E27FC236}">
                <a16:creationId xmlns:a16="http://schemas.microsoft.com/office/drawing/2014/main" id="{6BC97EB3-E7B3-D967-0CEB-9276E0AB618B}"/>
              </a:ext>
            </a:extLst>
          </p:cNvPr>
          <p:cNvSpPr txBox="1"/>
          <p:nvPr/>
        </p:nvSpPr>
        <p:spPr>
          <a:xfrm>
            <a:off x="4965534" y="1417131"/>
            <a:ext cx="595281" cy="138499"/>
          </a:xfrm>
          <a:prstGeom prst="rect">
            <a:avLst/>
          </a:prstGeom>
        </p:spPr>
        <p:style>
          <a:lnRef idx="3">
            <a:schemeClr val="lt1"/>
          </a:lnRef>
          <a:fillRef idx="1">
            <a:schemeClr val="accent3"/>
          </a:fillRef>
          <a:effectRef idx="1">
            <a:schemeClr val="accent3"/>
          </a:effectRef>
          <a:fontRef idx="minor">
            <a:schemeClr val="lt1"/>
          </a:fontRef>
        </p:style>
        <p:txBody>
          <a:bodyPr wrap="square" lIns="0" tIns="0" rIns="0" bIns="0" rtlCol="0">
            <a:spAutoFit/>
          </a:bodyPr>
          <a:lstStyle/>
          <a:p>
            <a:pPr algn="ctr"/>
            <a:r>
              <a:rPr lang="en-US" sz="900" dirty="0"/>
              <a:t>resiliency</a:t>
            </a:r>
          </a:p>
        </p:txBody>
      </p:sp>
      <p:sp>
        <p:nvSpPr>
          <p:cNvPr id="90" name="TextBox 89">
            <a:extLst>
              <a:ext uri="{FF2B5EF4-FFF2-40B4-BE49-F238E27FC236}">
                <a16:creationId xmlns:a16="http://schemas.microsoft.com/office/drawing/2014/main" id="{312681F1-B0D4-8269-D3AE-B0F5C86B8513}"/>
              </a:ext>
            </a:extLst>
          </p:cNvPr>
          <p:cNvSpPr txBox="1"/>
          <p:nvPr/>
        </p:nvSpPr>
        <p:spPr>
          <a:xfrm>
            <a:off x="5977174" y="3148107"/>
            <a:ext cx="595281" cy="138499"/>
          </a:xfrm>
          <a:prstGeom prst="rect">
            <a:avLst/>
          </a:prstGeom>
        </p:spPr>
        <p:style>
          <a:lnRef idx="3">
            <a:schemeClr val="lt1"/>
          </a:lnRef>
          <a:fillRef idx="1">
            <a:schemeClr val="accent3"/>
          </a:fillRef>
          <a:effectRef idx="1">
            <a:schemeClr val="accent3"/>
          </a:effectRef>
          <a:fontRef idx="minor">
            <a:schemeClr val="lt1"/>
          </a:fontRef>
        </p:style>
        <p:txBody>
          <a:bodyPr wrap="square" lIns="0" tIns="0" rIns="0" bIns="0" rtlCol="0">
            <a:spAutoFit/>
          </a:bodyPr>
          <a:lstStyle/>
          <a:p>
            <a:pPr algn="ctr"/>
            <a:r>
              <a:rPr lang="en-US" sz="900" dirty="0"/>
              <a:t>resiliency</a:t>
            </a:r>
          </a:p>
        </p:txBody>
      </p:sp>
      <p:sp>
        <p:nvSpPr>
          <p:cNvPr id="93" name="TextBox 92">
            <a:extLst>
              <a:ext uri="{FF2B5EF4-FFF2-40B4-BE49-F238E27FC236}">
                <a16:creationId xmlns:a16="http://schemas.microsoft.com/office/drawing/2014/main" id="{0A12B3AD-E12E-1BDA-59A7-7D8E482CCE4E}"/>
              </a:ext>
            </a:extLst>
          </p:cNvPr>
          <p:cNvSpPr txBox="1"/>
          <p:nvPr/>
        </p:nvSpPr>
        <p:spPr>
          <a:xfrm>
            <a:off x="8278895" y="3530901"/>
            <a:ext cx="595281" cy="138499"/>
          </a:xfrm>
          <a:prstGeom prst="rect">
            <a:avLst/>
          </a:prstGeom>
        </p:spPr>
        <p:style>
          <a:lnRef idx="3">
            <a:schemeClr val="lt1"/>
          </a:lnRef>
          <a:fillRef idx="1">
            <a:schemeClr val="accent3"/>
          </a:fillRef>
          <a:effectRef idx="1">
            <a:schemeClr val="accent3"/>
          </a:effectRef>
          <a:fontRef idx="minor">
            <a:schemeClr val="lt1"/>
          </a:fontRef>
        </p:style>
        <p:txBody>
          <a:bodyPr wrap="square" lIns="0" tIns="0" rIns="0" bIns="0" rtlCol="0">
            <a:spAutoFit/>
          </a:bodyPr>
          <a:lstStyle/>
          <a:p>
            <a:pPr algn="ctr"/>
            <a:r>
              <a:rPr lang="en-US" sz="900" dirty="0"/>
              <a:t>resiliency</a:t>
            </a:r>
          </a:p>
        </p:txBody>
      </p:sp>
      <p:sp>
        <p:nvSpPr>
          <p:cNvPr id="94" name="TextBox 93">
            <a:extLst>
              <a:ext uri="{FF2B5EF4-FFF2-40B4-BE49-F238E27FC236}">
                <a16:creationId xmlns:a16="http://schemas.microsoft.com/office/drawing/2014/main" id="{9C0C2177-82B0-8DCD-2EF6-4E1DB6C18DA4}"/>
              </a:ext>
            </a:extLst>
          </p:cNvPr>
          <p:cNvSpPr txBox="1"/>
          <p:nvPr/>
        </p:nvSpPr>
        <p:spPr>
          <a:xfrm>
            <a:off x="9922519" y="4474807"/>
            <a:ext cx="595281" cy="138499"/>
          </a:xfrm>
          <a:prstGeom prst="rect">
            <a:avLst/>
          </a:prstGeom>
        </p:spPr>
        <p:style>
          <a:lnRef idx="3">
            <a:schemeClr val="lt1"/>
          </a:lnRef>
          <a:fillRef idx="1">
            <a:schemeClr val="accent3"/>
          </a:fillRef>
          <a:effectRef idx="1">
            <a:schemeClr val="accent3"/>
          </a:effectRef>
          <a:fontRef idx="minor">
            <a:schemeClr val="lt1"/>
          </a:fontRef>
        </p:style>
        <p:txBody>
          <a:bodyPr wrap="square" lIns="0" tIns="0" rIns="0" bIns="0" rtlCol="0">
            <a:spAutoFit/>
          </a:bodyPr>
          <a:lstStyle/>
          <a:p>
            <a:pPr algn="ctr"/>
            <a:r>
              <a:rPr lang="en-US" sz="900" dirty="0"/>
              <a:t>resiliency</a:t>
            </a:r>
          </a:p>
        </p:txBody>
      </p:sp>
      <p:sp>
        <p:nvSpPr>
          <p:cNvPr id="95" name="TextBox 94">
            <a:extLst>
              <a:ext uri="{FF2B5EF4-FFF2-40B4-BE49-F238E27FC236}">
                <a16:creationId xmlns:a16="http://schemas.microsoft.com/office/drawing/2014/main" id="{16E425FF-E536-7809-C237-12AD0621047E}"/>
              </a:ext>
            </a:extLst>
          </p:cNvPr>
          <p:cNvSpPr txBox="1"/>
          <p:nvPr/>
        </p:nvSpPr>
        <p:spPr>
          <a:xfrm>
            <a:off x="6016378" y="4937817"/>
            <a:ext cx="595281" cy="138499"/>
          </a:xfrm>
          <a:prstGeom prst="rect">
            <a:avLst/>
          </a:prstGeom>
        </p:spPr>
        <p:style>
          <a:lnRef idx="3">
            <a:schemeClr val="lt1"/>
          </a:lnRef>
          <a:fillRef idx="1">
            <a:schemeClr val="accent3"/>
          </a:fillRef>
          <a:effectRef idx="1">
            <a:schemeClr val="accent3"/>
          </a:effectRef>
          <a:fontRef idx="minor">
            <a:schemeClr val="lt1"/>
          </a:fontRef>
        </p:style>
        <p:txBody>
          <a:bodyPr wrap="square" lIns="0" tIns="0" rIns="0" bIns="0" rtlCol="0">
            <a:spAutoFit/>
          </a:bodyPr>
          <a:lstStyle/>
          <a:p>
            <a:pPr algn="ctr"/>
            <a:r>
              <a:rPr lang="en-US" sz="900" dirty="0"/>
              <a:t>resiliency</a:t>
            </a:r>
          </a:p>
        </p:txBody>
      </p:sp>
    </p:spTree>
    <p:extLst>
      <p:ext uri="{BB962C8B-B14F-4D97-AF65-F5344CB8AC3E}">
        <p14:creationId xmlns:p14="http://schemas.microsoft.com/office/powerpoint/2010/main" val="2925511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dissolve">
                                      <p:cBhvr>
                                        <p:cTn id="7" dur="500"/>
                                        <p:tgtEl>
                                          <p:spTgt spid="9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dissolve">
                                      <p:cBhvr>
                                        <p:cTn id="10" dur="500"/>
                                        <p:tgtEl>
                                          <p:spTgt spid="9"/>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dissolve">
                                      <p:cBhvr>
                                        <p:cTn id="13" dur="500"/>
                                        <p:tgtEl>
                                          <p:spTgt spid="84"/>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89"/>
                                        </p:tgtEl>
                                        <p:attrNameLst>
                                          <p:attrName>style.visibility</p:attrName>
                                        </p:attrNameLst>
                                      </p:cBhvr>
                                      <p:to>
                                        <p:strVal val="visible"/>
                                      </p:to>
                                    </p:set>
                                    <p:animEffect transition="in" filter="dissolve">
                                      <p:cBhvr>
                                        <p:cTn id="16" dur="500"/>
                                        <p:tgtEl>
                                          <p:spTgt spid="89"/>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90"/>
                                        </p:tgtEl>
                                        <p:attrNameLst>
                                          <p:attrName>style.visibility</p:attrName>
                                        </p:attrNameLst>
                                      </p:cBhvr>
                                      <p:to>
                                        <p:strVal val="visible"/>
                                      </p:to>
                                    </p:set>
                                    <p:animEffect transition="in" filter="dissolve">
                                      <p:cBhvr>
                                        <p:cTn id="19" dur="500"/>
                                        <p:tgtEl>
                                          <p:spTgt spid="90"/>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93"/>
                                        </p:tgtEl>
                                        <p:attrNameLst>
                                          <p:attrName>style.visibility</p:attrName>
                                        </p:attrNameLst>
                                      </p:cBhvr>
                                      <p:to>
                                        <p:strVal val="visible"/>
                                      </p:to>
                                    </p:set>
                                    <p:animEffect transition="in" filter="dissolve">
                                      <p:cBhvr>
                                        <p:cTn id="22" dur="500"/>
                                        <p:tgtEl>
                                          <p:spTgt spid="93"/>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94"/>
                                        </p:tgtEl>
                                        <p:attrNameLst>
                                          <p:attrName>style.visibility</p:attrName>
                                        </p:attrNameLst>
                                      </p:cBhvr>
                                      <p:to>
                                        <p:strVal val="visible"/>
                                      </p:to>
                                    </p:set>
                                    <p:animEffect transition="in" filter="dissolve">
                                      <p:cBhvr>
                                        <p:cTn id="25"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4" grpId="0" animBg="1"/>
      <p:bldP spid="89" grpId="0" animBg="1"/>
      <p:bldP spid="90" grpId="0" animBg="1"/>
      <p:bldP spid="93" grpId="0" animBg="1"/>
      <p:bldP spid="94" grpId="0" animBg="1"/>
      <p:bldP spid="95"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0A7678B-5A68-274E-A9EE-5C76CC5A42D0}"/>
              </a:ext>
            </a:extLst>
          </p:cNvPr>
          <p:cNvSpPr txBox="1">
            <a:spLocks/>
          </p:cNvSpPr>
          <p:nvPr/>
        </p:nvSpPr>
        <p:spPr>
          <a:xfrm>
            <a:off x="295072" y="382054"/>
            <a:ext cx="2743200" cy="567566"/>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Resiliency</a:t>
            </a:r>
          </a:p>
        </p:txBody>
      </p:sp>
      <p:sp>
        <p:nvSpPr>
          <p:cNvPr id="6" name="Content Placeholder 3">
            <a:extLst>
              <a:ext uri="{FF2B5EF4-FFF2-40B4-BE49-F238E27FC236}">
                <a16:creationId xmlns:a16="http://schemas.microsoft.com/office/drawing/2014/main" id="{8EEAF221-CE32-F343-ADE4-810E067BA7E9}"/>
              </a:ext>
            </a:extLst>
          </p:cNvPr>
          <p:cNvSpPr txBox="1">
            <a:spLocks/>
          </p:cNvSpPr>
          <p:nvPr/>
        </p:nvSpPr>
        <p:spPr>
          <a:xfrm>
            <a:off x="398833" y="1254340"/>
            <a:ext cx="6284668" cy="4349319"/>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nSpc>
                <a:spcPct val="120000"/>
              </a:lnSpc>
            </a:pPr>
            <a:r>
              <a:rPr lang="en-US" dirty="0"/>
              <a:t>Resiliency patterns can be applied across </a:t>
            </a:r>
            <a:r>
              <a:rPr lang="en-US" dirty="0" err="1"/>
              <a:t>Dapr</a:t>
            </a:r>
            <a:r>
              <a:rPr lang="en-US" dirty="0"/>
              <a:t> APIs</a:t>
            </a:r>
          </a:p>
          <a:p>
            <a:pPr marL="742950" lvl="1" indent="-285750">
              <a:lnSpc>
                <a:spcPct val="120000"/>
              </a:lnSpc>
            </a:pPr>
            <a:r>
              <a:rPr lang="en-US" dirty="0"/>
              <a:t>Retries</a:t>
            </a:r>
          </a:p>
          <a:p>
            <a:pPr marL="742950" lvl="1" indent="-285750">
              <a:lnSpc>
                <a:spcPct val="120000"/>
              </a:lnSpc>
            </a:pPr>
            <a:r>
              <a:rPr lang="en-US" dirty="0"/>
              <a:t>Timeouts</a:t>
            </a:r>
          </a:p>
          <a:p>
            <a:pPr marL="742950" lvl="1" indent="-285750">
              <a:lnSpc>
                <a:spcPct val="120000"/>
              </a:lnSpc>
            </a:pPr>
            <a:r>
              <a:rPr lang="en-US" dirty="0"/>
              <a:t>Circuit breakers </a:t>
            </a:r>
          </a:p>
          <a:p>
            <a:pPr marL="285750" indent="-285750">
              <a:lnSpc>
                <a:spcPct val="120000"/>
              </a:lnSpc>
            </a:pPr>
            <a:r>
              <a:rPr lang="en-US" dirty="0"/>
              <a:t>Declarative and decoupled from application code</a:t>
            </a:r>
          </a:p>
          <a:p>
            <a:pPr marL="285750" indent="-285750">
              <a:lnSpc>
                <a:spcPct val="120000"/>
              </a:lnSpc>
            </a:pPr>
            <a:r>
              <a:rPr lang="en-US" dirty="0"/>
              <a:t>Available across all component types, service invocation and actors. </a:t>
            </a:r>
          </a:p>
        </p:txBody>
      </p:sp>
      <p:pic>
        <p:nvPicPr>
          <p:cNvPr id="7" name="Picture 6" descr="Text&#10;&#10;Description automatically generated">
            <a:extLst>
              <a:ext uri="{FF2B5EF4-FFF2-40B4-BE49-F238E27FC236}">
                <a16:creationId xmlns:a16="http://schemas.microsoft.com/office/drawing/2014/main" id="{F4F43DA5-9586-AB41-A94C-4DA68B4E4A88}"/>
              </a:ext>
            </a:extLst>
          </p:cNvPr>
          <p:cNvPicPr>
            <a:picLocks noChangeAspect="1"/>
          </p:cNvPicPr>
          <p:nvPr/>
        </p:nvPicPr>
        <p:blipFill>
          <a:blip r:embed="rId2"/>
          <a:stretch>
            <a:fillRect/>
          </a:stretch>
        </p:blipFill>
        <p:spPr>
          <a:xfrm>
            <a:off x="6683501" y="665837"/>
            <a:ext cx="4616202" cy="5826124"/>
          </a:xfrm>
          <a:prstGeom prst="rect">
            <a:avLst/>
          </a:prstGeom>
        </p:spPr>
      </p:pic>
    </p:spTree>
    <p:extLst>
      <p:ext uri="{BB962C8B-B14F-4D97-AF65-F5344CB8AC3E}">
        <p14:creationId xmlns:p14="http://schemas.microsoft.com/office/powerpoint/2010/main" val="296708763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0A35DA19-1D24-B243-8390-CD301380AE27}"/>
              </a:ext>
            </a:extLst>
          </p:cNvPr>
          <p:cNvGrpSpPr/>
          <p:nvPr/>
        </p:nvGrpSpPr>
        <p:grpSpPr>
          <a:xfrm>
            <a:off x="8966628" y="2881887"/>
            <a:ext cx="1665509" cy="1943091"/>
            <a:chOff x="7316373" y="1954650"/>
            <a:chExt cx="1400542" cy="1633964"/>
          </a:xfrm>
        </p:grpSpPr>
        <p:pic>
          <p:nvPicPr>
            <p:cNvPr id="26" name="Graphic 25">
              <a:extLst>
                <a:ext uri="{FF2B5EF4-FFF2-40B4-BE49-F238E27FC236}">
                  <a16:creationId xmlns:a16="http://schemas.microsoft.com/office/drawing/2014/main" id="{A6212F25-23AB-DF4C-B674-F54877BF1F2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316373" y="1954650"/>
              <a:ext cx="1400542" cy="1633964"/>
            </a:xfrm>
            <a:prstGeom prst="rect">
              <a:avLst/>
            </a:prstGeom>
          </p:spPr>
        </p:pic>
        <p:sp>
          <p:nvSpPr>
            <p:cNvPr id="27" name="TextBox 26">
              <a:extLst>
                <a:ext uri="{FF2B5EF4-FFF2-40B4-BE49-F238E27FC236}">
                  <a16:creationId xmlns:a16="http://schemas.microsoft.com/office/drawing/2014/main" id="{48131FF9-B85E-0648-9B8A-3E94F4C6AC35}"/>
                </a:ext>
              </a:extLst>
            </p:cNvPr>
            <p:cNvSpPr txBox="1"/>
            <p:nvPr/>
          </p:nvSpPr>
          <p:spPr>
            <a:xfrm>
              <a:off x="7596532" y="2441471"/>
              <a:ext cx="840223" cy="517624"/>
            </a:xfrm>
            <a:prstGeom prst="rect">
              <a:avLst/>
            </a:prstGeom>
            <a:noFill/>
          </p:spPr>
          <p:txBody>
            <a:bodyPr wrap="none" lIns="0" tIns="0" rIns="0" bIns="0" rtlCol="0" anchor="t">
              <a:spAutoFit/>
            </a:bodyPr>
            <a:lstStyle/>
            <a:p>
              <a:pPr algn="ctr"/>
              <a:r>
                <a:rPr lang="en-US" sz="2000" dirty="0">
                  <a:solidFill>
                    <a:srgbClr val="202192"/>
                  </a:solidFill>
                  <a:latin typeface="+mj-lt"/>
                </a:rPr>
                <a:t>Order</a:t>
              </a:r>
              <a:br>
                <a:rPr lang="en-US" sz="2000" dirty="0">
                  <a:solidFill>
                    <a:srgbClr val="202192"/>
                  </a:solidFill>
                  <a:latin typeface="+mj-lt"/>
                </a:rPr>
              </a:br>
              <a:r>
                <a:rPr lang="en-US" sz="2000" dirty="0">
                  <a:solidFill>
                    <a:srgbClr val="202192"/>
                  </a:solidFill>
                  <a:latin typeface="+mj-lt"/>
                </a:rPr>
                <a:t>Processor</a:t>
              </a:r>
            </a:p>
          </p:txBody>
        </p:sp>
      </p:grpSp>
      <p:grpSp>
        <p:nvGrpSpPr>
          <p:cNvPr id="7" name="!!AppA">
            <a:extLst>
              <a:ext uri="{FF2B5EF4-FFF2-40B4-BE49-F238E27FC236}">
                <a16:creationId xmlns:a16="http://schemas.microsoft.com/office/drawing/2014/main" id="{1470F7F6-1041-8E4F-AE44-3C353B8E58E7}"/>
              </a:ext>
            </a:extLst>
          </p:cNvPr>
          <p:cNvGrpSpPr/>
          <p:nvPr/>
        </p:nvGrpSpPr>
        <p:grpSpPr>
          <a:xfrm>
            <a:off x="1521572" y="2882240"/>
            <a:ext cx="1666465" cy="1944207"/>
            <a:chOff x="3444424" y="1954650"/>
            <a:chExt cx="1400542" cy="1633964"/>
          </a:xfrm>
        </p:grpSpPr>
        <p:pic>
          <p:nvPicPr>
            <p:cNvPr id="24" name="Graphic 23">
              <a:extLst>
                <a:ext uri="{FF2B5EF4-FFF2-40B4-BE49-F238E27FC236}">
                  <a16:creationId xmlns:a16="http://schemas.microsoft.com/office/drawing/2014/main" id="{44E56E13-C31A-CB4E-8619-A98E7CE2FF3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444424" y="1954650"/>
              <a:ext cx="1400542" cy="1633964"/>
            </a:xfrm>
            <a:prstGeom prst="rect">
              <a:avLst/>
            </a:prstGeom>
          </p:spPr>
        </p:pic>
        <p:sp>
          <p:nvSpPr>
            <p:cNvPr id="25" name="TextBox 24">
              <a:extLst>
                <a:ext uri="{FF2B5EF4-FFF2-40B4-BE49-F238E27FC236}">
                  <a16:creationId xmlns:a16="http://schemas.microsoft.com/office/drawing/2014/main" id="{394C035E-DBE4-E04B-93FB-3C3A390AC945}"/>
                </a:ext>
              </a:extLst>
            </p:cNvPr>
            <p:cNvSpPr txBox="1"/>
            <p:nvPr/>
          </p:nvSpPr>
          <p:spPr>
            <a:xfrm>
              <a:off x="3682019" y="2570227"/>
              <a:ext cx="808539" cy="258664"/>
            </a:xfrm>
            <a:prstGeom prst="rect">
              <a:avLst/>
            </a:prstGeom>
            <a:noFill/>
          </p:spPr>
          <p:txBody>
            <a:bodyPr wrap="none" lIns="0" tIns="0" rIns="0" bIns="0" rtlCol="0" anchor="t">
              <a:spAutoFit/>
            </a:bodyPr>
            <a:lstStyle/>
            <a:p>
              <a:pPr algn="r"/>
              <a:r>
                <a:rPr lang="en-US" sz="2000" dirty="0">
                  <a:solidFill>
                    <a:schemeClr val="bg1"/>
                  </a:solidFill>
                  <a:latin typeface="+mj-lt"/>
                </a:rPr>
                <a:t>Checkout</a:t>
              </a:r>
            </a:p>
          </p:txBody>
        </p:sp>
      </p:grpSp>
      <p:cxnSp>
        <p:nvCxnSpPr>
          <p:cNvPr id="8" name="Straight Arrow Connector 7">
            <a:extLst>
              <a:ext uri="{FF2B5EF4-FFF2-40B4-BE49-F238E27FC236}">
                <a16:creationId xmlns:a16="http://schemas.microsoft.com/office/drawing/2014/main" id="{FCD13EA4-2CEE-8244-8739-4944642B5CF6}"/>
              </a:ext>
            </a:extLst>
          </p:cNvPr>
          <p:cNvCxnSpPr>
            <a:cxnSpLocks/>
          </p:cNvCxnSpPr>
          <p:nvPr/>
        </p:nvCxnSpPr>
        <p:spPr>
          <a:xfrm>
            <a:off x="3188037" y="3685006"/>
            <a:ext cx="719632" cy="3240"/>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pic>
        <p:nvPicPr>
          <p:cNvPr id="9" name="Graphic 8">
            <a:extLst>
              <a:ext uri="{FF2B5EF4-FFF2-40B4-BE49-F238E27FC236}">
                <a16:creationId xmlns:a16="http://schemas.microsoft.com/office/drawing/2014/main" id="{E8DFF341-9E39-C24E-9D7B-F782CD4CB99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907669" y="3365600"/>
            <a:ext cx="843400" cy="983967"/>
          </a:xfrm>
          <a:prstGeom prst="rect">
            <a:avLst/>
          </a:prstGeom>
          <a:effectLst>
            <a:outerShdw blurRad="50800" dist="25400" dir="13500000" algn="br" rotWithShape="0">
              <a:prstClr val="black">
                <a:alpha val="40000"/>
              </a:prstClr>
            </a:outerShdw>
          </a:effectLst>
        </p:spPr>
      </p:pic>
      <p:pic>
        <p:nvPicPr>
          <p:cNvPr id="10" name="Graphic 9">
            <a:extLst>
              <a:ext uri="{FF2B5EF4-FFF2-40B4-BE49-F238E27FC236}">
                <a16:creationId xmlns:a16="http://schemas.microsoft.com/office/drawing/2014/main" id="{5AA4335B-A5FA-9847-9A85-8BE03663135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03596" y="3361448"/>
            <a:ext cx="843400" cy="983967"/>
          </a:xfrm>
          <a:prstGeom prst="rect">
            <a:avLst/>
          </a:prstGeom>
          <a:effectLst>
            <a:outerShdw blurRad="50800" dist="25400" dir="13500000" algn="br" rotWithShape="0">
              <a:prstClr val="black">
                <a:alpha val="40000"/>
              </a:prstClr>
            </a:outerShdw>
          </a:effectLst>
        </p:spPr>
      </p:pic>
      <p:cxnSp>
        <p:nvCxnSpPr>
          <p:cNvPr id="11" name="Straight Arrow Connector 10">
            <a:extLst>
              <a:ext uri="{FF2B5EF4-FFF2-40B4-BE49-F238E27FC236}">
                <a16:creationId xmlns:a16="http://schemas.microsoft.com/office/drawing/2014/main" id="{CB17C1D0-E2AB-964A-8631-AD17C1058E9E}"/>
              </a:ext>
            </a:extLst>
          </p:cNvPr>
          <p:cNvCxnSpPr>
            <a:cxnSpLocks/>
          </p:cNvCxnSpPr>
          <p:nvPr/>
        </p:nvCxnSpPr>
        <p:spPr>
          <a:xfrm>
            <a:off x="8246996" y="3685005"/>
            <a:ext cx="719632" cy="1"/>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08D7191D-0E22-5C48-86CA-F1A2A8FFDE17}"/>
              </a:ext>
            </a:extLst>
          </p:cNvPr>
          <p:cNvCxnSpPr>
            <a:cxnSpLocks/>
          </p:cNvCxnSpPr>
          <p:nvPr/>
        </p:nvCxnSpPr>
        <p:spPr>
          <a:xfrm flipH="1" flipV="1">
            <a:off x="8246996" y="3963501"/>
            <a:ext cx="719632" cy="1"/>
          </a:xfrm>
          <a:prstGeom prst="straightConnector1">
            <a:avLst/>
          </a:prstGeom>
          <a:ln w="28575">
            <a:solidFill>
              <a:schemeClr val="bg1">
                <a:lumMod val="65000"/>
              </a:schemeClr>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3CD44B3E-7F1C-7048-85EA-638C42B561D4}"/>
              </a:ext>
            </a:extLst>
          </p:cNvPr>
          <p:cNvCxnSpPr>
            <a:cxnSpLocks/>
          </p:cNvCxnSpPr>
          <p:nvPr/>
        </p:nvCxnSpPr>
        <p:spPr>
          <a:xfrm flipH="1" flipV="1">
            <a:off x="3188037" y="3963501"/>
            <a:ext cx="719632" cy="1"/>
          </a:xfrm>
          <a:prstGeom prst="straightConnector1">
            <a:avLst/>
          </a:prstGeom>
          <a:ln w="28575">
            <a:solidFill>
              <a:schemeClr val="bg1">
                <a:lumMod val="65000"/>
              </a:schemeClr>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05E2BACD-4D03-FD46-B5CC-EA6942B83D99}"/>
              </a:ext>
            </a:extLst>
          </p:cNvPr>
          <p:cNvCxnSpPr>
            <a:cxnSpLocks/>
          </p:cNvCxnSpPr>
          <p:nvPr/>
        </p:nvCxnSpPr>
        <p:spPr>
          <a:xfrm>
            <a:off x="4751069" y="3685005"/>
            <a:ext cx="2652527" cy="3240"/>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70229636-F862-2446-A4F4-B1C64E651CBB}"/>
              </a:ext>
            </a:extLst>
          </p:cNvPr>
          <p:cNvCxnSpPr>
            <a:cxnSpLocks/>
          </p:cNvCxnSpPr>
          <p:nvPr/>
        </p:nvCxnSpPr>
        <p:spPr>
          <a:xfrm flipH="1" flipV="1">
            <a:off x="4751069" y="3963500"/>
            <a:ext cx="2652527" cy="1"/>
          </a:xfrm>
          <a:prstGeom prst="straightConnector1">
            <a:avLst/>
          </a:prstGeom>
          <a:ln w="28575">
            <a:solidFill>
              <a:schemeClr val="bg1">
                <a:lumMod val="65000"/>
              </a:schemeClr>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sp>
        <p:nvSpPr>
          <p:cNvPr id="28" name="Rounded Rectangle 5">
            <a:extLst>
              <a:ext uri="{FF2B5EF4-FFF2-40B4-BE49-F238E27FC236}">
                <a16:creationId xmlns:a16="http://schemas.microsoft.com/office/drawing/2014/main" id="{E523BA71-95C9-3A43-B671-44B88F9F1CC7}"/>
              </a:ext>
            </a:extLst>
          </p:cNvPr>
          <p:cNvSpPr/>
          <p:nvPr/>
        </p:nvSpPr>
        <p:spPr bwMode="auto">
          <a:xfrm>
            <a:off x="4526087" y="2124108"/>
            <a:ext cx="3229628" cy="932319"/>
          </a:xfrm>
          <a:prstGeom prst="rect">
            <a:avLst/>
          </a:prstGeom>
          <a:solidFill>
            <a:schemeClr val="bg1"/>
          </a:solidFill>
          <a:ln>
            <a:noFill/>
          </a:ln>
          <a:effectLst>
            <a:outerShdw blurRad="152400" sx="102000" sy="102000" algn="ctr" rotWithShape="0">
              <a:prstClr val="black">
                <a:alpha val="5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Segoe UI Semibold"/>
                <a:ea typeface="+mn-ea"/>
                <a:cs typeface="+mn-cs"/>
              </a:rPr>
              <a:t>1 </a:t>
            </a:r>
            <a:endParaRPr kumimoji="0" lang="en-US" sz="2400" b="0" i="0" u="none" strike="noStrike" kern="1200" cap="none" spc="0" normalizeH="0" baseline="0" noProof="0">
              <a:ln>
                <a:noFill/>
              </a:ln>
              <a:solidFill>
                <a:srgbClr val="FFFFFF"/>
              </a:solidFill>
              <a:effectLst/>
              <a:uLnTx/>
              <a:uFillTx/>
              <a:latin typeface="Segoe UI Semibold"/>
              <a:ea typeface="+mn-ea"/>
              <a:cs typeface="+mn-cs"/>
            </a:endParaRPr>
          </a:p>
        </p:txBody>
      </p:sp>
      <p:sp>
        <p:nvSpPr>
          <p:cNvPr id="22" name="TextBox 21">
            <a:extLst>
              <a:ext uri="{FF2B5EF4-FFF2-40B4-BE49-F238E27FC236}">
                <a16:creationId xmlns:a16="http://schemas.microsoft.com/office/drawing/2014/main" id="{B44C3D76-C52A-D940-853B-5584D8B97652}"/>
              </a:ext>
            </a:extLst>
          </p:cNvPr>
          <p:cNvSpPr txBox="1"/>
          <p:nvPr/>
        </p:nvSpPr>
        <p:spPr>
          <a:xfrm>
            <a:off x="4888936" y="2336351"/>
            <a:ext cx="2653195" cy="507831"/>
          </a:xfrm>
          <a:prstGeom prst="rect">
            <a:avLst/>
          </a:prstGeom>
          <a:noFill/>
        </p:spPr>
        <p:txBody>
          <a:bodyPr wrap="square" lIns="0" tIns="0" rIns="0" bIns="0" rtlCol="0" anchor="ctr">
            <a:spAutoFit/>
          </a:bodyPr>
          <a:lstStyle/>
          <a:p>
            <a:pPr algn="r"/>
            <a:r>
              <a:rPr lang="en-US" sz="1100" dirty="0">
                <a:solidFill>
                  <a:srgbClr val="202192"/>
                </a:solidFill>
                <a:latin typeface="+mj-lt"/>
              </a:rPr>
              <a:t>The built-in service invocation retries are always performed with a backoff interval of 1 second up to a threshold of 3 times </a:t>
            </a:r>
          </a:p>
        </p:txBody>
      </p:sp>
      <p:sp>
        <p:nvSpPr>
          <p:cNvPr id="72" name="Multiply 71">
            <a:extLst>
              <a:ext uri="{FF2B5EF4-FFF2-40B4-BE49-F238E27FC236}">
                <a16:creationId xmlns:a16="http://schemas.microsoft.com/office/drawing/2014/main" id="{25EE9E7E-C093-2445-97F7-F9C834D582A5}"/>
              </a:ext>
            </a:extLst>
          </p:cNvPr>
          <p:cNvSpPr/>
          <p:nvPr/>
        </p:nvSpPr>
        <p:spPr>
          <a:xfrm>
            <a:off x="5829064" y="3377688"/>
            <a:ext cx="533874" cy="624745"/>
          </a:xfrm>
          <a:prstGeom prst="mathMultiply">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r"/>
            <a:endParaRPr lang="en-US"/>
          </a:p>
        </p:txBody>
      </p:sp>
      <p:sp>
        <p:nvSpPr>
          <p:cNvPr id="76" name="Rounded Rectangle 5">
            <a:extLst>
              <a:ext uri="{FF2B5EF4-FFF2-40B4-BE49-F238E27FC236}">
                <a16:creationId xmlns:a16="http://schemas.microsoft.com/office/drawing/2014/main" id="{708B9F96-9A2A-9546-88E8-41B867483647}"/>
              </a:ext>
            </a:extLst>
          </p:cNvPr>
          <p:cNvSpPr/>
          <p:nvPr/>
        </p:nvSpPr>
        <p:spPr bwMode="auto">
          <a:xfrm>
            <a:off x="4526087" y="4650436"/>
            <a:ext cx="3139825" cy="932319"/>
          </a:xfrm>
          <a:prstGeom prst="rect">
            <a:avLst/>
          </a:prstGeom>
          <a:solidFill>
            <a:schemeClr val="bg1"/>
          </a:solidFill>
          <a:ln>
            <a:noFill/>
          </a:ln>
          <a:effectLst>
            <a:outerShdw blurRad="152400" sx="102000" sy="102000" algn="ctr" rotWithShape="0">
              <a:prstClr val="black">
                <a:alpha val="5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Segoe UI Semibold"/>
                <a:ea typeface="+mn-ea"/>
                <a:cs typeface="+mn-cs"/>
              </a:rPr>
              <a:t>1 </a:t>
            </a:r>
            <a:endParaRPr kumimoji="0" lang="en-US" sz="2400" b="0" i="0" u="none" strike="noStrike" kern="1200" cap="none" spc="0" normalizeH="0" baseline="0" noProof="0">
              <a:ln>
                <a:noFill/>
              </a:ln>
              <a:solidFill>
                <a:srgbClr val="FFFFFF"/>
              </a:solidFill>
              <a:effectLst/>
              <a:uLnTx/>
              <a:uFillTx/>
              <a:latin typeface="Segoe UI Semibold"/>
              <a:ea typeface="+mn-ea"/>
              <a:cs typeface="+mn-cs"/>
            </a:endParaRPr>
          </a:p>
        </p:txBody>
      </p:sp>
      <p:sp>
        <p:nvSpPr>
          <p:cNvPr id="43" name="TextBox 42">
            <a:extLst>
              <a:ext uri="{FF2B5EF4-FFF2-40B4-BE49-F238E27FC236}">
                <a16:creationId xmlns:a16="http://schemas.microsoft.com/office/drawing/2014/main" id="{D9299F2A-DB5F-1F4B-94EC-631D346047E6}"/>
              </a:ext>
            </a:extLst>
          </p:cNvPr>
          <p:cNvSpPr txBox="1"/>
          <p:nvPr/>
        </p:nvSpPr>
        <p:spPr>
          <a:xfrm>
            <a:off x="4907603" y="4862679"/>
            <a:ext cx="2376791" cy="507831"/>
          </a:xfrm>
          <a:prstGeom prst="rect">
            <a:avLst/>
          </a:prstGeom>
          <a:noFill/>
        </p:spPr>
        <p:txBody>
          <a:bodyPr wrap="square" lIns="0" tIns="0" rIns="0" bIns="0" rtlCol="0" anchor="ctr">
            <a:spAutoFit/>
          </a:bodyPr>
          <a:lstStyle/>
          <a:p>
            <a:pPr algn="ctr"/>
            <a:r>
              <a:rPr lang="en-US" sz="1100" dirty="0">
                <a:solidFill>
                  <a:srgbClr val="202192"/>
                </a:solidFill>
                <a:latin typeface="+mj-lt"/>
              </a:rPr>
              <a:t>Additionally, service invocation resiliency polices for `retries`, `timeouts and `circuit breakers` can be applied</a:t>
            </a:r>
          </a:p>
        </p:txBody>
      </p:sp>
      <p:sp>
        <p:nvSpPr>
          <p:cNvPr id="78" name="Title 2">
            <a:extLst>
              <a:ext uri="{FF2B5EF4-FFF2-40B4-BE49-F238E27FC236}">
                <a16:creationId xmlns:a16="http://schemas.microsoft.com/office/drawing/2014/main" id="{F8347BF8-6707-5341-9A6C-776E20613A6E}"/>
              </a:ext>
            </a:extLst>
          </p:cNvPr>
          <p:cNvSpPr txBox="1">
            <a:spLocks/>
          </p:cNvSpPr>
          <p:nvPr/>
        </p:nvSpPr>
        <p:spPr>
          <a:xfrm>
            <a:off x="588263" y="457200"/>
            <a:ext cx="11018520" cy="553998"/>
          </a:xfrm>
          <a:prstGeom prst="rect">
            <a:avLst/>
          </a:prstGeom>
        </p:spPr>
        <p:txBody>
          <a:bodyPr vert="horz" lIns="91440" tIns="45720" rIns="91440" bIns="45720" rtlCol="0" anchor="b">
            <a:normAutofit fontScale="7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dirty="0"/>
              <a:t>Service invocation resiliency policies</a:t>
            </a:r>
          </a:p>
        </p:txBody>
      </p:sp>
    </p:spTree>
    <p:extLst>
      <p:ext uri="{BB962C8B-B14F-4D97-AF65-F5344CB8AC3E}">
        <p14:creationId xmlns:p14="http://schemas.microsoft.com/office/powerpoint/2010/main" val="196306666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0660A4E2-65EE-FE4F-8A84-88A7566EE12F}"/>
              </a:ext>
            </a:extLst>
          </p:cNvPr>
          <p:cNvSpPr txBox="1">
            <a:spLocks/>
          </p:cNvSpPr>
          <p:nvPr/>
        </p:nvSpPr>
        <p:spPr>
          <a:xfrm>
            <a:off x="588263" y="457200"/>
            <a:ext cx="11018520" cy="553998"/>
          </a:xfrm>
          <a:prstGeom prst="rect">
            <a:avLst/>
          </a:prstGeom>
        </p:spPr>
        <p:txBody>
          <a:bodyPr vert="horz" lIns="91440" tIns="45720" rIns="91440" bIns="45720" rtlCol="0" anchor="b">
            <a:normAutofit fontScale="7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dirty="0"/>
              <a:t>Outbound component resiliency policies</a:t>
            </a:r>
          </a:p>
        </p:txBody>
      </p:sp>
      <p:grpSp>
        <p:nvGrpSpPr>
          <p:cNvPr id="7" name="!!AppA">
            <a:extLst>
              <a:ext uri="{FF2B5EF4-FFF2-40B4-BE49-F238E27FC236}">
                <a16:creationId xmlns:a16="http://schemas.microsoft.com/office/drawing/2014/main" id="{1470F7F6-1041-8E4F-AE44-3C353B8E58E7}"/>
              </a:ext>
            </a:extLst>
          </p:cNvPr>
          <p:cNvGrpSpPr/>
          <p:nvPr/>
        </p:nvGrpSpPr>
        <p:grpSpPr>
          <a:xfrm>
            <a:off x="2110596" y="2725290"/>
            <a:ext cx="1666465" cy="1944207"/>
            <a:chOff x="3444424" y="1954650"/>
            <a:chExt cx="1400542" cy="1633964"/>
          </a:xfrm>
        </p:grpSpPr>
        <p:pic>
          <p:nvPicPr>
            <p:cNvPr id="24" name="Graphic 23">
              <a:extLst>
                <a:ext uri="{FF2B5EF4-FFF2-40B4-BE49-F238E27FC236}">
                  <a16:creationId xmlns:a16="http://schemas.microsoft.com/office/drawing/2014/main" id="{44E56E13-C31A-CB4E-8619-A98E7CE2FF3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444424" y="1954650"/>
              <a:ext cx="1400542" cy="1633964"/>
            </a:xfrm>
            <a:prstGeom prst="rect">
              <a:avLst/>
            </a:prstGeom>
          </p:spPr>
        </p:pic>
        <p:sp>
          <p:nvSpPr>
            <p:cNvPr id="25" name="TextBox 24">
              <a:extLst>
                <a:ext uri="{FF2B5EF4-FFF2-40B4-BE49-F238E27FC236}">
                  <a16:creationId xmlns:a16="http://schemas.microsoft.com/office/drawing/2014/main" id="{394C035E-DBE4-E04B-93FB-3C3A390AC945}"/>
                </a:ext>
              </a:extLst>
            </p:cNvPr>
            <p:cNvSpPr txBox="1"/>
            <p:nvPr/>
          </p:nvSpPr>
          <p:spPr>
            <a:xfrm>
              <a:off x="3643428" y="2604706"/>
              <a:ext cx="916370" cy="258664"/>
            </a:xfrm>
            <a:prstGeom prst="rect">
              <a:avLst/>
            </a:prstGeom>
            <a:noFill/>
          </p:spPr>
          <p:txBody>
            <a:bodyPr wrap="none" lIns="0" tIns="0" rIns="0" bIns="0" rtlCol="0">
              <a:spAutoFit/>
            </a:bodyPr>
            <a:lstStyle/>
            <a:p>
              <a:pPr algn="ctr"/>
              <a:r>
                <a:rPr lang="en-US" sz="2000" dirty="0">
                  <a:solidFill>
                    <a:schemeClr val="bg1"/>
                  </a:solidFill>
                  <a:latin typeface="+mj-lt"/>
                </a:rPr>
                <a:t>Checkout</a:t>
              </a:r>
            </a:p>
          </p:txBody>
        </p:sp>
      </p:grpSp>
      <p:cxnSp>
        <p:nvCxnSpPr>
          <p:cNvPr id="8" name="Straight Arrow Connector 7">
            <a:extLst>
              <a:ext uri="{FF2B5EF4-FFF2-40B4-BE49-F238E27FC236}">
                <a16:creationId xmlns:a16="http://schemas.microsoft.com/office/drawing/2014/main" id="{FCD13EA4-2CEE-8244-8739-4944642B5CF6}"/>
              </a:ext>
            </a:extLst>
          </p:cNvPr>
          <p:cNvCxnSpPr>
            <a:cxnSpLocks/>
          </p:cNvCxnSpPr>
          <p:nvPr/>
        </p:nvCxnSpPr>
        <p:spPr>
          <a:xfrm>
            <a:off x="3752674" y="3704156"/>
            <a:ext cx="719632" cy="3240"/>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pic>
        <p:nvPicPr>
          <p:cNvPr id="9" name="Graphic 8">
            <a:extLst>
              <a:ext uri="{FF2B5EF4-FFF2-40B4-BE49-F238E27FC236}">
                <a16:creationId xmlns:a16="http://schemas.microsoft.com/office/drawing/2014/main" id="{E8DFF341-9E39-C24E-9D7B-F782CD4CB99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496693" y="3208650"/>
            <a:ext cx="843400" cy="983967"/>
          </a:xfrm>
          <a:prstGeom prst="rect">
            <a:avLst/>
          </a:prstGeom>
          <a:effectLst>
            <a:outerShdw blurRad="50800" dist="25400" dir="13500000" algn="br" rotWithShape="0">
              <a:prstClr val="black">
                <a:alpha val="40000"/>
              </a:prstClr>
            </a:outerShdw>
          </a:effectLst>
        </p:spPr>
      </p:pic>
      <p:cxnSp>
        <p:nvCxnSpPr>
          <p:cNvPr id="15" name="Straight Arrow Connector 14">
            <a:extLst>
              <a:ext uri="{FF2B5EF4-FFF2-40B4-BE49-F238E27FC236}">
                <a16:creationId xmlns:a16="http://schemas.microsoft.com/office/drawing/2014/main" id="{05E2BACD-4D03-FD46-B5CC-EA6942B83D99}"/>
              </a:ext>
            </a:extLst>
          </p:cNvPr>
          <p:cNvCxnSpPr>
            <a:cxnSpLocks/>
            <a:stCxn id="9" idx="3"/>
          </p:cNvCxnSpPr>
          <p:nvPr/>
        </p:nvCxnSpPr>
        <p:spPr>
          <a:xfrm>
            <a:off x="5340093" y="3700634"/>
            <a:ext cx="3035285" cy="6762"/>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sp>
        <p:nvSpPr>
          <p:cNvPr id="14" name="Multiply 13">
            <a:extLst>
              <a:ext uri="{FF2B5EF4-FFF2-40B4-BE49-F238E27FC236}">
                <a16:creationId xmlns:a16="http://schemas.microsoft.com/office/drawing/2014/main" id="{FB9A1814-765E-B541-B16C-0E2DBE0A01CE}"/>
              </a:ext>
            </a:extLst>
          </p:cNvPr>
          <p:cNvSpPr/>
          <p:nvPr/>
        </p:nvSpPr>
        <p:spPr>
          <a:xfrm>
            <a:off x="6423517" y="3395670"/>
            <a:ext cx="533874" cy="624745"/>
          </a:xfrm>
          <a:prstGeom prst="mathMultiply">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TextBox 68">
            <a:extLst>
              <a:ext uri="{FF2B5EF4-FFF2-40B4-BE49-F238E27FC236}">
                <a16:creationId xmlns:a16="http://schemas.microsoft.com/office/drawing/2014/main" id="{0C02B15D-3A4B-DD41-ABE8-1F2712A6A37E}"/>
              </a:ext>
            </a:extLst>
          </p:cNvPr>
          <p:cNvSpPr txBox="1"/>
          <p:nvPr/>
        </p:nvSpPr>
        <p:spPr>
          <a:xfrm>
            <a:off x="5340093" y="3498773"/>
            <a:ext cx="1179977" cy="169277"/>
          </a:xfrm>
          <a:prstGeom prst="rect">
            <a:avLst/>
          </a:prstGeom>
          <a:noFill/>
        </p:spPr>
        <p:txBody>
          <a:bodyPr wrap="square" lIns="0" tIns="0" rIns="0" bIns="0" rtlCol="0" anchor="ctr">
            <a:spAutoFit/>
          </a:bodyPr>
          <a:lstStyle/>
          <a:p>
            <a:pPr algn="ctr"/>
            <a:r>
              <a:rPr lang="en-US" sz="1100" dirty="0">
                <a:solidFill>
                  <a:srgbClr val="202192"/>
                </a:solidFill>
                <a:latin typeface="+mj-lt"/>
              </a:rPr>
              <a:t>Outbound</a:t>
            </a:r>
          </a:p>
        </p:txBody>
      </p:sp>
      <p:sp>
        <p:nvSpPr>
          <p:cNvPr id="73" name="Oval 72">
            <a:extLst>
              <a:ext uri="{FF2B5EF4-FFF2-40B4-BE49-F238E27FC236}">
                <a16:creationId xmlns:a16="http://schemas.microsoft.com/office/drawing/2014/main" id="{473A54E1-64AD-DA49-8C3F-481905E41572}"/>
              </a:ext>
            </a:extLst>
          </p:cNvPr>
          <p:cNvSpPr/>
          <p:nvPr/>
        </p:nvSpPr>
        <p:spPr bwMode="auto">
          <a:xfrm>
            <a:off x="8414941" y="2965873"/>
            <a:ext cx="1463040" cy="1463040"/>
          </a:xfrm>
          <a:prstGeom prst="ellipse">
            <a:avLst/>
          </a:prstGeom>
          <a:solidFill>
            <a:schemeClr val="bg1"/>
          </a:solidFill>
          <a:ln w="10795" cap="flat" cmpd="sng" algn="ctr">
            <a:noFill/>
            <a:prstDash val="solid"/>
          </a:ln>
          <a:effectLst>
            <a:outerShdw blurRad="1524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1A1A1A"/>
              </a:solidFill>
              <a:effectLst/>
              <a:uLnTx/>
              <a:uFillTx/>
              <a:latin typeface="Segoe UI Semibold" panose="020B0702040204020203" pitchFamily="34" charset="0"/>
              <a:ea typeface="+mn-ea"/>
              <a:cs typeface="Segoe UI Semibold" panose="020B0702040204020203" pitchFamily="34" charset="0"/>
            </a:endParaRPr>
          </a:p>
        </p:txBody>
      </p:sp>
      <p:sp>
        <p:nvSpPr>
          <p:cNvPr id="78" name="TextBox 77">
            <a:extLst>
              <a:ext uri="{FF2B5EF4-FFF2-40B4-BE49-F238E27FC236}">
                <a16:creationId xmlns:a16="http://schemas.microsoft.com/office/drawing/2014/main" id="{E1E85940-432E-8146-8E61-8B7ABFCEC94C}"/>
              </a:ext>
            </a:extLst>
          </p:cNvPr>
          <p:cNvSpPr txBox="1"/>
          <p:nvPr/>
        </p:nvSpPr>
        <p:spPr>
          <a:xfrm>
            <a:off x="8414941" y="3493293"/>
            <a:ext cx="1463040" cy="369332"/>
          </a:xfrm>
          <a:prstGeom prst="rect">
            <a:avLst/>
          </a:prstGeom>
          <a:noFill/>
        </p:spPr>
        <p:txBody>
          <a:bodyPr wrap="square" rtlCol="0">
            <a:spAutoFit/>
          </a:bodyPr>
          <a:lstStyle/>
          <a:p>
            <a:pPr algn="ctr"/>
            <a:r>
              <a:rPr lang="en-US" dirty="0">
                <a:solidFill>
                  <a:srgbClr val="1F2092"/>
                </a:solidFill>
              </a:rPr>
              <a:t>Component</a:t>
            </a:r>
          </a:p>
        </p:txBody>
      </p:sp>
      <p:sp>
        <p:nvSpPr>
          <p:cNvPr id="80" name="Rounded Rectangle 5">
            <a:extLst>
              <a:ext uri="{FF2B5EF4-FFF2-40B4-BE49-F238E27FC236}">
                <a16:creationId xmlns:a16="http://schemas.microsoft.com/office/drawing/2014/main" id="{1378BDAF-CBD7-634F-945E-41913D135215}"/>
              </a:ext>
            </a:extLst>
          </p:cNvPr>
          <p:cNvSpPr/>
          <p:nvPr/>
        </p:nvSpPr>
        <p:spPr bwMode="auto">
          <a:xfrm>
            <a:off x="4319980" y="1751337"/>
            <a:ext cx="3139825" cy="932319"/>
          </a:xfrm>
          <a:prstGeom prst="rect">
            <a:avLst/>
          </a:prstGeom>
          <a:solidFill>
            <a:schemeClr val="bg1"/>
          </a:solidFill>
          <a:ln>
            <a:noFill/>
          </a:ln>
          <a:effectLst>
            <a:outerShdw blurRad="152400" sx="102000" sy="102000" algn="ctr" rotWithShape="0">
              <a:prstClr val="black">
                <a:alpha val="5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Segoe UI Semibold"/>
                <a:ea typeface="+mn-ea"/>
                <a:cs typeface="+mn-cs"/>
              </a:rPr>
              <a:t>1 </a:t>
            </a:r>
            <a:endParaRPr kumimoji="0" lang="en-US" sz="2400" b="0" i="0" u="none" strike="noStrike" kern="1200" cap="none" spc="0" normalizeH="0" baseline="0" noProof="0" dirty="0">
              <a:ln>
                <a:noFill/>
              </a:ln>
              <a:solidFill>
                <a:srgbClr val="FFFFFF"/>
              </a:solidFill>
              <a:effectLst/>
              <a:uLnTx/>
              <a:uFillTx/>
              <a:latin typeface="Segoe UI Semibold"/>
              <a:ea typeface="+mn-ea"/>
              <a:cs typeface="+mn-cs"/>
            </a:endParaRPr>
          </a:p>
        </p:txBody>
      </p:sp>
      <p:sp>
        <p:nvSpPr>
          <p:cNvPr id="43" name="TextBox 42">
            <a:extLst>
              <a:ext uri="{FF2B5EF4-FFF2-40B4-BE49-F238E27FC236}">
                <a16:creationId xmlns:a16="http://schemas.microsoft.com/office/drawing/2014/main" id="{D9299F2A-DB5F-1F4B-94EC-631D346047E6}"/>
              </a:ext>
            </a:extLst>
          </p:cNvPr>
          <p:cNvSpPr txBox="1"/>
          <p:nvPr/>
        </p:nvSpPr>
        <p:spPr>
          <a:xfrm>
            <a:off x="4648134" y="1878942"/>
            <a:ext cx="2563893" cy="677108"/>
          </a:xfrm>
          <a:prstGeom prst="rect">
            <a:avLst/>
          </a:prstGeom>
          <a:noFill/>
        </p:spPr>
        <p:txBody>
          <a:bodyPr wrap="square" lIns="0" tIns="0" rIns="0" bIns="0" rtlCol="0" anchor="ctr">
            <a:spAutoFit/>
          </a:bodyPr>
          <a:lstStyle/>
          <a:p>
            <a:pPr algn="ctr"/>
            <a:r>
              <a:rPr lang="en-US" sz="1100" dirty="0">
                <a:solidFill>
                  <a:srgbClr val="202192"/>
                </a:solidFill>
                <a:latin typeface="+mj-lt"/>
              </a:rPr>
              <a:t>Component resiliency polices for `retries`, `timeouts and `</a:t>
            </a:r>
            <a:r>
              <a:rPr lang="en-US" sz="1100">
                <a:solidFill>
                  <a:srgbClr val="202192"/>
                </a:solidFill>
                <a:latin typeface="+mj-lt"/>
              </a:rPr>
              <a:t>circuit breakers</a:t>
            </a:r>
            <a:r>
              <a:rPr lang="en-US" sz="1100" dirty="0">
                <a:solidFill>
                  <a:srgbClr val="202192"/>
                </a:solidFill>
                <a:latin typeface="+mj-lt"/>
              </a:rPr>
              <a:t>` can be applied to outbound component calls. For example, calls to persist state</a:t>
            </a:r>
          </a:p>
        </p:txBody>
      </p:sp>
      <p:sp>
        <p:nvSpPr>
          <p:cNvPr id="81" name="Rounded Rectangle 5">
            <a:extLst>
              <a:ext uri="{FF2B5EF4-FFF2-40B4-BE49-F238E27FC236}">
                <a16:creationId xmlns:a16="http://schemas.microsoft.com/office/drawing/2014/main" id="{E5391448-73BD-AA4E-937E-FE33C971F9E0}"/>
              </a:ext>
            </a:extLst>
          </p:cNvPr>
          <p:cNvSpPr/>
          <p:nvPr/>
        </p:nvSpPr>
        <p:spPr bwMode="auto">
          <a:xfrm>
            <a:off x="7576548" y="4669497"/>
            <a:ext cx="3139825" cy="1064175"/>
          </a:xfrm>
          <a:prstGeom prst="rect">
            <a:avLst/>
          </a:prstGeom>
          <a:solidFill>
            <a:schemeClr val="bg1"/>
          </a:solidFill>
          <a:ln>
            <a:noFill/>
          </a:ln>
          <a:effectLst>
            <a:outerShdw blurRad="152400" sx="102000" sy="102000" algn="ctr" rotWithShape="0">
              <a:prstClr val="black">
                <a:alpha val="5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Segoe UI Semibold"/>
                <a:ea typeface="+mn-ea"/>
                <a:cs typeface="+mn-cs"/>
              </a:rPr>
              <a:t>1 </a:t>
            </a:r>
            <a:endParaRPr kumimoji="0" lang="en-US" sz="2400" b="0" i="0" u="none" strike="noStrike" kern="1200" cap="none" spc="0" normalizeH="0" baseline="0" noProof="0" dirty="0">
              <a:ln>
                <a:noFill/>
              </a:ln>
              <a:solidFill>
                <a:srgbClr val="FFFFFF"/>
              </a:solidFill>
              <a:effectLst/>
              <a:uLnTx/>
              <a:uFillTx/>
              <a:latin typeface="Segoe UI Semibold"/>
              <a:ea typeface="+mn-ea"/>
              <a:cs typeface="+mn-cs"/>
            </a:endParaRPr>
          </a:p>
        </p:txBody>
      </p:sp>
      <p:sp>
        <p:nvSpPr>
          <p:cNvPr id="52" name="TextBox 51">
            <a:extLst>
              <a:ext uri="{FF2B5EF4-FFF2-40B4-BE49-F238E27FC236}">
                <a16:creationId xmlns:a16="http://schemas.microsoft.com/office/drawing/2014/main" id="{DA6634B3-889C-2E44-B632-2E7C63B0AFCC}"/>
              </a:ext>
            </a:extLst>
          </p:cNvPr>
          <p:cNvSpPr txBox="1"/>
          <p:nvPr/>
        </p:nvSpPr>
        <p:spPr>
          <a:xfrm>
            <a:off x="7680439" y="4778391"/>
            <a:ext cx="2932041" cy="846386"/>
          </a:xfrm>
          <a:prstGeom prst="rect">
            <a:avLst/>
          </a:prstGeom>
          <a:noFill/>
        </p:spPr>
        <p:txBody>
          <a:bodyPr wrap="square" lIns="0" tIns="0" rIns="0" bIns="0" rtlCol="0" anchor="ctr">
            <a:spAutoFit/>
          </a:bodyPr>
          <a:lstStyle/>
          <a:p>
            <a:pPr algn="ctr"/>
            <a:r>
              <a:rPr lang="en-US" sz="1100" dirty="0">
                <a:solidFill>
                  <a:srgbClr val="202192"/>
                </a:solidFill>
                <a:latin typeface="+mj-lt"/>
              </a:rPr>
              <a:t>Additionally, some components have `retry` capabilities built-in. The policies are configured on a per component basis.</a:t>
            </a:r>
            <a:br>
              <a:rPr lang="en-US" sz="1100" dirty="0">
                <a:solidFill>
                  <a:srgbClr val="202192"/>
                </a:solidFill>
                <a:latin typeface="+mj-lt"/>
              </a:rPr>
            </a:br>
            <a:br>
              <a:rPr lang="en-US" sz="1100" dirty="0">
                <a:solidFill>
                  <a:srgbClr val="202192"/>
                </a:solidFill>
                <a:latin typeface="+mj-lt"/>
              </a:rPr>
            </a:br>
            <a:r>
              <a:rPr lang="en-US" sz="1100" dirty="0">
                <a:solidFill>
                  <a:srgbClr val="202192"/>
                </a:solidFill>
                <a:latin typeface="+mj-lt"/>
              </a:rPr>
              <a:t>For example, Redis state store, RabbitMQ </a:t>
            </a:r>
          </a:p>
        </p:txBody>
      </p:sp>
    </p:spTree>
    <p:extLst>
      <p:ext uri="{BB962C8B-B14F-4D97-AF65-F5344CB8AC3E}">
        <p14:creationId xmlns:p14="http://schemas.microsoft.com/office/powerpoint/2010/main" val="3573825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6500C8-ABDD-4042-B6DD-EFCB9B84899C}"/>
              </a:ext>
            </a:extLst>
          </p:cNvPr>
          <p:cNvSpPr>
            <a:spLocks noGrp="1"/>
          </p:cNvSpPr>
          <p:nvPr>
            <p:ph type="title"/>
          </p:nvPr>
        </p:nvSpPr>
        <p:spPr/>
        <p:txBody>
          <a:bodyPr/>
          <a:lstStyle/>
          <a:p>
            <a:r>
              <a:rPr lang="en-US"/>
              <a:t>State of enterprise developers</a:t>
            </a:r>
          </a:p>
        </p:txBody>
      </p:sp>
      <p:sp>
        <p:nvSpPr>
          <p:cNvPr id="4" name="Text Placeholder 3">
            <a:extLst>
              <a:ext uri="{FF2B5EF4-FFF2-40B4-BE49-F238E27FC236}">
                <a16:creationId xmlns:a16="http://schemas.microsoft.com/office/drawing/2014/main" id="{F56FCD8D-AB23-4348-8835-8E45031D7E0A}"/>
              </a:ext>
            </a:extLst>
          </p:cNvPr>
          <p:cNvSpPr>
            <a:spLocks noGrp="1"/>
          </p:cNvSpPr>
          <p:nvPr>
            <p:ph type="body" sz="quarter" idx="16"/>
          </p:nvPr>
        </p:nvSpPr>
        <p:spPr>
          <a:xfrm>
            <a:off x="473710" y="4235450"/>
            <a:ext cx="1958340" cy="984885"/>
          </a:xfrm>
        </p:spPr>
        <p:txBody>
          <a:bodyPr/>
          <a:lstStyle/>
          <a:p>
            <a:pPr>
              <a:spcAft>
                <a:spcPts val="1800"/>
              </a:spcAft>
            </a:pPr>
            <a:r>
              <a:rPr lang="en-US" sz="1600" dirty="0"/>
              <a:t>Must deploy scale-out apps for flexibility, cost, and efficiency</a:t>
            </a:r>
          </a:p>
        </p:txBody>
      </p:sp>
      <p:sp>
        <p:nvSpPr>
          <p:cNvPr id="10" name="Text Placeholder 9">
            <a:extLst>
              <a:ext uri="{FF2B5EF4-FFF2-40B4-BE49-F238E27FC236}">
                <a16:creationId xmlns:a16="http://schemas.microsoft.com/office/drawing/2014/main" id="{19491158-60F5-4EB7-993C-DCD12AE7BBF5}"/>
              </a:ext>
            </a:extLst>
          </p:cNvPr>
          <p:cNvSpPr>
            <a:spLocks noGrp="1"/>
          </p:cNvSpPr>
          <p:nvPr>
            <p:ph type="body" sz="quarter" idx="17"/>
          </p:nvPr>
        </p:nvSpPr>
        <p:spPr>
          <a:xfrm>
            <a:off x="2665222" y="4235450"/>
            <a:ext cx="2217928" cy="984885"/>
          </a:xfrm>
        </p:spPr>
        <p:txBody>
          <a:bodyPr/>
          <a:lstStyle/>
          <a:p>
            <a:pPr>
              <a:spcAft>
                <a:spcPts val="1800"/>
              </a:spcAft>
            </a:pPr>
            <a:r>
              <a:rPr lang="en-US" sz="1600" dirty="0"/>
              <a:t>Must develop resilient, scalable, microservice-based apps that interact with services</a:t>
            </a:r>
          </a:p>
        </p:txBody>
      </p:sp>
      <p:sp>
        <p:nvSpPr>
          <p:cNvPr id="11" name="Text Placeholder 10">
            <a:extLst>
              <a:ext uri="{FF2B5EF4-FFF2-40B4-BE49-F238E27FC236}">
                <a16:creationId xmlns:a16="http://schemas.microsoft.com/office/drawing/2014/main" id="{D9543A0D-3D67-456B-8518-25CBC2056DD5}"/>
              </a:ext>
            </a:extLst>
          </p:cNvPr>
          <p:cNvSpPr>
            <a:spLocks noGrp="1"/>
          </p:cNvSpPr>
          <p:nvPr>
            <p:ph type="body" sz="quarter" idx="18"/>
          </p:nvPr>
        </p:nvSpPr>
        <p:spPr>
          <a:xfrm>
            <a:off x="5073650" y="4235451"/>
            <a:ext cx="2044700" cy="1231106"/>
          </a:xfrm>
        </p:spPr>
        <p:txBody>
          <a:bodyPr/>
          <a:lstStyle/>
          <a:p>
            <a:r>
              <a:rPr lang="en-US" sz="1600" dirty="0"/>
              <a:t>Want to focus on</a:t>
            </a:r>
          </a:p>
          <a:p>
            <a:r>
              <a:rPr lang="en-US" sz="1600" dirty="0"/>
              <a:t>building applications, not learning infrastructure</a:t>
            </a:r>
          </a:p>
          <a:p>
            <a:endParaRPr lang="en-US" sz="1600" dirty="0"/>
          </a:p>
        </p:txBody>
      </p:sp>
      <p:sp>
        <p:nvSpPr>
          <p:cNvPr id="26" name="Text Placeholder 25">
            <a:extLst>
              <a:ext uri="{FF2B5EF4-FFF2-40B4-BE49-F238E27FC236}">
                <a16:creationId xmlns:a16="http://schemas.microsoft.com/office/drawing/2014/main" id="{5C188CAB-2FAD-4BCB-A436-5AC8AE98B8FC}"/>
              </a:ext>
            </a:extLst>
          </p:cNvPr>
          <p:cNvSpPr>
            <a:spLocks noGrp="1"/>
          </p:cNvSpPr>
          <p:nvPr>
            <p:ph type="body" sz="quarter" idx="22"/>
          </p:nvPr>
        </p:nvSpPr>
        <p:spPr>
          <a:xfrm>
            <a:off x="7308850" y="4235450"/>
            <a:ext cx="2215896" cy="1231106"/>
          </a:xfrm>
        </p:spPr>
        <p:txBody>
          <a:bodyPr/>
          <a:lstStyle/>
          <a:p>
            <a:r>
              <a:rPr lang="en-US" sz="1600"/>
              <a:t>Trending toward serverless platforms with simple code to cloud pipelines</a:t>
            </a:r>
          </a:p>
        </p:txBody>
      </p:sp>
      <p:sp>
        <p:nvSpPr>
          <p:cNvPr id="28" name="Text Placeholder 27">
            <a:extLst>
              <a:ext uri="{FF2B5EF4-FFF2-40B4-BE49-F238E27FC236}">
                <a16:creationId xmlns:a16="http://schemas.microsoft.com/office/drawing/2014/main" id="{365AC4B6-0620-44BC-97E2-D54D1446C6CA}"/>
              </a:ext>
            </a:extLst>
          </p:cNvPr>
          <p:cNvSpPr>
            <a:spLocks noGrp="1"/>
          </p:cNvSpPr>
          <p:nvPr>
            <p:ph type="body" sz="quarter" idx="24"/>
          </p:nvPr>
        </p:nvSpPr>
        <p:spPr>
          <a:xfrm>
            <a:off x="9757916" y="4235450"/>
            <a:ext cx="1960374" cy="984885"/>
          </a:xfrm>
        </p:spPr>
        <p:txBody>
          <a:bodyPr/>
          <a:lstStyle/>
          <a:p>
            <a:r>
              <a:rPr lang="en-US" sz="1600" dirty="0"/>
              <a:t>Use multiple languages and frameworks during development</a:t>
            </a:r>
          </a:p>
        </p:txBody>
      </p:sp>
      <p:grpSp>
        <p:nvGrpSpPr>
          <p:cNvPr id="13" name="quick setup 1" descr="quick setup">
            <a:extLst>
              <a:ext uri="{FF2B5EF4-FFF2-40B4-BE49-F238E27FC236}">
                <a16:creationId xmlns:a16="http://schemas.microsoft.com/office/drawing/2014/main" id="{A554A7FD-C4FD-4BB3-ADEA-274198E3DE6C}"/>
              </a:ext>
            </a:extLst>
          </p:cNvPr>
          <p:cNvGrpSpPr>
            <a:grpSpLocks noChangeAspect="1"/>
          </p:cNvGrpSpPr>
          <p:nvPr/>
        </p:nvGrpSpPr>
        <p:grpSpPr bwMode="auto">
          <a:xfrm>
            <a:off x="930910" y="2630283"/>
            <a:ext cx="1043940" cy="1048794"/>
            <a:chOff x="3422" y="784"/>
            <a:chExt cx="215" cy="216"/>
          </a:xfrm>
        </p:grpSpPr>
        <p:sp>
          <p:nvSpPr>
            <p:cNvPr id="14" name="AutoShape 46">
              <a:extLst>
                <a:ext uri="{FF2B5EF4-FFF2-40B4-BE49-F238E27FC236}">
                  <a16:creationId xmlns:a16="http://schemas.microsoft.com/office/drawing/2014/main" id="{8E6AAA93-1D25-46AB-B305-40C62406DD8A}"/>
                </a:ext>
              </a:extLst>
            </p:cNvPr>
            <p:cNvSpPr>
              <a:spLocks noChangeAspect="1" noChangeArrowheads="1" noTextEdit="1"/>
            </p:cNvSpPr>
            <p:nvPr/>
          </p:nvSpPr>
          <p:spPr bwMode="auto">
            <a:xfrm>
              <a:off x="3422" y="784"/>
              <a:ext cx="215"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48">
              <a:extLst>
                <a:ext uri="{FF2B5EF4-FFF2-40B4-BE49-F238E27FC236}">
                  <a16:creationId xmlns:a16="http://schemas.microsoft.com/office/drawing/2014/main" id="{F86EBCE9-F2EB-458A-BA3B-8FE2F82EAE69}"/>
                </a:ext>
              </a:extLst>
            </p:cNvPr>
            <p:cNvSpPr>
              <a:spLocks noEditPoints="1"/>
            </p:cNvSpPr>
            <p:nvPr/>
          </p:nvSpPr>
          <p:spPr bwMode="auto">
            <a:xfrm>
              <a:off x="3422" y="784"/>
              <a:ext cx="215" cy="216"/>
            </a:xfrm>
            <a:custGeom>
              <a:avLst/>
              <a:gdLst>
                <a:gd name="T0" fmla="*/ 193 w 215"/>
                <a:gd name="T1" fmla="*/ 23 h 216"/>
                <a:gd name="T2" fmla="*/ 193 w 215"/>
                <a:gd name="T3" fmla="*/ 194 h 216"/>
                <a:gd name="T4" fmla="*/ 22 w 215"/>
                <a:gd name="T5" fmla="*/ 194 h 216"/>
                <a:gd name="T6" fmla="*/ 22 w 215"/>
                <a:gd name="T7" fmla="*/ 23 h 216"/>
                <a:gd name="T8" fmla="*/ 193 w 215"/>
                <a:gd name="T9" fmla="*/ 23 h 216"/>
                <a:gd name="T10" fmla="*/ 215 w 215"/>
                <a:gd name="T11" fmla="*/ 0 h 216"/>
                <a:gd name="T12" fmla="*/ 0 w 215"/>
                <a:gd name="T13" fmla="*/ 0 h 216"/>
                <a:gd name="T14" fmla="*/ 0 w 215"/>
                <a:gd name="T15" fmla="*/ 216 h 216"/>
                <a:gd name="T16" fmla="*/ 215 w 215"/>
                <a:gd name="T17" fmla="*/ 216 h 216"/>
                <a:gd name="T18" fmla="*/ 215 w 215"/>
                <a:gd name="T19"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216">
                  <a:moveTo>
                    <a:pt x="193" y="23"/>
                  </a:moveTo>
                  <a:lnTo>
                    <a:pt x="193" y="194"/>
                  </a:lnTo>
                  <a:lnTo>
                    <a:pt x="22" y="194"/>
                  </a:lnTo>
                  <a:lnTo>
                    <a:pt x="22" y="23"/>
                  </a:lnTo>
                  <a:lnTo>
                    <a:pt x="193" y="23"/>
                  </a:lnTo>
                  <a:close/>
                  <a:moveTo>
                    <a:pt x="215" y="0"/>
                  </a:moveTo>
                  <a:lnTo>
                    <a:pt x="0" y="0"/>
                  </a:lnTo>
                  <a:lnTo>
                    <a:pt x="0" y="216"/>
                  </a:lnTo>
                  <a:lnTo>
                    <a:pt x="215" y="216"/>
                  </a:lnTo>
                  <a:lnTo>
                    <a:pt x="215" y="0"/>
                  </a:lnTo>
                  <a:close/>
                </a:path>
              </a:pathLst>
            </a:custGeom>
            <a:solidFill>
              <a:srgbClr val="2021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Rectangle 49">
              <a:extLst>
                <a:ext uri="{FF2B5EF4-FFF2-40B4-BE49-F238E27FC236}">
                  <a16:creationId xmlns:a16="http://schemas.microsoft.com/office/drawing/2014/main" id="{FC6A33F5-6E3D-4D4D-B487-A3999015CB50}"/>
                </a:ext>
              </a:extLst>
            </p:cNvPr>
            <p:cNvSpPr>
              <a:spLocks noChangeArrowheads="1"/>
            </p:cNvSpPr>
            <p:nvPr/>
          </p:nvSpPr>
          <p:spPr bwMode="auto">
            <a:xfrm>
              <a:off x="3422" y="898"/>
              <a:ext cx="102" cy="102"/>
            </a:xfrm>
            <a:prstGeom prst="rect">
              <a:avLst/>
            </a:prstGeom>
            <a:solidFill>
              <a:srgbClr val="74CDF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50">
              <a:extLst>
                <a:ext uri="{FF2B5EF4-FFF2-40B4-BE49-F238E27FC236}">
                  <a16:creationId xmlns:a16="http://schemas.microsoft.com/office/drawing/2014/main" id="{0958AB31-1E09-4BED-A42A-2E354FA595D9}"/>
                </a:ext>
              </a:extLst>
            </p:cNvPr>
            <p:cNvSpPr>
              <a:spLocks/>
            </p:cNvSpPr>
            <p:nvPr/>
          </p:nvSpPr>
          <p:spPr bwMode="auto">
            <a:xfrm>
              <a:off x="3558" y="784"/>
              <a:ext cx="79" cy="79"/>
            </a:xfrm>
            <a:custGeom>
              <a:avLst/>
              <a:gdLst>
                <a:gd name="T0" fmla="*/ 0 w 79"/>
                <a:gd name="T1" fmla="*/ 0 h 79"/>
                <a:gd name="T2" fmla="*/ 0 w 79"/>
                <a:gd name="T3" fmla="*/ 23 h 79"/>
                <a:gd name="T4" fmla="*/ 57 w 79"/>
                <a:gd name="T5" fmla="*/ 23 h 79"/>
                <a:gd name="T6" fmla="*/ 57 w 79"/>
                <a:gd name="T7" fmla="*/ 79 h 79"/>
                <a:gd name="T8" fmla="*/ 79 w 79"/>
                <a:gd name="T9" fmla="*/ 79 h 79"/>
                <a:gd name="T10" fmla="*/ 79 w 79"/>
                <a:gd name="T11" fmla="*/ 0 h 79"/>
                <a:gd name="T12" fmla="*/ 0 w 79"/>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79" h="79">
                  <a:moveTo>
                    <a:pt x="0" y="0"/>
                  </a:moveTo>
                  <a:lnTo>
                    <a:pt x="0" y="23"/>
                  </a:lnTo>
                  <a:lnTo>
                    <a:pt x="57" y="23"/>
                  </a:lnTo>
                  <a:lnTo>
                    <a:pt x="57" y="79"/>
                  </a:lnTo>
                  <a:lnTo>
                    <a:pt x="79" y="79"/>
                  </a:lnTo>
                  <a:lnTo>
                    <a:pt x="79" y="0"/>
                  </a:lnTo>
                  <a:lnTo>
                    <a:pt x="0" y="0"/>
                  </a:lnTo>
                  <a:close/>
                </a:path>
              </a:pathLst>
            </a:custGeom>
            <a:solidFill>
              <a:srgbClr val="74CD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51">
              <a:extLst>
                <a:ext uri="{FF2B5EF4-FFF2-40B4-BE49-F238E27FC236}">
                  <a16:creationId xmlns:a16="http://schemas.microsoft.com/office/drawing/2014/main" id="{EEE7575A-FD4D-4196-AADF-E774E61CD053}"/>
                </a:ext>
              </a:extLst>
            </p:cNvPr>
            <p:cNvSpPr>
              <a:spLocks/>
            </p:cNvSpPr>
            <p:nvPr/>
          </p:nvSpPr>
          <p:spPr bwMode="auto">
            <a:xfrm>
              <a:off x="3469" y="831"/>
              <a:ext cx="121" cy="122"/>
            </a:xfrm>
            <a:custGeom>
              <a:avLst/>
              <a:gdLst>
                <a:gd name="T0" fmla="*/ 99 w 121"/>
                <a:gd name="T1" fmla="*/ 0 h 122"/>
                <a:gd name="T2" fmla="*/ 42 w 121"/>
                <a:gd name="T3" fmla="*/ 0 h 122"/>
                <a:gd name="T4" fmla="*/ 42 w 121"/>
                <a:gd name="T5" fmla="*/ 23 h 122"/>
                <a:gd name="T6" fmla="*/ 82 w 121"/>
                <a:gd name="T7" fmla="*/ 23 h 122"/>
                <a:gd name="T8" fmla="*/ 0 w 121"/>
                <a:gd name="T9" fmla="*/ 106 h 122"/>
                <a:gd name="T10" fmla="*/ 16 w 121"/>
                <a:gd name="T11" fmla="*/ 122 h 122"/>
                <a:gd name="T12" fmla="*/ 99 w 121"/>
                <a:gd name="T13" fmla="*/ 39 h 122"/>
                <a:gd name="T14" fmla="*/ 99 w 121"/>
                <a:gd name="T15" fmla="*/ 80 h 122"/>
                <a:gd name="T16" fmla="*/ 121 w 121"/>
                <a:gd name="T17" fmla="*/ 80 h 122"/>
                <a:gd name="T18" fmla="*/ 121 w 121"/>
                <a:gd name="T19" fmla="*/ 23 h 122"/>
                <a:gd name="T20" fmla="*/ 121 w 121"/>
                <a:gd name="T21" fmla="*/ 0 h 122"/>
                <a:gd name="T22" fmla="*/ 99 w 121"/>
                <a:gd name="T23" fmla="*/ 0 h 122"/>
                <a:gd name="T24" fmla="*/ 99 w 121"/>
                <a:gd name="T25"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1" h="122">
                  <a:moveTo>
                    <a:pt x="99" y="0"/>
                  </a:moveTo>
                  <a:lnTo>
                    <a:pt x="42" y="0"/>
                  </a:lnTo>
                  <a:lnTo>
                    <a:pt x="42" y="23"/>
                  </a:lnTo>
                  <a:lnTo>
                    <a:pt x="82" y="23"/>
                  </a:lnTo>
                  <a:lnTo>
                    <a:pt x="0" y="106"/>
                  </a:lnTo>
                  <a:lnTo>
                    <a:pt x="16" y="122"/>
                  </a:lnTo>
                  <a:lnTo>
                    <a:pt x="99" y="39"/>
                  </a:lnTo>
                  <a:lnTo>
                    <a:pt x="99" y="80"/>
                  </a:lnTo>
                  <a:lnTo>
                    <a:pt x="121" y="80"/>
                  </a:lnTo>
                  <a:lnTo>
                    <a:pt x="121" y="23"/>
                  </a:lnTo>
                  <a:lnTo>
                    <a:pt x="121" y="0"/>
                  </a:lnTo>
                  <a:lnTo>
                    <a:pt x="99" y="0"/>
                  </a:lnTo>
                  <a:lnTo>
                    <a:pt x="99" y="0"/>
                  </a:lnTo>
                  <a:close/>
                </a:path>
              </a:pathLst>
            </a:custGeom>
            <a:solidFill>
              <a:srgbClr val="2021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9" name="code samples" descr="code samples">
            <a:extLst>
              <a:ext uri="{FF2B5EF4-FFF2-40B4-BE49-F238E27FC236}">
                <a16:creationId xmlns:a16="http://schemas.microsoft.com/office/drawing/2014/main" id="{0535AD9F-B636-4105-8998-9B5CE66E248F}"/>
              </a:ext>
            </a:extLst>
          </p:cNvPr>
          <p:cNvGrpSpPr/>
          <p:nvPr/>
        </p:nvGrpSpPr>
        <p:grpSpPr>
          <a:xfrm>
            <a:off x="10071003" y="2454854"/>
            <a:ext cx="1334200" cy="1457918"/>
            <a:chOff x="2518439" y="3861516"/>
            <a:chExt cx="558221" cy="558221"/>
          </a:xfrm>
        </p:grpSpPr>
        <p:sp>
          <p:nvSpPr>
            <p:cNvPr id="20" name="Freeform: Shape 19">
              <a:extLst>
                <a:ext uri="{FF2B5EF4-FFF2-40B4-BE49-F238E27FC236}">
                  <a16:creationId xmlns:a16="http://schemas.microsoft.com/office/drawing/2014/main" id="{A70B4985-8379-4D1A-9FA4-7C05E53A9B27}"/>
                </a:ext>
              </a:extLst>
            </p:cNvPr>
            <p:cNvSpPr/>
            <p:nvPr/>
          </p:nvSpPr>
          <p:spPr>
            <a:xfrm>
              <a:off x="2548477" y="4015912"/>
              <a:ext cx="143871" cy="247459"/>
            </a:xfrm>
            <a:custGeom>
              <a:avLst/>
              <a:gdLst>
                <a:gd name="connsiteX0" fmla="*/ 146150 w 143871"/>
                <a:gd name="connsiteY0" fmla="*/ 22842 h 247458"/>
                <a:gd name="connsiteX1" fmla="*/ 125890 w 143871"/>
                <a:gd name="connsiteY1" fmla="*/ 2581 h 247458"/>
                <a:gd name="connsiteX2" fmla="*/ 2581 w 143871"/>
                <a:gd name="connsiteY2" fmla="*/ 125890 h 247458"/>
                <a:gd name="connsiteX3" fmla="*/ 125986 w 143871"/>
                <a:gd name="connsiteY3" fmla="*/ 249296 h 247458"/>
                <a:gd name="connsiteX4" fmla="*/ 146344 w 143871"/>
                <a:gd name="connsiteY4" fmla="*/ 228938 h 247458"/>
                <a:gd name="connsiteX5" fmla="*/ 43199 w 143871"/>
                <a:gd name="connsiteY5" fmla="*/ 125793 h 247458"/>
                <a:gd name="connsiteX6" fmla="*/ 146150 w 143871"/>
                <a:gd name="connsiteY6" fmla="*/ 22842 h 247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3871" h="247458">
                  <a:moveTo>
                    <a:pt x="146150" y="22842"/>
                  </a:moveTo>
                  <a:lnTo>
                    <a:pt x="125890" y="2581"/>
                  </a:lnTo>
                  <a:lnTo>
                    <a:pt x="2581" y="125890"/>
                  </a:lnTo>
                  <a:lnTo>
                    <a:pt x="125986" y="249296"/>
                  </a:lnTo>
                  <a:lnTo>
                    <a:pt x="146344" y="228938"/>
                  </a:lnTo>
                  <a:lnTo>
                    <a:pt x="43199" y="125793"/>
                  </a:lnTo>
                  <a:lnTo>
                    <a:pt x="146150" y="22842"/>
                  </a:lnTo>
                  <a:close/>
                </a:path>
              </a:pathLst>
            </a:custGeom>
            <a:solidFill>
              <a:srgbClr val="202192"/>
            </a:solidFill>
            <a:ln w="569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B2DC84D9-C968-4DA5-A1FA-1E067F4999E0}"/>
                </a:ext>
              </a:extLst>
            </p:cNvPr>
            <p:cNvSpPr/>
            <p:nvPr/>
          </p:nvSpPr>
          <p:spPr>
            <a:xfrm>
              <a:off x="2899405" y="4015530"/>
              <a:ext cx="149626" cy="253214"/>
            </a:xfrm>
            <a:custGeom>
              <a:avLst/>
              <a:gdLst>
                <a:gd name="connsiteX0" fmla="*/ 3259 w 149626"/>
                <a:gd name="connsiteY0" fmla="*/ 230780 h 253213"/>
                <a:gd name="connsiteX1" fmla="*/ 23520 w 149626"/>
                <a:gd name="connsiteY1" fmla="*/ 251040 h 253213"/>
                <a:gd name="connsiteX2" fmla="*/ 147410 w 149626"/>
                <a:gd name="connsiteY2" fmla="*/ 127150 h 253213"/>
                <a:gd name="connsiteX3" fmla="*/ 22841 w 149626"/>
                <a:gd name="connsiteY3" fmla="*/ 2581 h 253213"/>
                <a:gd name="connsiteX4" fmla="*/ 2581 w 149626"/>
                <a:gd name="connsiteY4" fmla="*/ 22939 h 253213"/>
                <a:gd name="connsiteX5" fmla="*/ 106792 w 149626"/>
                <a:gd name="connsiteY5" fmla="*/ 127150 h 253213"/>
                <a:gd name="connsiteX6" fmla="*/ 3259 w 149626"/>
                <a:gd name="connsiteY6" fmla="*/ 230780 h 253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626" h="253213">
                  <a:moveTo>
                    <a:pt x="3259" y="230780"/>
                  </a:moveTo>
                  <a:lnTo>
                    <a:pt x="23520" y="251040"/>
                  </a:lnTo>
                  <a:lnTo>
                    <a:pt x="147410" y="127150"/>
                  </a:lnTo>
                  <a:lnTo>
                    <a:pt x="22841" y="2581"/>
                  </a:lnTo>
                  <a:lnTo>
                    <a:pt x="2581" y="22939"/>
                  </a:lnTo>
                  <a:lnTo>
                    <a:pt x="106792" y="127150"/>
                  </a:lnTo>
                  <a:lnTo>
                    <a:pt x="3259" y="230780"/>
                  </a:lnTo>
                  <a:close/>
                </a:path>
              </a:pathLst>
            </a:custGeom>
            <a:solidFill>
              <a:srgbClr val="202192"/>
            </a:solidFill>
            <a:ln w="569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B87D059E-EEB1-4896-8014-98C08CD18AE1}"/>
                </a:ext>
              </a:extLst>
            </p:cNvPr>
            <p:cNvSpPr/>
            <p:nvPr/>
          </p:nvSpPr>
          <p:spPr>
            <a:xfrm>
              <a:off x="2679933" y="4109361"/>
              <a:ext cx="57549" cy="57549"/>
            </a:xfrm>
            <a:custGeom>
              <a:avLst/>
              <a:gdLst>
                <a:gd name="connsiteX0" fmla="*/ 31566 w 57548"/>
                <a:gd name="connsiteY0" fmla="*/ 60552 h 57548"/>
                <a:gd name="connsiteX1" fmla="*/ 60552 w 57548"/>
                <a:gd name="connsiteY1" fmla="*/ 31566 h 57548"/>
                <a:gd name="connsiteX2" fmla="*/ 31566 w 57548"/>
                <a:gd name="connsiteY2" fmla="*/ 2581 h 57548"/>
                <a:gd name="connsiteX3" fmla="*/ 2581 w 57548"/>
                <a:gd name="connsiteY3" fmla="*/ 31566 h 57548"/>
                <a:gd name="connsiteX4" fmla="*/ 31566 w 57548"/>
                <a:gd name="connsiteY4" fmla="*/ 60552 h 57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48" h="57548">
                  <a:moveTo>
                    <a:pt x="31566" y="60552"/>
                  </a:moveTo>
                  <a:cubicBezTo>
                    <a:pt x="47575" y="60552"/>
                    <a:pt x="60552" y="47575"/>
                    <a:pt x="60552" y="31566"/>
                  </a:cubicBezTo>
                  <a:cubicBezTo>
                    <a:pt x="60552" y="15558"/>
                    <a:pt x="47575" y="2581"/>
                    <a:pt x="31566" y="2581"/>
                  </a:cubicBezTo>
                  <a:cubicBezTo>
                    <a:pt x="15558" y="2581"/>
                    <a:pt x="2581" y="15558"/>
                    <a:pt x="2581" y="31566"/>
                  </a:cubicBezTo>
                  <a:cubicBezTo>
                    <a:pt x="2581" y="47575"/>
                    <a:pt x="15558" y="60552"/>
                    <a:pt x="31566" y="60552"/>
                  </a:cubicBezTo>
                  <a:close/>
                </a:path>
              </a:pathLst>
            </a:custGeom>
            <a:solidFill>
              <a:srgbClr val="74CDF3"/>
            </a:solidFill>
            <a:ln w="569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91FAB535-A0AF-4409-9E30-46D79E4778A4}"/>
                </a:ext>
              </a:extLst>
            </p:cNvPr>
            <p:cNvSpPr/>
            <p:nvPr/>
          </p:nvSpPr>
          <p:spPr>
            <a:xfrm>
              <a:off x="2766790" y="4109361"/>
              <a:ext cx="57549" cy="57549"/>
            </a:xfrm>
            <a:custGeom>
              <a:avLst/>
              <a:gdLst>
                <a:gd name="connsiteX0" fmla="*/ 31566 w 57548"/>
                <a:gd name="connsiteY0" fmla="*/ 60552 h 57548"/>
                <a:gd name="connsiteX1" fmla="*/ 60552 w 57548"/>
                <a:gd name="connsiteY1" fmla="*/ 31566 h 57548"/>
                <a:gd name="connsiteX2" fmla="*/ 31566 w 57548"/>
                <a:gd name="connsiteY2" fmla="*/ 2581 h 57548"/>
                <a:gd name="connsiteX3" fmla="*/ 2581 w 57548"/>
                <a:gd name="connsiteY3" fmla="*/ 31566 h 57548"/>
                <a:gd name="connsiteX4" fmla="*/ 31566 w 57548"/>
                <a:gd name="connsiteY4" fmla="*/ 60552 h 57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48" h="57548">
                  <a:moveTo>
                    <a:pt x="31566" y="60552"/>
                  </a:moveTo>
                  <a:cubicBezTo>
                    <a:pt x="47575" y="60552"/>
                    <a:pt x="60552" y="47575"/>
                    <a:pt x="60552" y="31566"/>
                  </a:cubicBezTo>
                  <a:cubicBezTo>
                    <a:pt x="60552" y="15558"/>
                    <a:pt x="47575" y="2581"/>
                    <a:pt x="31566" y="2581"/>
                  </a:cubicBezTo>
                  <a:cubicBezTo>
                    <a:pt x="15558" y="2581"/>
                    <a:pt x="2581" y="15558"/>
                    <a:pt x="2581" y="31566"/>
                  </a:cubicBezTo>
                  <a:cubicBezTo>
                    <a:pt x="2581" y="47575"/>
                    <a:pt x="15558" y="60552"/>
                    <a:pt x="31566" y="60552"/>
                  </a:cubicBezTo>
                  <a:close/>
                </a:path>
              </a:pathLst>
            </a:custGeom>
            <a:solidFill>
              <a:srgbClr val="74CDF3"/>
            </a:solidFill>
            <a:ln w="569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A4E862C1-45AA-495D-9A13-66738E90F193}"/>
                </a:ext>
              </a:extLst>
            </p:cNvPr>
            <p:cNvSpPr/>
            <p:nvPr/>
          </p:nvSpPr>
          <p:spPr>
            <a:xfrm>
              <a:off x="2854226" y="4109361"/>
              <a:ext cx="57549" cy="57549"/>
            </a:xfrm>
            <a:custGeom>
              <a:avLst/>
              <a:gdLst>
                <a:gd name="connsiteX0" fmla="*/ 31566 w 57548"/>
                <a:gd name="connsiteY0" fmla="*/ 60552 h 57548"/>
                <a:gd name="connsiteX1" fmla="*/ 60551 w 57548"/>
                <a:gd name="connsiteY1" fmla="*/ 31566 h 57548"/>
                <a:gd name="connsiteX2" fmla="*/ 31566 w 57548"/>
                <a:gd name="connsiteY2" fmla="*/ 2581 h 57548"/>
                <a:gd name="connsiteX3" fmla="*/ 2581 w 57548"/>
                <a:gd name="connsiteY3" fmla="*/ 31566 h 57548"/>
                <a:gd name="connsiteX4" fmla="*/ 31566 w 57548"/>
                <a:gd name="connsiteY4" fmla="*/ 60552 h 57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48" h="57548">
                  <a:moveTo>
                    <a:pt x="31566" y="60552"/>
                  </a:moveTo>
                  <a:cubicBezTo>
                    <a:pt x="47574" y="60552"/>
                    <a:pt x="60551" y="47575"/>
                    <a:pt x="60551" y="31566"/>
                  </a:cubicBezTo>
                  <a:cubicBezTo>
                    <a:pt x="60551" y="15558"/>
                    <a:pt x="47574" y="2581"/>
                    <a:pt x="31566" y="2581"/>
                  </a:cubicBezTo>
                  <a:cubicBezTo>
                    <a:pt x="15558" y="2581"/>
                    <a:pt x="2581" y="15558"/>
                    <a:pt x="2581" y="31566"/>
                  </a:cubicBezTo>
                  <a:cubicBezTo>
                    <a:pt x="2581" y="47575"/>
                    <a:pt x="15558" y="60552"/>
                    <a:pt x="31566" y="60552"/>
                  </a:cubicBezTo>
                  <a:close/>
                </a:path>
              </a:pathLst>
            </a:custGeom>
            <a:solidFill>
              <a:srgbClr val="74CDF3"/>
            </a:solidFill>
            <a:ln w="5695" cap="flat">
              <a:noFill/>
              <a:prstDash val="solid"/>
              <a:miter/>
            </a:ln>
          </p:spPr>
          <p:txBody>
            <a:bodyPr rtlCol="0" anchor="ctr"/>
            <a:lstStyle/>
            <a:p>
              <a:endParaRPr lang="en-US"/>
            </a:p>
          </p:txBody>
        </p:sp>
      </p:grpSp>
      <p:pic>
        <p:nvPicPr>
          <p:cNvPr id="3" name="Graphic 2">
            <a:extLst>
              <a:ext uri="{FF2B5EF4-FFF2-40B4-BE49-F238E27FC236}">
                <a16:creationId xmlns:a16="http://schemas.microsoft.com/office/drawing/2014/main" id="{CB4420AE-347C-42BA-BC65-FF72C34ECF68}"/>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134498" y="2577759"/>
            <a:ext cx="1276202" cy="1048794"/>
          </a:xfrm>
          <a:prstGeom prst="rect">
            <a:avLst/>
          </a:prstGeom>
        </p:spPr>
      </p:pic>
      <p:grpSp>
        <p:nvGrpSpPr>
          <p:cNvPr id="33" name="data" descr="data, cloud, scale">
            <a:extLst>
              <a:ext uri="{FF2B5EF4-FFF2-40B4-BE49-F238E27FC236}">
                <a16:creationId xmlns:a16="http://schemas.microsoft.com/office/drawing/2014/main" id="{F88EEAEF-C735-40C0-A42F-A6CB9558076E}"/>
              </a:ext>
            </a:extLst>
          </p:cNvPr>
          <p:cNvGrpSpPr>
            <a:grpSpLocks noChangeAspect="1"/>
          </p:cNvGrpSpPr>
          <p:nvPr/>
        </p:nvGrpSpPr>
        <p:grpSpPr bwMode="auto">
          <a:xfrm>
            <a:off x="7894828" y="2661843"/>
            <a:ext cx="1043940" cy="1043940"/>
            <a:chOff x="6956" y="798"/>
            <a:chExt cx="266" cy="266"/>
          </a:xfrm>
        </p:grpSpPr>
        <p:sp>
          <p:nvSpPr>
            <p:cNvPr id="34" name="AutoShape 37">
              <a:extLst>
                <a:ext uri="{FF2B5EF4-FFF2-40B4-BE49-F238E27FC236}">
                  <a16:creationId xmlns:a16="http://schemas.microsoft.com/office/drawing/2014/main" id="{1E07A0C4-E94B-4284-B314-0EAD50E46C84}"/>
                </a:ext>
              </a:extLst>
            </p:cNvPr>
            <p:cNvSpPr>
              <a:spLocks noChangeAspect="1" noChangeArrowheads="1" noTextEdit="1"/>
            </p:cNvSpPr>
            <p:nvPr/>
          </p:nvSpPr>
          <p:spPr bwMode="auto">
            <a:xfrm>
              <a:off x="6956" y="798"/>
              <a:ext cx="266" cy="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39">
              <a:extLst>
                <a:ext uri="{FF2B5EF4-FFF2-40B4-BE49-F238E27FC236}">
                  <a16:creationId xmlns:a16="http://schemas.microsoft.com/office/drawing/2014/main" id="{9AB72BE0-DD5E-46F6-9E92-7C3EE6205177}"/>
                </a:ext>
              </a:extLst>
            </p:cNvPr>
            <p:cNvSpPr>
              <a:spLocks/>
            </p:cNvSpPr>
            <p:nvPr/>
          </p:nvSpPr>
          <p:spPr bwMode="auto">
            <a:xfrm>
              <a:off x="7169" y="938"/>
              <a:ext cx="52" cy="82"/>
            </a:xfrm>
            <a:custGeom>
              <a:avLst/>
              <a:gdLst>
                <a:gd name="T0" fmla="*/ 28 w 76"/>
                <a:gd name="T1" fmla="*/ 118 h 118"/>
                <a:gd name="T2" fmla="*/ 76 w 76"/>
                <a:gd name="T3" fmla="*/ 0 h 118"/>
                <a:gd name="T4" fmla="*/ 37 w 76"/>
                <a:gd name="T5" fmla="*/ 0 h 118"/>
                <a:gd name="T6" fmla="*/ 0 w 76"/>
                <a:gd name="T7" fmla="*/ 90 h 118"/>
                <a:gd name="T8" fmla="*/ 28 w 76"/>
                <a:gd name="T9" fmla="*/ 118 h 118"/>
              </a:gdLst>
              <a:ahLst/>
              <a:cxnLst>
                <a:cxn ang="0">
                  <a:pos x="T0" y="T1"/>
                </a:cxn>
                <a:cxn ang="0">
                  <a:pos x="T2" y="T3"/>
                </a:cxn>
                <a:cxn ang="0">
                  <a:pos x="T4" y="T5"/>
                </a:cxn>
                <a:cxn ang="0">
                  <a:pos x="T6" y="T7"/>
                </a:cxn>
                <a:cxn ang="0">
                  <a:pos x="T8" y="T9"/>
                </a:cxn>
              </a:cxnLst>
              <a:rect l="0" t="0" r="r" b="b"/>
              <a:pathLst>
                <a:path w="76" h="118">
                  <a:moveTo>
                    <a:pt x="28" y="118"/>
                  </a:moveTo>
                  <a:cubicBezTo>
                    <a:pt x="56" y="86"/>
                    <a:pt x="74" y="45"/>
                    <a:pt x="76" y="0"/>
                  </a:cubicBezTo>
                  <a:cubicBezTo>
                    <a:pt x="37" y="0"/>
                    <a:pt x="37" y="0"/>
                    <a:pt x="37" y="0"/>
                  </a:cubicBezTo>
                  <a:cubicBezTo>
                    <a:pt x="35" y="34"/>
                    <a:pt x="21" y="65"/>
                    <a:pt x="0" y="90"/>
                  </a:cubicBezTo>
                  <a:lnTo>
                    <a:pt x="28" y="118"/>
                  </a:lnTo>
                  <a:close/>
                </a:path>
              </a:pathLst>
            </a:custGeom>
            <a:solidFill>
              <a:srgbClr val="2021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40">
              <a:extLst>
                <a:ext uri="{FF2B5EF4-FFF2-40B4-BE49-F238E27FC236}">
                  <a16:creationId xmlns:a16="http://schemas.microsoft.com/office/drawing/2014/main" id="{7134F1C2-2DCC-4B6B-BDA2-FD349E8A6544}"/>
                </a:ext>
              </a:extLst>
            </p:cNvPr>
            <p:cNvSpPr>
              <a:spLocks/>
            </p:cNvSpPr>
            <p:nvPr/>
          </p:nvSpPr>
          <p:spPr bwMode="auto">
            <a:xfrm>
              <a:off x="6956" y="842"/>
              <a:ext cx="54" cy="82"/>
            </a:xfrm>
            <a:custGeom>
              <a:avLst/>
              <a:gdLst>
                <a:gd name="T0" fmla="*/ 49 w 78"/>
                <a:gd name="T1" fmla="*/ 0 h 119"/>
                <a:gd name="T2" fmla="*/ 0 w 78"/>
                <a:gd name="T3" fmla="*/ 119 h 119"/>
                <a:gd name="T4" fmla="*/ 41 w 78"/>
                <a:gd name="T5" fmla="*/ 119 h 119"/>
                <a:gd name="T6" fmla="*/ 78 w 78"/>
                <a:gd name="T7" fmla="*/ 29 h 119"/>
                <a:gd name="T8" fmla="*/ 49 w 78"/>
                <a:gd name="T9" fmla="*/ 0 h 119"/>
              </a:gdLst>
              <a:ahLst/>
              <a:cxnLst>
                <a:cxn ang="0">
                  <a:pos x="T0" y="T1"/>
                </a:cxn>
                <a:cxn ang="0">
                  <a:pos x="T2" y="T3"/>
                </a:cxn>
                <a:cxn ang="0">
                  <a:pos x="T4" y="T5"/>
                </a:cxn>
                <a:cxn ang="0">
                  <a:pos x="T6" y="T7"/>
                </a:cxn>
                <a:cxn ang="0">
                  <a:pos x="T8" y="T9"/>
                </a:cxn>
              </a:cxnLst>
              <a:rect l="0" t="0" r="r" b="b"/>
              <a:pathLst>
                <a:path w="78" h="119">
                  <a:moveTo>
                    <a:pt x="49" y="0"/>
                  </a:moveTo>
                  <a:cubicBezTo>
                    <a:pt x="21" y="32"/>
                    <a:pt x="2" y="73"/>
                    <a:pt x="0" y="119"/>
                  </a:cubicBezTo>
                  <a:cubicBezTo>
                    <a:pt x="41" y="119"/>
                    <a:pt x="41" y="119"/>
                    <a:pt x="41" y="119"/>
                  </a:cubicBezTo>
                  <a:cubicBezTo>
                    <a:pt x="43" y="84"/>
                    <a:pt x="57" y="53"/>
                    <a:pt x="78" y="29"/>
                  </a:cubicBezTo>
                  <a:lnTo>
                    <a:pt x="49" y="0"/>
                  </a:lnTo>
                  <a:close/>
                </a:path>
              </a:pathLst>
            </a:custGeom>
            <a:solidFill>
              <a:srgbClr val="74CD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41">
              <a:extLst>
                <a:ext uri="{FF2B5EF4-FFF2-40B4-BE49-F238E27FC236}">
                  <a16:creationId xmlns:a16="http://schemas.microsoft.com/office/drawing/2014/main" id="{7DE7DEA0-7810-4BCF-BB9B-33466ED70714}"/>
                </a:ext>
              </a:extLst>
            </p:cNvPr>
            <p:cNvSpPr>
              <a:spLocks/>
            </p:cNvSpPr>
            <p:nvPr/>
          </p:nvSpPr>
          <p:spPr bwMode="auto">
            <a:xfrm>
              <a:off x="7000" y="1010"/>
              <a:ext cx="82" cy="54"/>
            </a:xfrm>
            <a:custGeom>
              <a:avLst/>
              <a:gdLst>
                <a:gd name="T0" fmla="*/ 0 w 118"/>
                <a:gd name="T1" fmla="*/ 29 h 78"/>
                <a:gd name="T2" fmla="*/ 118 w 118"/>
                <a:gd name="T3" fmla="*/ 78 h 78"/>
                <a:gd name="T4" fmla="*/ 118 w 118"/>
                <a:gd name="T5" fmla="*/ 37 h 78"/>
                <a:gd name="T6" fmla="*/ 29 w 118"/>
                <a:gd name="T7" fmla="*/ 0 h 78"/>
                <a:gd name="T8" fmla="*/ 0 w 118"/>
                <a:gd name="T9" fmla="*/ 29 h 78"/>
              </a:gdLst>
              <a:ahLst/>
              <a:cxnLst>
                <a:cxn ang="0">
                  <a:pos x="T0" y="T1"/>
                </a:cxn>
                <a:cxn ang="0">
                  <a:pos x="T2" y="T3"/>
                </a:cxn>
                <a:cxn ang="0">
                  <a:pos x="T4" y="T5"/>
                </a:cxn>
                <a:cxn ang="0">
                  <a:pos x="T6" y="T7"/>
                </a:cxn>
                <a:cxn ang="0">
                  <a:pos x="T8" y="T9"/>
                </a:cxn>
              </a:cxnLst>
              <a:rect l="0" t="0" r="r" b="b"/>
              <a:pathLst>
                <a:path w="118" h="78">
                  <a:moveTo>
                    <a:pt x="0" y="29"/>
                  </a:moveTo>
                  <a:cubicBezTo>
                    <a:pt x="32" y="57"/>
                    <a:pt x="73" y="76"/>
                    <a:pt x="118" y="78"/>
                  </a:cubicBezTo>
                  <a:cubicBezTo>
                    <a:pt x="118" y="37"/>
                    <a:pt x="118" y="37"/>
                    <a:pt x="118" y="37"/>
                  </a:cubicBezTo>
                  <a:cubicBezTo>
                    <a:pt x="84" y="35"/>
                    <a:pt x="53" y="21"/>
                    <a:pt x="29" y="0"/>
                  </a:cubicBezTo>
                  <a:lnTo>
                    <a:pt x="0" y="29"/>
                  </a:lnTo>
                  <a:close/>
                </a:path>
              </a:pathLst>
            </a:custGeom>
            <a:solidFill>
              <a:srgbClr val="2021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42">
              <a:extLst>
                <a:ext uri="{FF2B5EF4-FFF2-40B4-BE49-F238E27FC236}">
                  <a16:creationId xmlns:a16="http://schemas.microsoft.com/office/drawing/2014/main" id="{B8BEB41A-FF9D-46D0-83B0-D7798EAD830A}"/>
                </a:ext>
              </a:extLst>
            </p:cNvPr>
            <p:cNvSpPr>
              <a:spLocks/>
            </p:cNvSpPr>
            <p:nvPr/>
          </p:nvSpPr>
          <p:spPr bwMode="auto">
            <a:xfrm>
              <a:off x="6956" y="938"/>
              <a:ext cx="54" cy="82"/>
            </a:xfrm>
            <a:custGeom>
              <a:avLst/>
              <a:gdLst>
                <a:gd name="T0" fmla="*/ 0 w 78"/>
                <a:gd name="T1" fmla="*/ 0 h 118"/>
                <a:gd name="T2" fmla="*/ 49 w 78"/>
                <a:gd name="T3" fmla="*/ 118 h 118"/>
                <a:gd name="T4" fmla="*/ 78 w 78"/>
                <a:gd name="T5" fmla="*/ 90 h 118"/>
                <a:gd name="T6" fmla="*/ 41 w 78"/>
                <a:gd name="T7" fmla="*/ 0 h 118"/>
                <a:gd name="T8" fmla="*/ 0 w 78"/>
                <a:gd name="T9" fmla="*/ 0 h 118"/>
              </a:gdLst>
              <a:ahLst/>
              <a:cxnLst>
                <a:cxn ang="0">
                  <a:pos x="T0" y="T1"/>
                </a:cxn>
                <a:cxn ang="0">
                  <a:pos x="T2" y="T3"/>
                </a:cxn>
                <a:cxn ang="0">
                  <a:pos x="T4" y="T5"/>
                </a:cxn>
                <a:cxn ang="0">
                  <a:pos x="T6" y="T7"/>
                </a:cxn>
                <a:cxn ang="0">
                  <a:pos x="T8" y="T9"/>
                </a:cxn>
              </a:cxnLst>
              <a:rect l="0" t="0" r="r" b="b"/>
              <a:pathLst>
                <a:path w="78" h="118">
                  <a:moveTo>
                    <a:pt x="0" y="0"/>
                  </a:moveTo>
                  <a:cubicBezTo>
                    <a:pt x="2" y="45"/>
                    <a:pt x="21" y="87"/>
                    <a:pt x="49" y="118"/>
                  </a:cubicBezTo>
                  <a:cubicBezTo>
                    <a:pt x="78" y="90"/>
                    <a:pt x="78" y="90"/>
                    <a:pt x="78" y="90"/>
                  </a:cubicBezTo>
                  <a:cubicBezTo>
                    <a:pt x="57" y="65"/>
                    <a:pt x="43" y="34"/>
                    <a:pt x="41" y="0"/>
                  </a:cubicBezTo>
                  <a:lnTo>
                    <a:pt x="0" y="0"/>
                  </a:lnTo>
                  <a:close/>
                </a:path>
              </a:pathLst>
            </a:custGeom>
            <a:solidFill>
              <a:srgbClr val="2021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43">
              <a:extLst>
                <a:ext uri="{FF2B5EF4-FFF2-40B4-BE49-F238E27FC236}">
                  <a16:creationId xmlns:a16="http://schemas.microsoft.com/office/drawing/2014/main" id="{24B07FBF-9F31-4049-8632-DC632E1B923C}"/>
                </a:ext>
              </a:extLst>
            </p:cNvPr>
            <p:cNvSpPr>
              <a:spLocks/>
            </p:cNvSpPr>
            <p:nvPr/>
          </p:nvSpPr>
          <p:spPr bwMode="auto">
            <a:xfrm>
              <a:off x="7169" y="842"/>
              <a:ext cx="52" cy="82"/>
            </a:xfrm>
            <a:custGeom>
              <a:avLst/>
              <a:gdLst>
                <a:gd name="T0" fmla="*/ 28 w 76"/>
                <a:gd name="T1" fmla="*/ 0 h 118"/>
                <a:gd name="T2" fmla="*/ 0 w 76"/>
                <a:gd name="T3" fmla="*/ 28 h 118"/>
                <a:gd name="T4" fmla="*/ 37 w 76"/>
                <a:gd name="T5" fmla="*/ 118 h 118"/>
                <a:gd name="T6" fmla="*/ 76 w 76"/>
                <a:gd name="T7" fmla="*/ 118 h 118"/>
                <a:gd name="T8" fmla="*/ 28 w 76"/>
                <a:gd name="T9" fmla="*/ 0 h 118"/>
              </a:gdLst>
              <a:ahLst/>
              <a:cxnLst>
                <a:cxn ang="0">
                  <a:pos x="T0" y="T1"/>
                </a:cxn>
                <a:cxn ang="0">
                  <a:pos x="T2" y="T3"/>
                </a:cxn>
                <a:cxn ang="0">
                  <a:pos x="T4" y="T5"/>
                </a:cxn>
                <a:cxn ang="0">
                  <a:pos x="T6" y="T7"/>
                </a:cxn>
                <a:cxn ang="0">
                  <a:pos x="T8" y="T9"/>
                </a:cxn>
              </a:cxnLst>
              <a:rect l="0" t="0" r="r" b="b"/>
              <a:pathLst>
                <a:path w="76" h="118">
                  <a:moveTo>
                    <a:pt x="28" y="0"/>
                  </a:moveTo>
                  <a:cubicBezTo>
                    <a:pt x="0" y="28"/>
                    <a:pt x="0" y="28"/>
                    <a:pt x="0" y="28"/>
                  </a:cubicBezTo>
                  <a:cubicBezTo>
                    <a:pt x="21" y="52"/>
                    <a:pt x="35" y="83"/>
                    <a:pt x="37" y="118"/>
                  </a:cubicBezTo>
                  <a:cubicBezTo>
                    <a:pt x="76" y="118"/>
                    <a:pt x="76" y="118"/>
                    <a:pt x="76" y="118"/>
                  </a:cubicBezTo>
                  <a:cubicBezTo>
                    <a:pt x="74" y="72"/>
                    <a:pt x="56" y="31"/>
                    <a:pt x="28" y="0"/>
                  </a:cubicBezTo>
                  <a:close/>
                </a:path>
              </a:pathLst>
            </a:custGeom>
            <a:solidFill>
              <a:srgbClr val="74CD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44">
              <a:extLst>
                <a:ext uri="{FF2B5EF4-FFF2-40B4-BE49-F238E27FC236}">
                  <a16:creationId xmlns:a16="http://schemas.microsoft.com/office/drawing/2014/main" id="{95EAD6C5-1F71-4DC9-8205-47A406F52883}"/>
                </a:ext>
              </a:extLst>
            </p:cNvPr>
            <p:cNvSpPr>
              <a:spLocks/>
            </p:cNvSpPr>
            <p:nvPr/>
          </p:nvSpPr>
          <p:spPr bwMode="auto">
            <a:xfrm>
              <a:off x="7096" y="1010"/>
              <a:ext cx="82" cy="54"/>
            </a:xfrm>
            <a:custGeom>
              <a:avLst/>
              <a:gdLst>
                <a:gd name="T0" fmla="*/ 1 w 118"/>
                <a:gd name="T1" fmla="*/ 78 h 78"/>
                <a:gd name="T2" fmla="*/ 118 w 118"/>
                <a:gd name="T3" fmla="*/ 28 h 78"/>
                <a:gd name="T4" fmla="*/ 90 w 118"/>
                <a:gd name="T5" fmla="*/ 0 h 78"/>
                <a:gd name="T6" fmla="*/ 0 w 118"/>
                <a:gd name="T7" fmla="*/ 37 h 78"/>
                <a:gd name="T8" fmla="*/ 0 w 118"/>
                <a:gd name="T9" fmla="*/ 78 h 78"/>
                <a:gd name="T10" fmla="*/ 1 w 118"/>
                <a:gd name="T11" fmla="*/ 78 h 78"/>
              </a:gdLst>
              <a:ahLst/>
              <a:cxnLst>
                <a:cxn ang="0">
                  <a:pos x="T0" y="T1"/>
                </a:cxn>
                <a:cxn ang="0">
                  <a:pos x="T2" y="T3"/>
                </a:cxn>
                <a:cxn ang="0">
                  <a:pos x="T4" y="T5"/>
                </a:cxn>
                <a:cxn ang="0">
                  <a:pos x="T6" y="T7"/>
                </a:cxn>
                <a:cxn ang="0">
                  <a:pos x="T8" y="T9"/>
                </a:cxn>
                <a:cxn ang="0">
                  <a:pos x="T10" y="T11"/>
                </a:cxn>
              </a:cxnLst>
              <a:rect l="0" t="0" r="r" b="b"/>
              <a:pathLst>
                <a:path w="118" h="78">
                  <a:moveTo>
                    <a:pt x="1" y="78"/>
                  </a:moveTo>
                  <a:cubicBezTo>
                    <a:pt x="46" y="75"/>
                    <a:pt x="87" y="57"/>
                    <a:pt x="118" y="28"/>
                  </a:cubicBezTo>
                  <a:cubicBezTo>
                    <a:pt x="90" y="0"/>
                    <a:pt x="90" y="0"/>
                    <a:pt x="90" y="0"/>
                  </a:cubicBezTo>
                  <a:cubicBezTo>
                    <a:pt x="66" y="22"/>
                    <a:pt x="35" y="35"/>
                    <a:pt x="0" y="37"/>
                  </a:cubicBezTo>
                  <a:cubicBezTo>
                    <a:pt x="0" y="78"/>
                    <a:pt x="0" y="78"/>
                    <a:pt x="0" y="78"/>
                  </a:cubicBezTo>
                  <a:lnTo>
                    <a:pt x="1" y="78"/>
                  </a:lnTo>
                  <a:close/>
                </a:path>
              </a:pathLst>
            </a:custGeom>
            <a:solidFill>
              <a:srgbClr val="2021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45">
              <a:extLst>
                <a:ext uri="{FF2B5EF4-FFF2-40B4-BE49-F238E27FC236}">
                  <a16:creationId xmlns:a16="http://schemas.microsoft.com/office/drawing/2014/main" id="{DE775E3D-315C-4C02-AFF3-12AB20522A89}"/>
                </a:ext>
              </a:extLst>
            </p:cNvPr>
            <p:cNvSpPr>
              <a:spLocks/>
            </p:cNvSpPr>
            <p:nvPr/>
          </p:nvSpPr>
          <p:spPr bwMode="auto">
            <a:xfrm>
              <a:off x="7097" y="798"/>
              <a:ext cx="81" cy="53"/>
            </a:xfrm>
            <a:custGeom>
              <a:avLst/>
              <a:gdLst>
                <a:gd name="T0" fmla="*/ 0 w 117"/>
                <a:gd name="T1" fmla="*/ 0 h 77"/>
                <a:gd name="T2" fmla="*/ 0 w 117"/>
                <a:gd name="T3" fmla="*/ 40 h 77"/>
                <a:gd name="T4" fmla="*/ 89 w 117"/>
                <a:gd name="T5" fmla="*/ 77 h 77"/>
                <a:gd name="T6" fmla="*/ 117 w 117"/>
                <a:gd name="T7" fmla="*/ 49 h 77"/>
                <a:gd name="T8" fmla="*/ 0 w 117"/>
                <a:gd name="T9" fmla="*/ 0 h 77"/>
              </a:gdLst>
              <a:ahLst/>
              <a:cxnLst>
                <a:cxn ang="0">
                  <a:pos x="T0" y="T1"/>
                </a:cxn>
                <a:cxn ang="0">
                  <a:pos x="T2" y="T3"/>
                </a:cxn>
                <a:cxn ang="0">
                  <a:pos x="T4" y="T5"/>
                </a:cxn>
                <a:cxn ang="0">
                  <a:pos x="T6" y="T7"/>
                </a:cxn>
                <a:cxn ang="0">
                  <a:pos x="T8" y="T9"/>
                </a:cxn>
              </a:cxnLst>
              <a:rect l="0" t="0" r="r" b="b"/>
              <a:pathLst>
                <a:path w="117" h="77">
                  <a:moveTo>
                    <a:pt x="0" y="0"/>
                  </a:moveTo>
                  <a:cubicBezTo>
                    <a:pt x="0" y="40"/>
                    <a:pt x="0" y="40"/>
                    <a:pt x="0" y="40"/>
                  </a:cubicBezTo>
                  <a:cubicBezTo>
                    <a:pt x="34" y="42"/>
                    <a:pt x="65" y="56"/>
                    <a:pt x="89" y="77"/>
                  </a:cubicBezTo>
                  <a:cubicBezTo>
                    <a:pt x="117" y="49"/>
                    <a:pt x="117" y="49"/>
                    <a:pt x="117" y="49"/>
                  </a:cubicBezTo>
                  <a:cubicBezTo>
                    <a:pt x="86" y="21"/>
                    <a:pt x="45" y="3"/>
                    <a:pt x="0" y="0"/>
                  </a:cubicBezTo>
                  <a:close/>
                </a:path>
              </a:pathLst>
            </a:custGeom>
            <a:solidFill>
              <a:srgbClr val="74CD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46">
              <a:extLst>
                <a:ext uri="{FF2B5EF4-FFF2-40B4-BE49-F238E27FC236}">
                  <a16:creationId xmlns:a16="http://schemas.microsoft.com/office/drawing/2014/main" id="{1E80363A-0B49-4D0E-A4E3-0D0034E4E099}"/>
                </a:ext>
              </a:extLst>
            </p:cNvPr>
            <p:cNvSpPr>
              <a:spLocks/>
            </p:cNvSpPr>
            <p:nvPr/>
          </p:nvSpPr>
          <p:spPr bwMode="auto">
            <a:xfrm>
              <a:off x="7000" y="798"/>
              <a:ext cx="82" cy="53"/>
            </a:xfrm>
            <a:custGeom>
              <a:avLst/>
              <a:gdLst>
                <a:gd name="T0" fmla="*/ 118 w 118"/>
                <a:gd name="T1" fmla="*/ 0 h 77"/>
                <a:gd name="T2" fmla="*/ 0 w 118"/>
                <a:gd name="T3" fmla="*/ 49 h 77"/>
                <a:gd name="T4" fmla="*/ 29 w 118"/>
                <a:gd name="T5" fmla="*/ 77 h 77"/>
                <a:gd name="T6" fmla="*/ 118 w 118"/>
                <a:gd name="T7" fmla="*/ 40 h 77"/>
                <a:gd name="T8" fmla="*/ 118 w 118"/>
                <a:gd name="T9" fmla="*/ 0 h 77"/>
              </a:gdLst>
              <a:ahLst/>
              <a:cxnLst>
                <a:cxn ang="0">
                  <a:pos x="T0" y="T1"/>
                </a:cxn>
                <a:cxn ang="0">
                  <a:pos x="T2" y="T3"/>
                </a:cxn>
                <a:cxn ang="0">
                  <a:pos x="T4" y="T5"/>
                </a:cxn>
                <a:cxn ang="0">
                  <a:pos x="T6" y="T7"/>
                </a:cxn>
                <a:cxn ang="0">
                  <a:pos x="T8" y="T9"/>
                </a:cxn>
              </a:cxnLst>
              <a:rect l="0" t="0" r="r" b="b"/>
              <a:pathLst>
                <a:path w="118" h="77">
                  <a:moveTo>
                    <a:pt x="118" y="0"/>
                  </a:moveTo>
                  <a:cubicBezTo>
                    <a:pt x="73" y="2"/>
                    <a:pt x="32" y="20"/>
                    <a:pt x="0" y="49"/>
                  </a:cubicBezTo>
                  <a:cubicBezTo>
                    <a:pt x="29" y="77"/>
                    <a:pt x="29" y="77"/>
                    <a:pt x="29" y="77"/>
                  </a:cubicBezTo>
                  <a:cubicBezTo>
                    <a:pt x="53" y="56"/>
                    <a:pt x="84" y="43"/>
                    <a:pt x="118" y="40"/>
                  </a:cubicBezTo>
                  <a:cubicBezTo>
                    <a:pt x="118" y="0"/>
                    <a:pt x="118" y="0"/>
                    <a:pt x="118" y="0"/>
                  </a:cubicBezTo>
                  <a:close/>
                </a:path>
              </a:pathLst>
            </a:custGeom>
            <a:solidFill>
              <a:srgbClr val="74CD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47">
              <a:extLst>
                <a:ext uri="{FF2B5EF4-FFF2-40B4-BE49-F238E27FC236}">
                  <a16:creationId xmlns:a16="http://schemas.microsoft.com/office/drawing/2014/main" id="{58A46515-4527-447D-A480-C063FFD69975}"/>
                </a:ext>
              </a:extLst>
            </p:cNvPr>
            <p:cNvSpPr>
              <a:spLocks/>
            </p:cNvSpPr>
            <p:nvPr/>
          </p:nvSpPr>
          <p:spPr bwMode="auto">
            <a:xfrm>
              <a:off x="7019" y="883"/>
              <a:ext cx="141" cy="83"/>
            </a:xfrm>
            <a:custGeom>
              <a:avLst/>
              <a:gdLst>
                <a:gd name="T0" fmla="*/ 203 w 204"/>
                <a:gd name="T1" fmla="*/ 83 h 119"/>
                <a:gd name="T2" fmla="*/ 204 w 204"/>
                <a:gd name="T3" fmla="*/ 81 h 119"/>
                <a:gd name="T4" fmla="*/ 204 w 204"/>
                <a:gd name="T5" fmla="*/ 73 h 119"/>
                <a:gd name="T6" fmla="*/ 158 w 204"/>
                <a:gd name="T7" fmla="*/ 26 h 119"/>
                <a:gd name="T8" fmla="*/ 148 w 204"/>
                <a:gd name="T9" fmla="*/ 28 h 119"/>
                <a:gd name="T10" fmla="*/ 98 w 204"/>
                <a:gd name="T11" fmla="*/ 0 h 119"/>
                <a:gd name="T12" fmla="*/ 38 w 204"/>
                <a:gd name="T13" fmla="*/ 59 h 119"/>
                <a:gd name="T14" fmla="*/ 38 w 204"/>
                <a:gd name="T15" fmla="*/ 62 h 119"/>
                <a:gd name="T16" fmla="*/ 29 w 204"/>
                <a:gd name="T17" fmla="*/ 60 h 119"/>
                <a:gd name="T18" fmla="*/ 0 w 204"/>
                <a:gd name="T19" fmla="*/ 90 h 119"/>
                <a:gd name="T20" fmla="*/ 26 w 204"/>
                <a:gd name="T21" fmla="*/ 119 h 119"/>
                <a:gd name="T22" fmla="*/ 158 w 204"/>
                <a:gd name="T23" fmla="*/ 119 h 119"/>
                <a:gd name="T24" fmla="*/ 199 w 204"/>
                <a:gd name="T25" fmla="*/ 95 h 119"/>
                <a:gd name="T26" fmla="*/ 199 w 204"/>
                <a:gd name="T27" fmla="*/ 94 h 119"/>
                <a:gd name="T28" fmla="*/ 203 w 204"/>
                <a:gd name="T29" fmla="*/ 8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4" h="119">
                  <a:moveTo>
                    <a:pt x="203" y="83"/>
                  </a:moveTo>
                  <a:cubicBezTo>
                    <a:pt x="203" y="82"/>
                    <a:pt x="204" y="82"/>
                    <a:pt x="204" y="81"/>
                  </a:cubicBezTo>
                  <a:cubicBezTo>
                    <a:pt x="204" y="79"/>
                    <a:pt x="204" y="76"/>
                    <a:pt x="204" y="73"/>
                  </a:cubicBezTo>
                  <a:cubicBezTo>
                    <a:pt x="204" y="47"/>
                    <a:pt x="184" y="26"/>
                    <a:pt x="158" y="26"/>
                  </a:cubicBezTo>
                  <a:cubicBezTo>
                    <a:pt x="155" y="26"/>
                    <a:pt x="151" y="27"/>
                    <a:pt x="148" y="28"/>
                  </a:cubicBezTo>
                  <a:cubicBezTo>
                    <a:pt x="137" y="11"/>
                    <a:pt x="119" y="0"/>
                    <a:pt x="98" y="0"/>
                  </a:cubicBezTo>
                  <a:cubicBezTo>
                    <a:pt x="65" y="0"/>
                    <a:pt x="38" y="27"/>
                    <a:pt x="38" y="59"/>
                  </a:cubicBezTo>
                  <a:cubicBezTo>
                    <a:pt x="38" y="60"/>
                    <a:pt x="38" y="61"/>
                    <a:pt x="38" y="62"/>
                  </a:cubicBezTo>
                  <a:cubicBezTo>
                    <a:pt x="35" y="61"/>
                    <a:pt x="32" y="60"/>
                    <a:pt x="29" y="60"/>
                  </a:cubicBezTo>
                  <a:cubicBezTo>
                    <a:pt x="13" y="60"/>
                    <a:pt x="0" y="73"/>
                    <a:pt x="0" y="90"/>
                  </a:cubicBezTo>
                  <a:cubicBezTo>
                    <a:pt x="0" y="105"/>
                    <a:pt x="11" y="117"/>
                    <a:pt x="26" y="119"/>
                  </a:cubicBezTo>
                  <a:cubicBezTo>
                    <a:pt x="158" y="119"/>
                    <a:pt x="158" y="119"/>
                    <a:pt x="158" y="119"/>
                  </a:cubicBezTo>
                  <a:cubicBezTo>
                    <a:pt x="176" y="119"/>
                    <a:pt x="191" y="109"/>
                    <a:pt x="199" y="95"/>
                  </a:cubicBezTo>
                  <a:cubicBezTo>
                    <a:pt x="199" y="95"/>
                    <a:pt x="199" y="94"/>
                    <a:pt x="199" y="94"/>
                  </a:cubicBezTo>
                  <a:cubicBezTo>
                    <a:pt x="200" y="91"/>
                    <a:pt x="202" y="88"/>
                    <a:pt x="203" y="83"/>
                  </a:cubicBezTo>
                  <a:close/>
                </a:path>
              </a:pathLst>
            </a:custGeom>
            <a:solidFill>
              <a:srgbClr val="B6C5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5" name="trial" descr="trial, testing, development">
            <a:extLst>
              <a:ext uri="{FF2B5EF4-FFF2-40B4-BE49-F238E27FC236}">
                <a16:creationId xmlns:a16="http://schemas.microsoft.com/office/drawing/2014/main" id="{5FD50766-5133-4337-A8C0-965CE192030B}"/>
              </a:ext>
            </a:extLst>
          </p:cNvPr>
          <p:cNvGrpSpPr/>
          <p:nvPr/>
        </p:nvGrpSpPr>
        <p:grpSpPr>
          <a:xfrm>
            <a:off x="5570348" y="2651061"/>
            <a:ext cx="1043940" cy="1043940"/>
            <a:chOff x="11040257" y="4789957"/>
            <a:chExt cx="420624" cy="420624"/>
          </a:xfrm>
        </p:grpSpPr>
        <p:sp>
          <p:nvSpPr>
            <p:cNvPr id="46" name="Freeform: Shape 45">
              <a:extLst>
                <a:ext uri="{FF2B5EF4-FFF2-40B4-BE49-F238E27FC236}">
                  <a16:creationId xmlns:a16="http://schemas.microsoft.com/office/drawing/2014/main" id="{76C0FE67-80CA-48B8-88C5-F3D6CD0219E9}"/>
                </a:ext>
              </a:extLst>
            </p:cNvPr>
            <p:cNvSpPr/>
            <p:nvPr/>
          </p:nvSpPr>
          <p:spPr>
            <a:xfrm>
              <a:off x="11039341" y="4841974"/>
              <a:ext cx="416288" cy="320888"/>
            </a:xfrm>
            <a:custGeom>
              <a:avLst/>
              <a:gdLst>
                <a:gd name="connsiteX0" fmla="*/ 1475 w 416287"/>
                <a:gd name="connsiteY0" fmla="*/ 322017 h 320888"/>
                <a:gd name="connsiteX1" fmla="*/ 417763 w 416287"/>
                <a:gd name="connsiteY1" fmla="*/ 322017 h 320888"/>
                <a:gd name="connsiteX2" fmla="*/ 417763 w 416287"/>
                <a:gd name="connsiteY2" fmla="*/ 1475 h 320888"/>
                <a:gd name="connsiteX3" fmla="*/ 1475 w 416287"/>
                <a:gd name="connsiteY3" fmla="*/ 1475 h 320888"/>
                <a:gd name="connsiteX4" fmla="*/ 1475 w 416287"/>
                <a:gd name="connsiteY4" fmla="*/ 322017 h 320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287" h="320888">
                  <a:moveTo>
                    <a:pt x="1475" y="322017"/>
                  </a:moveTo>
                  <a:lnTo>
                    <a:pt x="417763" y="322017"/>
                  </a:lnTo>
                  <a:lnTo>
                    <a:pt x="417763" y="1475"/>
                  </a:lnTo>
                  <a:lnTo>
                    <a:pt x="1475" y="1475"/>
                  </a:lnTo>
                  <a:lnTo>
                    <a:pt x="1475" y="322017"/>
                  </a:lnTo>
                  <a:close/>
                </a:path>
              </a:pathLst>
            </a:custGeom>
            <a:solidFill>
              <a:srgbClr val="B6C5EE"/>
            </a:solidFill>
            <a:ln w="4321"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6705095A-C31E-462D-A215-8B730DEE31AB}"/>
                </a:ext>
              </a:extLst>
            </p:cNvPr>
            <p:cNvSpPr/>
            <p:nvPr/>
          </p:nvSpPr>
          <p:spPr>
            <a:xfrm>
              <a:off x="11039341" y="4833217"/>
              <a:ext cx="416288" cy="43363"/>
            </a:xfrm>
            <a:custGeom>
              <a:avLst/>
              <a:gdLst>
                <a:gd name="connsiteX0" fmla="*/ 1475 w 416287"/>
                <a:gd name="connsiteY0" fmla="*/ 44857 h 43363"/>
                <a:gd name="connsiteX1" fmla="*/ 417617 w 416287"/>
                <a:gd name="connsiteY1" fmla="*/ 44857 h 43363"/>
                <a:gd name="connsiteX2" fmla="*/ 417617 w 416287"/>
                <a:gd name="connsiteY2" fmla="*/ 1475 h 43363"/>
                <a:gd name="connsiteX3" fmla="*/ 1475 w 416287"/>
                <a:gd name="connsiteY3" fmla="*/ 1475 h 43363"/>
                <a:gd name="connsiteX4" fmla="*/ 1475 w 416287"/>
                <a:gd name="connsiteY4" fmla="*/ 44857 h 43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287" h="43363">
                  <a:moveTo>
                    <a:pt x="1475" y="44857"/>
                  </a:moveTo>
                  <a:lnTo>
                    <a:pt x="417617" y="44857"/>
                  </a:lnTo>
                  <a:lnTo>
                    <a:pt x="417617" y="1475"/>
                  </a:lnTo>
                  <a:lnTo>
                    <a:pt x="1475" y="1475"/>
                  </a:lnTo>
                  <a:lnTo>
                    <a:pt x="1475" y="44857"/>
                  </a:lnTo>
                  <a:close/>
                </a:path>
              </a:pathLst>
            </a:custGeom>
            <a:solidFill>
              <a:srgbClr val="74CDF3"/>
            </a:solidFill>
            <a:ln w="4321"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4FF2A2DB-F8EC-4966-83EF-E343A75D0C21}"/>
                </a:ext>
              </a:extLst>
            </p:cNvPr>
            <p:cNvSpPr/>
            <p:nvPr/>
          </p:nvSpPr>
          <p:spPr>
            <a:xfrm>
              <a:off x="11093604" y="4845193"/>
              <a:ext cx="21682" cy="21682"/>
            </a:xfrm>
            <a:custGeom>
              <a:avLst/>
              <a:gdLst>
                <a:gd name="connsiteX0" fmla="*/ 12065 w 21681"/>
                <a:gd name="connsiteY0" fmla="*/ 22655 h 21681"/>
                <a:gd name="connsiteX1" fmla="*/ 22655 w 21681"/>
                <a:gd name="connsiteY1" fmla="*/ 12065 h 21681"/>
                <a:gd name="connsiteX2" fmla="*/ 12065 w 21681"/>
                <a:gd name="connsiteY2" fmla="*/ 1475 h 21681"/>
                <a:gd name="connsiteX3" fmla="*/ 1475 w 21681"/>
                <a:gd name="connsiteY3" fmla="*/ 12065 h 21681"/>
                <a:gd name="connsiteX4" fmla="*/ 12065 w 21681"/>
                <a:gd name="connsiteY4" fmla="*/ 22655 h 21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81" h="21681">
                  <a:moveTo>
                    <a:pt x="12065" y="22655"/>
                  </a:moveTo>
                  <a:cubicBezTo>
                    <a:pt x="17913" y="22655"/>
                    <a:pt x="22655" y="17914"/>
                    <a:pt x="22655" y="12065"/>
                  </a:cubicBezTo>
                  <a:cubicBezTo>
                    <a:pt x="22655" y="6217"/>
                    <a:pt x="17913" y="1475"/>
                    <a:pt x="12065" y="1475"/>
                  </a:cubicBezTo>
                  <a:cubicBezTo>
                    <a:pt x="6216" y="1475"/>
                    <a:pt x="1475" y="6217"/>
                    <a:pt x="1475" y="12065"/>
                  </a:cubicBezTo>
                  <a:cubicBezTo>
                    <a:pt x="1475" y="17914"/>
                    <a:pt x="6216" y="22655"/>
                    <a:pt x="12065" y="22655"/>
                  </a:cubicBezTo>
                  <a:close/>
                </a:path>
              </a:pathLst>
            </a:custGeom>
            <a:solidFill>
              <a:srgbClr val="FFFFFF"/>
            </a:solidFill>
            <a:ln w="4321"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BBC9BE20-F323-44E9-A733-4F64F87F1DCC}"/>
                </a:ext>
              </a:extLst>
            </p:cNvPr>
            <p:cNvSpPr/>
            <p:nvPr/>
          </p:nvSpPr>
          <p:spPr>
            <a:xfrm>
              <a:off x="11060739" y="4845193"/>
              <a:ext cx="21682" cy="21682"/>
            </a:xfrm>
            <a:custGeom>
              <a:avLst/>
              <a:gdLst>
                <a:gd name="connsiteX0" fmla="*/ 12065 w 21681"/>
                <a:gd name="connsiteY0" fmla="*/ 22655 h 21681"/>
                <a:gd name="connsiteX1" fmla="*/ 22655 w 21681"/>
                <a:gd name="connsiteY1" fmla="*/ 12065 h 21681"/>
                <a:gd name="connsiteX2" fmla="*/ 12065 w 21681"/>
                <a:gd name="connsiteY2" fmla="*/ 1475 h 21681"/>
                <a:gd name="connsiteX3" fmla="*/ 1475 w 21681"/>
                <a:gd name="connsiteY3" fmla="*/ 12065 h 21681"/>
                <a:gd name="connsiteX4" fmla="*/ 12065 w 21681"/>
                <a:gd name="connsiteY4" fmla="*/ 22655 h 21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81" h="21681">
                  <a:moveTo>
                    <a:pt x="12065" y="22655"/>
                  </a:moveTo>
                  <a:cubicBezTo>
                    <a:pt x="17914" y="22655"/>
                    <a:pt x="22655" y="17914"/>
                    <a:pt x="22655" y="12065"/>
                  </a:cubicBezTo>
                  <a:cubicBezTo>
                    <a:pt x="22655" y="6217"/>
                    <a:pt x="17914" y="1475"/>
                    <a:pt x="12065" y="1475"/>
                  </a:cubicBezTo>
                  <a:cubicBezTo>
                    <a:pt x="6216" y="1475"/>
                    <a:pt x="1475" y="6217"/>
                    <a:pt x="1475" y="12065"/>
                  </a:cubicBezTo>
                  <a:cubicBezTo>
                    <a:pt x="1475" y="17914"/>
                    <a:pt x="6216" y="22655"/>
                    <a:pt x="12065" y="22655"/>
                  </a:cubicBezTo>
                  <a:close/>
                </a:path>
              </a:pathLst>
            </a:custGeom>
            <a:solidFill>
              <a:srgbClr val="FFFFFF"/>
            </a:solidFill>
            <a:ln w="4321"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A8DD2A4A-A0A2-4E0A-922E-405C58960588}"/>
                </a:ext>
              </a:extLst>
            </p:cNvPr>
            <p:cNvSpPr/>
            <p:nvPr/>
          </p:nvSpPr>
          <p:spPr>
            <a:xfrm>
              <a:off x="11127198" y="4845193"/>
              <a:ext cx="21682" cy="21682"/>
            </a:xfrm>
            <a:custGeom>
              <a:avLst/>
              <a:gdLst>
                <a:gd name="connsiteX0" fmla="*/ 12065 w 21681"/>
                <a:gd name="connsiteY0" fmla="*/ 22655 h 21681"/>
                <a:gd name="connsiteX1" fmla="*/ 22655 w 21681"/>
                <a:gd name="connsiteY1" fmla="*/ 12065 h 21681"/>
                <a:gd name="connsiteX2" fmla="*/ 12065 w 21681"/>
                <a:gd name="connsiteY2" fmla="*/ 1475 h 21681"/>
                <a:gd name="connsiteX3" fmla="*/ 1475 w 21681"/>
                <a:gd name="connsiteY3" fmla="*/ 12065 h 21681"/>
                <a:gd name="connsiteX4" fmla="*/ 12065 w 21681"/>
                <a:gd name="connsiteY4" fmla="*/ 22655 h 21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81" h="21681">
                  <a:moveTo>
                    <a:pt x="12065" y="22655"/>
                  </a:moveTo>
                  <a:cubicBezTo>
                    <a:pt x="17914" y="22655"/>
                    <a:pt x="22655" y="17914"/>
                    <a:pt x="22655" y="12065"/>
                  </a:cubicBezTo>
                  <a:cubicBezTo>
                    <a:pt x="22655" y="6217"/>
                    <a:pt x="17914" y="1475"/>
                    <a:pt x="12065" y="1475"/>
                  </a:cubicBezTo>
                  <a:cubicBezTo>
                    <a:pt x="6217" y="1475"/>
                    <a:pt x="1475" y="6217"/>
                    <a:pt x="1475" y="12065"/>
                  </a:cubicBezTo>
                  <a:cubicBezTo>
                    <a:pt x="1475" y="17914"/>
                    <a:pt x="6217" y="22655"/>
                    <a:pt x="12065" y="22655"/>
                  </a:cubicBezTo>
                  <a:close/>
                </a:path>
              </a:pathLst>
            </a:custGeom>
            <a:solidFill>
              <a:srgbClr val="FFFFFF"/>
            </a:solidFill>
            <a:ln w="4321"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D89B88A4-5C39-469D-A076-A20691A671C2}"/>
                </a:ext>
              </a:extLst>
            </p:cNvPr>
            <p:cNvSpPr/>
            <p:nvPr/>
          </p:nvSpPr>
          <p:spPr>
            <a:xfrm>
              <a:off x="11224990" y="4997100"/>
              <a:ext cx="43363" cy="43363"/>
            </a:xfrm>
            <a:custGeom>
              <a:avLst/>
              <a:gdLst>
                <a:gd name="connsiteX0" fmla="*/ 45806 w 43363"/>
                <a:gd name="connsiteY0" fmla="*/ 1475 h 43363"/>
                <a:gd name="connsiteX1" fmla="*/ 1475 w 43363"/>
                <a:gd name="connsiteY1" fmla="*/ 1475 h 43363"/>
                <a:gd name="connsiteX2" fmla="*/ 1475 w 43363"/>
                <a:gd name="connsiteY2" fmla="*/ 45806 h 43363"/>
                <a:gd name="connsiteX3" fmla="*/ 45806 w 43363"/>
                <a:gd name="connsiteY3" fmla="*/ 45806 h 43363"/>
                <a:gd name="connsiteX4" fmla="*/ 45806 w 43363"/>
                <a:gd name="connsiteY4" fmla="*/ 1475 h 43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3" h="43363">
                  <a:moveTo>
                    <a:pt x="45806" y="1475"/>
                  </a:moveTo>
                  <a:lnTo>
                    <a:pt x="1475" y="1475"/>
                  </a:lnTo>
                  <a:lnTo>
                    <a:pt x="1475" y="45806"/>
                  </a:lnTo>
                  <a:lnTo>
                    <a:pt x="45806" y="45806"/>
                  </a:lnTo>
                  <a:lnTo>
                    <a:pt x="45806" y="1475"/>
                  </a:lnTo>
                  <a:close/>
                </a:path>
              </a:pathLst>
            </a:custGeom>
            <a:solidFill>
              <a:srgbClr val="202192"/>
            </a:solidFill>
            <a:ln w="4321"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FD8E429F-88C5-4AC4-8906-3FA7B198527D}"/>
                </a:ext>
              </a:extLst>
            </p:cNvPr>
            <p:cNvSpPr/>
            <p:nvPr/>
          </p:nvSpPr>
          <p:spPr>
            <a:xfrm>
              <a:off x="11297441" y="4953212"/>
              <a:ext cx="82390" cy="134426"/>
            </a:xfrm>
            <a:custGeom>
              <a:avLst/>
              <a:gdLst>
                <a:gd name="connsiteX0" fmla="*/ 17689 w 82390"/>
                <a:gd name="connsiteY0" fmla="*/ 1475 h 134426"/>
                <a:gd name="connsiteX1" fmla="*/ 2060 w 82390"/>
                <a:gd name="connsiteY1" fmla="*/ 17104 h 134426"/>
                <a:gd name="connsiteX2" fmla="*/ 52671 w 82390"/>
                <a:gd name="connsiteY2" fmla="*/ 67716 h 134426"/>
                <a:gd name="connsiteX3" fmla="*/ 1475 w 82390"/>
                <a:gd name="connsiteY3" fmla="*/ 118912 h 134426"/>
                <a:gd name="connsiteX4" fmla="*/ 17104 w 82390"/>
                <a:gd name="connsiteY4" fmla="*/ 134541 h 134426"/>
                <a:gd name="connsiteX5" fmla="*/ 83930 w 82390"/>
                <a:gd name="connsiteY5" fmla="*/ 67716 h 134426"/>
                <a:gd name="connsiteX6" fmla="*/ 17689 w 82390"/>
                <a:gd name="connsiteY6" fmla="*/ 1475 h 134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390" h="134426">
                  <a:moveTo>
                    <a:pt x="17689" y="1475"/>
                  </a:moveTo>
                  <a:lnTo>
                    <a:pt x="2060" y="17104"/>
                  </a:lnTo>
                  <a:lnTo>
                    <a:pt x="52671" y="67716"/>
                  </a:lnTo>
                  <a:lnTo>
                    <a:pt x="1475" y="118912"/>
                  </a:lnTo>
                  <a:lnTo>
                    <a:pt x="17104" y="134541"/>
                  </a:lnTo>
                  <a:lnTo>
                    <a:pt x="83930" y="67716"/>
                  </a:lnTo>
                  <a:lnTo>
                    <a:pt x="17689" y="1475"/>
                  </a:lnTo>
                  <a:close/>
                </a:path>
              </a:pathLst>
            </a:custGeom>
            <a:solidFill>
              <a:srgbClr val="202192"/>
            </a:solidFill>
            <a:ln w="4321"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164EB887-5DEA-41C7-9444-602DA34832B1}"/>
                </a:ext>
              </a:extLst>
            </p:cNvPr>
            <p:cNvSpPr/>
            <p:nvPr/>
          </p:nvSpPr>
          <p:spPr>
            <a:xfrm>
              <a:off x="11112957" y="4953212"/>
              <a:ext cx="82390" cy="134426"/>
            </a:xfrm>
            <a:custGeom>
              <a:avLst/>
              <a:gdLst>
                <a:gd name="connsiteX0" fmla="*/ 67716 w 82390"/>
                <a:gd name="connsiteY0" fmla="*/ 134541 h 134426"/>
                <a:gd name="connsiteX1" fmla="*/ 83418 w 82390"/>
                <a:gd name="connsiteY1" fmla="*/ 118912 h 134426"/>
                <a:gd name="connsiteX2" fmla="*/ 32806 w 82390"/>
                <a:gd name="connsiteY2" fmla="*/ 68300 h 134426"/>
                <a:gd name="connsiteX3" fmla="*/ 84002 w 82390"/>
                <a:gd name="connsiteY3" fmla="*/ 17104 h 134426"/>
                <a:gd name="connsiteX4" fmla="*/ 68373 w 82390"/>
                <a:gd name="connsiteY4" fmla="*/ 1475 h 134426"/>
                <a:gd name="connsiteX5" fmla="*/ 1475 w 82390"/>
                <a:gd name="connsiteY5" fmla="*/ 68300 h 134426"/>
                <a:gd name="connsiteX6" fmla="*/ 67716 w 82390"/>
                <a:gd name="connsiteY6" fmla="*/ 134541 h 134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390" h="134426">
                  <a:moveTo>
                    <a:pt x="67716" y="134541"/>
                  </a:moveTo>
                  <a:lnTo>
                    <a:pt x="83418" y="118912"/>
                  </a:lnTo>
                  <a:lnTo>
                    <a:pt x="32806" y="68300"/>
                  </a:lnTo>
                  <a:lnTo>
                    <a:pt x="84002" y="17104"/>
                  </a:lnTo>
                  <a:lnTo>
                    <a:pt x="68373" y="1475"/>
                  </a:lnTo>
                  <a:lnTo>
                    <a:pt x="1475" y="68300"/>
                  </a:lnTo>
                  <a:lnTo>
                    <a:pt x="67716" y="134541"/>
                  </a:lnTo>
                  <a:close/>
                </a:path>
              </a:pathLst>
            </a:custGeom>
            <a:solidFill>
              <a:srgbClr val="202192"/>
            </a:solidFill>
            <a:ln w="4321" cap="flat">
              <a:noFill/>
              <a:prstDash val="solid"/>
              <a:miter/>
            </a:ln>
          </p:spPr>
          <p:txBody>
            <a:bodyPr rtlCol="0" anchor="ctr"/>
            <a:lstStyle/>
            <a:p>
              <a:endParaRPr lang="en-US"/>
            </a:p>
          </p:txBody>
        </p:sp>
      </p:grpSp>
    </p:spTree>
    <p:extLst>
      <p:ext uri="{BB962C8B-B14F-4D97-AF65-F5344CB8AC3E}">
        <p14:creationId xmlns:p14="http://schemas.microsoft.com/office/powerpoint/2010/main" val="15183320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42" presetClass="path" presetSubtype="0" decel="100000" fill="hold" grpId="1" nodeType="withEffect">
                                  <p:stCondLst>
                                    <p:cond delay="0"/>
                                  </p:stCondLst>
                                  <p:childTnLst>
                                    <p:animMotion origin="layout" path="M -6.25E-7 -1.85185E-6 L -6.25E-7 0.03773 " pathEditMode="relative" rAng="0" ptsTypes="AA">
                                      <p:cBhvr>
                                        <p:cTn id="9" dur="750" spd="-100000" fill="hold"/>
                                        <p:tgtEl>
                                          <p:spTgt spid="4"/>
                                        </p:tgtEl>
                                        <p:attrNameLst>
                                          <p:attrName>ppt_x</p:attrName>
                                          <p:attrName>ppt_y</p:attrName>
                                        </p:attrNameLst>
                                      </p:cBhvr>
                                      <p:rCtr x="0" y="1875"/>
                                    </p:animMotion>
                                  </p:childTnLst>
                                </p:cTn>
                              </p:par>
                              <p:par>
                                <p:cTn id="10" presetID="10"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par>
                                <p:cTn id="13" presetID="42" presetClass="path" presetSubtype="0" decel="100000" fill="hold" nodeType="withEffect">
                                  <p:stCondLst>
                                    <p:cond delay="0"/>
                                  </p:stCondLst>
                                  <p:childTnLst>
                                    <p:animMotion origin="layout" path="M 1.25E-6 4.81481E-6 L 1.25E-6 0.03773 " pathEditMode="relative" rAng="0" ptsTypes="AA">
                                      <p:cBhvr>
                                        <p:cTn id="14" dur="750" spd="-100000" fill="hold"/>
                                        <p:tgtEl>
                                          <p:spTgt spid="13"/>
                                        </p:tgtEl>
                                        <p:attrNameLst>
                                          <p:attrName>ppt_x</p:attrName>
                                          <p:attrName>ppt_y</p:attrName>
                                        </p:attrNameLst>
                                      </p:cBhvr>
                                      <p:rCtr x="0" y="1875"/>
                                    </p:animMotion>
                                  </p:childTnLst>
                                </p:cTn>
                              </p:par>
                              <p:par>
                                <p:cTn id="15" presetID="10" presetClass="entr" presetSubtype="0" fill="hold" grpId="0" nodeType="withEffect">
                                  <p:stCondLst>
                                    <p:cond delay="10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par>
                                <p:cTn id="18" presetID="42" presetClass="path" presetSubtype="0" decel="100000" fill="hold" grpId="1" nodeType="withEffect">
                                  <p:stCondLst>
                                    <p:cond delay="100"/>
                                  </p:stCondLst>
                                  <p:childTnLst>
                                    <p:animMotion origin="layout" path="M 4.79167E-6 -1.85185E-6 L 4.79167E-6 0.03773 " pathEditMode="relative" rAng="0" ptsTypes="AA">
                                      <p:cBhvr>
                                        <p:cTn id="19" dur="750" spd="-100000" fill="hold"/>
                                        <p:tgtEl>
                                          <p:spTgt spid="10"/>
                                        </p:tgtEl>
                                        <p:attrNameLst>
                                          <p:attrName>ppt_x</p:attrName>
                                          <p:attrName>ppt_y</p:attrName>
                                        </p:attrNameLst>
                                      </p:cBhvr>
                                      <p:rCtr x="0" y="1875"/>
                                    </p:animMotion>
                                  </p:childTnLst>
                                </p:cTn>
                              </p:par>
                              <p:par>
                                <p:cTn id="20" presetID="10" presetClass="entr" presetSubtype="0" fill="hold" nodeType="withEffect">
                                  <p:stCondLst>
                                    <p:cond delay="10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par>
                                <p:cTn id="23" presetID="42" presetClass="path" presetSubtype="0" decel="100000" fill="hold" nodeType="withEffect">
                                  <p:stCondLst>
                                    <p:cond delay="100"/>
                                  </p:stCondLst>
                                  <p:childTnLst>
                                    <p:animMotion origin="layout" path="M 1.25E-6 4.81481E-6 L 1.25E-6 0.03773 " pathEditMode="relative" rAng="0" ptsTypes="AA">
                                      <p:cBhvr>
                                        <p:cTn id="24" dur="750" spd="-100000" fill="hold"/>
                                        <p:tgtEl>
                                          <p:spTgt spid="3"/>
                                        </p:tgtEl>
                                        <p:attrNameLst>
                                          <p:attrName>ppt_x</p:attrName>
                                          <p:attrName>ppt_y</p:attrName>
                                        </p:attrNameLst>
                                      </p:cBhvr>
                                      <p:rCtr x="0" y="1875"/>
                                    </p:animMotion>
                                  </p:childTnLst>
                                </p:cTn>
                              </p:par>
                              <p:par>
                                <p:cTn id="25" presetID="10" presetClass="entr" presetSubtype="0" fill="hold" nodeType="withEffect">
                                  <p:stCondLst>
                                    <p:cond delay="20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500"/>
                                        <p:tgtEl>
                                          <p:spTgt spid="45"/>
                                        </p:tgtEl>
                                      </p:cBhvr>
                                    </p:animEffect>
                                  </p:childTnLst>
                                </p:cTn>
                              </p:par>
                              <p:par>
                                <p:cTn id="28" presetID="42" presetClass="path" presetSubtype="0" decel="100000" fill="hold" nodeType="withEffect">
                                  <p:stCondLst>
                                    <p:cond delay="200"/>
                                  </p:stCondLst>
                                  <p:childTnLst>
                                    <p:animMotion origin="layout" path="M 1.25E-6 4.81481E-6 L 1.25E-6 0.03773 " pathEditMode="relative" rAng="0" ptsTypes="AA">
                                      <p:cBhvr>
                                        <p:cTn id="29" dur="750" spd="-100000" fill="hold"/>
                                        <p:tgtEl>
                                          <p:spTgt spid="45"/>
                                        </p:tgtEl>
                                        <p:attrNameLst>
                                          <p:attrName>ppt_x</p:attrName>
                                          <p:attrName>ppt_y</p:attrName>
                                        </p:attrNameLst>
                                      </p:cBhvr>
                                      <p:rCtr x="0" y="1875"/>
                                    </p:animMotion>
                                  </p:childTnLst>
                                </p:cTn>
                              </p:par>
                              <p:par>
                                <p:cTn id="30" presetID="10" presetClass="entr" presetSubtype="0" fill="hold" grpId="0" nodeType="withEffect">
                                  <p:stCondLst>
                                    <p:cond delay="20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par>
                                <p:cTn id="33" presetID="42" presetClass="path" presetSubtype="0" decel="100000" fill="hold" grpId="1" nodeType="withEffect">
                                  <p:stCondLst>
                                    <p:cond delay="200"/>
                                  </p:stCondLst>
                                  <p:childTnLst>
                                    <p:animMotion origin="layout" path="M 0 2.59259E-6 L 0 0.03773 " pathEditMode="relative" rAng="0" ptsTypes="AA">
                                      <p:cBhvr>
                                        <p:cTn id="34" dur="750" spd="-100000" fill="hold"/>
                                        <p:tgtEl>
                                          <p:spTgt spid="11"/>
                                        </p:tgtEl>
                                        <p:attrNameLst>
                                          <p:attrName>ppt_x</p:attrName>
                                          <p:attrName>ppt_y</p:attrName>
                                        </p:attrNameLst>
                                      </p:cBhvr>
                                      <p:rCtr x="0" y="1875"/>
                                    </p:animMotion>
                                  </p:childTnLst>
                                </p:cTn>
                              </p:par>
                              <p:par>
                                <p:cTn id="35" presetID="10" presetClass="entr" presetSubtype="0" fill="hold" nodeType="withEffect">
                                  <p:stCondLst>
                                    <p:cond delay="30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500"/>
                                        <p:tgtEl>
                                          <p:spTgt spid="33"/>
                                        </p:tgtEl>
                                      </p:cBhvr>
                                    </p:animEffect>
                                  </p:childTnLst>
                                </p:cTn>
                              </p:par>
                              <p:par>
                                <p:cTn id="38" presetID="42" presetClass="path" presetSubtype="0" decel="100000" fill="hold" nodeType="withEffect">
                                  <p:stCondLst>
                                    <p:cond delay="300"/>
                                  </p:stCondLst>
                                  <p:childTnLst>
                                    <p:animMotion origin="layout" path="M 1.25E-6 4.81481E-6 L 1.25E-6 0.03773 " pathEditMode="relative" rAng="0" ptsTypes="AA">
                                      <p:cBhvr>
                                        <p:cTn id="39" dur="750" spd="-100000" fill="hold"/>
                                        <p:tgtEl>
                                          <p:spTgt spid="33"/>
                                        </p:tgtEl>
                                        <p:attrNameLst>
                                          <p:attrName>ppt_x</p:attrName>
                                          <p:attrName>ppt_y</p:attrName>
                                        </p:attrNameLst>
                                      </p:cBhvr>
                                      <p:rCtr x="0" y="1875"/>
                                    </p:animMotion>
                                  </p:childTnLst>
                                </p:cTn>
                              </p:par>
                              <p:par>
                                <p:cTn id="40" presetID="10" presetClass="entr" presetSubtype="0" fill="hold" grpId="0" nodeType="withEffect">
                                  <p:stCondLst>
                                    <p:cond delay="30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500"/>
                                        <p:tgtEl>
                                          <p:spTgt spid="26"/>
                                        </p:tgtEl>
                                      </p:cBhvr>
                                    </p:animEffect>
                                  </p:childTnLst>
                                </p:cTn>
                              </p:par>
                              <p:par>
                                <p:cTn id="43" presetID="42" presetClass="path" presetSubtype="0" decel="100000" fill="hold" grpId="1" nodeType="withEffect">
                                  <p:stCondLst>
                                    <p:cond delay="300"/>
                                  </p:stCondLst>
                                  <p:childTnLst>
                                    <p:animMotion origin="layout" path="M 1.25E-6 4.81481E-6 L 1.25E-6 0.03773 " pathEditMode="relative" rAng="0" ptsTypes="AA">
                                      <p:cBhvr>
                                        <p:cTn id="44" dur="750" spd="-100000" fill="hold"/>
                                        <p:tgtEl>
                                          <p:spTgt spid="26"/>
                                        </p:tgtEl>
                                        <p:attrNameLst>
                                          <p:attrName>ppt_x</p:attrName>
                                          <p:attrName>ppt_y</p:attrName>
                                        </p:attrNameLst>
                                      </p:cBhvr>
                                      <p:rCtr x="0" y="1875"/>
                                    </p:animMotion>
                                  </p:childTnLst>
                                </p:cTn>
                              </p:par>
                              <p:par>
                                <p:cTn id="45" presetID="10" presetClass="entr" presetSubtype="0" fill="hold" grpId="0" nodeType="withEffect">
                                  <p:stCondLst>
                                    <p:cond delay="40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par>
                                <p:cTn id="48" presetID="42" presetClass="path" presetSubtype="0" decel="100000" fill="hold" grpId="1" nodeType="withEffect">
                                  <p:stCondLst>
                                    <p:cond delay="400"/>
                                  </p:stCondLst>
                                  <p:childTnLst>
                                    <p:animMotion origin="layout" path="M 8.33333E-7 -1.85185E-6 L 8.33333E-7 0.03773 " pathEditMode="relative" rAng="0" ptsTypes="AA">
                                      <p:cBhvr>
                                        <p:cTn id="49" dur="750" spd="-100000" fill="hold"/>
                                        <p:tgtEl>
                                          <p:spTgt spid="28"/>
                                        </p:tgtEl>
                                        <p:attrNameLst>
                                          <p:attrName>ppt_x</p:attrName>
                                          <p:attrName>ppt_y</p:attrName>
                                        </p:attrNameLst>
                                      </p:cBhvr>
                                      <p:rCtr x="0" y="1875"/>
                                    </p:animMotion>
                                  </p:childTnLst>
                                </p:cTn>
                              </p:par>
                              <p:par>
                                <p:cTn id="50" presetID="10" presetClass="entr" presetSubtype="0" fill="hold" nodeType="withEffect">
                                  <p:stCondLst>
                                    <p:cond delay="40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500"/>
                                        <p:tgtEl>
                                          <p:spTgt spid="19"/>
                                        </p:tgtEl>
                                      </p:cBhvr>
                                    </p:animEffect>
                                  </p:childTnLst>
                                </p:cTn>
                              </p:par>
                              <p:par>
                                <p:cTn id="53" presetID="42" presetClass="path" presetSubtype="0" decel="100000" fill="hold" nodeType="withEffect">
                                  <p:stCondLst>
                                    <p:cond delay="400"/>
                                  </p:stCondLst>
                                  <p:childTnLst>
                                    <p:animMotion origin="layout" path="M 1.25E-6 4.81481E-6 L 1.25E-6 0.03773 " pathEditMode="relative" rAng="0" ptsTypes="AA">
                                      <p:cBhvr>
                                        <p:cTn id="54" dur="750" spd="-100000" fill="hold"/>
                                        <p:tgtEl>
                                          <p:spTgt spid="19"/>
                                        </p:tgtEl>
                                        <p:attrNameLst>
                                          <p:attrName>ppt_x</p:attrName>
                                          <p:attrName>ppt_y</p:attrName>
                                        </p:attrNameLst>
                                      </p:cBhvr>
                                      <p:rCtr x="0" y="187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10" grpId="0"/>
      <p:bldP spid="10" grpId="1"/>
      <p:bldP spid="11" grpId="0"/>
      <p:bldP spid="11" grpId="1"/>
      <p:bldP spid="26" grpId="0"/>
      <p:bldP spid="26" grpId="1"/>
      <p:bldP spid="28" grpId="0"/>
      <p:bldP spid="28"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0660A4E2-65EE-FE4F-8A84-88A7566EE12F}"/>
              </a:ext>
            </a:extLst>
          </p:cNvPr>
          <p:cNvSpPr txBox="1">
            <a:spLocks/>
          </p:cNvSpPr>
          <p:nvPr/>
        </p:nvSpPr>
        <p:spPr>
          <a:xfrm>
            <a:off x="588263" y="457200"/>
            <a:ext cx="11018520" cy="553998"/>
          </a:xfrm>
          <a:prstGeom prst="rect">
            <a:avLst/>
          </a:prstGeom>
        </p:spPr>
        <p:txBody>
          <a:bodyPr vert="horz" lIns="91440" tIns="45720" rIns="91440" bIns="45720" rtlCol="0" anchor="b">
            <a:normAutofit fontScale="7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dirty="0"/>
              <a:t>Inbound component resiliency policies</a:t>
            </a:r>
          </a:p>
        </p:txBody>
      </p:sp>
      <p:grpSp>
        <p:nvGrpSpPr>
          <p:cNvPr id="7" name="!!AppA">
            <a:extLst>
              <a:ext uri="{FF2B5EF4-FFF2-40B4-BE49-F238E27FC236}">
                <a16:creationId xmlns:a16="http://schemas.microsoft.com/office/drawing/2014/main" id="{1470F7F6-1041-8E4F-AE44-3C353B8E58E7}"/>
              </a:ext>
            </a:extLst>
          </p:cNvPr>
          <p:cNvGrpSpPr/>
          <p:nvPr/>
        </p:nvGrpSpPr>
        <p:grpSpPr>
          <a:xfrm>
            <a:off x="2110596" y="2725290"/>
            <a:ext cx="1666465" cy="1944207"/>
            <a:chOff x="3444424" y="1954650"/>
            <a:chExt cx="1400542" cy="1633964"/>
          </a:xfrm>
        </p:grpSpPr>
        <p:pic>
          <p:nvPicPr>
            <p:cNvPr id="24" name="Graphic 23">
              <a:extLst>
                <a:ext uri="{FF2B5EF4-FFF2-40B4-BE49-F238E27FC236}">
                  <a16:creationId xmlns:a16="http://schemas.microsoft.com/office/drawing/2014/main" id="{44E56E13-C31A-CB4E-8619-A98E7CE2FF3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444424" y="1954650"/>
              <a:ext cx="1400542" cy="1633964"/>
            </a:xfrm>
            <a:prstGeom prst="rect">
              <a:avLst/>
            </a:prstGeom>
          </p:spPr>
        </p:pic>
        <p:sp>
          <p:nvSpPr>
            <p:cNvPr id="25" name="TextBox 24">
              <a:extLst>
                <a:ext uri="{FF2B5EF4-FFF2-40B4-BE49-F238E27FC236}">
                  <a16:creationId xmlns:a16="http://schemas.microsoft.com/office/drawing/2014/main" id="{394C035E-DBE4-E04B-93FB-3C3A390AC945}"/>
                </a:ext>
              </a:extLst>
            </p:cNvPr>
            <p:cNvSpPr txBox="1"/>
            <p:nvPr/>
          </p:nvSpPr>
          <p:spPr>
            <a:xfrm>
              <a:off x="3643428" y="2604706"/>
              <a:ext cx="916370" cy="258664"/>
            </a:xfrm>
            <a:prstGeom prst="rect">
              <a:avLst/>
            </a:prstGeom>
            <a:noFill/>
          </p:spPr>
          <p:txBody>
            <a:bodyPr wrap="none" lIns="0" tIns="0" rIns="0" bIns="0" rtlCol="0">
              <a:spAutoFit/>
            </a:bodyPr>
            <a:lstStyle/>
            <a:p>
              <a:pPr algn="ctr"/>
              <a:r>
                <a:rPr lang="en-US" sz="2000" dirty="0">
                  <a:solidFill>
                    <a:schemeClr val="bg1"/>
                  </a:solidFill>
                  <a:latin typeface="+mj-lt"/>
                </a:rPr>
                <a:t>Checkout</a:t>
              </a:r>
            </a:p>
          </p:txBody>
        </p:sp>
      </p:grpSp>
      <p:pic>
        <p:nvPicPr>
          <p:cNvPr id="9" name="Graphic 8">
            <a:extLst>
              <a:ext uri="{FF2B5EF4-FFF2-40B4-BE49-F238E27FC236}">
                <a16:creationId xmlns:a16="http://schemas.microsoft.com/office/drawing/2014/main" id="{E8DFF341-9E39-C24E-9D7B-F782CD4CB99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745662" y="3216726"/>
            <a:ext cx="843400" cy="983967"/>
          </a:xfrm>
          <a:prstGeom prst="rect">
            <a:avLst/>
          </a:prstGeom>
          <a:effectLst>
            <a:outerShdw blurRad="50800" dist="25400" dir="13500000" algn="br" rotWithShape="0">
              <a:prstClr val="black">
                <a:alpha val="40000"/>
              </a:prstClr>
            </a:outerShdw>
          </a:effectLst>
        </p:spPr>
      </p:pic>
      <p:sp>
        <p:nvSpPr>
          <p:cNvPr id="69" name="TextBox 68">
            <a:extLst>
              <a:ext uri="{FF2B5EF4-FFF2-40B4-BE49-F238E27FC236}">
                <a16:creationId xmlns:a16="http://schemas.microsoft.com/office/drawing/2014/main" id="{0C02B15D-3A4B-DD41-ABE8-1F2712A6A37E}"/>
              </a:ext>
            </a:extLst>
          </p:cNvPr>
          <p:cNvSpPr txBox="1"/>
          <p:nvPr/>
        </p:nvSpPr>
        <p:spPr>
          <a:xfrm>
            <a:off x="4917149" y="3500117"/>
            <a:ext cx="738144" cy="169277"/>
          </a:xfrm>
          <a:prstGeom prst="rect">
            <a:avLst/>
          </a:prstGeom>
          <a:noFill/>
        </p:spPr>
        <p:txBody>
          <a:bodyPr wrap="square" lIns="0" tIns="0" rIns="0" bIns="0" rtlCol="0" anchor="ctr">
            <a:spAutoFit/>
          </a:bodyPr>
          <a:lstStyle/>
          <a:p>
            <a:pPr algn="ctr"/>
            <a:r>
              <a:rPr lang="en-US" sz="1100" dirty="0">
                <a:solidFill>
                  <a:srgbClr val="202192"/>
                </a:solidFill>
                <a:latin typeface="+mj-lt"/>
              </a:rPr>
              <a:t>Inbound</a:t>
            </a:r>
          </a:p>
        </p:txBody>
      </p:sp>
      <p:cxnSp>
        <p:nvCxnSpPr>
          <p:cNvPr id="16" name="Straight Arrow Connector 15">
            <a:extLst>
              <a:ext uri="{FF2B5EF4-FFF2-40B4-BE49-F238E27FC236}">
                <a16:creationId xmlns:a16="http://schemas.microsoft.com/office/drawing/2014/main" id="{93295FD2-676B-D440-9D2A-63E6820B1CFC}"/>
              </a:ext>
            </a:extLst>
          </p:cNvPr>
          <p:cNvCxnSpPr>
            <a:cxnSpLocks/>
            <a:endCxn id="9" idx="3"/>
          </p:cNvCxnSpPr>
          <p:nvPr/>
        </p:nvCxnSpPr>
        <p:spPr>
          <a:xfrm flipH="1">
            <a:off x="6589062" y="3708710"/>
            <a:ext cx="1776846" cy="0"/>
          </a:xfrm>
          <a:prstGeom prst="straightConnector1">
            <a:avLst/>
          </a:prstGeom>
          <a:ln w="28575">
            <a:solidFill>
              <a:srgbClr val="1F2092"/>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E139D2FA-59BA-4E42-B5C2-0C02B79B09D6}"/>
              </a:ext>
            </a:extLst>
          </p:cNvPr>
          <p:cNvCxnSpPr>
            <a:cxnSpLocks/>
            <a:stCxn id="9" idx="1"/>
            <a:endCxn id="24" idx="3"/>
          </p:cNvCxnSpPr>
          <p:nvPr/>
        </p:nvCxnSpPr>
        <p:spPr>
          <a:xfrm flipH="1" flipV="1">
            <a:off x="3777061" y="3697394"/>
            <a:ext cx="1968601" cy="11316"/>
          </a:xfrm>
          <a:prstGeom prst="straightConnector1">
            <a:avLst/>
          </a:prstGeom>
          <a:ln w="28575">
            <a:solidFill>
              <a:srgbClr val="1F2092"/>
            </a:solidFill>
            <a:tailEnd type="triangle"/>
          </a:ln>
        </p:spPr>
        <p:style>
          <a:lnRef idx="1">
            <a:schemeClr val="accent1"/>
          </a:lnRef>
          <a:fillRef idx="0">
            <a:schemeClr val="accent1"/>
          </a:fillRef>
          <a:effectRef idx="0">
            <a:schemeClr val="accent1"/>
          </a:effectRef>
          <a:fontRef idx="minor">
            <a:schemeClr val="tx1"/>
          </a:fontRef>
        </p:style>
      </p:cxnSp>
      <p:sp>
        <p:nvSpPr>
          <p:cNvPr id="14" name="Multiply 13">
            <a:extLst>
              <a:ext uri="{FF2B5EF4-FFF2-40B4-BE49-F238E27FC236}">
                <a16:creationId xmlns:a16="http://schemas.microsoft.com/office/drawing/2014/main" id="{FB9A1814-765E-B541-B16C-0E2DBE0A01CE}"/>
              </a:ext>
            </a:extLst>
          </p:cNvPr>
          <p:cNvSpPr/>
          <p:nvPr/>
        </p:nvSpPr>
        <p:spPr>
          <a:xfrm>
            <a:off x="4449240" y="3396336"/>
            <a:ext cx="533874" cy="624745"/>
          </a:xfrm>
          <a:prstGeom prst="mathMultiply">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6AC02DE0-436C-1B46-82AC-121A76E90FAC}"/>
              </a:ext>
            </a:extLst>
          </p:cNvPr>
          <p:cNvSpPr/>
          <p:nvPr/>
        </p:nvSpPr>
        <p:spPr bwMode="auto">
          <a:xfrm>
            <a:off x="8414941" y="2965873"/>
            <a:ext cx="1463040" cy="1463040"/>
          </a:xfrm>
          <a:prstGeom prst="ellipse">
            <a:avLst/>
          </a:prstGeom>
          <a:solidFill>
            <a:schemeClr val="bg1"/>
          </a:solidFill>
          <a:ln w="10795" cap="flat" cmpd="sng" algn="ctr">
            <a:noFill/>
            <a:prstDash val="solid"/>
          </a:ln>
          <a:effectLst>
            <a:outerShdw blurRad="1524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1A1A1A"/>
              </a:solidFill>
              <a:effectLst/>
              <a:uLnTx/>
              <a:uFillTx/>
              <a:latin typeface="Segoe UI Semibold" panose="020B0702040204020203" pitchFamily="34" charset="0"/>
              <a:ea typeface="+mn-ea"/>
              <a:cs typeface="Segoe UI Semibold" panose="020B0702040204020203" pitchFamily="34" charset="0"/>
            </a:endParaRPr>
          </a:p>
        </p:txBody>
      </p:sp>
      <p:pic>
        <p:nvPicPr>
          <p:cNvPr id="40" name="Graphic 39">
            <a:extLst>
              <a:ext uri="{FF2B5EF4-FFF2-40B4-BE49-F238E27FC236}">
                <a16:creationId xmlns:a16="http://schemas.microsoft.com/office/drawing/2014/main" id="{9F2439C4-1DD2-D142-BCB4-52E0050116CB}"/>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741096" y="3373530"/>
            <a:ext cx="810730" cy="647726"/>
          </a:xfrm>
          <a:prstGeom prst="rect">
            <a:avLst/>
          </a:prstGeom>
        </p:spPr>
      </p:pic>
      <p:sp>
        <p:nvSpPr>
          <p:cNvPr id="41" name="TextBox 40">
            <a:extLst>
              <a:ext uri="{FF2B5EF4-FFF2-40B4-BE49-F238E27FC236}">
                <a16:creationId xmlns:a16="http://schemas.microsoft.com/office/drawing/2014/main" id="{462C8BB5-D39A-184C-B5E3-B171924C50AF}"/>
              </a:ext>
            </a:extLst>
          </p:cNvPr>
          <p:cNvSpPr txBox="1"/>
          <p:nvPr/>
        </p:nvSpPr>
        <p:spPr>
          <a:xfrm>
            <a:off x="8615598" y="4584858"/>
            <a:ext cx="1061726" cy="169277"/>
          </a:xfrm>
          <a:prstGeom prst="rect">
            <a:avLst/>
          </a:prstGeom>
          <a:noFill/>
        </p:spPr>
        <p:txBody>
          <a:bodyPr wrap="square" lIns="0" tIns="0" rIns="0" bIns="0" rtlCol="0" anchor="ctr">
            <a:spAutoFit/>
          </a:bodyPr>
          <a:lstStyle/>
          <a:p>
            <a:pPr algn="ctr"/>
            <a:r>
              <a:rPr lang="en-US" sz="1100" dirty="0">
                <a:solidFill>
                  <a:srgbClr val="202192"/>
                </a:solidFill>
                <a:latin typeface="+mj-lt"/>
              </a:rPr>
              <a:t>Cron Input Binding</a:t>
            </a:r>
          </a:p>
        </p:txBody>
      </p:sp>
      <p:sp>
        <p:nvSpPr>
          <p:cNvPr id="42" name="Rounded Rectangle 5">
            <a:extLst>
              <a:ext uri="{FF2B5EF4-FFF2-40B4-BE49-F238E27FC236}">
                <a16:creationId xmlns:a16="http://schemas.microsoft.com/office/drawing/2014/main" id="{CE6F63F9-4CAC-D04D-905F-BC26ECBF3665}"/>
              </a:ext>
            </a:extLst>
          </p:cNvPr>
          <p:cNvSpPr/>
          <p:nvPr/>
        </p:nvSpPr>
        <p:spPr bwMode="auto">
          <a:xfrm>
            <a:off x="4319980" y="1751337"/>
            <a:ext cx="3139825" cy="932319"/>
          </a:xfrm>
          <a:prstGeom prst="rect">
            <a:avLst/>
          </a:prstGeom>
          <a:solidFill>
            <a:schemeClr val="bg1"/>
          </a:solidFill>
          <a:ln>
            <a:noFill/>
          </a:ln>
          <a:effectLst>
            <a:outerShdw blurRad="152400" sx="102000" sy="102000" algn="ctr" rotWithShape="0">
              <a:prstClr val="black">
                <a:alpha val="5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Segoe UI Semibold"/>
                <a:ea typeface="+mn-ea"/>
                <a:cs typeface="+mn-cs"/>
              </a:rPr>
              <a:t>1 </a:t>
            </a:r>
            <a:endParaRPr kumimoji="0" lang="en-US" sz="2400" b="0" i="0" u="none" strike="noStrike" kern="1200" cap="none" spc="0" normalizeH="0" baseline="0" noProof="0" dirty="0">
              <a:ln>
                <a:noFill/>
              </a:ln>
              <a:solidFill>
                <a:srgbClr val="FFFFFF"/>
              </a:solidFill>
              <a:effectLst/>
              <a:uLnTx/>
              <a:uFillTx/>
              <a:latin typeface="Segoe UI Semibold"/>
              <a:ea typeface="+mn-ea"/>
              <a:cs typeface="+mn-cs"/>
            </a:endParaRPr>
          </a:p>
        </p:txBody>
      </p:sp>
      <p:sp>
        <p:nvSpPr>
          <p:cNvPr id="45" name="TextBox 44">
            <a:extLst>
              <a:ext uri="{FF2B5EF4-FFF2-40B4-BE49-F238E27FC236}">
                <a16:creationId xmlns:a16="http://schemas.microsoft.com/office/drawing/2014/main" id="{939CC8B2-AF94-FC40-87A2-BB8EE6C42B1D}"/>
              </a:ext>
            </a:extLst>
          </p:cNvPr>
          <p:cNvSpPr txBox="1"/>
          <p:nvPr/>
        </p:nvSpPr>
        <p:spPr>
          <a:xfrm>
            <a:off x="4532007" y="1884290"/>
            <a:ext cx="2715769" cy="677108"/>
          </a:xfrm>
          <a:prstGeom prst="rect">
            <a:avLst/>
          </a:prstGeom>
          <a:noFill/>
        </p:spPr>
        <p:txBody>
          <a:bodyPr wrap="square" lIns="0" tIns="0" rIns="0" bIns="0" rtlCol="0" anchor="ctr">
            <a:spAutoFit/>
          </a:bodyPr>
          <a:lstStyle/>
          <a:p>
            <a:pPr algn="ctr"/>
            <a:r>
              <a:rPr lang="en-US" sz="1100" dirty="0">
                <a:solidFill>
                  <a:srgbClr val="202192"/>
                </a:solidFill>
                <a:latin typeface="+mj-lt"/>
              </a:rPr>
              <a:t>Resiliency polices for `retries`, `timeouts and `circuit breakers` can be applied to inbound component calls. For </a:t>
            </a:r>
            <a:r>
              <a:rPr lang="en-US" sz="1100">
                <a:solidFill>
                  <a:srgbClr val="202192"/>
                </a:solidFill>
                <a:latin typeface="+mj-lt"/>
              </a:rPr>
              <a:t>example, pub</a:t>
            </a:r>
            <a:r>
              <a:rPr lang="en-US" sz="1100" dirty="0">
                <a:solidFill>
                  <a:srgbClr val="202192"/>
                </a:solidFill>
                <a:latin typeface="+mj-lt"/>
              </a:rPr>
              <a:t>/sub subscriptions and input bindings</a:t>
            </a:r>
          </a:p>
        </p:txBody>
      </p:sp>
    </p:spTree>
    <p:extLst>
      <p:ext uri="{BB962C8B-B14F-4D97-AF65-F5344CB8AC3E}">
        <p14:creationId xmlns:p14="http://schemas.microsoft.com/office/powerpoint/2010/main" val="326578118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0660A4E2-65EE-FE4F-8A84-88A7566EE12F}"/>
              </a:ext>
            </a:extLst>
          </p:cNvPr>
          <p:cNvSpPr txBox="1">
            <a:spLocks/>
          </p:cNvSpPr>
          <p:nvPr/>
        </p:nvSpPr>
        <p:spPr>
          <a:xfrm>
            <a:off x="586740" y="466116"/>
            <a:ext cx="11018520" cy="553998"/>
          </a:xfrm>
          <a:prstGeom prst="rect">
            <a:avLst/>
          </a:prstGeom>
        </p:spPr>
        <p:txBody>
          <a:bodyPr vert="horz" lIns="91440" tIns="45720" rIns="91440" bIns="45720" rtlCol="0" anchor="b">
            <a:normAutofit fontScale="7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dirty="0"/>
              <a:t>Resiliency in Pub/Sub</a:t>
            </a:r>
          </a:p>
        </p:txBody>
      </p:sp>
      <p:grpSp>
        <p:nvGrpSpPr>
          <p:cNvPr id="6" name="Group 5">
            <a:extLst>
              <a:ext uri="{FF2B5EF4-FFF2-40B4-BE49-F238E27FC236}">
                <a16:creationId xmlns:a16="http://schemas.microsoft.com/office/drawing/2014/main" id="{0A35DA19-1D24-B243-8390-CD301380AE27}"/>
              </a:ext>
            </a:extLst>
          </p:cNvPr>
          <p:cNvGrpSpPr/>
          <p:nvPr/>
        </p:nvGrpSpPr>
        <p:grpSpPr>
          <a:xfrm>
            <a:off x="9632437" y="2539953"/>
            <a:ext cx="1665509" cy="1943091"/>
            <a:chOff x="7316373" y="1954650"/>
            <a:chExt cx="1400542" cy="1633964"/>
          </a:xfrm>
        </p:grpSpPr>
        <p:pic>
          <p:nvPicPr>
            <p:cNvPr id="26" name="Graphic 25">
              <a:extLst>
                <a:ext uri="{FF2B5EF4-FFF2-40B4-BE49-F238E27FC236}">
                  <a16:creationId xmlns:a16="http://schemas.microsoft.com/office/drawing/2014/main" id="{A6212F25-23AB-DF4C-B674-F54877BF1F2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316373" y="1954650"/>
              <a:ext cx="1400542" cy="1633964"/>
            </a:xfrm>
            <a:prstGeom prst="rect">
              <a:avLst/>
            </a:prstGeom>
          </p:spPr>
        </p:pic>
        <p:sp>
          <p:nvSpPr>
            <p:cNvPr id="27" name="TextBox 26">
              <a:extLst>
                <a:ext uri="{FF2B5EF4-FFF2-40B4-BE49-F238E27FC236}">
                  <a16:creationId xmlns:a16="http://schemas.microsoft.com/office/drawing/2014/main" id="{48131FF9-B85E-0648-9B8A-3E94F4C6AC35}"/>
                </a:ext>
              </a:extLst>
            </p:cNvPr>
            <p:cNvSpPr txBox="1"/>
            <p:nvPr/>
          </p:nvSpPr>
          <p:spPr>
            <a:xfrm>
              <a:off x="7524291" y="2441473"/>
              <a:ext cx="944395" cy="517624"/>
            </a:xfrm>
            <a:prstGeom prst="rect">
              <a:avLst/>
            </a:prstGeom>
            <a:noFill/>
          </p:spPr>
          <p:txBody>
            <a:bodyPr wrap="none" lIns="0" tIns="0" rIns="0" bIns="0" rtlCol="0">
              <a:spAutoFit/>
            </a:bodyPr>
            <a:lstStyle/>
            <a:p>
              <a:pPr algn="ctr"/>
              <a:r>
                <a:rPr lang="en-US" sz="2000">
                  <a:solidFill>
                    <a:srgbClr val="202192"/>
                  </a:solidFill>
                  <a:latin typeface="+mj-lt"/>
                </a:rPr>
                <a:t>Order</a:t>
              </a:r>
              <a:br>
                <a:rPr lang="en-US" sz="2000">
                  <a:solidFill>
                    <a:srgbClr val="202192"/>
                  </a:solidFill>
                  <a:latin typeface="+mj-lt"/>
                </a:rPr>
              </a:br>
              <a:r>
                <a:rPr lang="en-US" sz="2000">
                  <a:solidFill>
                    <a:srgbClr val="202192"/>
                  </a:solidFill>
                  <a:latin typeface="+mj-lt"/>
                </a:rPr>
                <a:t>Processor</a:t>
              </a:r>
            </a:p>
          </p:txBody>
        </p:sp>
      </p:grpSp>
      <p:grpSp>
        <p:nvGrpSpPr>
          <p:cNvPr id="7" name="!!AppA">
            <a:extLst>
              <a:ext uri="{FF2B5EF4-FFF2-40B4-BE49-F238E27FC236}">
                <a16:creationId xmlns:a16="http://schemas.microsoft.com/office/drawing/2014/main" id="{1470F7F6-1041-8E4F-AE44-3C353B8E58E7}"/>
              </a:ext>
            </a:extLst>
          </p:cNvPr>
          <p:cNvGrpSpPr/>
          <p:nvPr/>
        </p:nvGrpSpPr>
        <p:grpSpPr>
          <a:xfrm>
            <a:off x="688413" y="2505317"/>
            <a:ext cx="1666465" cy="1944207"/>
            <a:chOff x="3444424" y="1954650"/>
            <a:chExt cx="1400542" cy="1633964"/>
          </a:xfrm>
        </p:grpSpPr>
        <p:pic>
          <p:nvPicPr>
            <p:cNvPr id="24" name="Graphic 23">
              <a:extLst>
                <a:ext uri="{FF2B5EF4-FFF2-40B4-BE49-F238E27FC236}">
                  <a16:creationId xmlns:a16="http://schemas.microsoft.com/office/drawing/2014/main" id="{44E56E13-C31A-CB4E-8619-A98E7CE2FF3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444424" y="1954650"/>
              <a:ext cx="1400542" cy="1633964"/>
            </a:xfrm>
            <a:prstGeom prst="rect">
              <a:avLst/>
            </a:prstGeom>
          </p:spPr>
        </p:pic>
        <p:sp>
          <p:nvSpPr>
            <p:cNvPr id="25" name="TextBox 24">
              <a:extLst>
                <a:ext uri="{FF2B5EF4-FFF2-40B4-BE49-F238E27FC236}">
                  <a16:creationId xmlns:a16="http://schemas.microsoft.com/office/drawing/2014/main" id="{394C035E-DBE4-E04B-93FB-3C3A390AC945}"/>
                </a:ext>
              </a:extLst>
            </p:cNvPr>
            <p:cNvSpPr txBox="1"/>
            <p:nvPr/>
          </p:nvSpPr>
          <p:spPr>
            <a:xfrm>
              <a:off x="3643428" y="2604706"/>
              <a:ext cx="916370" cy="258664"/>
            </a:xfrm>
            <a:prstGeom prst="rect">
              <a:avLst/>
            </a:prstGeom>
            <a:noFill/>
          </p:spPr>
          <p:txBody>
            <a:bodyPr wrap="none" lIns="0" tIns="0" rIns="0" bIns="0" rtlCol="0">
              <a:spAutoFit/>
            </a:bodyPr>
            <a:lstStyle/>
            <a:p>
              <a:pPr algn="ctr"/>
              <a:r>
                <a:rPr lang="en-US" sz="2000" dirty="0">
                  <a:solidFill>
                    <a:schemeClr val="bg1"/>
                  </a:solidFill>
                  <a:latin typeface="+mj-lt"/>
                </a:rPr>
                <a:t>Checkout</a:t>
              </a:r>
            </a:p>
          </p:txBody>
        </p:sp>
      </p:grpSp>
      <p:cxnSp>
        <p:nvCxnSpPr>
          <p:cNvPr id="8" name="Straight Arrow Connector 7">
            <a:extLst>
              <a:ext uri="{FF2B5EF4-FFF2-40B4-BE49-F238E27FC236}">
                <a16:creationId xmlns:a16="http://schemas.microsoft.com/office/drawing/2014/main" id="{FCD13EA4-2CEE-8244-8739-4944642B5CF6}"/>
              </a:ext>
            </a:extLst>
          </p:cNvPr>
          <p:cNvCxnSpPr>
            <a:cxnSpLocks/>
            <a:endCxn id="9" idx="1"/>
          </p:cNvCxnSpPr>
          <p:nvPr/>
        </p:nvCxnSpPr>
        <p:spPr>
          <a:xfrm>
            <a:off x="2354878" y="3477420"/>
            <a:ext cx="934093" cy="6763"/>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pic>
        <p:nvPicPr>
          <p:cNvPr id="9" name="Graphic 8">
            <a:extLst>
              <a:ext uri="{FF2B5EF4-FFF2-40B4-BE49-F238E27FC236}">
                <a16:creationId xmlns:a16="http://schemas.microsoft.com/office/drawing/2014/main" id="{E8DFF341-9E39-C24E-9D7B-F782CD4CB99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288971" y="2992199"/>
            <a:ext cx="843400" cy="983967"/>
          </a:xfrm>
          <a:prstGeom prst="rect">
            <a:avLst/>
          </a:prstGeom>
          <a:effectLst>
            <a:outerShdw blurRad="50800" dist="25400" dir="13500000" algn="br" rotWithShape="0">
              <a:prstClr val="black">
                <a:alpha val="40000"/>
              </a:prstClr>
            </a:outerShdw>
          </a:effectLst>
        </p:spPr>
      </p:pic>
      <p:pic>
        <p:nvPicPr>
          <p:cNvPr id="10" name="Graphic 9">
            <a:extLst>
              <a:ext uri="{FF2B5EF4-FFF2-40B4-BE49-F238E27FC236}">
                <a16:creationId xmlns:a16="http://schemas.microsoft.com/office/drawing/2014/main" id="{5AA4335B-A5FA-9847-9A85-8BE03663135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802531" y="3026278"/>
            <a:ext cx="843400" cy="983967"/>
          </a:xfrm>
          <a:prstGeom prst="rect">
            <a:avLst/>
          </a:prstGeom>
          <a:effectLst>
            <a:outerShdw blurRad="50800" dist="25400" dir="13500000" algn="br" rotWithShape="0">
              <a:prstClr val="black">
                <a:alpha val="40000"/>
              </a:prstClr>
            </a:outerShdw>
          </a:effectLst>
        </p:spPr>
      </p:pic>
      <p:grpSp>
        <p:nvGrpSpPr>
          <p:cNvPr id="29" name="Group 28">
            <a:extLst>
              <a:ext uri="{FF2B5EF4-FFF2-40B4-BE49-F238E27FC236}">
                <a16:creationId xmlns:a16="http://schemas.microsoft.com/office/drawing/2014/main" id="{DC210AA5-DA0F-104F-B923-3A7BAA62D35B}"/>
              </a:ext>
            </a:extLst>
          </p:cNvPr>
          <p:cNvGrpSpPr/>
          <p:nvPr/>
        </p:nvGrpSpPr>
        <p:grpSpPr>
          <a:xfrm>
            <a:off x="4801239" y="2992199"/>
            <a:ext cx="2593058" cy="1310160"/>
            <a:chOff x="3005373" y="5095170"/>
            <a:chExt cx="1086018" cy="548718"/>
          </a:xfrm>
        </p:grpSpPr>
        <p:pic>
          <p:nvPicPr>
            <p:cNvPr id="31" name="Graphic 30">
              <a:extLst>
                <a:ext uri="{FF2B5EF4-FFF2-40B4-BE49-F238E27FC236}">
                  <a16:creationId xmlns:a16="http://schemas.microsoft.com/office/drawing/2014/main" id="{A0B9564D-F360-CF4F-831B-389980FF087A}"/>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249623" y="5095170"/>
              <a:ext cx="640375" cy="325524"/>
            </a:xfrm>
            <a:prstGeom prst="rect">
              <a:avLst/>
            </a:prstGeom>
          </p:spPr>
        </p:pic>
        <p:sp>
          <p:nvSpPr>
            <p:cNvPr id="32" name="TextBox 31">
              <a:extLst>
                <a:ext uri="{FF2B5EF4-FFF2-40B4-BE49-F238E27FC236}">
                  <a16:creationId xmlns:a16="http://schemas.microsoft.com/office/drawing/2014/main" id="{7E08D871-14BF-7442-850C-B5E2B177100A}"/>
                </a:ext>
              </a:extLst>
            </p:cNvPr>
            <p:cNvSpPr txBox="1"/>
            <p:nvPr/>
          </p:nvSpPr>
          <p:spPr>
            <a:xfrm>
              <a:off x="3005373" y="5459222"/>
              <a:ext cx="1086018" cy="184666"/>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Segoe UI Semibold"/>
                  <a:ea typeface="+mn-ea"/>
                  <a:cs typeface="+mn-cs"/>
                </a:rPr>
                <a:t>Pub/sub </a:t>
              </a:r>
              <a:r>
                <a:rPr lang="en-US" sz="1200" dirty="0">
                  <a:solidFill>
                    <a:srgbClr val="000000"/>
                  </a:solidFill>
                  <a:latin typeface="Segoe UI Semibold"/>
                </a:rPr>
                <a:t>queue</a:t>
              </a:r>
              <a:endParaRPr kumimoji="0" lang="en-US" sz="1200" b="0" i="0" u="none" strike="noStrike" kern="1200" cap="none" spc="0" normalizeH="0" baseline="0" noProof="0" dirty="0">
                <a:ln>
                  <a:noFill/>
                </a:ln>
                <a:solidFill>
                  <a:srgbClr val="000000"/>
                </a:solidFill>
                <a:effectLst/>
                <a:uLnTx/>
                <a:uFillTx/>
                <a:latin typeface="Segoe UI Semibold"/>
                <a:ea typeface="+mn-ea"/>
                <a:cs typeface="+mn-cs"/>
              </a:endParaRPr>
            </a:p>
          </p:txBody>
        </p:sp>
      </p:grpSp>
      <p:cxnSp>
        <p:nvCxnSpPr>
          <p:cNvPr id="33" name="Straight Arrow Connector 32">
            <a:extLst>
              <a:ext uri="{FF2B5EF4-FFF2-40B4-BE49-F238E27FC236}">
                <a16:creationId xmlns:a16="http://schemas.microsoft.com/office/drawing/2014/main" id="{15DD7934-28DD-D941-B721-48C55CE822CC}"/>
              </a:ext>
            </a:extLst>
          </p:cNvPr>
          <p:cNvCxnSpPr>
            <a:cxnSpLocks/>
          </p:cNvCxnSpPr>
          <p:nvPr/>
        </p:nvCxnSpPr>
        <p:spPr>
          <a:xfrm>
            <a:off x="4132371" y="3511499"/>
            <a:ext cx="1106619" cy="6763"/>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0F28C499-05F1-6840-B443-78CFB22CBEE1}"/>
              </a:ext>
            </a:extLst>
          </p:cNvPr>
          <p:cNvCxnSpPr>
            <a:cxnSpLocks/>
            <a:endCxn id="10" idx="1"/>
          </p:cNvCxnSpPr>
          <p:nvPr/>
        </p:nvCxnSpPr>
        <p:spPr>
          <a:xfrm>
            <a:off x="6954030" y="3515888"/>
            <a:ext cx="848501" cy="2374"/>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03D72D44-CEAD-6046-B023-B26F3F44F51A}"/>
              </a:ext>
            </a:extLst>
          </p:cNvPr>
          <p:cNvCxnSpPr>
            <a:cxnSpLocks/>
          </p:cNvCxnSpPr>
          <p:nvPr/>
        </p:nvCxnSpPr>
        <p:spPr>
          <a:xfrm>
            <a:off x="8641193" y="3522650"/>
            <a:ext cx="991244" cy="0"/>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sp>
        <p:nvSpPr>
          <p:cNvPr id="46" name="Multiply 45">
            <a:extLst>
              <a:ext uri="{FF2B5EF4-FFF2-40B4-BE49-F238E27FC236}">
                <a16:creationId xmlns:a16="http://schemas.microsoft.com/office/drawing/2014/main" id="{4E8EF7E4-86D6-E64E-A316-A6A86863FF21}"/>
              </a:ext>
            </a:extLst>
          </p:cNvPr>
          <p:cNvSpPr/>
          <p:nvPr/>
        </p:nvSpPr>
        <p:spPr>
          <a:xfrm>
            <a:off x="4374873" y="3207583"/>
            <a:ext cx="533874" cy="624745"/>
          </a:xfrm>
          <a:prstGeom prst="mathMultiply">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Multiply 71">
            <a:extLst>
              <a:ext uri="{FF2B5EF4-FFF2-40B4-BE49-F238E27FC236}">
                <a16:creationId xmlns:a16="http://schemas.microsoft.com/office/drawing/2014/main" id="{25EE9E7E-C093-2445-97F7-F9C834D582A5}"/>
              </a:ext>
            </a:extLst>
          </p:cNvPr>
          <p:cNvSpPr/>
          <p:nvPr/>
        </p:nvSpPr>
        <p:spPr>
          <a:xfrm>
            <a:off x="8836020" y="3216073"/>
            <a:ext cx="533874" cy="624745"/>
          </a:xfrm>
          <a:prstGeom prst="mathMultiply">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TextBox 52">
            <a:extLst>
              <a:ext uri="{FF2B5EF4-FFF2-40B4-BE49-F238E27FC236}">
                <a16:creationId xmlns:a16="http://schemas.microsoft.com/office/drawing/2014/main" id="{1AB07E25-A833-0D40-B6A6-C6A8866EBF77}"/>
              </a:ext>
            </a:extLst>
          </p:cNvPr>
          <p:cNvSpPr txBox="1"/>
          <p:nvPr/>
        </p:nvSpPr>
        <p:spPr>
          <a:xfrm>
            <a:off x="8733885" y="3764985"/>
            <a:ext cx="738144" cy="169277"/>
          </a:xfrm>
          <a:prstGeom prst="rect">
            <a:avLst/>
          </a:prstGeom>
          <a:noFill/>
        </p:spPr>
        <p:txBody>
          <a:bodyPr wrap="square" lIns="0" tIns="0" rIns="0" bIns="0" rtlCol="0" anchor="ctr">
            <a:spAutoFit/>
          </a:bodyPr>
          <a:lstStyle/>
          <a:p>
            <a:pPr algn="ctr"/>
            <a:r>
              <a:rPr lang="en-US" sz="1100" dirty="0">
                <a:solidFill>
                  <a:srgbClr val="202192"/>
                </a:solidFill>
                <a:latin typeface="+mj-lt"/>
              </a:rPr>
              <a:t>Inbound</a:t>
            </a:r>
          </a:p>
        </p:txBody>
      </p:sp>
      <p:sp>
        <p:nvSpPr>
          <p:cNvPr id="54" name="TextBox 53">
            <a:extLst>
              <a:ext uri="{FF2B5EF4-FFF2-40B4-BE49-F238E27FC236}">
                <a16:creationId xmlns:a16="http://schemas.microsoft.com/office/drawing/2014/main" id="{0E99CED4-5582-914E-908A-0E4A104671D1}"/>
              </a:ext>
            </a:extLst>
          </p:cNvPr>
          <p:cNvSpPr txBox="1"/>
          <p:nvPr/>
        </p:nvSpPr>
        <p:spPr>
          <a:xfrm>
            <a:off x="4051821" y="3764985"/>
            <a:ext cx="1179977" cy="169277"/>
          </a:xfrm>
          <a:prstGeom prst="rect">
            <a:avLst/>
          </a:prstGeom>
          <a:noFill/>
        </p:spPr>
        <p:txBody>
          <a:bodyPr wrap="square" lIns="0" tIns="0" rIns="0" bIns="0" rtlCol="0" anchor="ctr">
            <a:spAutoFit/>
          </a:bodyPr>
          <a:lstStyle/>
          <a:p>
            <a:pPr algn="ctr"/>
            <a:r>
              <a:rPr lang="en-US" sz="1100" dirty="0">
                <a:solidFill>
                  <a:srgbClr val="202192"/>
                </a:solidFill>
                <a:latin typeface="+mj-lt"/>
              </a:rPr>
              <a:t>Outbound</a:t>
            </a:r>
          </a:p>
        </p:txBody>
      </p:sp>
      <p:sp>
        <p:nvSpPr>
          <p:cNvPr id="64" name="Rounded Rectangle 5">
            <a:extLst>
              <a:ext uri="{FF2B5EF4-FFF2-40B4-BE49-F238E27FC236}">
                <a16:creationId xmlns:a16="http://schemas.microsoft.com/office/drawing/2014/main" id="{D9EE8A03-7782-E849-9E20-B38D4B139BE1}"/>
              </a:ext>
            </a:extLst>
          </p:cNvPr>
          <p:cNvSpPr/>
          <p:nvPr/>
        </p:nvSpPr>
        <p:spPr bwMode="auto">
          <a:xfrm>
            <a:off x="2140758" y="1716705"/>
            <a:ext cx="3139825" cy="932319"/>
          </a:xfrm>
          <a:prstGeom prst="rect">
            <a:avLst/>
          </a:prstGeom>
          <a:solidFill>
            <a:schemeClr val="bg1"/>
          </a:solidFill>
          <a:ln>
            <a:noFill/>
          </a:ln>
          <a:effectLst>
            <a:outerShdw blurRad="152400" sx="102000" sy="102000" algn="ctr" rotWithShape="0">
              <a:prstClr val="black">
                <a:alpha val="5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Segoe UI Semibold"/>
                <a:ea typeface="+mn-ea"/>
                <a:cs typeface="+mn-cs"/>
              </a:rPr>
              <a:t>1 </a:t>
            </a:r>
            <a:endParaRPr kumimoji="0" lang="en-US" sz="2400" b="0" i="0" u="none" strike="noStrike" kern="1200" cap="none" spc="0" normalizeH="0" baseline="0" noProof="0" dirty="0">
              <a:ln>
                <a:noFill/>
              </a:ln>
              <a:solidFill>
                <a:srgbClr val="FFFFFF"/>
              </a:solidFill>
              <a:effectLst/>
              <a:uLnTx/>
              <a:uFillTx/>
              <a:latin typeface="Segoe UI Semibold"/>
              <a:ea typeface="+mn-ea"/>
              <a:cs typeface="+mn-cs"/>
            </a:endParaRPr>
          </a:p>
        </p:txBody>
      </p:sp>
      <p:sp>
        <p:nvSpPr>
          <p:cNvPr id="63" name="TextBox 62">
            <a:extLst>
              <a:ext uri="{FF2B5EF4-FFF2-40B4-BE49-F238E27FC236}">
                <a16:creationId xmlns:a16="http://schemas.microsoft.com/office/drawing/2014/main" id="{27A2D4D9-91AA-7541-8B17-EA3FBB2F5A96}"/>
              </a:ext>
            </a:extLst>
          </p:cNvPr>
          <p:cNvSpPr txBox="1"/>
          <p:nvPr/>
        </p:nvSpPr>
        <p:spPr>
          <a:xfrm>
            <a:off x="2633965" y="1845283"/>
            <a:ext cx="2007844" cy="677108"/>
          </a:xfrm>
          <a:prstGeom prst="rect">
            <a:avLst/>
          </a:prstGeom>
          <a:noFill/>
        </p:spPr>
        <p:txBody>
          <a:bodyPr wrap="square" lIns="0" tIns="0" rIns="0" bIns="0" rtlCol="0" anchor="ctr">
            <a:spAutoFit/>
          </a:bodyPr>
          <a:lstStyle/>
          <a:p>
            <a:pPr algn="ctr"/>
            <a:r>
              <a:rPr lang="en-US" sz="1100" dirty="0">
                <a:solidFill>
                  <a:srgbClr val="202192"/>
                </a:solidFill>
                <a:latin typeface="+mj-lt"/>
              </a:rPr>
              <a:t>Outbound component resiliency policies for `retries`, `timeouts and `circuit breakers` can be applied to message publishing</a:t>
            </a:r>
          </a:p>
        </p:txBody>
      </p:sp>
      <p:sp>
        <p:nvSpPr>
          <p:cNvPr id="65" name="Rounded Rectangle 5">
            <a:extLst>
              <a:ext uri="{FF2B5EF4-FFF2-40B4-BE49-F238E27FC236}">
                <a16:creationId xmlns:a16="http://schemas.microsoft.com/office/drawing/2014/main" id="{30CDB9A7-8C44-2E4B-9D28-010BD6C683F7}"/>
              </a:ext>
            </a:extLst>
          </p:cNvPr>
          <p:cNvSpPr/>
          <p:nvPr/>
        </p:nvSpPr>
        <p:spPr bwMode="auto">
          <a:xfrm>
            <a:off x="6492612" y="1721548"/>
            <a:ext cx="3139825" cy="932319"/>
          </a:xfrm>
          <a:prstGeom prst="rect">
            <a:avLst/>
          </a:prstGeom>
          <a:solidFill>
            <a:schemeClr val="bg1"/>
          </a:solidFill>
          <a:ln>
            <a:noFill/>
          </a:ln>
          <a:effectLst>
            <a:outerShdw blurRad="152400" sx="102000" sy="102000" algn="ctr" rotWithShape="0">
              <a:prstClr val="black">
                <a:alpha val="5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Segoe UI Semibold"/>
                <a:ea typeface="+mn-ea"/>
                <a:cs typeface="+mn-cs"/>
              </a:rPr>
              <a:t>1 </a:t>
            </a:r>
            <a:endParaRPr kumimoji="0" lang="en-US" sz="2400" b="0" i="0" u="none" strike="noStrike" kern="1200" cap="none" spc="0" normalizeH="0" baseline="0" noProof="0" dirty="0">
              <a:ln>
                <a:noFill/>
              </a:ln>
              <a:solidFill>
                <a:srgbClr val="FFFFFF"/>
              </a:solidFill>
              <a:effectLst/>
              <a:uLnTx/>
              <a:uFillTx/>
              <a:latin typeface="Segoe UI Semibold"/>
              <a:ea typeface="+mn-ea"/>
              <a:cs typeface="+mn-cs"/>
            </a:endParaRPr>
          </a:p>
        </p:txBody>
      </p:sp>
      <p:sp>
        <p:nvSpPr>
          <p:cNvPr id="60" name="TextBox 59">
            <a:extLst>
              <a:ext uri="{FF2B5EF4-FFF2-40B4-BE49-F238E27FC236}">
                <a16:creationId xmlns:a16="http://schemas.microsoft.com/office/drawing/2014/main" id="{68F35C1C-95BE-2846-AAFC-4D00A666FB77}"/>
              </a:ext>
            </a:extLst>
          </p:cNvPr>
          <p:cNvSpPr txBox="1"/>
          <p:nvPr/>
        </p:nvSpPr>
        <p:spPr>
          <a:xfrm>
            <a:off x="6849169" y="1839029"/>
            <a:ext cx="2410682" cy="677108"/>
          </a:xfrm>
          <a:prstGeom prst="rect">
            <a:avLst/>
          </a:prstGeom>
          <a:noFill/>
        </p:spPr>
        <p:txBody>
          <a:bodyPr wrap="square" lIns="0" tIns="0" rIns="0" bIns="0" rtlCol="0" anchor="ctr">
            <a:spAutoFit/>
          </a:bodyPr>
          <a:lstStyle/>
          <a:p>
            <a:pPr algn="ctr"/>
            <a:r>
              <a:rPr lang="en-US" sz="1100" dirty="0">
                <a:solidFill>
                  <a:srgbClr val="202192"/>
                </a:solidFill>
                <a:latin typeface="+mj-lt"/>
              </a:rPr>
              <a:t>Inbound component resiliency polices for `retries`, `timeouts and `circuit </a:t>
            </a:r>
            <a:r>
              <a:rPr lang="en-US" sz="1100">
                <a:solidFill>
                  <a:srgbClr val="202192"/>
                </a:solidFill>
                <a:latin typeface="+mj-lt"/>
              </a:rPr>
              <a:t>breakers</a:t>
            </a:r>
            <a:r>
              <a:rPr lang="en-US" sz="1100" dirty="0">
                <a:solidFill>
                  <a:srgbClr val="202192"/>
                </a:solidFill>
                <a:latin typeface="+mj-lt"/>
              </a:rPr>
              <a:t>` policies can be applied to subscriptions when delivering messages</a:t>
            </a:r>
          </a:p>
        </p:txBody>
      </p:sp>
      <p:sp>
        <p:nvSpPr>
          <p:cNvPr id="67" name="Rounded Rectangle 5">
            <a:extLst>
              <a:ext uri="{FF2B5EF4-FFF2-40B4-BE49-F238E27FC236}">
                <a16:creationId xmlns:a16="http://schemas.microsoft.com/office/drawing/2014/main" id="{C9096690-C273-0841-9296-045417A1DC99}"/>
              </a:ext>
            </a:extLst>
          </p:cNvPr>
          <p:cNvSpPr/>
          <p:nvPr/>
        </p:nvSpPr>
        <p:spPr bwMode="auto">
          <a:xfrm>
            <a:off x="4526087" y="4449524"/>
            <a:ext cx="3139825" cy="1156975"/>
          </a:xfrm>
          <a:prstGeom prst="rect">
            <a:avLst/>
          </a:prstGeom>
          <a:solidFill>
            <a:schemeClr val="bg1"/>
          </a:solidFill>
          <a:ln>
            <a:noFill/>
          </a:ln>
          <a:effectLst>
            <a:outerShdw blurRad="152400" sx="102000" sy="102000" algn="ctr" rotWithShape="0">
              <a:prstClr val="black">
                <a:alpha val="5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Segoe UI Semibold"/>
                <a:ea typeface="+mn-ea"/>
                <a:cs typeface="+mn-cs"/>
              </a:rPr>
              <a:t>1 </a:t>
            </a:r>
            <a:endParaRPr kumimoji="0" lang="en-US" sz="2400" b="0" i="0" u="none" strike="noStrike" kern="1200" cap="none" spc="0" normalizeH="0" baseline="0" noProof="0" dirty="0">
              <a:ln>
                <a:noFill/>
              </a:ln>
              <a:solidFill>
                <a:srgbClr val="FFFFFF"/>
              </a:solidFill>
              <a:effectLst/>
              <a:uLnTx/>
              <a:uFillTx/>
              <a:latin typeface="Segoe UI Semibold"/>
              <a:ea typeface="+mn-ea"/>
              <a:cs typeface="+mn-cs"/>
            </a:endParaRPr>
          </a:p>
        </p:txBody>
      </p:sp>
      <p:sp>
        <p:nvSpPr>
          <p:cNvPr id="58" name="TextBox 57">
            <a:extLst>
              <a:ext uri="{FF2B5EF4-FFF2-40B4-BE49-F238E27FC236}">
                <a16:creationId xmlns:a16="http://schemas.microsoft.com/office/drawing/2014/main" id="{61B774DA-AD0B-3143-BA70-CD25074F20BA}"/>
              </a:ext>
            </a:extLst>
          </p:cNvPr>
          <p:cNvSpPr txBox="1"/>
          <p:nvPr/>
        </p:nvSpPr>
        <p:spPr>
          <a:xfrm>
            <a:off x="4602723" y="4558651"/>
            <a:ext cx="2986551" cy="938719"/>
          </a:xfrm>
          <a:prstGeom prst="rect">
            <a:avLst/>
          </a:prstGeom>
          <a:noFill/>
        </p:spPr>
        <p:txBody>
          <a:bodyPr wrap="square">
            <a:spAutoFit/>
          </a:bodyPr>
          <a:lstStyle/>
          <a:p>
            <a:pPr algn="ctr"/>
            <a:r>
              <a:rPr lang="en-US" sz="1100" dirty="0">
                <a:solidFill>
                  <a:srgbClr val="202192"/>
                </a:solidFill>
                <a:latin typeface="+mj-lt"/>
              </a:rPr>
              <a:t>Additionally, many pub/sub components have `retry` capabilities built-in. The policies are configured on a per component basis.</a:t>
            </a:r>
            <a:br>
              <a:rPr lang="en-US" sz="1100" dirty="0">
                <a:solidFill>
                  <a:srgbClr val="202192"/>
                </a:solidFill>
                <a:latin typeface="+mj-lt"/>
              </a:rPr>
            </a:br>
            <a:br>
              <a:rPr lang="en-US" sz="1100" dirty="0">
                <a:solidFill>
                  <a:srgbClr val="202192"/>
                </a:solidFill>
                <a:latin typeface="+mj-lt"/>
              </a:rPr>
            </a:br>
            <a:r>
              <a:rPr lang="en-US" sz="1100" dirty="0">
                <a:solidFill>
                  <a:srgbClr val="202192"/>
                </a:solidFill>
                <a:latin typeface="+mj-lt"/>
              </a:rPr>
              <a:t>For example, Kafka, RabbitMQ  and Redis</a:t>
            </a:r>
          </a:p>
        </p:txBody>
      </p:sp>
    </p:spTree>
    <p:extLst>
      <p:ext uri="{BB962C8B-B14F-4D97-AF65-F5344CB8AC3E}">
        <p14:creationId xmlns:p14="http://schemas.microsoft.com/office/powerpoint/2010/main" val="25019417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6C3D9-266F-456C-A054-C814BBF7C64D}"/>
              </a:ext>
            </a:extLst>
          </p:cNvPr>
          <p:cNvSpPr>
            <a:spLocks noGrp="1"/>
          </p:cNvSpPr>
          <p:nvPr>
            <p:ph type="title"/>
          </p:nvPr>
        </p:nvSpPr>
        <p:spPr/>
        <p:txBody>
          <a:bodyPr/>
          <a:lstStyle/>
          <a:p>
            <a:r>
              <a:rPr lang="en-US"/>
              <a:t>Dapr hosting environments</a:t>
            </a:r>
          </a:p>
        </p:txBody>
      </p:sp>
      <p:sp>
        <p:nvSpPr>
          <p:cNvPr id="11" name="Rectangle 10">
            <a:extLst>
              <a:ext uri="{FF2B5EF4-FFF2-40B4-BE49-F238E27FC236}">
                <a16:creationId xmlns:a16="http://schemas.microsoft.com/office/drawing/2014/main" id="{44090A31-4FF3-4A0E-A5E2-930339183300}"/>
              </a:ext>
            </a:extLst>
          </p:cNvPr>
          <p:cNvSpPr/>
          <p:nvPr/>
        </p:nvSpPr>
        <p:spPr bwMode="auto">
          <a:xfrm>
            <a:off x="8064074" y="1443413"/>
            <a:ext cx="3134463" cy="4250915"/>
          </a:xfrm>
          <a:prstGeom prst="rect">
            <a:avLst/>
          </a:prstGeom>
          <a:solidFill>
            <a:schemeClr val="bg1"/>
          </a:solidFill>
          <a:ln w="28575">
            <a:noFill/>
            <a:headEnd type="none" w="med" len="med"/>
            <a:tailEnd type="none" w="med" len="med"/>
          </a:ln>
          <a:effectLst>
            <a:glow rad="101600">
              <a:schemeClr val="accent1">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640080" rIns="182880" bIns="146304" numCol="1" spcCol="0" rtlCol="0" fromWordArt="0" anchor="t" anchorCtr="0" forceAA="0" compatLnSpc="1">
            <a:prstTxWarp prst="textNoShape">
              <a:avLst/>
            </a:prstTxWarp>
            <a:noAutofit/>
          </a:bodyPr>
          <a:lstStyle/>
          <a:p>
            <a:pPr marL="342900" indent="-342900" defTabSz="932472" fontAlgn="base">
              <a:spcBef>
                <a:spcPct val="0"/>
              </a:spcBef>
              <a:spcAft>
                <a:spcPts val="600"/>
              </a:spcAft>
              <a:buFont typeface="Arial" panose="020B0604020202020204" pitchFamily="34" charset="0"/>
              <a:buChar char="•"/>
            </a:pPr>
            <a:endParaRPr lang="en-US" sz="1400" dirty="0">
              <a:solidFill>
                <a:schemeClr val="tx1"/>
              </a:solidFill>
              <a:cs typeface="Segoe UI" pitchFamily="34" charset="0"/>
            </a:endParaRPr>
          </a:p>
          <a:p>
            <a:pPr marL="342900" indent="-342900" defTabSz="932472" fontAlgn="base">
              <a:spcBef>
                <a:spcPct val="0"/>
              </a:spcBef>
              <a:spcAft>
                <a:spcPts val="600"/>
              </a:spcAft>
              <a:buFont typeface="Arial" panose="020B0604020202020204" pitchFamily="34" charset="0"/>
              <a:buChar char="•"/>
            </a:pPr>
            <a:r>
              <a:rPr lang="en-US" sz="1400" dirty="0">
                <a:solidFill>
                  <a:schemeClr val="tx1"/>
                </a:solidFill>
                <a:cs typeface="Segoe UI" pitchFamily="34" charset="0"/>
              </a:rPr>
              <a:t>Get started with </a:t>
            </a:r>
            <a:r>
              <a:rPr lang="en-US" sz="1400" dirty="0" err="1">
                <a:solidFill>
                  <a:schemeClr val="tx1"/>
                </a:solidFill>
                <a:cs typeface="Segoe UI" pitchFamily="34" charset="0"/>
              </a:rPr>
              <a:t>dapr</a:t>
            </a:r>
            <a:r>
              <a:rPr lang="en-US" sz="1400" dirty="0">
                <a:solidFill>
                  <a:schemeClr val="tx1"/>
                </a:solidFill>
                <a:cs typeface="Segoe UI" pitchFamily="34" charset="0"/>
              </a:rPr>
              <a:t> </a:t>
            </a:r>
            <a:r>
              <a:rPr lang="en-US" sz="1400" dirty="0" err="1">
                <a:solidFill>
                  <a:schemeClr val="tx1"/>
                </a:solidFill>
                <a:cs typeface="Segoe UI" pitchFamily="34" charset="0"/>
              </a:rPr>
              <a:t>init</a:t>
            </a:r>
            <a:r>
              <a:rPr lang="en-US" sz="1400" dirty="0">
                <a:solidFill>
                  <a:schemeClr val="tx1"/>
                </a:solidFill>
                <a:cs typeface="Segoe UI" pitchFamily="34" charset="0"/>
              </a:rPr>
              <a:t> -k</a:t>
            </a:r>
          </a:p>
          <a:p>
            <a:pPr marL="342900" indent="-342900" defTabSz="932472" fontAlgn="base">
              <a:spcBef>
                <a:spcPct val="0"/>
              </a:spcBef>
              <a:spcAft>
                <a:spcPts val="600"/>
              </a:spcAft>
              <a:buFont typeface="Arial" panose="020B0604020202020204" pitchFamily="34" charset="0"/>
              <a:buChar char="•"/>
            </a:pPr>
            <a:r>
              <a:rPr lang="en-US" sz="1400" dirty="0">
                <a:solidFill>
                  <a:schemeClr val="tx1"/>
                </a:solidFill>
                <a:cs typeface="Segoe UI" pitchFamily="34" charset="0"/>
              </a:rPr>
              <a:t>Integrated </a:t>
            </a:r>
            <a:r>
              <a:rPr lang="en-US" sz="1400" dirty="0" err="1">
                <a:solidFill>
                  <a:schemeClr val="tx1"/>
                </a:solidFill>
                <a:cs typeface="Segoe UI" pitchFamily="34" charset="0"/>
              </a:rPr>
              <a:t>Dapr</a:t>
            </a:r>
            <a:r>
              <a:rPr lang="en-US" sz="1400" dirty="0">
                <a:solidFill>
                  <a:schemeClr val="tx1"/>
                </a:solidFill>
                <a:cs typeface="Segoe UI" pitchFamily="34" charset="0"/>
              </a:rPr>
              <a:t> control plane</a:t>
            </a:r>
          </a:p>
          <a:p>
            <a:pPr marL="342900" lvl="1" indent="-342900" defTabSz="932472" fontAlgn="base">
              <a:spcBef>
                <a:spcPct val="0"/>
              </a:spcBef>
              <a:spcAft>
                <a:spcPts val="600"/>
              </a:spcAft>
              <a:buFont typeface="Arial" panose="020B0604020202020204" pitchFamily="34" charset="0"/>
              <a:buChar char="•"/>
            </a:pPr>
            <a:r>
              <a:rPr lang="en-US" sz="1400" dirty="0">
                <a:solidFill>
                  <a:schemeClr val="tx1"/>
                </a:solidFill>
                <a:cs typeface="Segoe UI" pitchFamily="34" charset="0"/>
              </a:rPr>
              <a:t>Deploys dashboard, placement, operator, sentry, and injector pods</a:t>
            </a:r>
          </a:p>
          <a:p>
            <a:pPr marL="342900" indent="-342900" defTabSz="932472" fontAlgn="base">
              <a:spcBef>
                <a:spcPct val="0"/>
              </a:spcBef>
              <a:spcAft>
                <a:spcPts val="600"/>
              </a:spcAft>
              <a:buFont typeface="Arial" panose="020B0604020202020204" pitchFamily="34" charset="0"/>
              <a:buChar char="•"/>
            </a:pPr>
            <a:r>
              <a:rPr lang="en-US" sz="1400" dirty="0">
                <a:solidFill>
                  <a:schemeClr val="tx1"/>
                </a:solidFill>
                <a:cs typeface="Segoe UI" pitchFamily="34" charset="0"/>
              </a:rPr>
              <a:t>Automatically inject </a:t>
            </a:r>
            <a:r>
              <a:rPr lang="en-US" sz="1400" dirty="0" err="1">
                <a:solidFill>
                  <a:schemeClr val="tx1"/>
                </a:solidFill>
                <a:cs typeface="Segoe UI" pitchFamily="34" charset="0"/>
              </a:rPr>
              <a:t>Dapr</a:t>
            </a:r>
            <a:r>
              <a:rPr lang="en-US" sz="1400" dirty="0">
                <a:solidFill>
                  <a:schemeClr val="tx1"/>
                </a:solidFill>
                <a:cs typeface="Segoe UI" pitchFamily="34" charset="0"/>
              </a:rPr>
              <a:t> sidecar into all annotated pods</a:t>
            </a:r>
          </a:p>
          <a:p>
            <a:pPr marL="342900" indent="-342900" defTabSz="932472" fontAlgn="base">
              <a:spcBef>
                <a:spcPct val="0"/>
              </a:spcBef>
              <a:spcAft>
                <a:spcPts val="600"/>
              </a:spcAft>
              <a:buFont typeface="Arial" panose="020B0604020202020204" pitchFamily="34" charset="0"/>
              <a:buChar char="•"/>
            </a:pPr>
            <a:r>
              <a:rPr lang="en-US" sz="1400" dirty="0">
                <a:solidFill>
                  <a:schemeClr val="tx1"/>
                </a:solidFill>
                <a:cs typeface="Segoe UI" pitchFamily="34" charset="0"/>
              </a:rPr>
              <a:t>Upgrade with </a:t>
            </a:r>
            <a:r>
              <a:rPr lang="en-US" sz="1400" dirty="0" err="1">
                <a:solidFill>
                  <a:schemeClr val="tx1"/>
                </a:solidFill>
                <a:cs typeface="Segoe UI" pitchFamily="34" charset="0"/>
              </a:rPr>
              <a:t>dapr</a:t>
            </a:r>
            <a:r>
              <a:rPr lang="en-US" sz="1400" dirty="0">
                <a:solidFill>
                  <a:schemeClr val="tx1"/>
                </a:solidFill>
                <a:cs typeface="Segoe UI" pitchFamily="34" charset="0"/>
              </a:rPr>
              <a:t> upgrade or Helm</a:t>
            </a:r>
          </a:p>
        </p:txBody>
      </p:sp>
      <p:grpSp>
        <p:nvGrpSpPr>
          <p:cNvPr id="14" name="Group 13">
            <a:extLst>
              <a:ext uri="{FF2B5EF4-FFF2-40B4-BE49-F238E27FC236}">
                <a16:creationId xmlns:a16="http://schemas.microsoft.com/office/drawing/2014/main" id="{871DAC82-9814-41F4-B7E7-5C05FA1B32A6}"/>
              </a:ext>
            </a:extLst>
          </p:cNvPr>
          <p:cNvGrpSpPr/>
          <p:nvPr/>
        </p:nvGrpSpPr>
        <p:grpSpPr>
          <a:xfrm>
            <a:off x="8302927" y="1574242"/>
            <a:ext cx="2677650" cy="499097"/>
            <a:chOff x="798911" y="1941841"/>
            <a:chExt cx="2478688" cy="387229"/>
          </a:xfrm>
        </p:grpSpPr>
        <p:sp>
          <p:nvSpPr>
            <p:cNvPr id="15" name="Rectangle 14">
              <a:extLst>
                <a:ext uri="{FF2B5EF4-FFF2-40B4-BE49-F238E27FC236}">
                  <a16:creationId xmlns:a16="http://schemas.microsoft.com/office/drawing/2014/main" id="{03F3250D-90F0-409B-9300-5BDCF43B9C7D}"/>
                </a:ext>
              </a:extLst>
            </p:cNvPr>
            <p:cNvSpPr/>
            <p:nvPr/>
          </p:nvSpPr>
          <p:spPr bwMode="auto">
            <a:xfrm>
              <a:off x="798911" y="1990276"/>
              <a:ext cx="2478688" cy="29036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pic>
          <p:nvPicPr>
            <p:cNvPr id="16" name="Graphic 15">
              <a:extLst>
                <a:ext uri="{FF2B5EF4-FFF2-40B4-BE49-F238E27FC236}">
                  <a16:creationId xmlns:a16="http://schemas.microsoft.com/office/drawing/2014/main" id="{39EB64B1-7FA6-4AA8-B300-9E304AAA8885}"/>
                </a:ext>
              </a:extLst>
            </p:cNvPr>
            <p:cNvPicPr>
              <a:picLocks noChangeAspect="1"/>
            </p:cNvPicPr>
            <p:nvPr/>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932407" y="1941841"/>
              <a:ext cx="2190733" cy="387229"/>
            </a:xfrm>
            <a:prstGeom prst="rect">
              <a:avLst/>
            </a:prstGeom>
          </p:spPr>
        </p:pic>
      </p:grpSp>
      <p:sp>
        <p:nvSpPr>
          <p:cNvPr id="17" name="Rectangle 16">
            <a:extLst>
              <a:ext uri="{FF2B5EF4-FFF2-40B4-BE49-F238E27FC236}">
                <a16:creationId xmlns:a16="http://schemas.microsoft.com/office/drawing/2014/main" id="{DD2206E5-645A-4F46-9E36-957F8F947211}"/>
              </a:ext>
            </a:extLst>
          </p:cNvPr>
          <p:cNvSpPr/>
          <p:nvPr/>
        </p:nvSpPr>
        <p:spPr bwMode="auto">
          <a:xfrm>
            <a:off x="626084" y="1443414"/>
            <a:ext cx="3051361" cy="4252306"/>
          </a:xfrm>
          <a:prstGeom prst="rect">
            <a:avLst/>
          </a:prstGeom>
          <a:solidFill>
            <a:schemeClr val="bg1"/>
          </a:solidFill>
          <a:ln w="28575">
            <a:noFill/>
            <a:headEnd type="none" w="med" len="med"/>
            <a:tailEnd type="none" w="med" len="med"/>
          </a:ln>
          <a:effectLst>
            <a:outerShdw blurRad="63500" sx="101000" sy="101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640080" rIns="182880" bIns="146304" numCol="1" spcCol="0" rtlCol="0" fromWordArt="0" anchor="t" anchorCtr="0" forceAA="0" compatLnSpc="1">
            <a:prstTxWarp prst="textNoShape">
              <a:avLst/>
            </a:prstTxWarp>
            <a:noAutofit/>
          </a:bodyPr>
          <a:lstStyle/>
          <a:p>
            <a:pPr marL="342900" indent="-342900" algn="l" defTabSz="932472" fontAlgn="base">
              <a:spcBef>
                <a:spcPct val="0"/>
              </a:spcBef>
              <a:spcAft>
                <a:spcPts val="1200"/>
              </a:spcAft>
              <a:buFont typeface="Arial" panose="020B0604020202020204" pitchFamily="34" charset="0"/>
              <a:buChar char="•"/>
            </a:pPr>
            <a:endParaRPr lang="en-US" sz="1400" dirty="0">
              <a:solidFill>
                <a:schemeClr val="tx1"/>
              </a:solidFill>
              <a:ea typeface="Segoe UI" pitchFamily="34" charset="0"/>
              <a:cs typeface="Segoe UI" pitchFamily="34" charset="0"/>
            </a:endParaRPr>
          </a:p>
          <a:p>
            <a:pPr marL="342900" indent="-342900" algn="l" defTabSz="932472" fontAlgn="base">
              <a:spcBef>
                <a:spcPct val="0"/>
              </a:spcBef>
              <a:spcAft>
                <a:spcPts val="1200"/>
              </a:spcAft>
              <a:buFont typeface="Arial" panose="020B0604020202020204" pitchFamily="34" charset="0"/>
              <a:buChar char="•"/>
            </a:pPr>
            <a:r>
              <a:rPr lang="en-US" sz="1400" dirty="0">
                <a:solidFill>
                  <a:schemeClr val="tx1"/>
                </a:solidFill>
                <a:ea typeface="Segoe UI" pitchFamily="34" charset="0"/>
                <a:cs typeface="Segoe UI" pitchFamily="34" charset="0"/>
              </a:rPr>
              <a:t>Get started with </a:t>
            </a:r>
            <a:r>
              <a:rPr lang="en-US" sz="1400" dirty="0" err="1">
                <a:solidFill>
                  <a:schemeClr val="tx1"/>
                </a:solidFill>
                <a:latin typeface="Consolas" panose="020B0609020204030204" pitchFamily="49" charset="0"/>
                <a:ea typeface="Segoe UI" pitchFamily="34" charset="0"/>
                <a:cs typeface="Segoe UI" pitchFamily="34" charset="0"/>
              </a:rPr>
              <a:t>dapr</a:t>
            </a:r>
            <a:r>
              <a:rPr lang="en-US" sz="1400" dirty="0">
                <a:solidFill>
                  <a:schemeClr val="tx1"/>
                </a:solidFill>
                <a:latin typeface="Consolas" panose="020B0609020204030204" pitchFamily="49" charset="0"/>
                <a:ea typeface="Segoe UI" pitchFamily="34" charset="0"/>
                <a:cs typeface="Segoe UI" pitchFamily="34" charset="0"/>
              </a:rPr>
              <a:t> </a:t>
            </a:r>
            <a:r>
              <a:rPr lang="en-US" sz="1400" dirty="0" err="1">
                <a:solidFill>
                  <a:schemeClr val="tx1"/>
                </a:solidFill>
                <a:latin typeface="Consolas" panose="020B0609020204030204" pitchFamily="49" charset="0"/>
                <a:ea typeface="Segoe UI" pitchFamily="34" charset="0"/>
                <a:cs typeface="Segoe UI" pitchFamily="34" charset="0"/>
              </a:rPr>
              <a:t>init</a:t>
            </a:r>
            <a:endParaRPr lang="en-US" sz="1400" dirty="0">
              <a:solidFill>
                <a:schemeClr val="tx1"/>
              </a:solidFill>
              <a:latin typeface="Consolas" panose="020B0609020204030204" pitchFamily="49" charset="0"/>
              <a:ea typeface="Segoe UI" pitchFamily="34" charset="0"/>
              <a:cs typeface="Segoe UI" pitchFamily="34" charset="0"/>
            </a:endParaRPr>
          </a:p>
          <a:p>
            <a:pPr marL="342900" indent="-342900" algn="l" defTabSz="932472" fontAlgn="base">
              <a:spcBef>
                <a:spcPct val="0"/>
              </a:spcBef>
              <a:spcAft>
                <a:spcPts val="600"/>
              </a:spcAft>
              <a:buFont typeface="Arial" panose="020B0604020202020204" pitchFamily="34" charset="0"/>
              <a:buChar char="•"/>
            </a:pPr>
            <a:r>
              <a:rPr lang="en-US" sz="1400" dirty="0">
                <a:solidFill>
                  <a:schemeClr val="tx1"/>
                </a:solidFill>
                <a:ea typeface="Segoe UI" pitchFamily="34" charset="0"/>
                <a:cs typeface="Segoe UI" pitchFamily="34" charset="0"/>
              </a:rPr>
              <a:t>Easy setup with Docker images</a:t>
            </a:r>
          </a:p>
          <a:p>
            <a:pPr marL="800100" lvl="1" indent="-342900" defTabSz="932472" fontAlgn="base">
              <a:spcBef>
                <a:spcPct val="0"/>
              </a:spcBef>
              <a:spcAft>
                <a:spcPts val="600"/>
              </a:spcAft>
              <a:buFont typeface="Arial" panose="020B0604020202020204" pitchFamily="34" charset="0"/>
              <a:buChar char="•"/>
            </a:pPr>
            <a:r>
              <a:rPr lang="en-US" sz="1100" dirty="0">
                <a:solidFill>
                  <a:schemeClr val="tx1"/>
                </a:solidFill>
                <a:ea typeface="Segoe UI" pitchFamily="34" charset="0"/>
                <a:cs typeface="Segoe UI" pitchFamily="34" charset="0"/>
              </a:rPr>
              <a:t>Sets up placement, </a:t>
            </a:r>
            <a:r>
              <a:rPr lang="en-US" sz="1100" dirty="0" err="1">
                <a:solidFill>
                  <a:schemeClr val="tx1"/>
                </a:solidFill>
                <a:ea typeface="Segoe UI" pitchFamily="34" charset="0"/>
                <a:cs typeface="Segoe UI" pitchFamily="34" charset="0"/>
              </a:rPr>
              <a:t>Zipkin</a:t>
            </a:r>
            <a:r>
              <a:rPr lang="en-US" sz="1100" dirty="0">
                <a:solidFill>
                  <a:schemeClr val="tx1"/>
                </a:solidFill>
                <a:ea typeface="Segoe UI" pitchFamily="34" charset="0"/>
                <a:cs typeface="Segoe UI" pitchFamily="34" charset="0"/>
              </a:rPr>
              <a:t>, Redis</a:t>
            </a:r>
          </a:p>
          <a:p>
            <a:pPr marL="800100" lvl="1" indent="-342900" defTabSz="932472" fontAlgn="base">
              <a:spcBef>
                <a:spcPct val="0"/>
              </a:spcBef>
              <a:spcAft>
                <a:spcPts val="1200"/>
              </a:spcAft>
              <a:buFont typeface="Arial" panose="020B0604020202020204" pitchFamily="34" charset="0"/>
              <a:buChar char="•"/>
            </a:pPr>
            <a:r>
              <a:rPr lang="en-US" sz="1100" dirty="0">
                <a:solidFill>
                  <a:schemeClr val="tx1"/>
                </a:solidFill>
                <a:latin typeface="Consolas" panose="020B0609020204030204" pitchFamily="49" charset="0"/>
                <a:ea typeface="Segoe UI" pitchFamily="34" charset="0"/>
                <a:cs typeface="Segoe UI" pitchFamily="34" charset="0"/>
              </a:rPr>
              <a:t>slim-</a:t>
            </a:r>
            <a:r>
              <a:rPr lang="en-US" sz="1100" dirty="0" err="1">
                <a:solidFill>
                  <a:schemeClr val="tx1"/>
                </a:solidFill>
                <a:latin typeface="Consolas" panose="020B0609020204030204" pitchFamily="49" charset="0"/>
                <a:ea typeface="Segoe UI" pitchFamily="34" charset="0"/>
                <a:cs typeface="Segoe UI" pitchFamily="34" charset="0"/>
              </a:rPr>
              <a:t>init</a:t>
            </a:r>
            <a:r>
              <a:rPr lang="en-US" sz="1100" dirty="0">
                <a:solidFill>
                  <a:schemeClr val="tx1"/>
                </a:solidFill>
                <a:ea typeface="Segoe UI" pitchFamily="34" charset="0"/>
                <a:cs typeface="Segoe UI" pitchFamily="34" charset="0"/>
              </a:rPr>
              <a:t> available without Docker</a:t>
            </a:r>
          </a:p>
          <a:p>
            <a:pPr marL="342900" indent="-342900" defTabSz="932472" fontAlgn="base">
              <a:spcBef>
                <a:spcPct val="0"/>
              </a:spcBef>
              <a:spcAft>
                <a:spcPts val="600"/>
              </a:spcAft>
              <a:buFont typeface="Arial" panose="020B0604020202020204" pitchFamily="34" charset="0"/>
              <a:buChar char="•"/>
            </a:pPr>
            <a:r>
              <a:rPr lang="en-US" sz="1400" dirty="0">
                <a:solidFill>
                  <a:schemeClr val="tx1"/>
                </a:solidFill>
                <a:ea typeface="Segoe UI" pitchFamily="34" charset="0"/>
                <a:cs typeface="Segoe UI" pitchFamily="34" charset="0"/>
              </a:rPr>
              <a:t>Run any application with </a:t>
            </a:r>
            <a:r>
              <a:rPr lang="en-US" sz="1400" dirty="0" err="1">
                <a:solidFill>
                  <a:schemeClr val="tx1"/>
                </a:solidFill>
                <a:ea typeface="Segoe UI" pitchFamily="34" charset="0"/>
                <a:cs typeface="Segoe UI" pitchFamily="34" charset="0"/>
              </a:rPr>
              <a:t>Dapr</a:t>
            </a:r>
            <a:r>
              <a:rPr lang="en-US" sz="1400" dirty="0">
                <a:solidFill>
                  <a:schemeClr val="tx1"/>
                </a:solidFill>
                <a:ea typeface="Segoe UI" pitchFamily="34" charset="0"/>
                <a:cs typeface="Segoe UI" pitchFamily="34" charset="0"/>
              </a:rPr>
              <a:t> sidecar using </a:t>
            </a:r>
            <a:r>
              <a:rPr lang="en-US" sz="1400" dirty="0" err="1">
                <a:solidFill>
                  <a:schemeClr val="tx1"/>
                </a:solidFill>
                <a:latin typeface="Consolas" panose="020B0609020204030204" pitchFamily="49" charset="0"/>
                <a:ea typeface="Segoe UI" pitchFamily="34" charset="0"/>
                <a:cs typeface="Segoe UI" pitchFamily="34" charset="0"/>
              </a:rPr>
              <a:t>dapr</a:t>
            </a:r>
            <a:r>
              <a:rPr lang="en-US" sz="1400" dirty="0">
                <a:solidFill>
                  <a:schemeClr val="tx1"/>
                </a:solidFill>
                <a:latin typeface="Consolas" panose="020B0609020204030204" pitchFamily="49" charset="0"/>
                <a:ea typeface="Segoe UI" pitchFamily="34" charset="0"/>
                <a:cs typeface="Segoe UI" pitchFamily="34" charset="0"/>
              </a:rPr>
              <a:t> run</a:t>
            </a:r>
          </a:p>
          <a:p>
            <a:pPr marL="342900" indent="-342900" defTabSz="932472" fontAlgn="base">
              <a:spcBef>
                <a:spcPct val="0"/>
              </a:spcBef>
              <a:spcAft>
                <a:spcPts val="600"/>
              </a:spcAft>
              <a:buFont typeface="Arial" panose="020B0604020202020204" pitchFamily="34" charset="0"/>
              <a:buChar char="•"/>
            </a:pPr>
            <a:r>
              <a:rPr lang="en-US" sz="1400" dirty="0">
                <a:solidFill>
                  <a:schemeClr val="tx1"/>
                </a:solidFill>
                <a:ea typeface="Segoe UI" pitchFamily="34" charset="0"/>
                <a:cs typeface="Segoe UI" pitchFamily="34" charset="0"/>
              </a:rPr>
              <a:t>Slim mode does executable deployment (no Docker images)</a:t>
            </a:r>
          </a:p>
          <a:p>
            <a:pPr marL="342900" indent="-342900" defTabSz="932472" fontAlgn="base">
              <a:spcBef>
                <a:spcPct val="0"/>
              </a:spcBef>
              <a:spcAft>
                <a:spcPts val="600"/>
              </a:spcAft>
              <a:buFont typeface="Arial" panose="020B0604020202020204" pitchFamily="34" charset="0"/>
              <a:buChar char="•"/>
            </a:pPr>
            <a:endParaRPr lang="en-US" sz="1400" dirty="0">
              <a:solidFill>
                <a:schemeClr val="tx1"/>
              </a:solidFill>
              <a:latin typeface="Consolas" panose="020B0609020204030204" pitchFamily="49" charset="0"/>
              <a:ea typeface="Segoe UI" pitchFamily="34" charset="0"/>
              <a:cs typeface="Segoe UI" pitchFamily="34" charset="0"/>
            </a:endParaRPr>
          </a:p>
          <a:p>
            <a:pPr marL="342900" indent="-342900" defTabSz="932472" fontAlgn="base">
              <a:spcBef>
                <a:spcPct val="0"/>
              </a:spcBef>
              <a:spcAft>
                <a:spcPts val="600"/>
              </a:spcAft>
              <a:buFont typeface="Arial" panose="020B0604020202020204" pitchFamily="34" charset="0"/>
              <a:buChar char="•"/>
            </a:pPr>
            <a:endParaRPr lang="en-US" sz="1400" dirty="0">
              <a:solidFill>
                <a:schemeClr val="tx1"/>
              </a:solidFill>
              <a:latin typeface="Consolas" panose="020B0609020204030204" pitchFamily="49" charset="0"/>
              <a:ea typeface="Segoe UI" pitchFamily="34" charset="0"/>
              <a:cs typeface="Segoe UI" pitchFamily="34" charset="0"/>
            </a:endParaRPr>
          </a:p>
          <a:p>
            <a:pPr marL="342900" indent="-342900" algn="l" defTabSz="932472" fontAlgn="base">
              <a:spcBef>
                <a:spcPct val="0"/>
              </a:spcBef>
              <a:spcAft>
                <a:spcPts val="600"/>
              </a:spcAft>
              <a:buFont typeface="Arial" panose="020B0604020202020204" pitchFamily="34" charset="0"/>
              <a:buChar char="•"/>
            </a:pPr>
            <a:endParaRPr lang="en-US" sz="2000" dirty="0">
              <a:solidFill>
                <a:schemeClr val="tx1"/>
              </a:solidFill>
              <a:ea typeface="Segoe UI" pitchFamily="34" charset="0"/>
              <a:cs typeface="Segoe UI" pitchFamily="34" charset="0"/>
            </a:endParaRPr>
          </a:p>
        </p:txBody>
      </p:sp>
      <p:sp>
        <p:nvSpPr>
          <p:cNvPr id="19" name="Rectangle 18">
            <a:extLst>
              <a:ext uri="{FF2B5EF4-FFF2-40B4-BE49-F238E27FC236}">
                <a16:creationId xmlns:a16="http://schemas.microsoft.com/office/drawing/2014/main" id="{34436AA0-D322-4EBB-B10F-5B925E5EB701}"/>
              </a:ext>
            </a:extLst>
          </p:cNvPr>
          <p:cNvSpPr/>
          <p:nvPr/>
        </p:nvSpPr>
        <p:spPr bwMode="auto">
          <a:xfrm>
            <a:off x="1211423" y="1685490"/>
            <a:ext cx="2053234" cy="29036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2400" dirty="0">
                <a:solidFill>
                  <a:schemeClr val="tx1"/>
                </a:solidFill>
                <a:latin typeface="+mj-lt"/>
                <a:ea typeface="Segoe UI" pitchFamily="34" charset="0"/>
                <a:cs typeface="Segoe UI" pitchFamily="34" charset="0"/>
              </a:rPr>
              <a:t>Self-hosted</a:t>
            </a:r>
          </a:p>
        </p:txBody>
      </p:sp>
      <p:sp>
        <p:nvSpPr>
          <p:cNvPr id="10" name="Rectangle 9">
            <a:extLst>
              <a:ext uri="{FF2B5EF4-FFF2-40B4-BE49-F238E27FC236}">
                <a16:creationId xmlns:a16="http://schemas.microsoft.com/office/drawing/2014/main" id="{99E61537-3F8A-B78F-E4BD-D042B187233C}"/>
              </a:ext>
            </a:extLst>
          </p:cNvPr>
          <p:cNvSpPr/>
          <p:nvPr/>
        </p:nvSpPr>
        <p:spPr bwMode="auto">
          <a:xfrm>
            <a:off x="4352129" y="1444805"/>
            <a:ext cx="3051361" cy="4250915"/>
          </a:xfrm>
          <a:prstGeom prst="rect">
            <a:avLst/>
          </a:prstGeom>
          <a:solidFill>
            <a:schemeClr val="bg1"/>
          </a:solidFill>
          <a:ln w="28575">
            <a:noFill/>
            <a:headEnd type="none" w="med" len="med"/>
            <a:tailEnd type="none" w="med" len="med"/>
          </a:ln>
          <a:effectLst>
            <a:outerShdw blurRad="63500" sx="101000" sy="101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640080" rIns="182880" bIns="146304" numCol="1" spcCol="0" rtlCol="0" fromWordArt="0" anchor="t" anchorCtr="0" forceAA="0" compatLnSpc="1">
            <a:prstTxWarp prst="textNoShape">
              <a:avLst/>
            </a:prstTxWarp>
            <a:noAutofit/>
          </a:bodyPr>
          <a:lstStyle/>
          <a:p>
            <a:pPr marL="342900" indent="-342900" algn="l" defTabSz="932472" fontAlgn="base">
              <a:spcBef>
                <a:spcPct val="0"/>
              </a:spcBef>
              <a:spcAft>
                <a:spcPts val="1200"/>
              </a:spcAft>
              <a:buFont typeface="Arial" panose="020B0604020202020204" pitchFamily="34" charset="0"/>
              <a:buChar char="•"/>
            </a:pPr>
            <a:endParaRPr lang="en-US" sz="1400" dirty="0">
              <a:solidFill>
                <a:schemeClr val="tx1"/>
              </a:solidFill>
              <a:ea typeface="Segoe UI" pitchFamily="34" charset="0"/>
              <a:cs typeface="Segoe UI" pitchFamily="34" charset="0"/>
            </a:endParaRPr>
          </a:p>
          <a:p>
            <a:pPr marL="342900" indent="-342900" algn="l" defTabSz="932472" fontAlgn="base">
              <a:spcBef>
                <a:spcPct val="0"/>
              </a:spcBef>
              <a:spcAft>
                <a:spcPts val="1200"/>
              </a:spcAft>
              <a:buFont typeface="Arial" panose="020B0604020202020204" pitchFamily="34" charset="0"/>
              <a:buChar char="•"/>
            </a:pPr>
            <a:r>
              <a:rPr lang="en-US" sz="1400" dirty="0">
                <a:solidFill>
                  <a:schemeClr val="tx1"/>
                </a:solidFill>
                <a:ea typeface="Segoe UI" pitchFamily="34" charset="0"/>
                <a:cs typeface="Segoe UI" pitchFamily="34" charset="0"/>
              </a:rPr>
              <a:t>Self-deploy </a:t>
            </a:r>
            <a:r>
              <a:rPr lang="en-US" sz="1400" dirty="0" err="1">
                <a:solidFill>
                  <a:schemeClr val="tx1"/>
                </a:solidFill>
                <a:ea typeface="Segoe UI" pitchFamily="34" charset="0"/>
                <a:cs typeface="Segoe UI" pitchFamily="34" charset="0"/>
              </a:rPr>
              <a:t>Dapr</a:t>
            </a:r>
            <a:r>
              <a:rPr lang="en-US" sz="1400" dirty="0">
                <a:solidFill>
                  <a:schemeClr val="tx1"/>
                </a:solidFill>
                <a:ea typeface="Segoe UI" pitchFamily="34" charset="0"/>
                <a:cs typeface="Segoe UI" pitchFamily="34" charset="0"/>
              </a:rPr>
              <a:t> control plane per machine</a:t>
            </a:r>
            <a:endParaRPr lang="en-US" sz="1400" dirty="0">
              <a:solidFill>
                <a:schemeClr val="tx1"/>
              </a:solidFill>
              <a:latin typeface="Consolas" panose="020B0609020204030204" pitchFamily="49" charset="0"/>
              <a:ea typeface="Segoe UI" pitchFamily="34" charset="0"/>
              <a:cs typeface="Segoe UI" pitchFamily="34" charset="0"/>
            </a:endParaRPr>
          </a:p>
          <a:p>
            <a:pPr marL="342900" indent="-342900" defTabSz="932472" fontAlgn="base">
              <a:spcBef>
                <a:spcPct val="0"/>
              </a:spcBef>
              <a:spcAft>
                <a:spcPts val="600"/>
              </a:spcAft>
              <a:buFont typeface="Arial" panose="020B0604020202020204" pitchFamily="34" charset="0"/>
              <a:buChar char="•"/>
            </a:pPr>
            <a:r>
              <a:rPr lang="en-US" sz="1400" dirty="0">
                <a:solidFill>
                  <a:schemeClr val="tx1"/>
                </a:solidFill>
                <a:ea typeface="Segoe UI" pitchFamily="34" charset="0"/>
                <a:cs typeface="Segoe UI" pitchFamily="34" charset="0"/>
              </a:rPr>
              <a:t>Deploy </a:t>
            </a:r>
            <a:r>
              <a:rPr lang="en-US" sz="1400" dirty="0" err="1">
                <a:solidFill>
                  <a:schemeClr val="tx1"/>
                </a:solidFill>
                <a:ea typeface="Segoe UI" pitchFamily="34" charset="0"/>
                <a:cs typeface="Segoe UI" pitchFamily="34" charset="0"/>
              </a:rPr>
              <a:t>Hashicorp</a:t>
            </a:r>
            <a:r>
              <a:rPr lang="en-US" sz="1400" dirty="0">
                <a:solidFill>
                  <a:schemeClr val="tx1"/>
                </a:solidFill>
                <a:ea typeface="Segoe UI" pitchFamily="34" charset="0"/>
                <a:cs typeface="Segoe UI" pitchFamily="34" charset="0"/>
              </a:rPr>
              <a:t> Consul per machine </a:t>
            </a:r>
          </a:p>
          <a:p>
            <a:pPr marL="342900" indent="-342900" defTabSz="932472" fontAlgn="base">
              <a:spcBef>
                <a:spcPct val="0"/>
              </a:spcBef>
              <a:spcAft>
                <a:spcPts val="600"/>
              </a:spcAft>
              <a:buFont typeface="Arial" panose="020B0604020202020204" pitchFamily="34" charset="0"/>
              <a:buChar char="•"/>
            </a:pPr>
            <a:r>
              <a:rPr lang="en-US" sz="1400" dirty="0">
                <a:solidFill>
                  <a:schemeClr val="tx1"/>
                </a:solidFill>
                <a:ea typeface="Segoe UI" pitchFamily="34" charset="0"/>
                <a:cs typeface="Segoe UI" pitchFamily="34" charset="0"/>
              </a:rPr>
              <a:t>Run any application with </a:t>
            </a:r>
            <a:r>
              <a:rPr lang="en-US" sz="1400" dirty="0" err="1">
                <a:solidFill>
                  <a:schemeClr val="tx1"/>
                </a:solidFill>
                <a:ea typeface="Segoe UI" pitchFamily="34" charset="0"/>
                <a:cs typeface="Segoe UI" pitchFamily="34" charset="0"/>
              </a:rPr>
              <a:t>Dapr</a:t>
            </a:r>
            <a:r>
              <a:rPr lang="en-US" sz="1400" dirty="0">
                <a:solidFill>
                  <a:schemeClr val="tx1"/>
                </a:solidFill>
                <a:ea typeface="Segoe UI" pitchFamily="34" charset="0"/>
                <a:cs typeface="Segoe UI" pitchFamily="34" charset="0"/>
              </a:rPr>
              <a:t> sidecar using </a:t>
            </a:r>
            <a:r>
              <a:rPr lang="en-US" sz="1400" dirty="0" err="1">
                <a:solidFill>
                  <a:schemeClr val="tx1"/>
                </a:solidFill>
                <a:latin typeface="Consolas" panose="020B0609020204030204" pitchFamily="49" charset="0"/>
                <a:ea typeface="Segoe UI" pitchFamily="34" charset="0"/>
                <a:cs typeface="Segoe UI" pitchFamily="34" charset="0"/>
              </a:rPr>
              <a:t>dapr</a:t>
            </a:r>
            <a:r>
              <a:rPr lang="en-US" sz="1400" dirty="0">
                <a:solidFill>
                  <a:schemeClr val="tx1"/>
                </a:solidFill>
                <a:latin typeface="Consolas" panose="020B0609020204030204" pitchFamily="49" charset="0"/>
                <a:ea typeface="Segoe UI" pitchFamily="34" charset="0"/>
                <a:cs typeface="Segoe UI" pitchFamily="34" charset="0"/>
              </a:rPr>
              <a:t> run</a:t>
            </a:r>
          </a:p>
          <a:p>
            <a:pPr marL="342900" indent="-342900" defTabSz="932472" fontAlgn="base">
              <a:spcBef>
                <a:spcPct val="0"/>
              </a:spcBef>
              <a:spcAft>
                <a:spcPts val="600"/>
              </a:spcAft>
              <a:buFont typeface="Arial" panose="020B0604020202020204" pitchFamily="34" charset="0"/>
              <a:buChar char="•"/>
            </a:pPr>
            <a:r>
              <a:rPr lang="en-US" sz="1400" dirty="0" err="1">
                <a:solidFill>
                  <a:schemeClr val="tx1"/>
                </a:solidFill>
                <a:ea typeface="Segoe UI" pitchFamily="34" charset="0"/>
                <a:cs typeface="Segoe UI" pitchFamily="34" charset="0"/>
              </a:rPr>
              <a:t>Dapr</a:t>
            </a:r>
            <a:r>
              <a:rPr lang="en-US" sz="1400" dirty="0">
                <a:solidFill>
                  <a:schemeClr val="tx1"/>
                </a:solidFill>
                <a:ea typeface="Segoe UI" pitchFamily="34" charset="0"/>
                <a:cs typeface="Segoe UI" pitchFamily="34" charset="0"/>
              </a:rPr>
              <a:t> Installer Package allows for offline/remote deployments with no network connectivity</a:t>
            </a:r>
            <a:endParaRPr lang="en-US" sz="1400" dirty="0">
              <a:solidFill>
                <a:schemeClr val="tx1"/>
              </a:solidFill>
              <a:latin typeface="Consolas" panose="020B0609020204030204" pitchFamily="49" charset="0"/>
              <a:ea typeface="Segoe UI" pitchFamily="34" charset="0"/>
              <a:cs typeface="Segoe UI" pitchFamily="34" charset="0"/>
            </a:endParaRPr>
          </a:p>
          <a:p>
            <a:pPr marL="342900" indent="-342900" algn="l" defTabSz="932472" fontAlgn="base">
              <a:spcBef>
                <a:spcPct val="0"/>
              </a:spcBef>
              <a:spcAft>
                <a:spcPts val="600"/>
              </a:spcAft>
              <a:buFont typeface="Arial" panose="020B0604020202020204" pitchFamily="34" charset="0"/>
              <a:buChar char="•"/>
            </a:pPr>
            <a:endParaRPr lang="en-US" sz="2000" dirty="0">
              <a:solidFill>
                <a:schemeClr val="tx1"/>
              </a:solidFill>
              <a:ea typeface="Segoe UI" pitchFamily="34" charset="0"/>
              <a:cs typeface="Segoe UI" pitchFamily="34" charset="0"/>
            </a:endParaRPr>
          </a:p>
        </p:txBody>
      </p:sp>
      <p:grpSp>
        <p:nvGrpSpPr>
          <p:cNvPr id="12" name="Group 31">
            <a:extLst>
              <a:ext uri="{FF2B5EF4-FFF2-40B4-BE49-F238E27FC236}">
                <a16:creationId xmlns:a16="http://schemas.microsoft.com/office/drawing/2014/main" id="{CD161B1C-7140-95EB-D456-5B65672F1DBD}"/>
              </a:ext>
            </a:extLst>
          </p:cNvPr>
          <p:cNvGrpSpPr>
            <a:grpSpLocks noChangeAspect="1"/>
          </p:cNvGrpSpPr>
          <p:nvPr/>
        </p:nvGrpSpPr>
        <p:grpSpPr bwMode="auto">
          <a:xfrm>
            <a:off x="4480242" y="1660095"/>
            <a:ext cx="551381" cy="346852"/>
            <a:chOff x="12" y="93"/>
            <a:chExt cx="221" cy="145"/>
          </a:xfrm>
          <a:solidFill>
            <a:schemeClr val="bg1"/>
          </a:solidFill>
        </p:grpSpPr>
        <p:sp>
          <p:nvSpPr>
            <p:cNvPr id="13" name="Rectangle 36">
              <a:extLst>
                <a:ext uri="{FF2B5EF4-FFF2-40B4-BE49-F238E27FC236}">
                  <a16:creationId xmlns:a16="http://schemas.microsoft.com/office/drawing/2014/main" id="{F515A844-1FFD-97FB-AA67-E1B2D9A9E4A6}"/>
                </a:ext>
              </a:extLst>
            </p:cNvPr>
            <p:cNvSpPr>
              <a:spLocks noChangeArrowheads="1"/>
            </p:cNvSpPr>
            <p:nvPr/>
          </p:nvSpPr>
          <p:spPr bwMode="auto">
            <a:xfrm>
              <a:off x="12" y="93"/>
              <a:ext cx="221" cy="59"/>
            </a:xfrm>
            <a:prstGeom prst="rect">
              <a:avLst/>
            </a:prstGeom>
            <a:grpFill/>
            <a:ln w="28575" cap="flat">
              <a:solidFill>
                <a:schemeClr val="accent1"/>
              </a:solidFill>
              <a:prstDash val="solid"/>
              <a:miter lim="800000"/>
              <a:headEnd/>
              <a:tailEnd/>
            </a:ln>
          </p:spPr>
          <p:txBody>
            <a:bodyPr rot="0" spcFirstLastPara="0" vertOverflow="overflow" horzOverflow="overflow" vert="horz" wrap="square" lIns="91414" tIns="45706" rIns="91414" bIns="45706" numCol="1" spcCol="0" rtlCol="0" fromWordArt="0" anchor="t" anchorCtr="0" forceAA="0" compatLnSpc="1">
              <a:prstTxWarp prst="textNoShape">
                <a:avLst/>
              </a:prstTxWarp>
              <a:noAutofit/>
            </a:bodyPr>
            <a:lstStyle/>
            <a:p>
              <a:pPr defTabSz="932384">
                <a:defRPr/>
              </a:pPr>
              <a:endParaRPr lang="en-US">
                <a:solidFill>
                  <a:srgbClr val="FFFFFF"/>
                </a:solidFill>
                <a:latin typeface="Segoe UI Semilight"/>
              </a:endParaRPr>
            </a:p>
          </p:txBody>
        </p:sp>
        <p:sp>
          <p:nvSpPr>
            <p:cNvPr id="18" name="Line 37">
              <a:extLst>
                <a:ext uri="{FF2B5EF4-FFF2-40B4-BE49-F238E27FC236}">
                  <a16:creationId xmlns:a16="http://schemas.microsoft.com/office/drawing/2014/main" id="{977E776A-552E-4E03-1991-160B017BE8E0}"/>
                </a:ext>
              </a:extLst>
            </p:cNvPr>
            <p:cNvSpPr>
              <a:spLocks noChangeShapeType="1"/>
            </p:cNvSpPr>
            <p:nvPr/>
          </p:nvSpPr>
          <p:spPr bwMode="auto">
            <a:xfrm flipH="1">
              <a:off x="191" y="123"/>
              <a:ext cx="17" cy="0"/>
            </a:xfrm>
            <a:prstGeom prst="line">
              <a:avLst/>
            </a:prstGeom>
            <a:grpFill/>
            <a:ln w="28575" cap="flat">
              <a:solidFill>
                <a:schemeClr val="accent1"/>
              </a:solidFill>
              <a:prstDash val="solid"/>
              <a:miter lim="800000"/>
              <a:headEnd/>
              <a:tailEnd/>
            </a:ln>
          </p:spPr>
          <p:txBody>
            <a:bodyPr rot="0" spcFirstLastPara="0" vertOverflow="overflow" horzOverflow="overflow" vert="horz" wrap="square" lIns="91414" tIns="45706" rIns="91414" bIns="45706" numCol="1" spcCol="0" rtlCol="0" fromWordArt="0" anchor="t" anchorCtr="0" forceAA="0" compatLnSpc="1">
              <a:prstTxWarp prst="textNoShape">
                <a:avLst/>
              </a:prstTxWarp>
              <a:noAutofit/>
            </a:bodyPr>
            <a:lstStyle/>
            <a:p>
              <a:pPr defTabSz="932384">
                <a:defRPr/>
              </a:pPr>
              <a:endParaRPr lang="en-US">
                <a:solidFill>
                  <a:srgbClr val="FFFFFF"/>
                </a:solidFill>
                <a:latin typeface="Segoe UI Semilight"/>
              </a:endParaRPr>
            </a:p>
          </p:txBody>
        </p:sp>
        <p:sp>
          <p:nvSpPr>
            <p:cNvPr id="20" name="Line 38">
              <a:extLst>
                <a:ext uri="{FF2B5EF4-FFF2-40B4-BE49-F238E27FC236}">
                  <a16:creationId xmlns:a16="http://schemas.microsoft.com/office/drawing/2014/main" id="{A9F40189-D293-FC1C-2E56-BAFE97B6693C}"/>
                </a:ext>
              </a:extLst>
            </p:cNvPr>
            <p:cNvSpPr>
              <a:spLocks noChangeShapeType="1"/>
            </p:cNvSpPr>
            <p:nvPr/>
          </p:nvSpPr>
          <p:spPr bwMode="auto">
            <a:xfrm flipH="1">
              <a:off x="157" y="123"/>
              <a:ext cx="17" cy="0"/>
            </a:xfrm>
            <a:prstGeom prst="line">
              <a:avLst/>
            </a:prstGeom>
            <a:grpFill/>
            <a:ln w="28575" cap="flat">
              <a:solidFill>
                <a:schemeClr val="accent1"/>
              </a:solidFill>
              <a:prstDash val="solid"/>
              <a:miter lim="800000"/>
              <a:headEnd/>
              <a:tailEnd/>
            </a:ln>
          </p:spPr>
          <p:txBody>
            <a:bodyPr rot="0" spcFirstLastPara="0" vertOverflow="overflow" horzOverflow="overflow" vert="horz" wrap="square" lIns="91414" tIns="45706" rIns="91414" bIns="45706" numCol="1" spcCol="0" rtlCol="0" fromWordArt="0" anchor="t" anchorCtr="0" forceAA="0" compatLnSpc="1">
              <a:prstTxWarp prst="textNoShape">
                <a:avLst/>
              </a:prstTxWarp>
              <a:noAutofit/>
            </a:bodyPr>
            <a:lstStyle/>
            <a:p>
              <a:pPr defTabSz="932384">
                <a:defRPr/>
              </a:pPr>
              <a:endParaRPr lang="en-US">
                <a:solidFill>
                  <a:srgbClr val="FFFFFF"/>
                </a:solidFill>
                <a:latin typeface="Segoe UI Semilight"/>
              </a:endParaRPr>
            </a:p>
          </p:txBody>
        </p:sp>
        <p:sp>
          <p:nvSpPr>
            <p:cNvPr id="21" name="Line 39">
              <a:extLst>
                <a:ext uri="{FF2B5EF4-FFF2-40B4-BE49-F238E27FC236}">
                  <a16:creationId xmlns:a16="http://schemas.microsoft.com/office/drawing/2014/main" id="{762695C5-5226-84AA-A99B-0A4270965F5C}"/>
                </a:ext>
              </a:extLst>
            </p:cNvPr>
            <p:cNvSpPr>
              <a:spLocks noChangeShapeType="1"/>
            </p:cNvSpPr>
            <p:nvPr/>
          </p:nvSpPr>
          <p:spPr bwMode="auto">
            <a:xfrm flipH="1">
              <a:off x="54" y="123"/>
              <a:ext cx="69" cy="0"/>
            </a:xfrm>
            <a:prstGeom prst="line">
              <a:avLst/>
            </a:prstGeom>
            <a:grpFill/>
            <a:ln w="28575" cap="flat">
              <a:solidFill>
                <a:schemeClr val="accent1"/>
              </a:solidFill>
              <a:prstDash val="solid"/>
              <a:miter lim="800000"/>
              <a:headEnd/>
              <a:tailEnd/>
            </a:ln>
          </p:spPr>
          <p:txBody>
            <a:bodyPr rot="0" spcFirstLastPara="0" vertOverflow="overflow" horzOverflow="overflow" vert="horz" wrap="square" lIns="91414" tIns="45706" rIns="91414" bIns="45706" numCol="1" spcCol="0" rtlCol="0" fromWordArt="0" anchor="t" anchorCtr="0" forceAA="0" compatLnSpc="1">
              <a:prstTxWarp prst="textNoShape">
                <a:avLst/>
              </a:prstTxWarp>
              <a:noAutofit/>
            </a:bodyPr>
            <a:lstStyle/>
            <a:p>
              <a:pPr defTabSz="932384">
                <a:defRPr/>
              </a:pPr>
              <a:endParaRPr lang="en-US">
                <a:solidFill>
                  <a:srgbClr val="FFFFFF"/>
                </a:solidFill>
                <a:latin typeface="Segoe UI Semilight"/>
              </a:endParaRPr>
            </a:p>
          </p:txBody>
        </p:sp>
        <p:sp>
          <p:nvSpPr>
            <p:cNvPr id="22" name="Rectangle 40">
              <a:extLst>
                <a:ext uri="{FF2B5EF4-FFF2-40B4-BE49-F238E27FC236}">
                  <a16:creationId xmlns:a16="http://schemas.microsoft.com/office/drawing/2014/main" id="{24E61093-2B23-B3AA-9265-2608B6C283F8}"/>
                </a:ext>
              </a:extLst>
            </p:cNvPr>
            <p:cNvSpPr>
              <a:spLocks noChangeArrowheads="1"/>
            </p:cNvSpPr>
            <p:nvPr/>
          </p:nvSpPr>
          <p:spPr bwMode="auto">
            <a:xfrm>
              <a:off x="12" y="178"/>
              <a:ext cx="221" cy="60"/>
            </a:xfrm>
            <a:prstGeom prst="rect">
              <a:avLst/>
            </a:prstGeom>
            <a:grpFill/>
            <a:ln w="28575" cap="flat">
              <a:solidFill>
                <a:schemeClr val="accent1"/>
              </a:solidFill>
              <a:prstDash val="solid"/>
              <a:miter lim="800000"/>
              <a:headEnd/>
              <a:tailEnd/>
            </a:ln>
          </p:spPr>
          <p:txBody>
            <a:bodyPr rot="0" spcFirstLastPara="0" vertOverflow="overflow" horzOverflow="overflow" vert="horz" wrap="square" lIns="91414" tIns="45706" rIns="91414" bIns="45706" numCol="1" spcCol="0" rtlCol="0" fromWordArt="0" anchor="t" anchorCtr="0" forceAA="0" compatLnSpc="1">
              <a:prstTxWarp prst="textNoShape">
                <a:avLst/>
              </a:prstTxWarp>
              <a:noAutofit/>
            </a:bodyPr>
            <a:lstStyle/>
            <a:p>
              <a:pPr defTabSz="932384">
                <a:defRPr/>
              </a:pPr>
              <a:endParaRPr lang="en-US">
                <a:solidFill>
                  <a:srgbClr val="FFFFFF"/>
                </a:solidFill>
                <a:latin typeface="Segoe UI Semilight"/>
              </a:endParaRPr>
            </a:p>
          </p:txBody>
        </p:sp>
        <p:sp>
          <p:nvSpPr>
            <p:cNvPr id="23" name="Line 41">
              <a:extLst>
                <a:ext uri="{FF2B5EF4-FFF2-40B4-BE49-F238E27FC236}">
                  <a16:creationId xmlns:a16="http://schemas.microsoft.com/office/drawing/2014/main" id="{E1C0ECB1-4A85-A08A-1CF9-377220C7774A}"/>
                </a:ext>
              </a:extLst>
            </p:cNvPr>
            <p:cNvSpPr>
              <a:spLocks noChangeShapeType="1"/>
            </p:cNvSpPr>
            <p:nvPr/>
          </p:nvSpPr>
          <p:spPr bwMode="auto">
            <a:xfrm flipH="1">
              <a:off x="191" y="208"/>
              <a:ext cx="17" cy="0"/>
            </a:xfrm>
            <a:prstGeom prst="line">
              <a:avLst/>
            </a:prstGeom>
            <a:grpFill/>
            <a:ln w="28575" cap="flat">
              <a:solidFill>
                <a:schemeClr val="accent1"/>
              </a:solidFill>
              <a:prstDash val="solid"/>
              <a:miter lim="800000"/>
              <a:headEnd/>
              <a:tailEnd/>
            </a:ln>
          </p:spPr>
          <p:txBody>
            <a:bodyPr rot="0" spcFirstLastPara="0" vertOverflow="overflow" horzOverflow="overflow" vert="horz" wrap="square" lIns="91414" tIns="45706" rIns="91414" bIns="45706" numCol="1" spcCol="0" rtlCol="0" fromWordArt="0" anchor="t" anchorCtr="0" forceAA="0" compatLnSpc="1">
              <a:prstTxWarp prst="textNoShape">
                <a:avLst/>
              </a:prstTxWarp>
              <a:noAutofit/>
            </a:bodyPr>
            <a:lstStyle/>
            <a:p>
              <a:pPr defTabSz="932384">
                <a:defRPr/>
              </a:pPr>
              <a:endParaRPr lang="en-US">
                <a:solidFill>
                  <a:srgbClr val="FFFFFF"/>
                </a:solidFill>
                <a:latin typeface="Segoe UI Semilight"/>
              </a:endParaRPr>
            </a:p>
          </p:txBody>
        </p:sp>
        <p:sp>
          <p:nvSpPr>
            <p:cNvPr id="24" name="Line 42">
              <a:extLst>
                <a:ext uri="{FF2B5EF4-FFF2-40B4-BE49-F238E27FC236}">
                  <a16:creationId xmlns:a16="http://schemas.microsoft.com/office/drawing/2014/main" id="{630AFB76-567A-57C0-6D1C-A03F397F4975}"/>
                </a:ext>
              </a:extLst>
            </p:cNvPr>
            <p:cNvSpPr>
              <a:spLocks noChangeShapeType="1"/>
            </p:cNvSpPr>
            <p:nvPr/>
          </p:nvSpPr>
          <p:spPr bwMode="auto">
            <a:xfrm flipH="1">
              <a:off x="157" y="208"/>
              <a:ext cx="17" cy="0"/>
            </a:xfrm>
            <a:prstGeom prst="line">
              <a:avLst/>
            </a:prstGeom>
            <a:grpFill/>
            <a:ln w="28575" cap="flat">
              <a:solidFill>
                <a:schemeClr val="accent1"/>
              </a:solidFill>
              <a:prstDash val="solid"/>
              <a:miter lim="800000"/>
              <a:headEnd/>
              <a:tailEnd/>
            </a:ln>
          </p:spPr>
          <p:txBody>
            <a:bodyPr rot="0" spcFirstLastPara="0" vertOverflow="overflow" horzOverflow="overflow" vert="horz" wrap="square" lIns="91414" tIns="45706" rIns="91414" bIns="45706" numCol="1" spcCol="0" rtlCol="0" fromWordArt="0" anchor="t" anchorCtr="0" forceAA="0" compatLnSpc="1">
              <a:prstTxWarp prst="textNoShape">
                <a:avLst/>
              </a:prstTxWarp>
              <a:noAutofit/>
            </a:bodyPr>
            <a:lstStyle/>
            <a:p>
              <a:pPr defTabSz="932384">
                <a:defRPr/>
              </a:pPr>
              <a:endParaRPr lang="en-US">
                <a:solidFill>
                  <a:srgbClr val="FFFFFF"/>
                </a:solidFill>
                <a:latin typeface="Segoe UI Semilight"/>
              </a:endParaRPr>
            </a:p>
          </p:txBody>
        </p:sp>
        <p:sp>
          <p:nvSpPr>
            <p:cNvPr id="25" name="Line 43">
              <a:extLst>
                <a:ext uri="{FF2B5EF4-FFF2-40B4-BE49-F238E27FC236}">
                  <a16:creationId xmlns:a16="http://schemas.microsoft.com/office/drawing/2014/main" id="{A7CCE2C6-2880-4C59-9DC6-FAD22D8332C8}"/>
                </a:ext>
              </a:extLst>
            </p:cNvPr>
            <p:cNvSpPr>
              <a:spLocks noChangeShapeType="1"/>
            </p:cNvSpPr>
            <p:nvPr/>
          </p:nvSpPr>
          <p:spPr bwMode="auto">
            <a:xfrm flipH="1">
              <a:off x="54" y="208"/>
              <a:ext cx="69" cy="0"/>
            </a:xfrm>
            <a:prstGeom prst="line">
              <a:avLst/>
            </a:prstGeom>
            <a:grpFill/>
            <a:ln w="28575" cap="flat">
              <a:solidFill>
                <a:schemeClr val="accent1"/>
              </a:solidFill>
              <a:prstDash val="solid"/>
              <a:miter lim="800000"/>
              <a:headEnd/>
              <a:tailEnd/>
            </a:ln>
          </p:spPr>
          <p:txBody>
            <a:bodyPr rot="0" spcFirstLastPara="0" vertOverflow="overflow" horzOverflow="overflow" vert="horz" wrap="square" lIns="91414" tIns="45706" rIns="91414" bIns="45706" numCol="1" spcCol="0" rtlCol="0" fromWordArt="0" anchor="t" anchorCtr="0" forceAA="0" compatLnSpc="1">
              <a:prstTxWarp prst="textNoShape">
                <a:avLst/>
              </a:prstTxWarp>
              <a:noAutofit/>
            </a:bodyPr>
            <a:lstStyle/>
            <a:p>
              <a:pPr defTabSz="932384">
                <a:defRPr/>
              </a:pPr>
              <a:endParaRPr lang="en-US">
                <a:solidFill>
                  <a:srgbClr val="FFFFFF"/>
                </a:solidFill>
                <a:latin typeface="Segoe UI Semilight"/>
              </a:endParaRPr>
            </a:p>
          </p:txBody>
        </p:sp>
        <p:sp>
          <p:nvSpPr>
            <p:cNvPr id="26" name="Line 44">
              <a:extLst>
                <a:ext uri="{FF2B5EF4-FFF2-40B4-BE49-F238E27FC236}">
                  <a16:creationId xmlns:a16="http://schemas.microsoft.com/office/drawing/2014/main" id="{F94CFECB-3A7F-C72A-14AD-F58C4B3FC9D7}"/>
                </a:ext>
              </a:extLst>
            </p:cNvPr>
            <p:cNvSpPr>
              <a:spLocks noChangeShapeType="1"/>
            </p:cNvSpPr>
            <p:nvPr/>
          </p:nvSpPr>
          <p:spPr bwMode="auto">
            <a:xfrm flipV="1">
              <a:off x="165" y="127"/>
              <a:ext cx="0" cy="25"/>
            </a:xfrm>
            <a:prstGeom prst="line">
              <a:avLst/>
            </a:prstGeom>
            <a:grpFill/>
            <a:ln w="28575" cap="flat">
              <a:solidFill>
                <a:schemeClr val="accent1"/>
              </a:solidFill>
              <a:prstDash val="solid"/>
              <a:miter lim="800000"/>
              <a:headEnd/>
              <a:tailEnd/>
            </a:ln>
          </p:spPr>
          <p:txBody>
            <a:bodyPr rot="0" spcFirstLastPara="0" vertOverflow="overflow" horzOverflow="overflow" vert="horz" wrap="square" lIns="91414" tIns="45706" rIns="91414" bIns="45706" numCol="1" spcCol="0" rtlCol="0" fromWordArt="0" anchor="t" anchorCtr="0" forceAA="0" compatLnSpc="1">
              <a:prstTxWarp prst="textNoShape">
                <a:avLst/>
              </a:prstTxWarp>
              <a:noAutofit/>
            </a:bodyPr>
            <a:lstStyle/>
            <a:p>
              <a:pPr defTabSz="932384">
                <a:defRPr/>
              </a:pPr>
              <a:endParaRPr lang="en-US">
                <a:solidFill>
                  <a:srgbClr val="FFFFFF"/>
                </a:solidFill>
                <a:latin typeface="Segoe UI Semilight"/>
              </a:endParaRPr>
            </a:p>
          </p:txBody>
        </p:sp>
        <p:sp>
          <p:nvSpPr>
            <p:cNvPr id="27" name="Line 46">
              <a:extLst>
                <a:ext uri="{FF2B5EF4-FFF2-40B4-BE49-F238E27FC236}">
                  <a16:creationId xmlns:a16="http://schemas.microsoft.com/office/drawing/2014/main" id="{25971D92-6026-75C0-7EBF-C47FFDDB88CA}"/>
                </a:ext>
              </a:extLst>
            </p:cNvPr>
            <p:cNvSpPr>
              <a:spLocks noChangeShapeType="1"/>
            </p:cNvSpPr>
            <p:nvPr/>
          </p:nvSpPr>
          <p:spPr bwMode="auto">
            <a:xfrm flipV="1">
              <a:off x="165" y="212"/>
              <a:ext cx="0" cy="26"/>
            </a:xfrm>
            <a:prstGeom prst="line">
              <a:avLst/>
            </a:prstGeom>
            <a:grpFill/>
            <a:ln w="28575" cap="flat">
              <a:solidFill>
                <a:schemeClr val="accent1"/>
              </a:solidFill>
              <a:prstDash val="solid"/>
              <a:miter lim="800000"/>
              <a:headEnd/>
              <a:tailEnd/>
            </a:ln>
          </p:spPr>
          <p:txBody>
            <a:bodyPr rot="0" spcFirstLastPara="0" vertOverflow="overflow" horzOverflow="overflow" vert="horz" wrap="square" lIns="91414" tIns="45706" rIns="91414" bIns="45706" numCol="1" spcCol="0" rtlCol="0" fromWordArt="0" anchor="t" anchorCtr="0" forceAA="0" compatLnSpc="1">
              <a:prstTxWarp prst="textNoShape">
                <a:avLst/>
              </a:prstTxWarp>
              <a:noAutofit/>
            </a:bodyPr>
            <a:lstStyle/>
            <a:p>
              <a:pPr defTabSz="932384">
                <a:defRPr/>
              </a:pPr>
              <a:endParaRPr lang="en-US">
                <a:solidFill>
                  <a:srgbClr val="FFFFFF"/>
                </a:solidFill>
                <a:latin typeface="Segoe UI Semilight"/>
              </a:endParaRPr>
            </a:p>
          </p:txBody>
        </p:sp>
      </p:grpSp>
      <p:sp>
        <p:nvSpPr>
          <p:cNvPr id="28" name="TextBox 27">
            <a:extLst>
              <a:ext uri="{FF2B5EF4-FFF2-40B4-BE49-F238E27FC236}">
                <a16:creationId xmlns:a16="http://schemas.microsoft.com/office/drawing/2014/main" id="{780FA898-B769-2E4F-BA2F-87309FED1A8E}"/>
              </a:ext>
            </a:extLst>
          </p:cNvPr>
          <p:cNvSpPr txBox="1"/>
          <p:nvPr/>
        </p:nvSpPr>
        <p:spPr>
          <a:xfrm>
            <a:off x="5102471" y="1543682"/>
            <a:ext cx="2230170" cy="738664"/>
          </a:xfrm>
          <a:prstGeom prst="rect">
            <a:avLst/>
          </a:prstGeom>
          <a:noFill/>
        </p:spPr>
        <p:txBody>
          <a:bodyPr wrap="square" lIns="0" tIns="0" rIns="0" bIns="0" rtlCol="0">
            <a:spAutoFit/>
          </a:bodyPr>
          <a:lstStyle/>
          <a:p>
            <a:pPr algn="ctr" defTabSz="932472" fontAlgn="base">
              <a:spcBef>
                <a:spcPct val="0"/>
              </a:spcBef>
              <a:spcAft>
                <a:spcPct val="0"/>
              </a:spcAft>
            </a:pPr>
            <a:r>
              <a:rPr lang="en-US" sz="2400" dirty="0">
                <a:latin typeface="+mj-lt"/>
                <a:cs typeface="Segoe UI" pitchFamily="34" charset="0"/>
              </a:rPr>
              <a:t>Virtual/Physical Machines</a:t>
            </a:r>
          </a:p>
        </p:txBody>
      </p:sp>
      <p:sp>
        <p:nvSpPr>
          <p:cNvPr id="29" name="desktop" title="a desktop PC">
            <a:extLst>
              <a:ext uri="{FF2B5EF4-FFF2-40B4-BE49-F238E27FC236}">
                <a16:creationId xmlns:a16="http://schemas.microsoft.com/office/drawing/2014/main" id="{CF1FB878-1D4A-0C72-8D75-E840FDD8A57E}"/>
              </a:ext>
            </a:extLst>
          </p:cNvPr>
          <p:cNvSpPr>
            <a:spLocks noChangeAspect="1" noEditPoints="1"/>
          </p:cNvSpPr>
          <p:nvPr/>
        </p:nvSpPr>
        <p:spPr bwMode="auto">
          <a:xfrm>
            <a:off x="763429" y="1685490"/>
            <a:ext cx="396218" cy="389748"/>
          </a:xfrm>
          <a:custGeom>
            <a:avLst/>
            <a:gdLst>
              <a:gd name="T0" fmla="*/ 245 w 245"/>
              <a:gd name="T1" fmla="*/ 67 h 241"/>
              <a:gd name="T2" fmla="*/ 245 w 245"/>
              <a:gd name="T3" fmla="*/ 138 h 241"/>
              <a:gd name="T4" fmla="*/ 0 w 245"/>
              <a:gd name="T5" fmla="*/ 138 h 241"/>
              <a:gd name="T6" fmla="*/ 0 w 245"/>
              <a:gd name="T7" fmla="*/ 0 h 241"/>
              <a:gd name="T8" fmla="*/ 245 w 245"/>
              <a:gd name="T9" fmla="*/ 0 h 241"/>
              <a:gd name="T10" fmla="*/ 245 w 245"/>
              <a:gd name="T11" fmla="*/ 67 h 241"/>
              <a:gd name="T12" fmla="*/ 224 w 245"/>
              <a:gd name="T13" fmla="*/ 222 h 241"/>
              <a:gd name="T14" fmla="*/ 212 w 245"/>
              <a:gd name="T15" fmla="*/ 204 h 241"/>
              <a:gd name="T16" fmla="*/ 33 w 245"/>
              <a:gd name="T17" fmla="*/ 204 h 241"/>
              <a:gd name="T18" fmla="*/ 7 w 245"/>
              <a:gd name="T19" fmla="*/ 241 h 241"/>
              <a:gd name="T20" fmla="*/ 238 w 245"/>
              <a:gd name="T21" fmla="*/ 241 h 241"/>
              <a:gd name="T22" fmla="*/ 224 w 245"/>
              <a:gd name="T23" fmla="*/ 222 h 241"/>
              <a:gd name="T24" fmla="*/ 79 w 245"/>
              <a:gd name="T25" fmla="*/ 172 h 241"/>
              <a:gd name="T26" fmla="*/ 165 w 245"/>
              <a:gd name="T27" fmla="*/ 172 h 241"/>
              <a:gd name="T28" fmla="*/ 123 w 245"/>
              <a:gd name="T29" fmla="*/ 139 h 241"/>
              <a:gd name="T30" fmla="*/ 123 w 245"/>
              <a:gd name="T31" fmla="*/ 17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5" h="241">
                <a:moveTo>
                  <a:pt x="245" y="67"/>
                </a:moveTo>
                <a:lnTo>
                  <a:pt x="245" y="138"/>
                </a:lnTo>
                <a:lnTo>
                  <a:pt x="0" y="138"/>
                </a:lnTo>
                <a:lnTo>
                  <a:pt x="0" y="0"/>
                </a:lnTo>
                <a:lnTo>
                  <a:pt x="245" y="0"/>
                </a:lnTo>
                <a:lnTo>
                  <a:pt x="245" y="67"/>
                </a:lnTo>
                <a:moveTo>
                  <a:pt x="224" y="222"/>
                </a:moveTo>
                <a:lnTo>
                  <a:pt x="212" y="204"/>
                </a:lnTo>
                <a:lnTo>
                  <a:pt x="33" y="204"/>
                </a:lnTo>
                <a:lnTo>
                  <a:pt x="7" y="241"/>
                </a:lnTo>
                <a:lnTo>
                  <a:pt x="238" y="241"/>
                </a:lnTo>
                <a:lnTo>
                  <a:pt x="224" y="222"/>
                </a:lnTo>
                <a:moveTo>
                  <a:pt x="79" y="172"/>
                </a:moveTo>
                <a:lnTo>
                  <a:pt x="165" y="172"/>
                </a:lnTo>
                <a:moveTo>
                  <a:pt x="123" y="139"/>
                </a:moveTo>
                <a:lnTo>
                  <a:pt x="123" y="171"/>
                </a:lnTo>
              </a:path>
            </a:pathLst>
          </a:custGeom>
          <a:noFill/>
          <a:ln w="3810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gradFill>
                <a:gsLst>
                  <a:gs pos="0">
                    <a:srgbClr val="505050"/>
                  </a:gs>
                  <a:gs pos="100000">
                    <a:srgbClr val="505050"/>
                  </a:gs>
                </a:gsLst>
              </a:gradFill>
            </a:endParaRPr>
          </a:p>
        </p:txBody>
      </p:sp>
    </p:spTree>
    <p:extLst>
      <p:ext uri="{BB962C8B-B14F-4D97-AF65-F5344CB8AC3E}">
        <p14:creationId xmlns:p14="http://schemas.microsoft.com/office/powerpoint/2010/main" val="2226610376"/>
      </p:ext>
    </p:extLst>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5199FE-F971-4DAB-9AE6-B942FDA73336}"/>
              </a:ext>
            </a:extLst>
          </p:cNvPr>
          <p:cNvSpPr>
            <a:spLocks noGrp="1"/>
          </p:cNvSpPr>
          <p:nvPr>
            <p:ph type="title"/>
          </p:nvPr>
        </p:nvSpPr>
        <p:spPr/>
        <p:txBody>
          <a:bodyPr/>
          <a:lstStyle/>
          <a:p>
            <a:r>
              <a:rPr lang="en-US" dirty="0" err="1"/>
              <a:t>Dapr</a:t>
            </a:r>
            <a:r>
              <a:rPr lang="en-US" dirty="0"/>
              <a:t> in self-hosted Docker mode</a:t>
            </a:r>
          </a:p>
        </p:txBody>
      </p:sp>
      <p:grpSp>
        <p:nvGrpSpPr>
          <p:cNvPr id="3" name="Group 2">
            <a:extLst>
              <a:ext uri="{FF2B5EF4-FFF2-40B4-BE49-F238E27FC236}">
                <a16:creationId xmlns:a16="http://schemas.microsoft.com/office/drawing/2014/main" id="{845C93B5-7F36-494A-B11A-1D4B7EECF274}"/>
              </a:ext>
            </a:extLst>
          </p:cNvPr>
          <p:cNvGrpSpPr/>
          <p:nvPr/>
        </p:nvGrpSpPr>
        <p:grpSpPr>
          <a:xfrm>
            <a:off x="589895" y="5754824"/>
            <a:ext cx="8563610" cy="553998"/>
            <a:chOff x="586740" y="5847893"/>
            <a:chExt cx="8563610" cy="553998"/>
          </a:xfrm>
        </p:grpSpPr>
        <p:sp>
          <p:nvSpPr>
            <p:cNvPr id="29" name="Rectangle 28">
              <a:extLst>
                <a:ext uri="{FF2B5EF4-FFF2-40B4-BE49-F238E27FC236}">
                  <a16:creationId xmlns:a16="http://schemas.microsoft.com/office/drawing/2014/main" id="{E6333C26-D84B-42B6-BA50-1EC00E07AC58}"/>
                </a:ext>
              </a:extLst>
            </p:cNvPr>
            <p:cNvSpPr/>
            <p:nvPr/>
          </p:nvSpPr>
          <p:spPr bwMode="auto">
            <a:xfrm>
              <a:off x="586740" y="5847893"/>
              <a:ext cx="8563610" cy="553998"/>
            </a:xfrm>
            <a:prstGeom prst="rect">
              <a:avLst/>
            </a:prstGeom>
            <a:solidFill>
              <a:schemeClr val="bg1"/>
            </a:solidFill>
            <a:ln w="28575">
              <a:noFill/>
              <a:headEnd type="none" w="med" len="med"/>
              <a:tailEnd type="none" w="med" len="med"/>
            </a:ln>
            <a:effectLst>
              <a:outerShdw blurRad="63500" sx="101000" sy="101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600">
                  <a:solidFill>
                    <a:schemeClr val="tx1"/>
                  </a:solidFill>
                  <a:latin typeface="+mj-lt"/>
                  <a:ea typeface="Segoe UI" pitchFamily="34" charset="0"/>
                  <a:cs typeface="Segoe UI" pitchFamily="34" charset="0"/>
                </a:rPr>
                <a:t>Local dev machine or virtual machine</a:t>
              </a:r>
            </a:p>
          </p:txBody>
        </p:sp>
        <p:pic>
          <p:nvPicPr>
            <p:cNvPr id="3074" name="Picture 2" descr="Windows logo">
              <a:extLst>
                <a:ext uri="{FF2B5EF4-FFF2-40B4-BE49-F238E27FC236}">
                  <a16:creationId xmlns:a16="http://schemas.microsoft.com/office/drawing/2014/main" id="{EEDAEBD2-DA78-4F65-8C5D-07C990808B25}"/>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795422" y="6010733"/>
              <a:ext cx="1017146" cy="228319"/>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a:extLst>
                <a:ext uri="{FF2B5EF4-FFF2-40B4-BE49-F238E27FC236}">
                  <a16:creationId xmlns:a16="http://schemas.microsoft.com/office/drawing/2014/main" id="{6642AE83-FE01-4526-805A-13253FDA3F71}"/>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2136830" y="6046187"/>
              <a:ext cx="666992" cy="157410"/>
            </a:xfrm>
            <a:prstGeom prst="rect">
              <a:avLst/>
            </a:prstGeom>
            <a:noFill/>
            <a:extLst>
              <a:ext uri="{909E8E84-426E-40DD-AFC4-6F175D3DCCD1}">
                <a14:hiddenFill xmlns:a14="http://schemas.microsoft.com/office/drawing/2010/main">
                  <a:solidFill>
                    <a:srgbClr val="FFFFFF"/>
                  </a:solidFill>
                </a14:hiddenFill>
              </a:ext>
            </a:extLst>
          </p:spPr>
        </p:pic>
        <p:pic>
          <p:nvPicPr>
            <p:cNvPr id="6146" name="Picture 2" descr="See the source image">
              <a:extLst>
                <a:ext uri="{FF2B5EF4-FFF2-40B4-BE49-F238E27FC236}">
                  <a16:creationId xmlns:a16="http://schemas.microsoft.com/office/drawing/2014/main" id="{618E8C61-EC34-49FB-9F1D-F7C6A8171392}"/>
                </a:ext>
              </a:extLst>
            </p:cNvPr>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7102592" y="5947574"/>
              <a:ext cx="716366" cy="354637"/>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descr="See the source image">
              <a:extLst>
                <a:ext uri="{FF2B5EF4-FFF2-40B4-BE49-F238E27FC236}">
                  <a16:creationId xmlns:a16="http://schemas.microsoft.com/office/drawing/2014/main" id="{BC3FC83E-4366-4299-A015-DFC703F2324A}"/>
                </a:ext>
              </a:extLst>
            </p:cNvPr>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8196715" y="6036233"/>
              <a:ext cx="599384" cy="17731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 name="Group 13">
            <a:extLst>
              <a:ext uri="{FF2B5EF4-FFF2-40B4-BE49-F238E27FC236}">
                <a16:creationId xmlns:a16="http://schemas.microsoft.com/office/drawing/2014/main" id="{DCCBD669-E836-42BD-9696-E752E55C4B64}"/>
              </a:ext>
            </a:extLst>
          </p:cNvPr>
          <p:cNvGrpSpPr/>
          <p:nvPr/>
        </p:nvGrpSpPr>
        <p:grpSpPr>
          <a:xfrm>
            <a:off x="588263" y="1699370"/>
            <a:ext cx="2356362" cy="3936978"/>
            <a:chOff x="7845445" y="1639428"/>
            <a:chExt cx="2356362" cy="3936978"/>
          </a:xfrm>
        </p:grpSpPr>
        <p:sp>
          <p:nvSpPr>
            <p:cNvPr id="4" name="Rectangle 3">
              <a:extLst>
                <a:ext uri="{FF2B5EF4-FFF2-40B4-BE49-F238E27FC236}">
                  <a16:creationId xmlns:a16="http://schemas.microsoft.com/office/drawing/2014/main" id="{24D2778A-2558-4C85-90EA-4CB12FE54FD4}"/>
                </a:ext>
              </a:extLst>
            </p:cNvPr>
            <p:cNvSpPr/>
            <p:nvPr/>
          </p:nvSpPr>
          <p:spPr bwMode="auto">
            <a:xfrm>
              <a:off x="7845445" y="1639428"/>
              <a:ext cx="2356362" cy="3936978"/>
            </a:xfrm>
            <a:prstGeom prst="rect">
              <a:avLst/>
            </a:prstGeom>
            <a:solidFill>
              <a:schemeClr val="bg1"/>
            </a:solidFill>
            <a:ln w="28575">
              <a:noFill/>
              <a:headEnd type="none" w="med" len="med"/>
              <a:tailEnd type="none" w="med" len="med"/>
            </a:ln>
            <a:effectLst>
              <a:outerShdw blurRad="63500" sx="101000" sy="101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1600">
                <a:ln>
                  <a:solidFill>
                    <a:srgbClr val="2395EC"/>
                  </a:solidFill>
                </a:ln>
                <a:solidFill>
                  <a:schemeClr val="tx1">
                    <a:lumMod val="75000"/>
                    <a:lumOff val="25000"/>
                  </a:schemeClr>
                </a:solidFill>
                <a:latin typeface="+mj-lt"/>
                <a:ea typeface="Segoe UI" pitchFamily="34" charset="0"/>
                <a:cs typeface="Segoe UI" pitchFamily="34" charset="0"/>
              </a:endParaRPr>
            </a:p>
          </p:txBody>
        </p:sp>
        <p:grpSp>
          <p:nvGrpSpPr>
            <p:cNvPr id="11" name="Group 10">
              <a:extLst>
                <a:ext uri="{FF2B5EF4-FFF2-40B4-BE49-F238E27FC236}">
                  <a16:creationId xmlns:a16="http://schemas.microsoft.com/office/drawing/2014/main" id="{95AEAF12-920C-4545-BCCE-564D334AC2D3}"/>
                </a:ext>
              </a:extLst>
            </p:cNvPr>
            <p:cNvGrpSpPr/>
            <p:nvPr/>
          </p:nvGrpSpPr>
          <p:grpSpPr>
            <a:xfrm>
              <a:off x="8251678" y="2523599"/>
              <a:ext cx="1575795" cy="835760"/>
              <a:chOff x="7082977" y="1690471"/>
              <a:chExt cx="1575795" cy="835760"/>
            </a:xfrm>
          </p:grpSpPr>
          <p:sp>
            <p:nvSpPr>
              <p:cNvPr id="5" name="TextBox 4">
                <a:extLst>
                  <a:ext uri="{FF2B5EF4-FFF2-40B4-BE49-F238E27FC236}">
                    <a16:creationId xmlns:a16="http://schemas.microsoft.com/office/drawing/2014/main" id="{7B65CAF6-9EEB-4F7D-86DA-5522EC3281AB}"/>
                  </a:ext>
                </a:extLst>
              </p:cNvPr>
              <p:cNvSpPr txBox="1"/>
              <p:nvPr/>
            </p:nvSpPr>
            <p:spPr>
              <a:xfrm>
                <a:off x="7874397" y="1918647"/>
                <a:ext cx="784375" cy="369332"/>
              </a:xfrm>
              <a:prstGeom prst="rect">
                <a:avLst/>
              </a:prstGeom>
              <a:noFill/>
            </p:spPr>
            <p:txBody>
              <a:bodyPr wrap="square" lIns="0" tIns="0" rIns="0" bIns="0" rtlCol="0" anchor="ctr">
                <a:spAutoFit/>
              </a:bodyPr>
              <a:lstStyle/>
              <a:p>
                <a:r>
                  <a:rPr lang="en-US" sz="1200">
                    <a:solidFill>
                      <a:srgbClr val="202192"/>
                    </a:solidFill>
                    <a:latin typeface="+mj-lt"/>
                  </a:rPr>
                  <a:t>Actor</a:t>
                </a:r>
              </a:p>
              <a:p>
                <a:r>
                  <a:rPr lang="en-US" sz="1200">
                    <a:solidFill>
                      <a:srgbClr val="202192"/>
                    </a:solidFill>
                    <a:latin typeface="+mj-lt"/>
                  </a:rPr>
                  <a:t>placement</a:t>
                </a:r>
              </a:p>
            </p:txBody>
          </p:sp>
          <p:grpSp>
            <p:nvGrpSpPr>
              <p:cNvPr id="6" name="Group 5">
                <a:extLst>
                  <a:ext uri="{FF2B5EF4-FFF2-40B4-BE49-F238E27FC236}">
                    <a16:creationId xmlns:a16="http://schemas.microsoft.com/office/drawing/2014/main" id="{94530036-7610-48E7-94EF-4D7534A91F0A}"/>
                  </a:ext>
                </a:extLst>
              </p:cNvPr>
              <p:cNvGrpSpPr/>
              <p:nvPr/>
            </p:nvGrpSpPr>
            <p:grpSpPr>
              <a:xfrm>
                <a:off x="7082977" y="1690471"/>
                <a:ext cx="716366" cy="835760"/>
                <a:chOff x="1021444" y="2381230"/>
                <a:chExt cx="843399" cy="983966"/>
              </a:xfrm>
            </p:grpSpPr>
            <p:grpSp>
              <p:nvGrpSpPr>
                <p:cNvPr id="7" name="Group 6">
                  <a:extLst>
                    <a:ext uri="{FF2B5EF4-FFF2-40B4-BE49-F238E27FC236}">
                      <a16:creationId xmlns:a16="http://schemas.microsoft.com/office/drawing/2014/main" id="{04C7A885-06BD-4CBF-AD62-A6F00EFF6194}"/>
                    </a:ext>
                  </a:extLst>
                </p:cNvPr>
                <p:cNvGrpSpPr/>
                <p:nvPr/>
              </p:nvGrpSpPr>
              <p:grpSpPr>
                <a:xfrm>
                  <a:off x="1021444" y="2381230"/>
                  <a:ext cx="843399" cy="983966"/>
                  <a:chOff x="4597460" y="1724939"/>
                  <a:chExt cx="843399" cy="983966"/>
                </a:xfrm>
              </p:grpSpPr>
              <p:pic>
                <p:nvPicPr>
                  <p:cNvPr id="9" name="Graphic 8">
                    <a:extLst>
                      <a:ext uri="{FF2B5EF4-FFF2-40B4-BE49-F238E27FC236}">
                        <a16:creationId xmlns:a16="http://schemas.microsoft.com/office/drawing/2014/main" id="{BC6FAD81-29A2-443D-9B54-A6BBB7602A01}"/>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p:blipFill>
                <p:spPr>
                  <a:xfrm>
                    <a:off x="4597460" y="1724939"/>
                    <a:ext cx="843399" cy="983966"/>
                  </a:xfrm>
                  <a:prstGeom prst="rect">
                    <a:avLst/>
                  </a:prstGeom>
                  <a:effectLst/>
                </p:spPr>
              </p:pic>
              <p:pic>
                <p:nvPicPr>
                  <p:cNvPr id="10" name="Graphic 9">
                    <a:extLst>
                      <a:ext uri="{FF2B5EF4-FFF2-40B4-BE49-F238E27FC236}">
                        <a16:creationId xmlns:a16="http://schemas.microsoft.com/office/drawing/2014/main" id="{BDC71273-26DA-432A-9EAE-778A8D17DB3C}"/>
                      </a:ext>
                    </a:extLst>
                  </p:cNvPr>
                  <p:cNvPicPr>
                    <a:picLocks noChangeAspect="1"/>
                  </p:cNvPicPr>
                  <p:nvPr/>
                </p:nvPicPr>
                <p:blipFill rotWithShape="1">
                  <a:blip r:embed="rId9" cstate="print">
                    <a:extLst>
                      <a:ext uri="{28A0092B-C50C-407E-A947-70E740481C1C}">
                        <a14:useLocalDpi xmlns:a14="http://schemas.microsoft.com/office/drawing/2010/main"/>
                      </a:ext>
                      <a:ext uri="{96DAC541-7B7A-43D3-8B79-37D633B846F1}">
                        <asvg:svgBlip xmlns:asvg="http://schemas.microsoft.com/office/drawing/2016/SVG/main" r:embed="rId10"/>
                      </a:ext>
                    </a:extLst>
                  </a:blip>
                  <a:srcRect t="10685" b="10685"/>
                  <a:stretch/>
                </p:blipFill>
                <p:spPr>
                  <a:xfrm>
                    <a:off x="4723538" y="1863350"/>
                    <a:ext cx="568128" cy="446718"/>
                  </a:xfrm>
                  <a:prstGeom prst="rect">
                    <a:avLst/>
                  </a:prstGeom>
                </p:spPr>
              </p:pic>
            </p:grpSp>
            <p:sp>
              <p:nvSpPr>
                <p:cNvPr id="8" name="TextBox 7">
                  <a:extLst>
                    <a:ext uri="{FF2B5EF4-FFF2-40B4-BE49-F238E27FC236}">
                      <a16:creationId xmlns:a16="http://schemas.microsoft.com/office/drawing/2014/main" id="{21E34CA3-E9F6-4FB1-AA8A-31E07C652BCA}"/>
                    </a:ext>
                  </a:extLst>
                </p:cNvPr>
                <p:cNvSpPr txBox="1"/>
                <p:nvPr/>
              </p:nvSpPr>
              <p:spPr>
                <a:xfrm>
                  <a:off x="1109808" y="2913183"/>
                  <a:ext cx="643556" cy="163059"/>
                </a:xfrm>
                <a:prstGeom prst="rect">
                  <a:avLst/>
                </a:prstGeom>
                <a:noFill/>
              </p:spPr>
              <p:txBody>
                <a:bodyPr wrap="none" lIns="0" tIns="0" rIns="0" bIns="0" rtlCol="0">
                  <a:spAutoFit/>
                </a:bodyPr>
                <a:lstStyle/>
                <a:p>
                  <a:pPr algn="ctr"/>
                  <a:r>
                    <a:rPr lang="en-US" sz="900">
                      <a:solidFill>
                        <a:srgbClr val="202192"/>
                      </a:solidFill>
                      <a:latin typeface="+mj-lt"/>
                    </a:rPr>
                    <a:t>Placement</a:t>
                  </a:r>
                </a:p>
              </p:txBody>
            </p:sp>
          </p:grpSp>
        </p:grpSp>
        <p:grpSp>
          <p:nvGrpSpPr>
            <p:cNvPr id="12" name="Group 11">
              <a:extLst>
                <a:ext uri="{FF2B5EF4-FFF2-40B4-BE49-F238E27FC236}">
                  <a16:creationId xmlns:a16="http://schemas.microsoft.com/office/drawing/2014/main" id="{47DE247A-CC3F-4F6C-94FD-39503379CEEC}"/>
                </a:ext>
              </a:extLst>
            </p:cNvPr>
            <p:cNvGrpSpPr/>
            <p:nvPr/>
          </p:nvGrpSpPr>
          <p:grpSpPr>
            <a:xfrm>
              <a:off x="8251678" y="3518184"/>
              <a:ext cx="1292712" cy="835760"/>
              <a:chOff x="7082977" y="2664572"/>
              <a:chExt cx="1292712" cy="835760"/>
            </a:xfrm>
          </p:grpSpPr>
          <p:sp>
            <p:nvSpPr>
              <p:cNvPr id="15" name="TextBox 14">
                <a:extLst>
                  <a:ext uri="{FF2B5EF4-FFF2-40B4-BE49-F238E27FC236}">
                    <a16:creationId xmlns:a16="http://schemas.microsoft.com/office/drawing/2014/main" id="{61BA95B4-B88F-44CF-B431-9A20DCFE4EBF}"/>
                  </a:ext>
                </a:extLst>
              </p:cNvPr>
              <p:cNvSpPr txBox="1"/>
              <p:nvPr/>
            </p:nvSpPr>
            <p:spPr>
              <a:xfrm>
                <a:off x="7874399" y="2919695"/>
                <a:ext cx="501290" cy="369332"/>
              </a:xfrm>
              <a:prstGeom prst="rect">
                <a:avLst/>
              </a:prstGeom>
              <a:noFill/>
            </p:spPr>
            <p:txBody>
              <a:bodyPr wrap="square" lIns="0" tIns="0" rIns="0" bIns="0" rtlCol="0" anchor="ctr">
                <a:spAutoFit/>
              </a:bodyPr>
              <a:lstStyle/>
              <a:p>
                <a:r>
                  <a:rPr lang="en-US" sz="1200">
                    <a:solidFill>
                      <a:srgbClr val="202192"/>
                    </a:solidFill>
                    <a:latin typeface="+mj-lt"/>
                  </a:rPr>
                  <a:t>Zipkin</a:t>
                </a:r>
              </a:p>
              <a:p>
                <a:r>
                  <a:rPr lang="en-US" sz="1200">
                    <a:solidFill>
                      <a:srgbClr val="202192"/>
                    </a:solidFill>
                    <a:latin typeface="+mj-lt"/>
                  </a:rPr>
                  <a:t>tracing</a:t>
                </a:r>
              </a:p>
            </p:txBody>
          </p:sp>
          <p:grpSp>
            <p:nvGrpSpPr>
              <p:cNvPr id="16" name="Group 15">
                <a:extLst>
                  <a:ext uri="{FF2B5EF4-FFF2-40B4-BE49-F238E27FC236}">
                    <a16:creationId xmlns:a16="http://schemas.microsoft.com/office/drawing/2014/main" id="{79ED5DF3-1E96-46CF-BFC3-107F4A18EB1B}"/>
                  </a:ext>
                </a:extLst>
              </p:cNvPr>
              <p:cNvGrpSpPr/>
              <p:nvPr/>
            </p:nvGrpSpPr>
            <p:grpSpPr>
              <a:xfrm>
                <a:off x="7082977" y="2664572"/>
                <a:ext cx="716366" cy="835760"/>
                <a:chOff x="1021444" y="2381230"/>
                <a:chExt cx="843399" cy="983966"/>
              </a:xfrm>
            </p:grpSpPr>
            <p:grpSp>
              <p:nvGrpSpPr>
                <p:cNvPr id="17" name="Group 16">
                  <a:extLst>
                    <a:ext uri="{FF2B5EF4-FFF2-40B4-BE49-F238E27FC236}">
                      <a16:creationId xmlns:a16="http://schemas.microsoft.com/office/drawing/2014/main" id="{5FC859D8-B3D3-4B91-93CD-5372C7CA1F18}"/>
                    </a:ext>
                  </a:extLst>
                </p:cNvPr>
                <p:cNvGrpSpPr/>
                <p:nvPr/>
              </p:nvGrpSpPr>
              <p:grpSpPr>
                <a:xfrm>
                  <a:off x="1021444" y="2381230"/>
                  <a:ext cx="843399" cy="983966"/>
                  <a:chOff x="4597460" y="1724939"/>
                  <a:chExt cx="843399" cy="983966"/>
                </a:xfrm>
              </p:grpSpPr>
              <p:pic>
                <p:nvPicPr>
                  <p:cNvPr id="19" name="Graphic 18">
                    <a:extLst>
                      <a:ext uri="{FF2B5EF4-FFF2-40B4-BE49-F238E27FC236}">
                        <a16:creationId xmlns:a16="http://schemas.microsoft.com/office/drawing/2014/main" id="{A78B04C4-7909-4A80-B0A5-8244ACC2EC69}"/>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p:blipFill>
                <p:spPr>
                  <a:xfrm>
                    <a:off x="4597460" y="1724939"/>
                    <a:ext cx="843399" cy="983966"/>
                  </a:xfrm>
                  <a:prstGeom prst="rect">
                    <a:avLst/>
                  </a:prstGeom>
                  <a:effectLst/>
                </p:spPr>
              </p:pic>
              <p:pic>
                <p:nvPicPr>
                  <p:cNvPr id="20" name="Graphic 19">
                    <a:extLst>
                      <a:ext uri="{FF2B5EF4-FFF2-40B4-BE49-F238E27FC236}">
                        <a16:creationId xmlns:a16="http://schemas.microsoft.com/office/drawing/2014/main" id="{6027C28F-6F8D-45FC-A132-E056A7A7C7DE}"/>
                      </a:ext>
                    </a:extLst>
                  </p:cNvPr>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4719800" y="1861137"/>
                    <a:ext cx="568128" cy="410689"/>
                  </a:xfrm>
                  <a:prstGeom prst="rect">
                    <a:avLst/>
                  </a:prstGeom>
                </p:spPr>
              </p:pic>
            </p:grpSp>
            <p:sp>
              <p:nvSpPr>
                <p:cNvPr id="18" name="TextBox 17">
                  <a:extLst>
                    <a:ext uri="{FF2B5EF4-FFF2-40B4-BE49-F238E27FC236}">
                      <a16:creationId xmlns:a16="http://schemas.microsoft.com/office/drawing/2014/main" id="{CD50ACC9-9198-44E6-BB1C-5D78DB6B2A5D}"/>
                    </a:ext>
                  </a:extLst>
                </p:cNvPr>
                <p:cNvSpPr txBox="1"/>
                <p:nvPr/>
              </p:nvSpPr>
              <p:spPr>
                <a:xfrm>
                  <a:off x="1240031" y="2954302"/>
                  <a:ext cx="383115" cy="163059"/>
                </a:xfrm>
                <a:prstGeom prst="rect">
                  <a:avLst/>
                </a:prstGeom>
                <a:noFill/>
              </p:spPr>
              <p:txBody>
                <a:bodyPr wrap="none" lIns="0" tIns="0" rIns="0" bIns="0" rtlCol="0">
                  <a:spAutoFit/>
                </a:bodyPr>
                <a:lstStyle/>
                <a:p>
                  <a:pPr algn="ctr"/>
                  <a:r>
                    <a:rPr lang="en-US" sz="900">
                      <a:solidFill>
                        <a:srgbClr val="202192"/>
                      </a:solidFill>
                      <a:latin typeface="+mj-lt"/>
                    </a:rPr>
                    <a:t>Zipkin</a:t>
                  </a:r>
                </a:p>
              </p:txBody>
            </p:sp>
          </p:grpSp>
        </p:grpSp>
        <p:grpSp>
          <p:nvGrpSpPr>
            <p:cNvPr id="13" name="Group 12">
              <a:extLst>
                <a:ext uri="{FF2B5EF4-FFF2-40B4-BE49-F238E27FC236}">
                  <a16:creationId xmlns:a16="http://schemas.microsoft.com/office/drawing/2014/main" id="{5F70256B-7B89-423C-A7EA-8CB29178E1B8}"/>
                </a:ext>
              </a:extLst>
            </p:cNvPr>
            <p:cNvGrpSpPr/>
            <p:nvPr/>
          </p:nvGrpSpPr>
          <p:grpSpPr>
            <a:xfrm>
              <a:off x="8251678" y="4512769"/>
              <a:ext cx="1577805" cy="835760"/>
              <a:chOff x="7082977" y="3638673"/>
              <a:chExt cx="1577805" cy="835760"/>
            </a:xfrm>
          </p:grpSpPr>
          <p:sp>
            <p:nvSpPr>
              <p:cNvPr id="23" name="TextBox 22">
                <a:extLst>
                  <a:ext uri="{FF2B5EF4-FFF2-40B4-BE49-F238E27FC236}">
                    <a16:creationId xmlns:a16="http://schemas.microsoft.com/office/drawing/2014/main" id="{4780384E-19FB-4844-B2C2-30787994C355}"/>
                  </a:ext>
                </a:extLst>
              </p:cNvPr>
              <p:cNvSpPr txBox="1"/>
              <p:nvPr/>
            </p:nvSpPr>
            <p:spPr>
              <a:xfrm>
                <a:off x="7874398" y="3893796"/>
                <a:ext cx="786384" cy="369332"/>
              </a:xfrm>
              <a:prstGeom prst="rect">
                <a:avLst/>
              </a:prstGeom>
              <a:noFill/>
            </p:spPr>
            <p:txBody>
              <a:bodyPr wrap="square" lIns="0" tIns="0" rIns="0" bIns="0" rtlCol="0" anchor="ctr">
                <a:spAutoFit/>
              </a:bodyPr>
              <a:lstStyle/>
              <a:p>
                <a:r>
                  <a:rPr lang="en-US" sz="1200">
                    <a:solidFill>
                      <a:srgbClr val="202192"/>
                    </a:solidFill>
                    <a:latin typeface="+mj-lt"/>
                  </a:rPr>
                  <a:t>Redis</a:t>
                </a:r>
              </a:p>
              <a:p>
                <a:r>
                  <a:rPr lang="en-US" sz="1200">
                    <a:solidFill>
                      <a:srgbClr val="202192"/>
                    </a:solidFill>
                    <a:latin typeface="+mj-lt"/>
                  </a:rPr>
                  <a:t>state store</a:t>
                </a:r>
              </a:p>
            </p:txBody>
          </p:sp>
          <p:grpSp>
            <p:nvGrpSpPr>
              <p:cNvPr id="24" name="Group 23">
                <a:extLst>
                  <a:ext uri="{FF2B5EF4-FFF2-40B4-BE49-F238E27FC236}">
                    <a16:creationId xmlns:a16="http://schemas.microsoft.com/office/drawing/2014/main" id="{353F3CCB-BB53-4555-96B0-132C0AD0FAEA}"/>
                  </a:ext>
                </a:extLst>
              </p:cNvPr>
              <p:cNvGrpSpPr/>
              <p:nvPr/>
            </p:nvGrpSpPr>
            <p:grpSpPr>
              <a:xfrm>
                <a:off x="7082977" y="3638673"/>
                <a:ext cx="716366" cy="835760"/>
                <a:chOff x="1021444" y="2381230"/>
                <a:chExt cx="843399" cy="983966"/>
              </a:xfrm>
            </p:grpSpPr>
            <p:grpSp>
              <p:nvGrpSpPr>
                <p:cNvPr id="25" name="Group 24">
                  <a:extLst>
                    <a:ext uri="{FF2B5EF4-FFF2-40B4-BE49-F238E27FC236}">
                      <a16:creationId xmlns:a16="http://schemas.microsoft.com/office/drawing/2014/main" id="{4EE23CDD-E6A0-4CAB-88FF-A235004D0183}"/>
                    </a:ext>
                  </a:extLst>
                </p:cNvPr>
                <p:cNvGrpSpPr/>
                <p:nvPr/>
              </p:nvGrpSpPr>
              <p:grpSpPr>
                <a:xfrm>
                  <a:off x="1021444" y="2381230"/>
                  <a:ext cx="843399" cy="983966"/>
                  <a:chOff x="4597460" y="1724939"/>
                  <a:chExt cx="843399" cy="983966"/>
                </a:xfrm>
              </p:grpSpPr>
              <p:pic>
                <p:nvPicPr>
                  <p:cNvPr id="27" name="Graphic 26">
                    <a:extLst>
                      <a:ext uri="{FF2B5EF4-FFF2-40B4-BE49-F238E27FC236}">
                        <a16:creationId xmlns:a16="http://schemas.microsoft.com/office/drawing/2014/main" id="{C6CCD96B-436E-4E7F-8724-E9658E7F21C9}"/>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p:blipFill>
                <p:spPr>
                  <a:xfrm>
                    <a:off x="4597460" y="1724939"/>
                    <a:ext cx="843399" cy="983966"/>
                  </a:xfrm>
                  <a:prstGeom prst="rect">
                    <a:avLst/>
                  </a:prstGeom>
                  <a:effectLst/>
                </p:spPr>
              </p:pic>
              <p:pic>
                <p:nvPicPr>
                  <p:cNvPr id="28" name="Graphic 27">
                    <a:extLst>
                      <a:ext uri="{FF2B5EF4-FFF2-40B4-BE49-F238E27FC236}">
                        <a16:creationId xmlns:a16="http://schemas.microsoft.com/office/drawing/2014/main" id="{6589FFC4-4FFD-486E-AB50-057453E57D1F}"/>
                      </a:ext>
                    </a:extLst>
                  </p:cNvPr>
                  <p:cNvPicPr>
                    <a:picLocks noChangeAspect="1"/>
                  </p:cNvPicPr>
                  <p:nvPr/>
                </p:nvPicPr>
                <p:blipFill rotWithShape="1">
                  <a:blip r:embed="rId12" cstate="print">
                    <a:extLst>
                      <a:ext uri="{28A0092B-C50C-407E-A947-70E740481C1C}">
                        <a14:useLocalDpi xmlns:a14="http://schemas.microsoft.com/office/drawing/2010/main"/>
                      </a:ext>
                    </a:extLst>
                  </a:blip>
                  <a:srcRect t="3041" b="3041"/>
                  <a:stretch/>
                </p:blipFill>
                <p:spPr>
                  <a:xfrm>
                    <a:off x="4767419" y="1897854"/>
                    <a:ext cx="480365" cy="377711"/>
                  </a:xfrm>
                  <a:prstGeom prst="rect">
                    <a:avLst/>
                  </a:prstGeom>
                </p:spPr>
              </p:pic>
            </p:grpSp>
            <p:sp>
              <p:nvSpPr>
                <p:cNvPr id="26" name="TextBox 25">
                  <a:extLst>
                    <a:ext uri="{FF2B5EF4-FFF2-40B4-BE49-F238E27FC236}">
                      <a16:creationId xmlns:a16="http://schemas.microsoft.com/office/drawing/2014/main" id="{ED922EC9-C056-4112-9941-04A3BD490530}"/>
                    </a:ext>
                  </a:extLst>
                </p:cNvPr>
                <p:cNvSpPr txBox="1"/>
                <p:nvPr/>
              </p:nvSpPr>
              <p:spPr>
                <a:xfrm>
                  <a:off x="1265508" y="2972992"/>
                  <a:ext cx="332160" cy="163059"/>
                </a:xfrm>
                <a:prstGeom prst="rect">
                  <a:avLst/>
                </a:prstGeom>
                <a:noFill/>
              </p:spPr>
              <p:txBody>
                <a:bodyPr wrap="none" lIns="0" tIns="0" rIns="0" bIns="0" rtlCol="0">
                  <a:spAutoFit/>
                </a:bodyPr>
                <a:lstStyle/>
                <a:p>
                  <a:pPr algn="ctr"/>
                  <a:r>
                    <a:rPr lang="en-US" sz="900">
                      <a:solidFill>
                        <a:srgbClr val="202192"/>
                      </a:solidFill>
                      <a:latin typeface="+mj-lt"/>
                    </a:rPr>
                    <a:t>Redis</a:t>
                  </a:r>
                </a:p>
              </p:txBody>
            </p:sp>
          </p:grpSp>
        </p:grpSp>
        <p:pic>
          <p:nvPicPr>
            <p:cNvPr id="8194" name="Picture 2" descr="See the source image">
              <a:extLst>
                <a:ext uri="{FF2B5EF4-FFF2-40B4-BE49-F238E27FC236}">
                  <a16:creationId xmlns:a16="http://schemas.microsoft.com/office/drawing/2014/main" id="{6927D147-A9A5-4D4A-A6B8-7815ED7EBF37}"/>
                </a:ext>
              </a:extLst>
            </p:cNvPr>
            <p:cNvPicPr>
              <a:picLocks noChangeAspect="1" noChangeArrowheads="1"/>
            </p:cNvPicPr>
            <p:nvPr/>
          </p:nvPicPr>
          <p:blipFill>
            <a:blip r:embed="rId13" cstate="print">
              <a:extLst>
                <a:ext uri="{28A0092B-C50C-407E-A947-70E740481C1C}">
                  <a14:useLocalDpi xmlns:a14="http://schemas.microsoft.com/office/drawing/2010/main"/>
                </a:ext>
              </a:extLst>
            </a:blip>
            <a:srcRect/>
            <a:stretch>
              <a:fillRect/>
            </a:stretch>
          </p:blipFill>
          <p:spPr bwMode="auto">
            <a:xfrm>
              <a:off x="8181069" y="1754577"/>
              <a:ext cx="1685112" cy="43251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1" name="Group 20">
            <a:extLst>
              <a:ext uri="{FF2B5EF4-FFF2-40B4-BE49-F238E27FC236}">
                <a16:creationId xmlns:a16="http://schemas.microsoft.com/office/drawing/2014/main" id="{D98D00BE-AB39-460C-A94C-3E7DC7D63ECA}"/>
              </a:ext>
            </a:extLst>
          </p:cNvPr>
          <p:cNvGrpSpPr/>
          <p:nvPr/>
        </p:nvGrpSpPr>
        <p:grpSpPr>
          <a:xfrm>
            <a:off x="5730484" y="2798886"/>
            <a:ext cx="1375263" cy="1602049"/>
            <a:chOff x="4704310" y="2907296"/>
            <a:chExt cx="1120837" cy="1305667"/>
          </a:xfrm>
        </p:grpSpPr>
        <p:grpSp>
          <p:nvGrpSpPr>
            <p:cNvPr id="33" name="!!AppA">
              <a:extLst>
                <a:ext uri="{FF2B5EF4-FFF2-40B4-BE49-F238E27FC236}">
                  <a16:creationId xmlns:a16="http://schemas.microsoft.com/office/drawing/2014/main" id="{C2205192-12E1-4728-9818-D5F6936FEF4E}"/>
                </a:ext>
              </a:extLst>
            </p:cNvPr>
            <p:cNvGrpSpPr/>
            <p:nvPr/>
          </p:nvGrpSpPr>
          <p:grpSpPr>
            <a:xfrm>
              <a:off x="4704310" y="2907296"/>
              <a:ext cx="1041365" cy="1214927"/>
              <a:chOff x="3444425" y="1954650"/>
              <a:chExt cx="1400539" cy="1633964"/>
            </a:xfrm>
          </p:grpSpPr>
          <p:pic>
            <p:nvPicPr>
              <p:cNvPr id="34" name="Graphic 33">
                <a:extLst>
                  <a:ext uri="{FF2B5EF4-FFF2-40B4-BE49-F238E27FC236}">
                    <a16:creationId xmlns:a16="http://schemas.microsoft.com/office/drawing/2014/main" id="{9DF3C54A-2A9D-48C7-B3D9-D9D33E7176D2}"/>
                  </a:ext>
                </a:extLst>
              </p:cNvPr>
              <p:cNvPicPr>
                <a:picLocks noChangeAspect="1"/>
              </p:cNvPicPr>
              <p:nvPr/>
            </p:nvPicPr>
            <p:blipFill>
              <a:blip r:embed="rId14">
                <a:extLst>
                  <a:ext uri="{28A0092B-C50C-407E-A947-70E740481C1C}">
                    <a14:useLocalDpi xmlns:a14="http://schemas.microsoft.com/office/drawing/2010/main"/>
                  </a:ext>
                  <a:ext uri="{96DAC541-7B7A-43D3-8B79-37D633B846F1}">
                    <asvg:svgBlip xmlns:asvg="http://schemas.microsoft.com/office/drawing/2016/SVG/main" r:embed="rId15"/>
                  </a:ext>
                </a:extLst>
              </a:blip>
              <a:srcRect/>
              <a:stretch/>
            </p:blipFill>
            <p:spPr>
              <a:xfrm>
                <a:off x="3444425" y="1954650"/>
                <a:ext cx="1400539" cy="1633964"/>
              </a:xfrm>
              <a:prstGeom prst="rect">
                <a:avLst/>
              </a:prstGeom>
            </p:spPr>
          </p:pic>
          <p:sp>
            <p:nvSpPr>
              <p:cNvPr id="35" name="TextBox 34">
                <a:extLst>
                  <a:ext uri="{FF2B5EF4-FFF2-40B4-BE49-F238E27FC236}">
                    <a16:creationId xmlns:a16="http://schemas.microsoft.com/office/drawing/2014/main" id="{251290F2-86CF-4513-B3F7-80BE40F1089B}"/>
                  </a:ext>
                </a:extLst>
              </p:cNvPr>
              <p:cNvSpPr txBox="1"/>
              <p:nvPr/>
            </p:nvSpPr>
            <p:spPr>
              <a:xfrm>
                <a:off x="3700904" y="2429761"/>
                <a:ext cx="804727" cy="269882"/>
              </a:xfrm>
              <a:prstGeom prst="rect">
                <a:avLst/>
              </a:prstGeom>
              <a:noFill/>
            </p:spPr>
            <p:txBody>
              <a:bodyPr wrap="none" lIns="0" tIns="0" rIns="0" bIns="0" rtlCol="0">
                <a:spAutoFit/>
              </a:bodyPr>
              <a:lstStyle/>
              <a:p>
                <a:pPr algn="ctr"/>
                <a:r>
                  <a:rPr lang="en-US" sz="1600">
                    <a:solidFill>
                      <a:srgbClr val="202192"/>
                    </a:solidFill>
                    <a:latin typeface="+mj-lt"/>
                  </a:rPr>
                  <a:t>My App</a:t>
                </a:r>
              </a:p>
            </p:txBody>
          </p:sp>
        </p:grpSp>
        <p:grpSp>
          <p:nvGrpSpPr>
            <p:cNvPr id="36" name="!!Sidecar">
              <a:extLst>
                <a:ext uri="{FF2B5EF4-FFF2-40B4-BE49-F238E27FC236}">
                  <a16:creationId xmlns:a16="http://schemas.microsoft.com/office/drawing/2014/main" id="{59AAAF34-B6B9-47D5-9325-C3F8DCB50F30}"/>
                </a:ext>
              </a:extLst>
            </p:cNvPr>
            <p:cNvGrpSpPr/>
            <p:nvPr/>
          </p:nvGrpSpPr>
          <p:grpSpPr>
            <a:xfrm>
              <a:off x="5298110" y="3595894"/>
              <a:ext cx="527037" cy="617069"/>
              <a:chOff x="8298598" y="2543027"/>
              <a:chExt cx="1186830" cy="1389573"/>
            </a:xfrm>
          </p:grpSpPr>
          <p:sp>
            <p:nvSpPr>
              <p:cNvPr id="37" name="Freeform: Shape 36">
                <a:extLst>
                  <a:ext uri="{FF2B5EF4-FFF2-40B4-BE49-F238E27FC236}">
                    <a16:creationId xmlns:a16="http://schemas.microsoft.com/office/drawing/2014/main" id="{D88F4FF5-A4DC-4C0A-8497-3E17796C46DD}"/>
                  </a:ext>
                </a:extLst>
              </p:cNvPr>
              <p:cNvSpPr/>
              <p:nvPr/>
            </p:nvSpPr>
            <p:spPr>
              <a:xfrm>
                <a:off x="8359990" y="2640643"/>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202192"/>
              </a:solidFill>
              <a:ln w="8202"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350A6E77-F558-4B40-BD6C-2595281BDB28}"/>
                  </a:ext>
                </a:extLst>
              </p:cNvPr>
              <p:cNvSpPr/>
              <p:nvPr/>
            </p:nvSpPr>
            <p:spPr>
              <a:xfrm>
                <a:off x="8298598" y="2543027"/>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FFFFFF"/>
              </a:solidFill>
              <a:ln w="8202" cap="flat">
                <a:noFill/>
                <a:prstDash val="solid"/>
                <a:miter/>
              </a:ln>
              <a:effectLst>
                <a:outerShdw blurRad="63500" sx="102000" sy="102000" algn="ctr" rotWithShape="0">
                  <a:prstClr val="black">
                    <a:alpha val="40000"/>
                  </a:prstClr>
                </a:outerShdw>
              </a:effectLst>
            </p:spPr>
            <p:txBody>
              <a:bodyPr rtlCol="0" anchor="ctr"/>
              <a:lstStyle/>
              <a:p>
                <a:endParaRPr lang="en-US"/>
              </a:p>
            </p:txBody>
          </p:sp>
          <p:grpSp>
            <p:nvGrpSpPr>
              <p:cNvPr id="39" name="Graphic 11">
                <a:extLst>
                  <a:ext uri="{FF2B5EF4-FFF2-40B4-BE49-F238E27FC236}">
                    <a16:creationId xmlns:a16="http://schemas.microsoft.com/office/drawing/2014/main" id="{F42BBBE2-2773-4CE9-BE57-19C306F28023}"/>
                  </a:ext>
                </a:extLst>
              </p:cNvPr>
              <p:cNvGrpSpPr/>
              <p:nvPr/>
            </p:nvGrpSpPr>
            <p:grpSpPr>
              <a:xfrm>
                <a:off x="8386477" y="2846026"/>
                <a:ext cx="952402" cy="699902"/>
                <a:chOff x="8386477" y="2846026"/>
                <a:chExt cx="952402" cy="699902"/>
              </a:xfrm>
            </p:grpSpPr>
            <p:sp>
              <p:nvSpPr>
                <p:cNvPr id="40" name="Freeform: Shape 39">
                  <a:extLst>
                    <a:ext uri="{FF2B5EF4-FFF2-40B4-BE49-F238E27FC236}">
                      <a16:creationId xmlns:a16="http://schemas.microsoft.com/office/drawing/2014/main" id="{FB5F0AF5-AF18-4291-9E34-62E8F87CC020}"/>
                    </a:ext>
                  </a:extLst>
                </p:cNvPr>
                <p:cNvSpPr/>
                <p:nvPr/>
              </p:nvSpPr>
              <p:spPr>
                <a:xfrm>
                  <a:off x="8386477" y="3024839"/>
                  <a:ext cx="952402" cy="423390"/>
                </a:xfrm>
                <a:custGeom>
                  <a:avLst/>
                  <a:gdLst>
                    <a:gd name="connsiteX0" fmla="*/ 233026 w 952402"/>
                    <a:gd name="connsiteY0" fmla="*/ 323464 h 423390"/>
                    <a:gd name="connsiteX1" fmla="*/ 162392 w 952402"/>
                    <a:gd name="connsiteY1" fmla="*/ 323464 h 423390"/>
                    <a:gd name="connsiteX2" fmla="*/ 162392 w 952402"/>
                    <a:gd name="connsiteY2" fmla="*/ 301267 h 423390"/>
                    <a:gd name="connsiteX3" fmla="*/ 142011 w 952402"/>
                    <a:gd name="connsiteY3" fmla="*/ 319750 h 423390"/>
                    <a:gd name="connsiteX4" fmla="*/ 100753 w 952402"/>
                    <a:gd name="connsiteY4" fmla="*/ 329900 h 423390"/>
                    <a:gd name="connsiteX5" fmla="*/ 34740 w 952402"/>
                    <a:gd name="connsiteY5" fmla="*/ 304237 h 423390"/>
                    <a:gd name="connsiteX6" fmla="*/ 83 w 952402"/>
                    <a:gd name="connsiteY6" fmla="*/ 223289 h 423390"/>
                    <a:gd name="connsiteX7" fmla="*/ 35648 w 952402"/>
                    <a:gd name="connsiteY7" fmla="*/ 141515 h 423390"/>
                    <a:gd name="connsiteX8" fmla="*/ 100423 w 952402"/>
                    <a:gd name="connsiteY8" fmla="*/ 116761 h 423390"/>
                    <a:gd name="connsiteX9" fmla="*/ 140526 w 952402"/>
                    <a:gd name="connsiteY9" fmla="*/ 125755 h 423390"/>
                    <a:gd name="connsiteX10" fmla="*/ 162640 w 952402"/>
                    <a:gd name="connsiteY10" fmla="*/ 142753 h 423390"/>
                    <a:gd name="connsiteX11" fmla="*/ 162640 w 952402"/>
                    <a:gd name="connsiteY11" fmla="*/ 0 h 423390"/>
                    <a:gd name="connsiteX12" fmla="*/ 233274 w 952402"/>
                    <a:gd name="connsiteY12" fmla="*/ 0 h 423390"/>
                    <a:gd name="connsiteX13" fmla="*/ 164620 w 952402"/>
                    <a:gd name="connsiteY13" fmla="*/ 223537 h 423390"/>
                    <a:gd name="connsiteX14" fmla="*/ 151418 w 952402"/>
                    <a:gd name="connsiteY14" fmla="*/ 191355 h 423390"/>
                    <a:gd name="connsiteX15" fmla="*/ 118906 w 952402"/>
                    <a:gd name="connsiteY15" fmla="*/ 178318 h 423390"/>
                    <a:gd name="connsiteX16" fmla="*/ 84250 w 952402"/>
                    <a:gd name="connsiteY16" fmla="*/ 194243 h 423390"/>
                    <a:gd name="connsiteX17" fmla="*/ 84250 w 952402"/>
                    <a:gd name="connsiteY17" fmla="*/ 253242 h 423390"/>
                    <a:gd name="connsiteX18" fmla="*/ 118906 w 952402"/>
                    <a:gd name="connsiteY18" fmla="*/ 269086 h 423390"/>
                    <a:gd name="connsiteX19" fmla="*/ 151418 w 952402"/>
                    <a:gd name="connsiteY19" fmla="*/ 255800 h 423390"/>
                    <a:gd name="connsiteX20" fmla="*/ 164620 w 952402"/>
                    <a:gd name="connsiteY20" fmla="*/ 223537 h 423390"/>
                    <a:gd name="connsiteX21" fmla="*/ 497986 w 952402"/>
                    <a:gd name="connsiteY21" fmla="*/ 323464 h 423390"/>
                    <a:gd name="connsiteX22" fmla="*/ 427352 w 952402"/>
                    <a:gd name="connsiteY22" fmla="*/ 323464 h 423390"/>
                    <a:gd name="connsiteX23" fmla="*/ 427352 w 952402"/>
                    <a:gd name="connsiteY23" fmla="*/ 301267 h 423390"/>
                    <a:gd name="connsiteX24" fmla="*/ 407218 w 952402"/>
                    <a:gd name="connsiteY24" fmla="*/ 319750 h 423390"/>
                    <a:gd name="connsiteX25" fmla="*/ 365960 w 952402"/>
                    <a:gd name="connsiteY25" fmla="*/ 329900 h 423390"/>
                    <a:gd name="connsiteX26" fmla="*/ 299947 w 952402"/>
                    <a:gd name="connsiteY26" fmla="*/ 304237 h 423390"/>
                    <a:gd name="connsiteX27" fmla="*/ 265290 w 952402"/>
                    <a:gd name="connsiteY27" fmla="*/ 223289 h 423390"/>
                    <a:gd name="connsiteX28" fmla="*/ 299947 w 952402"/>
                    <a:gd name="connsiteY28" fmla="*/ 141515 h 423390"/>
                    <a:gd name="connsiteX29" fmla="*/ 364805 w 952402"/>
                    <a:gd name="connsiteY29" fmla="*/ 116761 h 423390"/>
                    <a:gd name="connsiteX30" fmla="*/ 404825 w 952402"/>
                    <a:gd name="connsiteY30" fmla="*/ 125755 h 423390"/>
                    <a:gd name="connsiteX31" fmla="*/ 427022 w 952402"/>
                    <a:gd name="connsiteY31" fmla="*/ 142753 h 423390"/>
                    <a:gd name="connsiteX32" fmla="*/ 427022 w 952402"/>
                    <a:gd name="connsiteY32" fmla="*/ 123609 h 423390"/>
                    <a:gd name="connsiteX33" fmla="*/ 497986 w 952402"/>
                    <a:gd name="connsiteY33" fmla="*/ 123609 h 423390"/>
                    <a:gd name="connsiteX34" fmla="*/ 429497 w 952402"/>
                    <a:gd name="connsiteY34" fmla="*/ 223537 h 423390"/>
                    <a:gd name="connsiteX35" fmla="*/ 416130 w 952402"/>
                    <a:gd name="connsiteY35" fmla="*/ 191355 h 423390"/>
                    <a:gd name="connsiteX36" fmla="*/ 383866 w 952402"/>
                    <a:gd name="connsiteY36" fmla="*/ 178318 h 423390"/>
                    <a:gd name="connsiteX37" fmla="*/ 349457 w 952402"/>
                    <a:gd name="connsiteY37" fmla="*/ 193996 h 423390"/>
                    <a:gd name="connsiteX38" fmla="*/ 349457 w 952402"/>
                    <a:gd name="connsiteY38" fmla="*/ 252995 h 423390"/>
                    <a:gd name="connsiteX39" fmla="*/ 383866 w 952402"/>
                    <a:gd name="connsiteY39" fmla="*/ 269086 h 423390"/>
                    <a:gd name="connsiteX40" fmla="*/ 416212 w 952402"/>
                    <a:gd name="connsiteY40" fmla="*/ 255965 h 423390"/>
                    <a:gd name="connsiteX41" fmla="*/ 429497 w 952402"/>
                    <a:gd name="connsiteY41" fmla="*/ 223537 h 423390"/>
                    <a:gd name="connsiteX42" fmla="*/ 770867 w 952402"/>
                    <a:gd name="connsiteY42" fmla="*/ 223537 h 423390"/>
                    <a:gd name="connsiteX43" fmla="*/ 735302 w 952402"/>
                    <a:gd name="connsiteY43" fmla="*/ 305393 h 423390"/>
                    <a:gd name="connsiteX44" fmla="*/ 670527 w 952402"/>
                    <a:gd name="connsiteY44" fmla="*/ 330148 h 423390"/>
                    <a:gd name="connsiteX45" fmla="*/ 630424 w 952402"/>
                    <a:gd name="connsiteY45" fmla="*/ 321071 h 423390"/>
                    <a:gd name="connsiteX46" fmla="*/ 608227 w 952402"/>
                    <a:gd name="connsiteY46" fmla="*/ 304072 h 423390"/>
                    <a:gd name="connsiteX47" fmla="*/ 608227 w 952402"/>
                    <a:gd name="connsiteY47" fmla="*/ 423391 h 423390"/>
                    <a:gd name="connsiteX48" fmla="*/ 537676 w 952402"/>
                    <a:gd name="connsiteY48" fmla="*/ 423391 h 423390"/>
                    <a:gd name="connsiteX49" fmla="*/ 537676 w 952402"/>
                    <a:gd name="connsiteY49" fmla="*/ 123609 h 423390"/>
                    <a:gd name="connsiteX50" fmla="*/ 608227 w 952402"/>
                    <a:gd name="connsiteY50" fmla="*/ 123609 h 423390"/>
                    <a:gd name="connsiteX51" fmla="*/ 608227 w 952402"/>
                    <a:gd name="connsiteY51" fmla="*/ 145806 h 423390"/>
                    <a:gd name="connsiteX52" fmla="*/ 628691 w 952402"/>
                    <a:gd name="connsiteY52" fmla="*/ 127240 h 423390"/>
                    <a:gd name="connsiteX53" fmla="*/ 669949 w 952402"/>
                    <a:gd name="connsiteY53" fmla="*/ 117173 h 423390"/>
                    <a:gd name="connsiteX54" fmla="*/ 735962 w 952402"/>
                    <a:gd name="connsiteY54" fmla="*/ 142753 h 423390"/>
                    <a:gd name="connsiteX55" fmla="*/ 770867 w 952402"/>
                    <a:gd name="connsiteY55" fmla="*/ 223702 h 423390"/>
                    <a:gd name="connsiteX56" fmla="*/ 697427 w 952402"/>
                    <a:gd name="connsiteY56" fmla="*/ 223537 h 423390"/>
                    <a:gd name="connsiteX57" fmla="*/ 652045 w 952402"/>
                    <a:gd name="connsiteY57" fmla="*/ 178317 h 423390"/>
                    <a:gd name="connsiteX58" fmla="*/ 651796 w 952402"/>
                    <a:gd name="connsiteY58" fmla="*/ 178318 h 423390"/>
                    <a:gd name="connsiteX59" fmla="*/ 606085 w 952402"/>
                    <a:gd name="connsiteY59" fmla="*/ 222705 h 423390"/>
                    <a:gd name="connsiteX60" fmla="*/ 606082 w 952402"/>
                    <a:gd name="connsiteY60" fmla="*/ 223784 h 423390"/>
                    <a:gd name="connsiteX61" fmla="*/ 619450 w 952402"/>
                    <a:gd name="connsiteY61" fmla="*/ 255965 h 423390"/>
                    <a:gd name="connsiteX62" fmla="*/ 651796 w 952402"/>
                    <a:gd name="connsiteY62" fmla="*/ 269086 h 423390"/>
                    <a:gd name="connsiteX63" fmla="*/ 686453 w 952402"/>
                    <a:gd name="connsiteY63" fmla="*/ 253160 h 423390"/>
                    <a:gd name="connsiteX64" fmla="*/ 697427 w 952402"/>
                    <a:gd name="connsiteY64" fmla="*/ 223537 h 423390"/>
                    <a:gd name="connsiteX65" fmla="*/ 952402 w 952402"/>
                    <a:gd name="connsiteY65" fmla="*/ 188880 h 423390"/>
                    <a:gd name="connsiteX66" fmla="*/ 922284 w 952402"/>
                    <a:gd name="connsiteY66" fmla="*/ 181783 h 423390"/>
                    <a:gd name="connsiteX67" fmla="*/ 877065 w 952402"/>
                    <a:gd name="connsiteY67" fmla="*/ 210169 h 423390"/>
                    <a:gd name="connsiteX68" fmla="*/ 873187 w 952402"/>
                    <a:gd name="connsiteY68" fmla="*/ 237977 h 423390"/>
                    <a:gd name="connsiteX69" fmla="*/ 873187 w 952402"/>
                    <a:gd name="connsiteY69" fmla="*/ 323464 h 423390"/>
                    <a:gd name="connsiteX70" fmla="*/ 802553 w 952402"/>
                    <a:gd name="connsiteY70" fmla="*/ 323464 h 423390"/>
                    <a:gd name="connsiteX71" fmla="*/ 802553 w 952402"/>
                    <a:gd name="connsiteY71" fmla="*/ 123609 h 423390"/>
                    <a:gd name="connsiteX72" fmla="*/ 873187 w 952402"/>
                    <a:gd name="connsiteY72" fmla="*/ 123609 h 423390"/>
                    <a:gd name="connsiteX73" fmla="*/ 873187 w 952402"/>
                    <a:gd name="connsiteY73" fmla="*/ 156616 h 423390"/>
                    <a:gd name="connsiteX74" fmla="*/ 897281 w 952402"/>
                    <a:gd name="connsiteY74" fmla="*/ 131366 h 423390"/>
                    <a:gd name="connsiteX75" fmla="*/ 938540 w 952402"/>
                    <a:gd name="connsiteY75" fmla="*/ 121051 h 423390"/>
                    <a:gd name="connsiteX76" fmla="*/ 952320 w 952402"/>
                    <a:gd name="connsiteY76" fmla="*/ 121711 h 423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52402" h="423390">
                      <a:moveTo>
                        <a:pt x="233026" y="323464"/>
                      </a:moveTo>
                      <a:lnTo>
                        <a:pt x="162392" y="323464"/>
                      </a:lnTo>
                      <a:lnTo>
                        <a:pt x="162392" y="301267"/>
                      </a:lnTo>
                      <a:cubicBezTo>
                        <a:pt x="156857" y="308688"/>
                        <a:pt x="149936" y="314965"/>
                        <a:pt x="142011" y="319750"/>
                      </a:cubicBezTo>
                      <a:cubicBezTo>
                        <a:pt x="129372" y="326655"/>
                        <a:pt x="115153" y="330153"/>
                        <a:pt x="100753" y="329900"/>
                      </a:cubicBezTo>
                      <a:cubicBezTo>
                        <a:pt x="76304" y="329952"/>
                        <a:pt x="52734" y="320789"/>
                        <a:pt x="34740" y="304237"/>
                      </a:cubicBezTo>
                      <a:cubicBezTo>
                        <a:pt x="11613" y="283831"/>
                        <a:pt x="-1112" y="254108"/>
                        <a:pt x="83" y="223289"/>
                      </a:cubicBezTo>
                      <a:cubicBezTo>
                        <a:pt x="-1175" y="192029"/>
                        <a:pt x="11924" y="161909"/>
                        <a:pt x="35648" y="141515"/>
                      </a:cubicBezTo>
                      <a:cubicBezTo>
                        <a:pt x="53403" y="125486"/>
                        <a:pt x="76502" y="116658"/>
                        <a:pt x="100423" y="116761"/>
                      </a:cubicBezTo>
                      <a:cubicBezTo>
                        <a:pt x="114299" y="116676"/>
                        <a:pt x="128014" y="119752"/>
                        <a:pt x="140526" y="125755"/>
                      </a:cubicBezTo>
                      <a:cubicBezTo>
                        <a:pt x="148828" y="130094"/>
                        <a:pt x="156311" y="135846"/>
                        <a:pt x="162640" y="142753"/>
                      </a:cubicBezTo>
                      <a:lnTo>
                        <a:pt x="162640" y="0"/>
                      </a:lnTo>
                      <a:lnTo>
                        <a:pt x="233274" y="0"/>
                      </a:lnTo>
                      <a:close/>
                      <a:moveTo>
                        <a:pt x="164620" y="223537"/>
                      </a:moveTo>
                      <a:cubicBezTo>
                        <a:pt x="164879" y="211441"/>
                        <a:pt x="160096" y="199784"/>
                        <a:pt x="151418" y="191355"/>
                      </a:cubicBezTo>
                      <a:cubicBezTo>
                        <a:pt x="142831" y="182729"/>
                        <a:pt x="131074" y="178014"/>
                        <a:pt x="118906" y="178318"/>
                      </a:cubicBezTo>
                      <a:cubicBezTo>
                        <a:pt x="105526" y="178044"/>
                        <a:pt x="92756" y="183911"/>
                        <a:pt x="84250" y="194243"/>
                      </a:cubicBezTo>
                      <a:cubicBezTo>
                        <a:pt x="69618" y="211188"/>
                        <a:pt x="69618" y="236298"/>
                        <a:pt x="84250" y="253242"/>
                      </a:cubicBezTo>
                      <a:cubicBezTo>
                        <a:pt x="92711" y="263625"/>
                        <a:pt x="105519" y="269480"/>
                        <a:pt x="118906" y="269086"/>
                      </a:cubicBezTo>
                      <a:cubicBezTo>
                        <a:pt x="131110" y="269324"/>
                        <a:pt x="142873" y="264517"/>
                        <a:pt x="151418" y="255800"/>
                      </a:cubicBezTo>
                      <a:cubicBezTo>
                        <a:pt x="160108" y="247346"/>
                        <a:pt x="164891" y="235658"/>
                        <a:pt x="164620" y="223537"/>
                      </a:cubicBezTo>
                      <a:close/>
                      <a:moveTo>
                        <a:pt x="497986" y="323464"/>
                      </a:moveTo>
                      <a:lnTo>
                        <a:pt x="427352" y="323464"/>
                      </a:lnTo>
                      <a:lnTo>
                        <a:pt x="427352" y="301267"/>
                      </a:lnTo>
                      <a:cubicBezTo>
                        <a:pt x="421865" y="308641"/>
                        <a:pt x="415034" y="314913"/>
                        <a:pt x="407218" y="319750"/>
                      </a:cubicBezTo>
                      <a:cubicBezTo>
                        <a:pt x="394587" y="326677"/>
                        <a:pt x="380363" y="330176"/>
                        <a:pt x="365960" y="329900"/>
                      </a:cubicBezTo>
                      <a:cubicBezTo>
                        <a:pt x="341508" y="329969"/>
                        <a:pt x="317932" y="320803"/>
                        <a:pt x="299947" y="304237"/>
                      </a:cubicBezTo>
                      <a:cubicBezTo>
                        <a:pt x="276820" y="283831"/>
                        <a:pt x="264095" y="254108"/>
                        <a:pt x="265290" y="223289"/>
                      </a:cubicBezTo>
                      <a:cubicBezTo>
                        <a:pt x="263806" y="192179"/>
                        <a:pt x="276560" y="162084"/>
                        <a:pt x="299947" y="141515"/>
                      </a:cubicBezTo>
                      <a:cubicBezTo>
                        <a:pt x="317737" y="125487"/>
                        <a:pt x="340859" y="116661"/>
                        <a:pt x="364805" y="116761"/>
                      </a:cubicBezTo>
                      <a:cubicBezTo>
                        <a:pt x="378657" y="116666"/>
                        <a:pt x="392346" y="119743"/>
                        <a:pt x="404825" y="125755"/>
                      </a:cubicBezTo>
                      <a:cubicBezTo>
                        <a:pt x="413154" y="130090"/>
                        <a:pt x="420665" y="135842"/>
                        <a:pt x="427022" y="142753"/>
                      </a:cubicBezTo>
                      <a:lnTo>
                        <a:pt x="427022" y="123609"/>
                      </a:lnTo>
                      <a:lnTo>
                        <a:pt x="497986" y="123609"/>
                      </a:lnTo>
                      <a:close/>
                      <a:moveTo>
                        <a:pt x="429497" y="223537"/>
                      </a:moveTo>
                      <a:cubicBezTo>
                        <a:pt x="429712" y="211417"/>
                        <a:pt x="424868" y="199755"/>
                        <a:pt x="416130" y="191355"/>
                      </a:cubicBezTo>
                      <a:cubicBezTo>
                        <a:pt x="407614" y="182775"/>
                        <a:pt x="395952" y="178063"/>
                        <a:pt x="383866" y="178318"/>
                      </a:cubicBezTo>
                      <a:cubicBezTo>
                        <a:pt x="370605" y="178022"/>
                        <a:pt x="357935" y="183796"/>
                        <a:pt x="349457" y="193996"/>
                      </a:cubicBezTo>
                      <a:cubicBezTo>
                        <a:pt x="334718" y="210901"/>
                        <a:pt x="334718" y="236090"/>
                        <a:pt x="349457" y="252995"/>
                      </a:cubicBezTo>
                      <a:cubicBezTo>
                        <a:pt x="357790" y="263430"/>
                        <a:pt x="370515" y="269380"/>
                        <a:pt x="383866" y="269086"/>
                      </a:cubicBezTo>
                      <a:cubicBezTo>
                        <a:pt x="395992" y="269341"/>
                        <a:pt x="407691" y="264597"/>
                        <a:pt x="416212" y="255965"/>
                      </a:cubicBezTo>
                      <a:cubicBezTo>
                        <a:pt x="424976" y="247486"/>
                        <a:pt x="429793" y="235727"/>
                        <a:pt x="429497" y="223537"/>
                      </a:cubicBezTo>
                      <a:close/>
                      <a:moveTo>
                        <a:pt x="770867" y="223537"/>
                      </a:moveTo>
                      <a:cubicBezTo>
                        <a:pt x="772137" y="254823"/>
                        <a:pt x="759042" y="284973"/>
                        <a:pt x="735302" y="305393"/>
                      </a:cubicBezTo>
                      <a:cubicBezTo>
                        <a:pt x="717538" y="321409"/>
                        <a:pt x="694445" y="330234"/>
                        <a:pt x="670527" y="330148"/>
                      </a:cubicBezTo>
                      <a:cubicBezTo>
                        <a:pt x="656639" y="330253"/>
                        <a:pt x="642914" y="327146"/>
                        <a:pt x="630424" y="321071"/>
                      </a:cubicBezTo>
                      <a:cubicBezTo>
                        <a:pt x="622073" y="316770"/>
                        <a:pt x="614556" y="311014"/>
                        <a:pt x="608227" y="304072"/>
                      </a:cubicBezTo>
                      <a:lnTo>
                        <a:pt x="608227" y="423391"/>
                      </a:lnTo>
                      <a:lnTo>
                        <a:pt x="537676" y="423391"/>
                      </a:lnTo>
                      <a:lnTo>
                        <a:pt x="537676" y="123609"/>
                      </a:lnTo>
                      <a:lnTo>
                        <a:pt x="608227" y="123609"/>
                      </a:lnTo>
                      <a:lnTo>
                        <a:pt x="608227" y="145806"/>
                      </a:lnTo>
                      <a:cubicBezTo>
                        <a:pt x="613699" y="138276"/>
                        <a:pt x="620666" y="131955"/>
                        <a:pt x="628691" y="127240"/>
                      </a:cubicBezTo>
                      <a:cubicBezTo>
                        <a:pt x="641352" y="120399"/>
                        <a:pt x="655561" y="116932"/>
                        <a:pt x="669949" y="117173"/>
                      </a:cubicBezTo>
                      <a:cubicBezTo>
                        <a:pt x="694381" y="117131"/>
                        <a:pt x="717938" y="126260"/>
                        <a:pt x="735962" y="142753"/>
                      </a:cubicBezTo>
                      <a:cubicBezTo>
                        <a:pt x="759182" y="163112"/>
                        <a:pt x="771997" y="192842"/>
                        <a:pt x="770867" y="223702"/>
                      </a:cubicBezTo>
                      <a:close/>
                      <a:moveTo>
                        <a:pt x="697427" y="223537"/>
                      </a:moveTo>
                      <a:cubicBezTo>
                        <a:pt x="697383" y="198518"/>
                        <a:pt x="677064" y="178271"/>
                        <a:pt x="652045" y="178317"/>
                      </a:cubicBezTo>
                      <a:cubicBezTo>
                        <a:pt x="651962" y="178317"/>
                        <a:pt x="651878" y="178317"/>
                        <a:pt x="651796" y="178318"/>
                      </a:cubicBezTo>
                      <a:cubicBezTo>
                        <a:pt x="626916" y="177952"/>
                        <a:pt x="606451" y="197824"/>
                        <a:pt x="606085" y="222705"/>
                      </a:cubicBezTo>
                      <a:cubicBezTo>
                        <a:pt x="606079" y="223065"/>
                        <a:pt x="606079" y="223424"/>
                        <a:pt x="606082" y="223784"/>
                      </a:cubicBezTo>
                      <a:cubicBezTo>
                        <a:pt x="605867" y="235903"/>
                        <a:pt x="610711" y="247565"/>
                        <a:pt x="619450" y="255965"/>
                      </a:cubicBezTo>
                      <a:cubicBezTo>
                        <a:pt x="627982" y="264580"/>
                        <a:pt x="639673" y="269322"/>
                        <a:pt x="651796" y="269086"/>
                      </a:cubicBezTo>
                      <a:cubicBezTo>
                        <a:pt x="665197" y="269459"/>
                        <a:pt x="678008" y="263573"/>
                        <a:pt x="686453" y="253160"/>
                      </a:cubicBezTo>
                      <a:cubicBezTo>
                        <a:pt x="693653" y="244985"/>
                        <a:pt x="697564" y="234430"/>
                        <a:pt x="697427" y="223537"/>
                      </a:cubicBezTo>
                      <a:close/>
                      <a:moveTo>
                        <a:pt x="952402" y="188880"/>
                      </a:moveTo>
                      <a:cubicBezTo>
                        <a:pt x="943037" y="184251"/>
                        <a:pt x="932730" y="181823"/>
                        <a:pt x="922284" y="181783"/>
                      </a:cubicBezTo>
                      <a:cubicBezTo>
                        <a:pt x="899014" y="181783"/>
                        <a:pt x="883914" y="191190"/>
                        <a:pt x="877065" y="210169"/>
                      </a:cubicBezTo>
                      <a:cubicBezTo>
                        <a:pt x="874193" y="219148"/>
                        <a:pt x="872881" y="228554"/>
                        <a:pt x="873187" y="237977"/>
                      </a:cubicBezTo>
                      <a:lnTo>
                        <a:pt x="873187" y="323464"/>
                      </a:lnTo>
                      <a:lnTo>
                        <a:pt x="802553" y="323464"/>
                      </a:lnTo>
                      <a:lnTo>
                        <a:pt x="802553" y="123609"/>
                      </a:lnTo>
                      <a:lnTo>
                        <a:pt x="873187" y="123609"/>
                      </a:lnTo>
                      <a:lnTo>
                        <a:pt x="873187" y="156616"/>
                      </a:lnTo>
                      <a:cubicBezTo>
                        <a:pt x="879194" y="146475"/>
                        <a:pt x="887429" y="137838"/>
                        <a:pt x="897281" y="131366"/>
                      </a:cubicBezTo>
                      <a:cubicBezTo>
                        <a:pt x="909849" y="124270"/>
                        <a:pt x="924107" y="120706"/>
                        <a:pt x="938540" y="121051"/>
                      </a:cubicBezTo>
                      <a:cubicBezTo>
                        <a:pt x="942253" y="121051"/>
                        <a:pt x="946791" y="121051"/>
                        <a:pt x="952320" y="121711"/>
                      </a:cubicBezTo>
                      <a:close/>
                    </a:path>
                  </a:pathLst>
                </a:custGeom>
                <a:solidFill>
                  <a:srgbClr val="0D2192"/>
                </a:solidFill>
                <a:ln w="8202"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C89DF9EA-94CA-4B43-9243-91A5ACEF835B}"/>
                    </a:ext>
                  </a:extLst>
                </p:cNvPr>
                <p:cNvSpPr/>
                <p:nvPr/>
              </p:nvSpPr>
              <p:spPr>
                <a:xfrm>
                  <a:off x="8917469" y="3349705"/>
                  <a:ext cx="83341" cy="196223"/>
                </a:xfrm>
                <a:custGeom>
                  <a:avLst/>
                  <a:gdLst>
                    <a:gd name="connsiteX0" fmla="*/ 6106 w 83341"/>
                    <a:gd name="connsiteY0" fmla="*/ 0 h 196223"/>
                    <a:gd name="connsiteX1" fmla="*/ 77235 w 83341"/>
                    <a:gd name="connsiteY1" fmla="*/ 0 h 196223"/>
                    <a:gd name="connsiteX2" fmla="*/ 83341 w 83341"/>
                    <a:gd name="connsiteY2" fmla="*/ 167013 h 196223"/>
                    <a:gd name="connsiteX3" fmla="*/ 41671 w 83341"/>
                    <a:gd name="connsiteY3" fmla="*/ 196224 h 196223"/>
                    <a:gd name="connsiteX4" fmla="*/ 0 w 83341"/>
                    <a:gd name="connsiteY4" fmla="*/ 167013 h 196223"/>
                    <a:gd name="connsiteX5" fmla="*/ 6106 w 83341"/>
                    <a:gd name="connsiteY5" fmla="*/ 0 h 196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341" h="196223">
                      <a:moveTo>
                        <a:pt x="6106" y="0"/>
                      </a:moveTo>
                      <a:lnTo>
                        <a:pt x="77235" y="0"/>
                      </a:lnTo>
                      <a:lnTo>
                        <a:pt x="83341" y="167013"/>
                      </a:lnTo>
                      <a:lnTo>
                        <a:pt x="41671" y="196224"/>
                      </a:lnTo>
                      <a:lnTo>
                        <a:pt x="0" y="167013"/>
                      </a:lnTo>
                      <a:lnTo>
                        <a:pt x="6106" y="0"/>
                      </a:lnTo>
                      <a:close/>
                    </a:path>
                  </a:pathLst>
                </a:custGeom>
                <a:solidFill>
                  <a:srgbClr val="0D2192"/>
                </a:solidFill>
                <a:ln w="8202"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C5900614-8663-41A7-B9E5-65256BD42BFE}"/>
                    </a:ext>
                  </a:extLst>
                </p:cNvPr>
                <p:cNvSpPr/>
                <p:nvPr/>
              </p:nvSpPr>
              <p:spPr>
                <a:xfrm>
                  <a:off x="8764071" y="2846026"/>
                  <a:ext cx="269827" cy="189869"/>
                </a:xfrm>
                <a:custGeom>
                  <a:avLst/>
                  <a:gdLst>
                    <a:gd name="connsiteX0" fmla="*/ 264547 w 269827"/>
                    <a:gd name="connsiteY0" fmla="*/ 0 h 189869"/>
                    <a:gd name="connsiteX1" fmla="*/ 269828 w 269827"/>
                    <a:gd name="connsiteY1" fmla="*/ 0 h 189869"/>
                    <a:gd name="connsiteX2" fmla="*/ 269828 w 269827"/>
                    <a:gd name="connsiteY2" fmla="*/ 189870 h 189869"/>
                    <a:gd name="connsiteX3" fmla="*/ 264547 w 269827"/>
                    <a:gd name="connsiteY3" fmla="*/ 189870 h 189869"/>
                    <a:gd name="connsiteX4" fmla="*/ 5281 w 269827"/>
                    <a:gd name="connsiteY4" fmla="*/ 189870 h 189869"/>
                    <a:gd name="connsiteX5" fmla="*/ 0 w 269827"/>
                    <a:gd name="connsiteY5" fmla="*/ 189870 h 189869"/>
                    <a:gd name="connsiteX6" fmla="*/ 0 w 269827"/>
                    <a:gd name="connsiteY6" fmla="*/ 0 h 189869"/>
                    <a:gd name="connsiteX7" fmla="*/ 5281 w 269827"/>
                    <a:gd name="connsiteY7" fmla="*/ 0 h 189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827" h="189869">
                      <a:moveTo>
                        <a:pt x="264547" y="0"/>
                      </a:moveTo>
                      <a:cubicBezTo>
                        <a:pt x="267464" y="0"/>
                        <a:pt x="269828" y="0"/>
                        <a:pt x="269828" y="0"/>
                      </a:cubicBezTo>
                      <a:lnTo>
                        <a:pt x="269828" y="189870"/>
                      </a:lnTo>
                      <a:cubicBezTo>
                        <a:pt x="269828" y="189870"/>
                        <a:pt x="267464" y="189870"/>
                        <a:pt x="264547" y="189870"/>
                      </a:cubicBezTo>
                      <a:lnTo>
                        <a:pt x="5281" y="189870"/>
                      </a:lnTo>
                      <a:cubicBezTo>
                        <a:pt x="2364" y="189870"/>
                        <a:pt x="0" y="189870"/>
                        <a:pt x="0" y="189870"/>
                      </a:cubicBezTo>
                      <a:lnTo>
                        <a:pt x="0" y="0"/>
                      </a:lnTo>
                      <a:cubicBezTo>
                        <a:pt x="0" y="0"/>
                        <a:pt x="2364" y="0"/>
                        <a:pt x="5281" y="0"/>
                      </a:cubicBezTo>
                      <a:close/>
                    </a:path>
                  </a:pathLst>
                </a:custGeom>
                <a:solidFill>
                  <a:srgbClr val="0D2192"/>
                </a:solidFill>
                <a:ln w="8202"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C0429320-D256-4C82-B6DB-95A0103EB856}"/>
                    </a:ext>
                  </a:extLst>
                </p:cNvPr>
                <p:cNvSpPr/>
                <p:nvPr/>
              </p:nvSpPr>
              <p:spPr>
                <a:xfrm>
                  <a:off x="8764071" y="2846026"/>
                  <a:ext cx="99762" cy="189869"/>
                </a:xfrm>
                <a:custGeom>
                  <a:avLst/>
                  <a:gdLst>
                    <a:gd name="connsiteX0" fmla="*/ 0 w 99762"/>
                    <a:gd name="connsiteY0" fmla="*/ 0 h 189869"/>
                    <a:gd name="connsiteX1" fmla="*/ 99762 w 99762"/>
                    <a:gd name="connsiteY1" fmla="*/ 0 h 189869"/>
                    <a:gd name="connsiteX2" fmla="*/ 99762 w 99762"/>
                    <a:gd name="connsiteY2" fmla="*/ 189870 h 189869"/>
                    <a:gd name="connsiteX3" fmla="*/ 0 w 99762"/>
                    <a:gd name="connsiteY3" fmla="*/ 189870 h 189869"/>
                  </a:gdLst>
                  <a:ahLst/>
                  <a:cxnLst>
                    <a:cxn ang="0">
                      <a:pos x="connsiteX0" y="connsiteY0"/>
                    </a:cxn>
                    <a:cxn ang="0">
                      <a:pos x="connsiteX1" y="connsiteY1"/>
                    </a:cxn>
                    <a:cxn ang="0">
                      <a:pos x="connsiteX2" y="connsiteY2"/>
                    </a:cxn>
                    <a:cxn ang="0">
                      <a:pos x="connsiteX3" y="connsiteY3"/>
                    </a:cxn>
                  </a:cxnLst>
                  <a:rect l="l" t="t" r="r" b="b"/>
                  <a:pathLst>
                    <a:path w="99762" h="189869">
                      <a:moveTo>
                        <a:pt x="0" y="0"/>
                      </a:moveTo>
                      <a:lnTo>
                        <a:pt x="99762" y="0"/>
                      </a:lnTo>
                      <a:lnTo>
                        <a:pt x="99762" y="189870"/>
                      </a:lnTo>
                      <a:lnTo>
                        <a:pt x="0" y="189870"/>
                      </a:lnTo>
                      <a:close/>
                    </a:path>
                  </a:pathLst>
                </a:custGeom>
                <a:solidFill>
                  <a:srgbClr val="FFFFFF">
                    <a:alpha val="8000"/>
                  </a:srgbClr>
                </a:solidFill>
                <a:ln w="8202"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9BA1DDE8-D297-42F1-BFC9-FDA75E99BF03}"/>
                    </a:ext>
                  </a:extLst>
                </p:cNvPr>
                <p:cNvSpPr/>
                <p:nvPr/>
              </p:nvSpPr>
              <p:spPr>
                <a:xfrm>
                  <a:off x="8678915" y="3023601"/>
                  <a:ext cx="436675" cy="45548"/>
                </a:xfrm>
                <a:custGeom>
                  <a:avLst/>
                  <a:gdLst>
                    <a:gd name="connsiteX0" fmla="*/ 426939 w 436675"/>
                    <a:gd name="connsiteY0" fmla="*/ 0 h 45548"/>
                    <a:gd name="connsiteX1" fmla="*/ 436676 w 436675"/>
                    <a:gd name="connsiteY1" fmla="*/ 0 h 45548"/>
                    <a:gd name="connsiteX2" fmla="*/ 436676 w 436675"/>
                    <a:gd name="connsiteY2" fmla="*/ 45549 h 45548"/>
                    <a:gd name="connsiteX3" fmla="*/ 426939 w 436675"/>
                    <a:gd name="connsiteY3" fmla="*/ 45549 h 45548"/>
                    <a:gd name="connsiteX4" fmla="*/ 9737 w 436675"/>
                    <a:gd name="connsiteY4" fmla="*/ 45549 h 45548"/>
                    <a:gd name="connsiteX5" fmla="*/ 0 w 436675"/>
                    <a:gd name="connsiteY5" fmla="*/ 45549 h 45548"/>
                    <a:gd name="connsiteX6" fmla="*/ 0 w 436675"/>
                    <a:gd name="connsiteY6" fmla="*/ 0 h 45548"/>
                    <a:gd name="connsiteX7" fmla="*/ 9737 w 436675"/>
                    <a:gd name="connsiteY7" fmla="*/ 0 h 45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6675" h="45548">
                      <a:moveTo>
                        <a:pt x="426939" y="0"/>
                      </a:moveTo>
                      <a:cubicBezTo>
                        <a:pt x="432316" y="0"/>
                        <a:pt x="436676" y="0"/>
                        <a:pt x="436676" y="0"/>
                      </a:cubicBezTo>
                      <a:lnTo>
                        <a:pt x="436676" y="45549"/>
                      </a:lnTo>
                      <a:cubicBezTo>
                        <a:pt x="436676" y="45549"/>
                        <a:pt x="432316" y="45549"/>
                        <a:pt x="426939" y="45549"/>
                      </a:cubicBezTo>
                      <a:lnTo>
                        <a:pt x="9737" y="45549"/>
                      </a:lnTo>
                      <a:cubicBezTo>
                        <a:pt x="4359" y="45549"/>
                        <a:pt x="0" y="45549"/>
                        <a:pt x="0" y="45549"/>
                      </a:cubicBezTo>
                      <a:lnTo>
                        <a:pt x="0" y="0"/>
                      </a:lnTo>
                      <a:cubicBezTo>
                        <a:pt x="0" y="0"/>
                        <a:pt x="4359" y="0"/>
                        <a:pt x="9737" y="0"/>
                      </a:cubicBezTo>
                      <a:close/>
                    </a:path>
                  </a:pathLst>
                </a:custGeom>
                <a:solidFill>
                  <a:srgbClr val="0D2192"/>
                </a:solidFill>
                <a:ln w="8202"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30A018C9-E1E4-48A0-859B-DFFC490E51DA}"/>
                    </a:ext>
                  </a:extLst>
                </p:cNvPr>
                <p:cNvSpPr/>
                <p:nvPr/>
              </p:nvSpPr>
              <p:spPr>
                <a:xfrm>
                  <a:off x="8678915" y="3023601"/>
                  <a:ext cx="135078" cy="56111"/>
                </a:xfrm>
                <a:custGeom>
                  <a:avLst/>
                  <a:gdLst>
                    <a:gd name="connsiteX0" fmla="*/ 0 w 135078"/>
                    <a:gd name="connsiteY0" fmla="*/ 0 h 56111"/>
                    <a:gd name="connsiteX1" fmla="*/ 135079 w 135078"/>
                    <a:gd name="connsiteY1" fmla="*/ 0 h 56111"/>
                    <a:gd name="connsiteX2" fmla="*/ 135079 w 135078"/>
                    <a:gd name="connsiteY2" fmla="*/ 56111 h 56111"/>
                    <a:gd name="connsiteX3" fmla="*/ 0 w 135078"/>
                    <a:gd name="connsiteY3" fmla="*/ 56111 h 56111"/>
                  </a:gdLst>
                  <a:ahLst/>
                  <a:cxnLst>
                    <a:cxn ang="0">
                      <a:pos x="connsiteX0" y="connsiteY0"/>
                    </a:cxn>
                    <a:cxn ang="0">
                      <a:pos x="connsiteX1" y="connsiteY1"/>
                    </a:cxn>
                    <a:cxn ang="0">
                      <a:pos x="connsiteX2" y="connsiteY2"/>
                    </a:cxn>
                    <a:cxn ang="0">
                      <a:pos x="connsiteX3" y="connsiteY3"/>
                    </a:cxn>
                  </a:cxnLst>
                  <a:rect l="l" t="t" r="r" b="b"/>
                  <a:pathLst>
                    <a:path w="135078" h="56111">
                      <a:moveTo>
                        <a:pt x="0" y="0"/>
                      </a:moveTo>
                      <a:lnTo>
                        <a:pt x="135079" y="0"/>
                      </a:lnTo>
                      <a:lnTo>
                        <a:pt x="135079" y="56111"/>
                      </a:lnTo>
                      <a:lnTo>
                        <a:pt x="0" y="56111"/>
                      </a:lnTo>
                      <a:close/>
                    </a:path>
                  </a:pathLst>
                </a:custGeom>
                <a:solidFill>
                  <a:srgbClr val="FFFFFF">
                    <a:alpha val="8000"/>
                  </a:srgbClr>
                </a:solidFill>
                <a:ln w="8202" cap="flat">
                  <a:noFill/>
                  <a:prstDash val="solid"/>
                  <a:miter/>
                </a:ln>
              </p:spPr>
              <p:txBody>
                <a:bodyPr rtlCol="0" anchor="ctr"/>
                <a:lstStyle/>
                <a:p>
                  <a:endParaRPr lang="en-US"/>
                </a:p>
              </p:txBody>
            </p:sp>
          </p:grpSp>
        </p:grpSp>
        <p:sp>
          <p:nvSpPr>
            <p:cNvPr id="46" name="Rectangle 45">
              <a:extLst>
                <a:ext uri="{FF2B5EF4-FFF2-40B4-BE49-F238E27FC236}">
                  <a16:creationId xmlns:a16="http://schemas.microsoft.com/office/drawing/2014/main" id="{753929BA-5B2E-4144-ADC6-661A945DEFE4}"/>
                </a:ext>
              </a:extLst>
            </p:cNvPr>
            <p:cNvSpPr/>
            <p:nvPr/>
          </p:nvSpPr>
          <p:spPr bwMode="auto">
            <a:xfrm>
              <a:off x="5294856" y="3591425"/>
              <a:ext cx="529944" cy="61934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800" err="1">
                <a:solidFill>
                  <a:srgbClr val="FFFFFF"/>
                </a:solidFill>
                <a:ea typeface="Segoe UI" pitchFamily="34" charset="0"/>
                <a:cs typeface="Segoe UI" pitchFamily="34" charset="0"/>
              </a:endParaRPr>
            </a:p>
          </p:txBody>
        </p:sp>
      </p:grpSp>
      <p:grpSp>
        <p:nvGrpSpPr>
          <p:cNvPr id="7191" name="Group 7190">
            <a:extLst>
              <a:ext uri="{FF2B5EF4-FFF2-40B4-BE49-F238E27FC236}">
                <a16:creationId xmlns:a16="http://schemas.microsoft.com/office/drawing/2014/main" id="{5E96AAB9-8CF3-430F-BD6A-47D726EA0FCA}"/>
              </a:ext>
            </a:extLst>
          </p:cNvPr>
          <p:cNvGrpSpPr/>
          <p:nvPr/>
        </p:nvGrpSpPr>
        <p:grpSpPr>
          <a:xfrm>
            <a:off x="9773538" y="1117054"/>
            <a:ext cx="2149976" cy="5148482"/>
            <a:chOff x="9773538" y="1117054"/>
            <a:chExt cx="2149976" cy="5148482"/>
          </a:xfrm>
        </p:grpSpPr>
        <p:grpSp>
          <p:nvGrpSpPr>
            <p:cNvPr id="69" name="Group 68">
              <a:extLst>
                <a:ext uri="{FF2B5EF4-FFF2-40B4-BE49-F238E27FC236}">
                  <a16:creationId xmlns:a16="http://schemas.microsoft.com/office/drawing/2014/main" id="{5C64B7C1-8A7A-4A13-95CA-23BC45F33D4C}"/>
                </a:ext>
              </a:extLst>
            </p:cNvPr>
            <p:cNvGrpSpPr/>
            <p:nvPr/>
          </p:nvGrpSpPr>
          <p:grpSpPr>
            <a:xfrm>
              <a:off x="10203788" y="1730810"/>
              <a:ext cx="1718387" cy="639938"/>
              <a:chOff x="9924112" y="485174"/>
              <a:chExt cx="1718387" cy="639938"/>
            </a:xfrm>
          </p:grpSpPr>
          <p:sp>
            <p:nvSpPr>
              <p:cNvPr id="70" name="Rounded Rectangle 5">
                <a:extLst>
                  <a:ext uri="{FF2B5EF4-FFF2-40B4-BE49-F238E27FC236}">
                    <a16:creationId xmlns:a16="http://schemas.microsoft.com/office/drawing/2014/main" id="{9D3DF164-6F37-4F7E-BEF4-107D81ED2739}"/>
                  </a:ext>
                </a:extLst>
              </p:cNvPr>
              <p:cNvSpPr/>
              <p:nvPr/>
            </p:nvSpPr>
            <p:spPr bwMode="auto">
              <a:xfrm>
                <a:off x="9924112" y="485174"/>
                <a:ext cx="1718387" cy="639938"/>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mn-cs"/>
                  </a:rPr>
                  <a:t>State Stores</a:t>
                </a:r>
              </a:p>
            </p:txBody>
          </p:sp>
          <p:pic>
            <p:nvPicPr>
              <p:cNvPr id="71" name="Graphic 70">
                <a:extLst>
                  <a:ext uri="{FF2B5EF4-FFF2-40B4-BE49-F238E27FC236}">
                    <a16:creationId xmlns:a16="http://schemas.microsoft.com/office/drawing/2014/main" id="{D562C9F6-D75D-43D8-A6BC-B6FA453246CF}"/>
                  </a:ext>
                </a:extLst>
              </p:cNvPr>
              <p:cNvPicPr>
                <a:picLocks noChangeAspect="1"/>
              </p:cNvPicPr>
              <p:nvPr/>
            </p:nvPicPr>
            <p:blipFill>
              <a:blip r:embed="rId16" cstate="print">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10102326" y="563829"/>
                <a:ext cx="298842" cy="489176"/>
              </a:xfrm>
              <a:prstGeom prst="rect">
                <a:avLst/>
              </a:prstGeom>
            </p:spPr>
          </p:pic>
        </p:grpSp>
        <p:grpSp>
          <p:nvGrpSpPr>
            <p:cNvPr id="72" name="Group 71">
              <a:extLst>
                <a:ext uri="{FF2B5EF4-FFF2-40B4-BE49-F238E27FC236}">
                  <a16:creationId xmlns:a16="http://schemas.microsoft.com/office/drawing/2014/main" id="{32D62C0D-FE1D-4F9F-9B86-812E9509E81B}"/>
                </a:ext>
              </a:extLst>
            </p:cNvPr>
            <p:cNvGrpSpPr/>
            <p:nvPr/>
          </p:nvGrpSpPr>
          <p:grpSpPr>
            <a:xfrm>
              <a:off x="10203788" y="2704507"/>
              <a:ext cx="1718388" cy="639938"/>
              <a:chOff x="9924112" y="1688138"/>
              <a:chExt cx="1718388" cy="639938"/>
            </a:xfrm>
          </p:grpSpPr>
          <p:sp>
            <p:nvSpPr>
              <p:cNvPr id="73" name="Rounded Rectangle 5">
                <a:extLst>
                  <a:ext uri="{FF2B5EF4-FFF2-40B4-BE49-F238E27FC236}">
                    <a16:creationId xmlns:a16="http://schemas.microsoft.com/office/drawing/2014/main" id="{CC768A82-5C6C-41A0-81CD-71C555C362E9}"/>
                  </a:ext>
                </a:extLst>
              </p:cNvPr>
              <p:cNvSpPr/>
              <p:nvPr/>
            </p:nvSpPr>
            <p:spPr bwMode="auto">
              <a:xfrm>
                <a:off x="9924112" y="1688138"/>
                <a:ext cx="1718388" cy="639938"/>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err="1">
                    <a:ln>
                      <a:noFill/>
                    </a:ln>
                    <a:solidFill>
                      <a:srgbClr val="000000"/>
                    </a:solidFill>
                    <a:effectLst/>
                    <a:uLnTx/>
                    <a:uFillTx/>
                    <a:latin typeface="Segoe UI Semibold"/>
                    <a:ea typeface="+mn-ea"/>
                    <a:cs typeface="+mn-cs"/>
                  </a:rPr>
                  <a:t>PubSub</a:t>
                </a:r>
                <a:endParaRPr kumimoji="0" lang="en-US" sz="1200" b="0" i="0" u="none" strike="noStrike" kern="1200" cap="none" spc="0" normalizeH="0" baseline="0" noProof="0">
                  <a:ln>
                    <a:noFill/>
                  </a:ln>
                  <a:solidFill>
                    <a:srgbClr val="000000"/>
                  </a:solidFill>
                  <a:effectLst/>
                  <a:uLnTx/>
                  <a:uFillTx/>
                  <a:latin typeface="Segoe UI Semibold"/>
                  <a:ea typeface="+mn-ea"/>
                  <a:cs typeface="+mn-cs"/>
                </a:endParaRPr>
              </a:p>
              <a:p>
                <a:pPr marL="0" marR="0" lvl="0" indent="0" defTabSz="932472" rtl="0" eaLnBrk="1" fontAlgn="base" latinLnBrk="0" hangingPunct="1">
                  <a:lnSpc>
                    <a:spcPct val="100000"/>
                  </a:lnSpc>
                  <a:spcBef>
                    <a:spcPct val="0"/>
                  </a:spcBef>
                  <a:spcAft>
                    <a:spcPct val="0"/>
                  </a:spcAft>
                  <a:buClrTx/>
                  <a:buSzTx/>
                  <a:buFontTx/>
                  <a:buNone/>
                  <a:tabLst/>
                  <a:defRPr/>
                </a:pPr>
                <a:r>
                  <a:rPr lang="en-US" sz="1200">
                    <a:solidFill>
                      <a:srgbClr val="000000"/>
                    </a:solidFill>
                    <a:latin typeface="Segoe UI Semibold"/>
                  </a:rPr>
                  <a:t>Brokers</a:t>
                </a:r>
                <a:endParaRPr kumimoji="0" lang="en-US" sz="1200" b="0" i="0" u="none" strike="noStrike" kern="1200" cap="none" spc="0" normalizeH="0" baseline="0" noProof="0">
                  <a:ln>
                    <a:noFill/>
                  </a:ln>
                  <a:solidFill>
                    <a:srgbClr val="000000"/>
                  </a:solidFill>
                  <a:effectLst/>
                  <a:uLnTx/>
                  <a:uFillTx/>
                  <a:latin typeface="Segoe UI Semibold"/>
                  <a:ea typeface="+mn-ea"/>
                  <a:cs typeface="+mn-cs"/>
                </a:endParaRPr>
              </a:p>
            </p:txBody>
          </p:sp>
          <p:pic>
            <p:nvPicPr>
              <p:cNvPr id="74" name="Graphic 73">
                <a:extLst>
                  <a:ext uri="{FF2B5EF4-FFF2-40B4-BE49-F238E27FC236}">
                    <a16:creationId xmlns:a16="http://schemas.microsoft.com/office/drawing/2014/main" id="{3BD928D1-AAD0-4B8D-8A12-38C8E84BA2A3}"/>
                  </a:ext>
                </a:extLst>
              </p:cNvPr>
              <p:cNvPicPr>
                <a:picLocks noChangeAspect="1"/>
              </p:cNvPicPr>
              <p:nvPr/>
            </p:nvPicPr>
            <p:blipFill>
              <a:blip r:embed="rId18" cstate="print">
                <a:extLst>
                  <a:ext uri="{28A0092B-C50C-407E-A947-70E740481C1C}">
                    <a14:useLocalDpi xmlns:a14="http://schemas.microsoft.com/office/drawing/2010/main"/>
                  </a:ext>
                  <a:ext uri="{96DAC541-7B7A-43D3-8B79-37D633B846F1}">
                    <asvg:svgBlip xmlns:asvg="http://schemas.microsoft.com/office/drawing/2016/SVG/main" r:embed="rId19"/>
                  </a:ext>
                </a:extLst>
              </a:blip>
              <a:srcRect/>
              <a:stretch/>
            </p:blipFill>
            <p:spPr>
              <a:xfrm>
                <a:off x="10036536" y="1910025"/>
                <a:ext cx="430421" cy="218797"/>
              </a:xfrm>
              <a:prstGeom prst="rect">
                <a:avLst/>
              </a:prstGeom>
            </p:spPr>
          </p:pic>
        </p:grpSp>
        <p:grpSp>
          <p:nvGrpSpPr>
            <p:cNvPr id="75" name="Group 74">
              <a:extLst>
                <a:ext uri="{FF2B5EF4-FFF2-40B4-BE49-F238E27FC236}">
                  <a16:creationId xmlns:a16="http://schemas.microsoft.com/office/drawing/2014/main" id="{DFF2EFAE-C44D-488A-9CE1-A292E7FA4389}"/>
                </a:ext>
              </a:extLst>
            </p:cNvPr>
            <p:cNvGrpSpPr/>
            <p:nvPr/>
          </p:nvGrpSpPr>
          <p:grpSpPr>
            <a:xfrm>
              <a:off x="10203788" y="4651901"/>
              <a:ext cx="1719726" cy="639938"/>
              <a:chOff x="9922477" y="4094066"/>
              <a:chExt cx="1719726" cy="639938"/>
            </a:xfrm>
          </p:grpSpPr>
          <p:sp>
            <p:nvSpPr>
              <p:cNvPr id="76" name="Rounded Rectangle 5">
                <a:extLst>
                  <a:ext uri="{FF2B5EF4-FFF2-40B4-BE49-F238E27FC236}">
                    <a16:creationId xmlns:a16="http://schemas.microsoft.com/office/drawing/2014/main" id="{508350BF-302D-4581-B1AC-226DBC8584A1}"/>
                  </a:ext>
                </a:extLst>
              </p:cNvPr>
              <p:cNvSpPr/>
              <p:nvPr/>
            </p:nvSpPr>
            <p:spPr bwMode="auto">
              <a:xfrm>
                <a:off x="9922477" y="4094066"/>
                <a:ext cx="1719726" cy="639938"/>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mn-cs"/>
                  </a:rPr>
                  <a:t>Secret </a:t>
                </a:r>
                <a:r>
                  <a:rPr lang="en-US" sz="1200">
                    <a:solidFill>
                      <a:srgbClr val="000000"/>
                    </a:solidFill>
                    <a:latin typeface="Segoe UI Semibold"/>
                  </a:rPr>
                  <a:t>Stores</a:t>
                </a:r>
                <a:endParaRPr kumimoji="0" lang="en-US" sz="1200" b="0" i="0" u="none" strike="noStrike" kern="1200" cap="none" spc="0" normalizeH="0" baseline="0" noProof="0">
                  <a:ln>
                    <a:noFill/>
                  </a:ln>
                  <a:solidFill>
                    <a:srgbClr val="000000"/>
                  </a:solidFill>
                  <a:effectLst/>
                  <a:uLnTx/>
                  <a:uFillTx/>
                  <a:latin typeface="Segoe UI Semibold"/>
                  <a:ea typeface="+mn-ea"/>
                  <a:cs typeface="+mn-cs"/>
                </a:endParaRPr>
              </a:p>
            </p:txBody>
          </p:sp>
          <p:pic>
            <p:nvPicPr>
              <p:cNvPr id="77" name="Graphic 76">
                <a:extLst>
                  <a:ext uri="{FF2B5EF4-FFF2-40B4-BE49-F238E27FC236}">
                    <a16:creationId xmlns:a16="http://schemas.microsoft.com/office/drawing/2014/main" id="{7DC256E8-36C1-4F4C-8264-C66D141B4885}"/>
                  </a:ext>
                </a:extLst>
              </p:cNvPr>
              <p:cNvPicPr>
                <a:picLocks noChangeAspect="1"/>
              </p:cNvPicPr>
              <p:nvPr/>
            </p:nvPicPr>
            <p:blipFill>
              <a:blip r:embed="rId20" cstate="print">
                <a:extLst>
                  <a:ext uri="{28A0092B-C50C-407E-A947-70E740481C1C}">
                    <a14:useLocalDpi xmlns:a14="http://schemas.microsoft.com/office/drawing/2010/main"/>
                  </a:ext>
                  <a:ext uri="{96DAC541-7B7A-43D3-8B79-37D633B846F1}">
                    <asvg:svgBlip xmlns:asvg="http://schemas.microsoft.com/office/drawing/2016/SVG/main" r:embed="rId21"/>
                  </a:ext>
                </a:extLst>
              </a:blip>
              <a:srcRect/>
              <a:stretch/>
            </p:blipFill>
            <p:spPr>
              <a:xfrm>
                <a:off x="10054571" y="4204576"/>
                <a:ext cx="352530" cy="441552"/>
              </a:xfrm>
              <a:prstGeom prst="rect">
                <a:avLst/>
              </a:prstGeom>
            </p:spPr>
          </p:pic>
        </p:grpSp>
        <p:grpSp>
          <p:nvGrpSpPr>
            <p:cNvPr id="78" name="Group 77">
              <a:extLst>
                <a:ext uri="{FF2B5EF4-FFF2-40B4-BE49-F238E27FC236}">
                  <a16:creationId xmlns:a16="http://schemas.microsoft.com/office/drawing/2014/main" id="{AEAFB903-7BB3-421E-ADB2-8D8C2FAD4B8B}"/>
                </a:ext>
              </a:extLst>
            </p:cNvPr>
            <p:cNvGrpSpPr/>
            <p:nvPr/>
          </p:nvGrpSpPr>
          <p:grpSpPr>
            <a:xfrm>
              <a:off x="10203788" y="3678204"/>
              <a:ext cx="1719726" cy="639938"/>
              <a:chOff x="9922479" y="2891102"/>
              <a:chExt cx="1719726" cy="639938"/>
            </a:xfrm>
          </p:grpSpPr>
          <p:sp>
            <p:nvSpPr>
              <p:cNvPr id="79" name="Rounded Rectangle 5">
                <a:extLst>
                  <a:ext uri="{FF2B5EF4-FFF2-40B4-BE49-F238E27FC236}">
                    <a16:creationId xmlns:a16="http://schemas.microsoft.com/office/drawing/2014/main" id="{F7ACE5E0-3790-4011-9B45-E5977513D65D}"/>
                  </a:ext>
                </a:extLst>
              </p:cNvPr>
              <p:cNvSpPr/>
              <p:nvPr/>
            </p:nvSpPr>
            <p:spPr bwMode="auto">
              <a:xfrm>
                <a:off x="9922479" y="2891102"/>
                <a:ext cx="1719726" cy="639938"/>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mn-cs"/>
                  </a:rPr>
                  <a:t>Bindings</a:t>
                </a:r>
              </a:p>
              <a:p>
                <a:pPr marL="0" marR="0" lvl="0" indent="0" defTabSz="932472" rtl="0" eaLnBrk="1" fontAlgn="base" latinLnBrk="0" hangingPunct="1">
                  <a:lnSpc>
                    <a:spcPct val="100000"/>
                  </a:lnSpc>
                  <a:spcBef>
                    <a:spcPct val="0"/>
                  </a:spcBef>
                  <a:spcAft>
                    <a:spcPct val="0"/>
                  </a:spcAft>
                  <a:buClrTx/>
                  <a:buSzTx/>
                  <a:buFontTx/>
                  <a:buNone/>
                  <a:tabLst/>
                  <a:defRPr/>
                </a:pPr>
                <a:r>
                  <a:rPr lang="en-US" sz="1200">
                    <a:solidFill>
                      <a:srgbClr val="000000"/>
                    </a:solidFill>
                    <a:latin typeface="Segoe UI Semibold"/>
                  </a:rPr>
                  <a:t>&amp; Triggers</a:t>
                </a:r>
                <a:endParaRPr kumimoji="0" lang="en-US" sz="1200" b="0" i="0" u="none" strike="noStrike" kern="1200" cap="none" spc="0" normalizeH="0" baseline="0" noProof="0">
                  <a:ln>
                    <a:noFill/>
                  </a:ln>
                  <a:solidFill>
                    <a:srgbClr val="000000"/>
                  </a:solidFill>
                  <a:effectLst/>
                  <a:uLnTx/>
                  <a:uFillTx/>
                  <a:latin typeface="Segoe UI Semibold"/>
                  <a:ea typeface="+mn-ea"/>
                  <a:cs typeface="+mn-cs"/>
                </a:endParaRPr>
              </a:p>
            </p:txBody>
          </p:sp>
          <p:pic>
            <p:nvPicPr>
              <p:cNvPr id="80" name="Graphic 79">
                <a:extLst>
                  <a:ext uri="{FF2B5EF4-FFF2-40B4-BE49-F238E27FC236}">
                    <a16:creationId xmlns:a16="http://schemas.microsoft.com/office/drawing/2014/main" id="{199BEFDC-5E1B-4F28-A996-14DEC9659C4F}"/>
                  </a:ext>
                </a:extLst>
              </p:cNvPr>
              <p:cNvPicPr>
                <a:picLocks noChangeAspect="1"/>
              </p:cNvPicPr>
              <p:nvPr/>
            </p:nvPicPr>
            <p:blipFill>
              <a:blip r:embed="rId22" cstate="print">
                <a:extLst>
                  <a:ext uri="{28A0092B-C50C-407E-A947-70E740481C1C}">
                    <a14:useLocalDpi xmlns:a14="http://schemas.microsoft.com/office/drawing/2010/main"/>
                  </a:ext>
                  <a:ext uri="{96DAC541-7B7A-43D3-8B79-37D633B846F1}">
                    <asvg:svgBlip xmlns:asvg="http://schemas.microsoft.com/office/drawing/2016/SVG/main" r:embed="rId23"/>
                  </a:ext>
                </a:extLst>
              </a:blip>
              <a:srcRect/>
              <a:stretch/>
            </p:blipFill>
            <p:spPr>
              <a:xfrm>
                <a:off x="9986967" y="3030645"/>
                <a:ext cx="479990" cy="383486"/>
              </a:xfrm>
              <a:prstGeom prst="rect">
                <a:avLst/>
              </a:prstGeom>
            </p:spPr>
          </p:pic>
        </p:grpSp>
        <p:grpSp>
          <p:nvGrpSpPr>
            <p:cNvPr id="81" name="Group 80">
              <a:extLst>
                <a:ext uri="{FF2B5EF4-FFF2-40B4-BE49-F238E27FC236}">
                  <a16:creationId xmlns:a16="http://schemas.microsoft.com/office/drawing/2014/main" id="{FC6EE9DC-150D-4B12-8041-2BFF1EC50F03}"/>
                </a:ext>
              </a:extLst>
            </p:cNvPr>
            <p:cNvGrpSpPr/>
            <p:nvPr/>
          </p:nvGrpSpPr>
          <p:grpSpPr>
            <a:xfrm>
              <a:off x="10205129" y="5625598"/>
              <a:ext cx="1718385" cy="639938"/>
              <a:chOff x="9924113" y="5297029"/>
              <a:chExt cx="1718385" cy="639938"/>
            </a:xfrm>
          </p:grpSpPr>
          <p:sp>
            <p:nvSpPr>
              <p:cNvPr id="82" name="Rounded Rectangle 5">
                <a:extLst>
                  <a:ext uri="{FF2B5EF4-FFF2-40B4-BE49-F238E27FC236}">
                    <a16:creationId xmlns:a16="http://schemas.microsoft.com/office/drawing/2014/main" id="{8EE676BE-7585-403C-B58D-A79A89D7BDB1}"/>
                  </a:ext>
                </a:extLst>
              </p:cNvPr>
              <p:cNvSpPr/>
              <p:nvPr/>
            </p:nvSpPr>
            <p:spPr bwMode="auto">
              <a:xfrm>
                <a:off x="9924113" y="5297029"/>
                <a:ext cx="1718385" cy="639938"/>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mn-cs"/>
                  </a:rPr>
                  <a:t>Observability</a:t>
                </a:r>
              </a:p>
            </p:txBody>
          </p:sp>
          <p:pic>
            <p:nvPicPr>
              <p:cNvPr id="83" name="Graphic 82">
                <a:extLst>
                  <a:ext uri="{FF2B5EF4-FFF2-40B4-BE49-F238E27FC236}">
                    <a16:creationId xmlns:a16="http://schemas.microsoft.com/office/drawing/2014/main" id="{357CB65C-9877-4D68-B816-6CA6BA6DEDB5}"/>
                  </a:ext>
                </a:extLst>
              </p:cNvPr>
              <p:cNvPicPr>
                <a:picLocks noChangeAspect="1"/>
              </p:cNvPicPr>
              <p:nvPr/>
            </p:nvPicPr>
            <p:blipFill>
              <a:blip r:embed="rId24" cstate="print">
                <a:extLst>
                  <a:ext uri="{28A0092B-C50C-407E-A947-70E740481C1C}">
                    <a14:useLocalDpi xmlns:a14="http://schemas.microsoft.com/office/drawing/2010/main"/>
                  </a:ext>
                  <a:ext uri="{96DAC541-7B7A-43D3-8B79-37D633B846F1}">
                    <asvg:svgBlip xmlns:asvg="http://schemas.microsoft.com/office/drawing/2016/SVG/main" r:embed="rId25"/>
                  </a:ext>
                </a:extLst>
              </a:blip>
              <a:srcRect/>
              <a:stretch/>
            </p:blipFill>
            <p:spPr>
              <a:xfrm>
                <a:off x="10008418" y="5403615"/>
                <a:ext cx="486655" cy="416934"/>
              </a:xfrm>
              <a:prstGeom prst="rect">
                <a:avLst/>
              </a:prstGeom>
            </p:spPr>
          </p:pic>
        </p:grpSp>
        <p:sp>
          <p:nvSpPr>
            <p:cNvPr id="90" name="TextBox 89">
              <a:extLst>
                <a:ext uri="{FF2B5EF4-FFF2-40B4-BE49-F238E27FC236}">
                  <a16:creationId xmlns:a16="http://schemas.microsoft.com/office/drawing/2014/main" id="{59CD608F-D9DD-4217-AEF4-429234295539}"/>
                </a:ext>
              </a:extLst>
            </p:cNvPr>
            <p:cNvSpPr txBox="1"/>
            <p:nvPr/>
          </p:nvSpPr>
          <p:spPr>
            <a:xfrm>
              <a:off x="9773538" y="1117054"/>
              <a:ext cx="2123979" cy="307777"/>
            </a:xfrm>
            <a:prstGeom prst="rect">
              <a:avLst/>
            </a:prstGeom>
            <a:noFill/>
          </p:spPr>
          <p:txBody>
            <a:bodyPr wrap="none" lIns="0" tIns="0" rIns="0" bIns="0" rtlCol="0">
              <a:spAutoFit/>
            </a:bodyPr>
            <a:lstStyle/>
            <a:p>
              <a:pPr algn="ctr"/>
              <a:r>
                <a:rPr lang="en-US" sz="2000">
                  <a:solidFill>
                    <a:srgbClr val="202192"/>
                  </a:solidFill>
                  <a:latin typeface="+mj-lt"/>
                </a:rPr>
                <a:t>Dapr Components</a:t>
              </a:r>
            </a:p>
          </p:txBody>
        </p:sp>
      </p:grpSp>
      <p:grpSp>
        <p:nvGrpSpPr>
          <p:cNvPr id="7192" name="Group 7191">
            <a:extLst>
              <a:ext uri="{FF2B5EF4-FFF2-40B4-BE49-F238E27FC236}">
                <a16:creationId xmlns:a16="http://schemas.microsoft.com/office/drawing/2014/main" id="{2BF72D78-C714-4247-AC1C-97911C45F94C}"/>
              </a:ext>
            </a:extLst>
          </p:cNvPr>
          <p:cNvGrpSpPr/>
          <p:nvPr/>
        </p:nvGrpSpPr>
        <p:grpSpPr>
          <a:xfrm>
            <a:off x="7105321" y="1948248"/>
            <a:ext cx="3099808" cy="4103164"/>
            <a:chOff x="7105321" y="1948248"/>
            <a:chExt cx="3099808" cy="4103164"/>
          </a:xfrm>
        </p:grpSpPr>
        <p:cxnSp>
          <p:nvCxnSpPr>
            <p:cNvPr id="22" name="Straight Arrow Connector 139">
              <a:extLst>
                <a:ext uri="{FF2B5EF4-FFF2-40B4-BE49-F238E27FC236}">
                  <a16:creationId xmlns:a16="http://schemas.microsoft.com/office/drawing/2014/main" id="{8F6B80A8-2888-4B6A-8AD7-7E86EEF0C9FF}"/>
                </a:ext>
              </a:extLst>
            </p:cNvPr>
            <p:cNvCxnSpPr>
              <a:cxnSpLocks/>
              <a:endCxn id="46" idx="3"/>
            </p:cNvCxnSpPr>
            <p:nvPr/>
          </p:nvCxnSpPr>
          <p:spPr>
            <a:xfrm flipH="1">
              <a:off x="7105321" y="3995769"/>
              <a:ext cx="2517839" cy="22506"/>
            </a:xfrm>
            <a:prstGeom prst="straightConnector1">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07689765-9FE1-4512-B57D-E10ED9DFE29D}"/>
                </a:ext>
              </a:extLst>
            </p:cNvPr>
            <p:cNvCxnSpPr>
              <a:cxnSpLocks/>
              <a:stCxn id="70" idx="1"/>
              <a:endCxn id="59" idx="6"/>
            </p:cNvCxnSpPr>
            <p:nvPr/>
          </p:nvCxnSpPr>
          <p:spPr>
            <a:xfrm flipH="1" flipV="1">
              <a:off x="9941422" y="2050432"/>
              <a:ext cx="262366" cy="347"/>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1" name="Rectangle 28">
              <a:extLst>
                <a:ext uri="{FF2B5EF4-FFF2-40B4-BE49-F238E27FC236}">
                  <a16:creationId xmlns:a16="http://schemas.microsoft.com/office/drawing/2014/main" id="{C70A069C-81F6-4250-B079-4D5B5B7BD03E}"/>
                </a:ext>
              </a:extLst>
            </p:cNvPr>
            <p:cNvSpPr/>
            <p:nvPr/>
          </p:nvSpPr>
          <p:spPr bwMode="auto">
            <a:xfrm rot="5400000">
              <a:off x="7765194" y="3913559"/>
              <a:ext cx="3899750" cy="182416"/>
            </a:xfrm>
            <a:custGeom>
              <a:avLst/>
              <a:gdLst>
                <a:gd name="connsiteX0" fmla="*/ 0 w 4891229"/>
                <a:gd name="connsiteY0" fmla="*/ 0 h 2229188"/>
                <a:gd name="connsiteX1" fmla="*/ 4891229 w 4891229"/>
                <a:gd name="connsiteY1" fmla="*/ 0 h 2229188"/>
                <a:gd name="connsiteX2" fmla="*/ 4891229 w 4891229"/>
                <a:gd name="connsiteY2" fmla="*/ 2229188 h 2229188"/>
                <a:gd name="connsiteX3" fmla="*/ 0 w 4891229"/>
                <a:gd name="connsiteY3" fmla="*/ 2229188 h 2229188"/>
                <a:gd name="connsiteX4" fmla="*/ 0 w 4891229"/>
                <a:gd name="connsiteY4" fmla="*/ 0 h 2229188"/>
                <a:gd name="connsiteX0" fmla="*/ 4891229 w 4982669"/>
                <a:gd name="connsiteY0" fmla="*/ 0 h 2229188"/>
                <a:gd name="connsiteX1" fmla="*/ 4891229 w 4982669"/>
                <a:gd name="connsiteY1" fmla="*/ 2229188 h 2229188"/>
                <a:gd name="connsiteX2" fmla="*/ 0 w 4982669"/>
                <a:gd name="connsiteY2" fmla="*/ 2229188 h 2229188"/>
                <a:gd name="connsiteX3" fmla="*/ 0 w 4982669"/>
                <a:gd name="connsiteY3" fmla="*/ 0 h 2229188"/>
                <a:gd name="connsiteX4" fmla="*/ 4982669 w 4982669"/>
                <a:gd name="connsiteY4" fmla="*/ 91440 h 2229188"/>
                <a:gd name="connsiteX0" fmla="*/ 4891229 w 4891229"/>
                <a:gd name="connsiteY0" fmla="*/ 0 h 2229188"/>
                <a:gd name="connsiteX1" fmla="*/ 4891229 w 4891229"/>
                <a:gd name="connsiteY1" fmla="*/ 2229188 h 2229188"/>
                <a:gd name="connsiteX2" fmla="*/ 0 w 4891229"/>
                <a:gd name="connsiteY2" fmla="*/ 2229188 h 2229188"/>
                <a:gd name="connsiteX3" fmla="*/ 0 w 4891229"/>
                <a:gd name="connsiteY3" fmla="*/ 0 h 2229188"/>
              </a:gdLst>
              <a:ahLst/>
              <a:cxnLst>
                <a:cxn ang="0">
                  <a:pos x="connsiteX0" y="connsiteY0"/>
                </a:cxn>
                <a:cxn ang="0">
                  <a:pos x="connsiteX1" y="connsiteY1"/>
                </a:cxn>
                <a:cxn ang="0">
                  <a:pos x="connsiteX2" y="connsiteY2"/>
                </a:cxn>
                <a:cxn ang="0">
                  <a:pos x="connsiteX3" y="connsiteY3"/>
                </a:cxn>
              </a:cxnLst>
              <a:rect l="l" t="t" r="r" b="b"/>
              <a:pathLst>
                <a:path w="4891229" h="2229188">
                  <a:moveTo>
                    <a:pt x="4891229" y="0"/>
                  </a:moveTo>
                  <a:lnTo>
                    <a:pt x="4891229" y="2229188"/>
                  </a:lnTo>
                  <a:lnTo>
                    <a:pt x="0" y="2229188"/>
                  </a:lnTo>
                  <a:lnTo>
                    <a:pt x="0" y="0"/>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cxnSp>
          <p:nvCxnSpPr>
            <p:cNvPr id="52" name="Straight Arrow Connector 51">
              <a:extLst>
                <a:ext uri="{FF2B5EF4-FFF2-40B4-BE49-F238E27FC236}">
                  <a16:creationId xmlns:a16="http://schemas.microsoft.com/office/drawing/2014/main" id="{D2E6789F-B3DD-4F56-8DC4-271651EE44C5}"/>
                </a:ext>
              </a:extLst>
            </p:cNvPr>
            <p:cNvCxnSpPr>
              <a:cxnSpLocks/>
              <a:endCxn id="61" idx="3"/>
            </p:cNvCxnSpPr>
            <p:nvPr/>
          </p:nvCxnSpPr>
          <p:spPr>
            <a:xfrm>
              <a:off x="9623861" y="3023178"/>
              <a:ext cx="175815" cy="384"/>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86D557D6-1A75-4D78-9F51-1DD0088EE61A}"/>
                </a:ext>
              </a:extLst>
            </p:cNvPr>
            <p:cNvCxnSpPr>
              <a:cxnSpLocks/>
              <a:endCxn id="64" idx="3"/>
            </p:cNvCxnSpPr>
            <p:nvPr/>
          </p:nvCxnSpPr>
          <p:spPr>
            <a:xfrm>
              <a:off x="9633810" y="4965871"/>
              <a:ext cx="169213" cy="4264"/>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54" name="Group 53">
              <a:extLst>
                <a:ext uri="{FF2B5EF4-FFF2-40B4-BE49-F238E27FC236}">
                  <a16:creationId xmlns:a16="http://schemas.microsoft.com/office/drawing/2014/main" id="{B74527F1-193C-498A-9FB6-124D3208EAB3}"/>
                </a:ext>
              </a:extLst>
            </p:cNvPr>
            <p:cNvGrpSpPr/>
            <p:nvPr/>
          </p:nvGrpSpPr>
          <p:grpSpPr>
            <a:xfrm>
              <a:off x="9799676" y="3895244"/>
              <a:ext cx="188418" cy="204368"/>
              <a:chOff x="6207667" y="1018040"/>
              <a:chExt cx="248285" cy="269304"/>
            </a:xfrm>
          </p:grpSpPr>
          <p:sp>
            <p:nvSpPr>
              <p:cNvPr id="55" name="Freeform: Shape 54">
                <a:extLst>
                  <a:ext uri="{FF2B5EF4-FFF2-40B4-BE49-F238E27FC236}">
                    <a16:creationId xmlns:a16="http://schemas.microsoft.com/office/drawing/2014/main" id="{281568A6-24B1-4833-BE5B-A343A3E8BDEC}"/>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56" name="Oval 55">
                <a:extLst>
                  <a:ext uri="{FF2B5EF4-FFF2-40B4-BE49-F238E27FC236}">
                    <a16:creationId xmlns:a16="http://schemas.microsoft.com/office/drawing/2014/main" id="{E243B87C-CFD2-4377-8A38-C32CBCB19DE4}"/>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grpSp>
          <p:nvGrpSpPr>
            <p:cNvPr id="57" name="Group 56">
              <a:extLst>
                <a:ext uri="{FF2B5EF4-FFF2-40B4-BE49-F238E27FC236}">
                  <a16:creationId xmlns:a16="http://schemas.microsoft.com/office/drawing/2014/main" id="{17655560-9583-4C52-8771-221DFB87EFC7}"/>
                </a:ext>
              </a:extLst>
            </p:cNvPr>
            <p:cNvGrpSpPr/>
            <p:nvPr/>
          </p:nvGrpSpPr>
          <p:grpSpPr>
            <a:xfrm>
              <a:off x="9799676" y="1948248"/>
              <a:ext cx="188418" cy="204368"/>
              <a:chOff x="6207667" y="1018040"/>
              <a:chExt cx="248285" cy="269304"/>
            </a:xfrm>
          </p:grpSpPr>
          <p:sp>
            <p:nvSpPr>
              <p:cNvPr id="58" name="Freeform: Shape 57">
                <a:extLst>
                  <a:ext uri="{FF2B5EF4-FFF2-40B4-BE49-F238E27FC236}">
                    <a16:creationId xmlns:a16="http://schemas.microsoft.com/office/drawing/2014/main" id="{69C37815-70BE-479F-874B-CF9631CF1020}"/>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59" name="Oval 58">
                <a:extLst>
                  <a:ext uri="{FF2B5EF4-FFF2-40B4-BE49-F238E27FC236}">
                    <a16:creationId xmlns:a16="http://schemas.microsoft.com/office/drawing/2014/main" id="{29182251-EA15-4762-A148-1081FAC1D0DA}"/>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grpSp>
          <p:nvGrpSpPr>
            <p:cNvPr id="60" name="Group 59">
              <a:extLst>
                <a:ext uri="{FF2B5EF4-FFF2-40B4-BE49-F238E27FC236}">
                  <a16:creationId xmlns:a16="http://schemas.microsoft.com/office/drawing/2014/main" id="{AA54ACCD-FEA9-4AF4-A8A6-C59F328460D9}"/>
                </a:ext>
              </a:extLst>
            </p:cNvPr>
            <p:cNvGrpSpPr/>
            <p:nvPr/>
          </p:nvGrpSpPr>
          <p:grpSpPr>
            <a:xfrm>
              <a:off x="9799676" y="2921378"/>
              <a:ext cx="188418" cy="204368"/>
              <a:chOff x="6207667" y="1018040"/>
              <a:chExt cx="248285" cy="269304"/>
            </a:xfrm>
          </p:grpSpPr>
          <p:sp>
            <p:nvSpPr>
              <p:cNvPr id="61" name="Freeform: Shape 60">
                <a:extLst>
                  <a:ext uri="{FF2B5EF4-FFF2-40B4-BE49-F238E27FC236}">
                    <a16:creationId xmlns:a16="http://schemas.microsoft.com/office/drawing/2014/main" id="{EBCEF51A-942A-4A78-B7CB-9164EF1CC387}"/>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62" name="Oval 61">
                <a:extLst>
                  <a:ext uri="{FF2B5EF4-FFF2-40B4-BE49-F238E27FC236}">
                    <a16:creationId xmlns:a16="http://schemas.microsoft.com/office/drawing/2014/main" id="{BAB2FEAE-BA7E-45F7-97AA-F4BAE87E561A}"/>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grpSp>
          <p:nvGrpSpPr>
            <p:cNvPr id="63" name="Group 62">
              <a:extLst>
                <a:ext uri="{FF2B5EF4-FFF2-40B4-BE49-F238E27FC236}">
                  <a16:creationId xmlns:a16="http://schemas.microsoft.com/office/drawing/2014/main" id="{68F409F8-9E52-45BF-8C90-08925651F632}"/>
                </a:ext>
              </a:extLst>
            </p:cNvPr>
            <p:cNvGrpSpPr/>
            <p:nvPr/>
          </p:nvGrpSpPr>
          <p:grpSpPr>
            <a:xfrm>
              <a:off x="9803023" y="4867951"/>
              <a:ext cx="188418" cy="204368"/>
              <a:chOff x="6207667" y="1018040"/>
              <a:chExt cx="248285" cy="269304"/>
            </a:xfrm>
          </p:grpSpPr>
          <p:sp>
            <p:nvSpPr>
              <p:cNvPr id="64" name="Freeform: Shape 63">
                <a:extLst>
                  <a:ext uri="{FF2B5EF4-FFF2-40B4-BE49-F238E27FC236}">
                    <a16:creationId xmlns:a16="http://schemas.microsoft.com/office/drawing/2014/main" id="{9C45F9D9-8989-4A43-BB61-1B604AFA592A}"/>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65" name="Oval 64">
                <a:extLst>
                  <a:ext uri="{FF2B5EF4-FFF2-40B4-BE49-F238E27FC236}">
                    <a16:creationId xmlns:a16="http://schemas.microsoft.com/office/drawing/2014/main" id="{653D8EE2-9EC3-4B67-95AD-B97270AF6A45}"/>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grpSp>
          <p:nvGrpSpPr>
            <p:cNvPr id="66" name="Group 65">
              <a:extLst>
                <a:ext uri="{FF2B5EF4-FFF2-40B4-BE49-F238E27FC236}">
                  <a16:creationId xmlns:a16="http://schemas.microsoft.com/office/drawing/2014/main" id="{3B361BEF-F957-4C46-B5D9-892A19354146}"/>
                </a:ext>
              </a:extLst>
            </p:cNvPr>
            <p:cNvGrpSpPr/>
            <p:nvPr/>
          </p:nvGrpSpPr>
          <p:grpSpPr>
            <a:xfrm>
              <a:off x="9806277" y="5847044"/>
              <a:ext cx="188418" cy="204368"/>
              <a:chOff x="6207667" y="1018040"/>
              <a:chExt cx="248285" cy="269304"/>
            </a:xfrm>
          </p:grpSpPr>
          <p:sp>
            <p:nvSpPr>
              <p:cNvPr id="67" name="Freeform: Shape 66">
                <a:extLst>
                  <a:ext uri="{FF2B5EF4-FFF2-40B4-BE49-F238E27FC236}">
                    <a16:creationId xmlns:a16="http://schemas.microsoft.com/office/drawing/2014/main" id="{594E9DF7-90F4-4B8A-80B0-9BA39BEEEC98}"/>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68" name="Oval 67">
                <a:extLst>
                  <a:ext uri="{FF2B5EF4-FFF2-40B4-BE49-F238E27FC236}">
                    <a16:creationId xmlns:a16="http://schemas.microsoft.com/office/drawing/2014/main" id="{2BA2382A-2EE1-4455-8E24-6A5AEE870F29}"/>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cxnSp>
          <p:nvCxnSpPr>
            <p:cNvPr id="84" name="Straight Arrow Connector 83">
              <a:extLst>
                <a:ext uri="{FF2B5EF4-FFF2-40B4-BE49-F238E27FC236}">
                  <a16:creationId xmlns:a16="http://schemas.microsoft.com/office/drawing/2014/main" id="{47CA51BF-E0E0-49D7-8F73-9EC25441C52D}"/>
                </a:ext>
              </a:extLst>
            </p:cNvPr>
            <p:cNvCxnSpPr>
              <a:cxnSpLocks/>
              <a:stCxn id="65" idx="6"/>
              <a:endCxn id="76" idx="1"/>
            </p:cNvCxnSpPr>
            <p:nvPr/>
          </p:nvCxnSpPr>
          <p:spPr>
            <a:xfrm>
              <a:off x="9944769" y="4970135"/>
              <a:ext cx="259019" cy="1735"/>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5" name="Straight Arrow Connector 84">
              <a:extLst>
                <a:ext uri="{FF2B5EF4-FFF2-40B4-BE49-F238E27FC236}">
                  <a16:creationId xmlns:a16="http://schemas.microsoft.com/office/drawing/2014/main" id="{6985173F-4D76-4FBB-8DE2-F738CED7B9A4}"/>
                </a:ext>
              </a:extLst>
            </p:cNvPr>
            <p:cNvCxnSpPr>
              <a:cxnSpLocks/>
              <a:stCxn id="62" idx="6"/>
              <a:endCxn id="73" idx="1"/>
            </p:cNvCxnSpPr>
            <p:nvPr/>
          </p:nvCxnSpPr>
          <p:spPr>
            <a:xfrm>
              <a:off x="9941422" y="3023562"/>
              <a:ext cx="262366" cy="914"/>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6" name="Straight Arrow Connector 85">
              <a:extLst>
                <a:ext uri="{FF2B5EF4-FFF2-40B4-BE49-F238E27FC236}">
                  <a16:creationId xmlns:a16="http://schemas.microsoft.com/office/drawing/2014/main" id="{02A2662F-768C-482E-9BA6-3957E190938F}"/>
                </a:ext>
              </a:extLst>
            </p:cNvPr>
            <p:cNvCxnSpPr>
              <a:cxnSpLocks/>
              <a:endCxn id="55" idx="3"/>
            </p:cNvCxnSpPr>
            <p:nvPr/>
          </p:nvCxnSpPr>
          <p:spPr>
            <a:xfrm>
              <a:off x="9633810" y="3997428"/>
              <a:ext cx="165866" cy="0"/>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7" name="Straight Arrow Connector 86">
              <a:extLst>
                <a:ext uri="{FF2B5EF4-FFF2-40B4-BE49-F238E27FC236}">
                  <a16:creationId xmlns:a16="http://schemas.microsoft.com/office/drawing/2014/main" id="{6EC9007D-3CA9-44E1-8A53-21EF8BA26ABF}"/>
                </a:ext>
              </a:extLst>
            </p:cNvPr>
            <p:cNvCxnSpPr>
              <a:cxnSpLocks/>
              <a:stCxn id="56" idx="6"/>
              <a:endCxn id="79" idx="1"/>
            </p:cNvCxnSpPr>
            <p:nvPr/>
          </p:nvCxnSpPr>
          <p:spPr>
            <a:xfrm>
              <a:off x="9941422" y="3997428"/>
              <a:ext cx="262366" cy="745"/>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8" name="Straight Arrow Connector 87">
              <a:extLst>
                <a:ext uri="{FF2B5EF4-FFF2-40B4-BE49-F238E27FC236}">
                  <a16:creationId xmlns:a16="http://schemas.microsoft.com/office/drawing/2014/main" id="{E79F1A27-B04D-49B6-BF8F-050BBBA244CB}"/>
                </a:ext>
              </a:extLst>
            </p:cNvPr>
            <p:cNvCxnSpPr>
              <a:cxnSpLocks/>
              <a:stCxn id="68" idx="6"/>
              <a:endCxn id="82" idx="1"/>
            </p:cNvCxnSpPr>
            <p:nvPr/>
          </p:nvCxnSpPr>
          <p:spPr>
            <a:xfrm flipV="1">
              <a:off x="9948023" y="5945567"/>
              <a:ext cx="257106" cy="3661"/>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9" name="Rectangle 88">
              <a:extLst>
                <a:ext uri="{FF2B5EF4-FFF2-40B4-BE49-F238E27FC236}">
                  <a16:creationId xmlns:a16="http://schemas.microsoft.com/office/drawing/2014/main" id="{B35A80EC-7EBB-4384-83A5-13A455DF544D}"/>
                </a:ext>
              </a:extLst>
            </p:cNvPr>
            <p:cNvSpPr/>
            <p:nvPr/>
          </p:nvSpPr>
          <p:spPr bwMode="auto">
            <a:xfrm>
              <a:off x="9623160" y="5324019"/>
              <a:ext cx="175815" cy="32235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91" name="Rectangle 90">
              <a:extLst>
                <a:ext uri="{FF2B5EF4-FFF2-40B4-BE49-F238E27FC236}">
                  <a16:creationId xmlns:a16="http://schemas.microsoft.com/office/drawing/2014/main" id="{C81D342E-2139-4084-96FC-DD9AAA1896FC}"/>
                </a:ext>
              </a:extLst>
            </p:cNvPr>
            <p:cNvSpPr/>
            <p:nvPr/>
          </p:nvSpPr>
          <p:spPr bwMode="auto">
            <a:xfrm>
              <a:off x="9623160" y="3351507"/>
              <a:ext cx="175815" cy="32235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sp>
        <p:nvSpPr>
          <p:cNvPr id="101" name="TextBox 100">
            <a:extLst>
              <a:ext uri="{FF2B5EF4-FFF2-40B4-BE49-F238E27FC236}">
                <a16:creationId xmlns:a16="http://schemas.microsoft.com/office/drawing/2014/main" id="{E9A2046F-EB75-4AD9-B314-D7FC3D410F79}"/>
              </a:ext>
            </a:extLst>
          </p:cNvPr>
          <p:cNvSpPr txBox="1"/>
          <p:nvPr/>
        </p:nvSpPr>
        <p:spPr>
          <a:xfrm>
            <a:off x="5778234" y="1646871"/>
            <a:ext cx="1974901" cy="307777"/>
          </a:xfrm>
          <a:prstGeom prst="rect">
            <a:avLst/>
          </a:prstGeom>
          <a:noFill/>
        </p:spPr>
        <p:txBody>
          <a:bodyPr wrap="none" lIns="0" tIns="0" rIns="0" bIns="0" rtlCol="0">
            <a:spAutoFit/>
          </a:bodyPr>
          <a:lstStyle/>
          <a:p>
            <a:pPr algn="ctr"/>
            <a:r>
              <a:rPr lang="en-US" sz="2000">
                <a:solidFill>
                  <a:srgbClr val="202192"/>
                </a:solidFill>
                <a:latin typeface="Consolas" panose="020B0609020204030204" pitchFamily="49" charset="0"/>
              </a:rPr>
              <a:t>dapr run myapp</a:t>
            </a:r>
          </a:p>
        </p:txBody>
      </p:sp>
      <p:cxnSp>
        <p:nvCxnSpPr>
          <p:cNvPr id="7173" name="Straight Arrow Connector 139">
            <a:extLst>
              <a:ext uri="{FF2B5EF4-FFF2-40B4-BE49-F238E27FC236}">
                <a16:creationId xmlns:a16="http://schemas.microsoft.com/office/drawing/2014/main" id="{DEE09774-5E57-4880-8225-643ECB2AD039}"/>
              </a:ext>
            </a:extLst>
          </p:cNvPr>
          <p:cNvCxnSpPr>
            <a:cxnSpLocks/>
            <a:stCxn id="101" idx="2"/>
            <a:endCxn id="38" idx="0"/>
          </p:cNvCxnSpPr>
          <p:nvPr/>
        </p:nvCxnSpPr>
        <p:spPr>
          <a:xfrm>
            <a:off x="6765685" y="1954648"/>
            <a:ext cx="8700" cy="1689145"/>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sp>
        <p:nvSpPr>
          <p:cNvPr id="7177" name="TextBox 7176">
            <a:extLst>
              <a:ext uri="{FF2B5EF4-FFF2-40B4-BE49-F238E27FC236}">
                <a16:creationId xmlns:a16="http://schemas.microsoft.com/office/drawing/2014/main" id="{B0FB31E9-2BA6-4F5F-B9A2-FD907F8F8BFC}"/>
              </a:ext>
            </a:extLst>
          </p:cNvPr>
          <p:cNvSpPr txBox="1"/>
          <p:nvPr/>
        </p:nvSpPr>
        <p:spPr>
          <a:xfrm>
            <a:off x="7376958" y="3747917"/>
            <a:ext cx="1974138" cy="161583"/>
          </a:xfrm>
          <a:prstGeom prst="rect">
            <a:avLst/>
          </a:prstGeom>
          <a:noFill/>
        </p:spPr>
        <p:txBody>
          <a:bodyPr wrap="square" lIns="0" tIns="0" rIns="0" bIns="0" rtlCol="0" anchor="ctr">
            <a:spAutoFit/>
          </a:bodyPr>
          <a:lstStyle/>
          <a:p>
            <a:pPr algn="ctr"/>
            <a:r>
              <a:rPr lang="en-US" sz="1050">
                <a:latin typeface="+mj-lt"/>
              </a:rPr>
              <a:t>Use components</a:t>
            </a:r>
          </a:p>
        </p:txBody>
      </p:sp>
      <p:sp>
        <p:nvSpPr>
          <p:cNvPr id="109" name="TextBox 108">
            <a:extLst>
              <a:ext uri="{FF2B5EF4-FFF2-40B4-BE49-F238E27FC236}">
                <a16:creationId xmlns:a16="http://schemas.microsoft.com/office/drawing/2014/main" id="{556752FC-CE31-4272-99A5-9DA46F06C808}"/>
              </a:ext>
            </a:extLst>
          </p:cNvPr>
          <p:cNvSpPr txBox="1"/>
          <p:nvPr/>
        </p:nvSpPr>
        <p:spPr>
          <a:xfrm>
            <a:off x="6861529" y="2220275"/>
            <a:ext cx="1974138" cy="638636"/>
          </a:xfrm>
          <a:prstGeom prst="rect">
            <a:avLst/>
          </a:prstGeom>
          <a:noFill/>
        </p:spPr>
        <p:txBody>
          <a:bodyPr wrap="square" lIns="0" tIns="0" rIns="0" bIns="0" rtlCol="0" anchor="ctr">
            <a:spAutoFit/>
          </a:bodyPr>
          <a:lstStyle/>
          <a:p>
            <a:pPr>
              <a:spcAft>
                <a:spcPts val="600"/>
              </a:spcAft>
            </a:pPr>
            <a:r>
              <a:rPr lang="en-US" sz="1050">
                <a:latin typeface="+mj-lt"/>
              </a:rPr>
              <a:t>Launch application</a:t>
            </a:r>
          </a:p>
          <a:p>
            <a:pPr>
              <a:spcAft>
                <a:spcPts val="600"/>
              </a:spcAft>
            </a:pPr>
            <a:r>
              <a:rPr lang="en-US" sz="1050">
                <a:latin typeface="+mj-lt"/>
              </a:rPr>
              <a:t>Launch sidecar process</a:t>
            </a:r>
          </a:p>
          <a:p>
            <a:pPr>
              <a:spcAft>
                <a:spcPts val="600"/>
              </a:spcAft>
            </a:pPr>
            <a:r>
              <a:rPr lang="en-US" sz="1050">
                <a:latin typeface="+mj-lt"/>
              </a:rPr>
              <a:t>Set env variables</a:t>
            </a:r>
          </a:p>
        </p:txBody>
      </p:sp>
      <p:cxnSp>
        <p:nvCxnSpPr>
          <p:cNvPr id="7178" name="Straight Arrow Connector 139">
            <a:extLst>
              <a:ext uri="{FF2B5EF4-FFF2-40B4-BE49-F238E27FC236}">
                <a16:creationId xmlns:a16="http://schemas.microsoft.com/office/drawing/2014/main" id="{A20D82C0-28BE-446F-99E9-115918B19827}"/>
              </a:ext>
            </a:extLst>
          </p:cNvPr>
          <p:cNvCxnSpPr>
            <a:cxnSpLocks/>
            <a:stCxn id="46" idx="1"/>
            <a:endCxn id="5" idx="3"/>
          </p:cNvCxnSpPr>
          <p:nvPr/>
        </p:nvCxnSpPr>
        <p:spPr>
          <a:xfrm rot="10800000">
            <a:off x="2570292" y="2996383"/>
            <a:ext cx="3884791" cy="1021892"/>
          </a:xfrm>
          <a:prstGeom prst="bentConnector3">
            <a:avLst>
              <a:gd name="adj1" fmla="val 32216"/>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7181" name="Straight Arrow Connector 139">
            <a:extLst>
              <a:ext uri="{FF2B5EF4-FFF2-40B4-BE49-F238E27FC236}">
                <a16:creationId xmlns:a16="http://schemas.microsoft.com/office/drawing/2014/main" id="{50404A2E-CFF6-47A6-8FFC-8B5A3A155F4F}"/>
              </a:ext>
            </a:extLst>
          </p:cNvPr>
          <p:cNvCxnSpPr>
            <a:cxnSpLocks/>
            <a:stCxn id="46" idx="1"/>
            <a:endCxn id="23" idx="3"/>
          </p:cNvCxnSpPr>
          <p:nvPr/>
        </p:nvCxnSpPr>
        <p:spPr>
          <a:xfrm rot="10800000" flipV="1">
            <a:off x="2572302" y="4018274"/>
            <a:ext cx="3882781" cy="994225"/>
          </a:xfrm>
          <a:prstGeom prst="bentConnector3">
            <a:avLst>
              <a:gd name="adj1" fmla="val 32207"/>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7185" name="Straight Arrow Connector 139">
            <a:extLst>
              <a:ext uri="{FF2B5EF4-FFF2-40B4-BE49-F238E27FC236}">
                <a16:creationId xmlns:a16="http://schemas.microsoft.com/office/drawing/2014/main" id="{BB841656-2F31-4A18-8079-BC0838BB52E6}"/>
              </a:ext>
            </a:extLst>
          </p:cNvPr>
          <p:cNvCxnSpPr>
            <a:cxnSpLocks/>
            <a:stCxn id="46" idx="1"/>
            <a:endCxn id="15" idx="3"/>
          </p:cNvCxnSpPr>
          <p:nvPr/>
        </p:nvCxnSpPr>
        <p:spPr>
          <a:xfrm flipH="1" flipV="1">
            <a:off x="2287208" y="4017915"/>
            <a:ext cx="4167874" cy="360"/>
          </a:xfrm>
          <a:prstGeom prst="straightConnector1">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sp>
        <p:nvSpPr>
          <p:cNvPr id="126" name="TextBox 125">
            <a:extLst>
              <a:ext uri="{FF2B5EF4-FFF2-40B4-BE49-F238E27FC236}">
                <a16:creationId xmlns:a16="http://schemas.microsoft.com/office/drawing/2014/main" id="{5A39C556-2B47-431E-B24D-7EAC185155B8}"/>
              </a:ext>
            </a:extLst>
          </p:cNvPr>
          <p:cNvSpPr txBox="1"/>
          <p:nvPr/>
        </p:nvSpPr>
        <p:spPr>
          <a:xfrm>
            <a:off x="3076719" y="5085084"/>
            <a:ext cx="2292841" cy="400110"/>
          </a:xfrm>
          <a:prstGeom prst="rect">
            <a:avLst/>
          </a:prstGeom>
          <a:noFill/>
        </p:spPr>
        <p:txBody>
          <a:bodyPr wrap="square" lIns="0" tIns="0" rIns="0" bIns="0" rtlCol="0" anchor="ctr">
            <a:spAutoFit/>
          </a:bodyPr>
          <a:lstStyle/>
          <a:p>
            <a:pPr>
              <a:spcAft>
                <a:spcPts val="600"/>
              </a:spcAft>
            </a:pPr>
            <a:r>
              <a:rPr lang="en-US" sz="1050">
                <a:latin typeface="+mj-lt"/>
              </a:rPr>
              <a:t>Save and retrieve state</a:t>
            </a:r>
          </a:p>
          <a:p>
            <a:pPr>
              <a:spcAft>
                <a:spcPts val="600"/>
              </a:spcAft>
            </a:pPr>
            <a:r>
              <a:rPr lang="en-US" sz="1050">
                <a:latin typeface="+mj-lt"/>
              </a:rPr>
              <a:t>Publish and subscribe to messages</a:t>
            </a:r>
          </a:p>
        </p:txBody>
      </p:sp>
      <p:sp>
        <p:nvSpPr>
          <p:cNvPr id="7190" name="TextBox 7189">
            <a:extLst>
              <a:ext uri="{FF2B5EF4-FFF2-40B4-BE49-F238E27FC236}">
                <a16:creationId xmlns:a16="http://schemas.microsoft.com/office/drawing/2014/main" id="{61182353-23E4-44DA-B20A-F7CBC970FDC7}"/>
              </a:ext>
            </a:extLst>
          </p:cNvPr>
          <p:cNvSpPr txBox="1"/>
          <p:nvPr/>
        </p:nvSpPr>
        <p:spPr>
          <a:xfrm>
            <a:off x="3072284" y="3069463"/>
            <a:ext cx="1649179" cy="307777"/>
          </a:xfrm>
          <a:prstGeom prst="rect">
            <a:avLst/>
          </a:prstGeom>
          <a:noFill/>
        </p:spPr>
        <p:txBody>
          <a:bodyPr wrap="square" lIns="0" tIns="0" rIns="0" bIns="0" rtlCol="0" anchor="t">
            <a:spAutoFit/>
          </a:bodyPr>
          <a:lstStyle/>
          <a:p>
            <a:pPr>
              <a:spcAft>
                <a:spcPts val="600"/>
              </a:spcAft>
            </a:pPr>
            <a:r>
              <a:rPr lang="en-US" sz="1000">
                <a:latin typeface="+mj-lt"/>
              </a:rPr>
              <a:t>Create mapping table of actor instances to pods</a:t>
            </a:r>
          </a:p>
        </p:txBody>
      </p:sp>
      <p:sp>
        <p:nvSpPr>
          <p:cNvPr id="130" name="TextBox 129">
            <a:extLst>
              <a:ext uri="{FF2B5EF4-FFF2-40B4-BE49-F238E27FC236}">
                <a16:creationId xmlns:a16="http://schemas.microsoft.com/office/drawing/2014/main" id="{B330C6C9-4CFC-4F43-801C-63999064C1E4}"/>
              </a:ext>
            </a:extLst>
          </p:cNvPr>
          <p:cNvSpPr txBox="1"/>
          <p:nvPr/>
        </p:nvSpPr>
        <p:spPr>
          <a:xfrm>
            <a:off x="3072284" y="4121252"/>
            <a:ext cx="1649179" cy="153888"/>
          </a:xfrm>
          <a:prstGeom prst="rect">
            <a:avLst/>
          </a:prstGeom>
          <a:noFill/>
        </p:spPr>
        <p:txBody>
          <a:bodyPr wrap="square" lIns="0" tIns="0" rIns="0" bIns="0" rtlCol="0" anchor="t">
            <a:spAutoFit/>
          </a:bodyPr>
          <a:lstStyle/>
          <a:p>
            <a:pPr>
              <a:spcAft>
                <a:spcPts val="600"/>
              </a:spcAft>
            </a:pPr>
            <a:r>
              <a:rPr lang="en-US" sz="1000">
                <a:latin typeface="+mj-lt"/>
              </a:rPr>
              <a:t>Send distributed tracing</a:t>
            </a:r>
          </a:p>
        </p:txBody>
      </p:sp>
    </p:spTree>
    <p:extLst>
      <p:ext uri="{BB962C8B-B14F-4D97-AF65-F5344CB8AC3E}">
        <p14:creationId xmlns:p14="http://schemas.microsoft.com/office/powerpoint/2010/main" val="5649890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path" presetSubtype="0" decel="100000" fill="hold" nodeType="withEffect">
                                  <p:stCondLst>
                                    <p:cond delay="0"/>
                                  </p:stCondLst>
                                  <p:childTnLst>
                                    <p:animMotion origin="layout" path="M 3.75E-6 2.59259E-6 L 3.75E-6 0.03773 " pathEditMode="relative" rAng="0" ptsTypes="AA">
                                      <p:cBhvr>
                                        <p:cTn id="9" dur="750" spd="-100000" fill="hold"/>
                                        <p:tgtEl>
                                          <p:spTgt spid="3"/>
                                        </p:tgtEl>
                                        <p:attrNameLst>
                                          <p:attrName>ppt_x</p:attrName>
                                          <p:attrName>ppt_y</p:attrName>
                                        </p:attrNameLst>
                                      </p:cBhvr>
                                      <p:rCtr x="0" y="1875"/>
                                    </p:animMotion>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par>
                                <p:cTn id="15" presetID="42" presetClass="path" presetSubtype="0" decel="100000" fill="hold" nodeType="withEffect">
                                  <p:stCondLst>
                                    <p:cond delay="0"/>
                                  </p:stCondLst>
                                  <p:childTnLst>
                                    <p:animMotion origin="layout" path="M 3.75E-6 2.59259E-6 L 3.75E-6 0.03773 " pathEditMode="relative" rAng="0" ptsTypes="AA">
                                      <p:cBhvr>
                                        <p:cTn id="16" dur="750" spd="-100000" fill="hold"/>
                                        <p:tgtEl>
                                          <p:spTgt spid="14"/>
                                        </p:tgtEl>
                                        <p:attrNameLst>
                                          <p:attrName>ppt_x</p:attrName>
                                          <p:attrName>ppt_y</p:attrName>
                                        </p:attrNameLst>
                                      </p:cBhvr>
                                      <p:rCtr x="0" y="1875"/>
                                    </p:animMotion>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01"/>
                                        </p:tgtEl>
                                        <p:attrNameLst>
                                          <p:attrName>style.visibility</p:attrName>
                                        </p:attrNameLst>
                                      </p:cBhvr>
                                      <p:to>
                                        <p:strVal val="visible"/>
                                      </p:to>
                                    </p:set>
                                    <p:animEffect transition="in" filter="fade">
                                      <p:cBhvr>
                                        <p:cTn id="21" dur="500"/>
                                        <p:tgtEl>
                                          <p:spTgt spid="101"/>
                                        </p:tgtEl>
                                      </p:cBhvr>
                                    </p:animEffect>
                                  </p:childTnLst>
                                </p:cTn>
                              </p:par>
                              <p:par>
                                <p:cTn id="22" presetID="42" presetClass="path" presetSubtype="0" decel="100000" fill="hold" grpId="1" nodeType="withEffect">
                                  <p:stCondLst>
                                    <p:cond delay="0"/>
                                  </p:stCondLst>
                                  <p:childTnLst>
                                    <p:animMotion origin="layout" path="M 3.75E-6 2.59259E-6 L 3.75E-6 0.03773 " pathEditMode="relative" rAng="0" ptsTypes="AA">
                                      <p:cBhvr>
                                        <p:cTn id="23" dur="750" spd="-100000" fill="hold"/>
                                        <p:tgtEl>
                                          <p:spTgt spid="101"/>
                                        </p:tgtEl>
                                        <p:attrNameLst>
                                          <p:attrName>ppt_x</p:attrName>
                                          <p:attrName>ppt_y</p:attrName>
                                        </p:attrNameLst>
                                      </p:cBhvr>
                                      <p:rCtr x="0" y="1875"/>
                                    </p:animMotion>
                                  </p:childTnLst>
                                </p:cTn>
                              </p:par>
                            </p:childTnLst>
                          </p:cTn>
                        </p:par>
                        <p:par>
                          <p:cTn id="24" fill="hold">
                            <p:stCondLst>
                              <p:cond delay="750"/>
                            </p:stCondLst>
                            <p:childTnLst>
                              <p:par>
                                <p:cTn id="25" presetID="22" presetClass="entr" presetSubtype="1" fill="hold" nodeType="afterEffect">
                                  <p:stCondLst>
                                    <p:cond delay="0"/>
                                  </p:stCondLst>
                                  <p:childTnLst>
                                    <p:set>
                                      <p:cBhvr>
                                        <p:cTn id="26" dur="1" fill="hold">
                                          <p:stCondLst>
                                            <p:cond delay="0"/>
                                          </p:stCondLst>
                                        </p:cTn>
                                        <p:tgtEl>
                                          <p:spTgt spid="7173"/>
                                        </p:tgtEl>
                                        <p:attrNameLst>
                                          <p:attrName>style.visibility</p:attrName>
                                        </p:attrNameLst>
                                      </p:cBhvr>
                                      <p:to>
                                        <p:strVal val="visible"/>
                                      </p:to>
                                    </p:set>
                                    <p:animEffect transition="in" filter="wipe(up)">
                                      <p:cBhvr>
                                        <p:cTn id="27" dur="500"/>
                                        <p:tgtEl>
                                          <p:spTgt spid="717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09"/>
                                        </p:tgtEl>
                                        <p:attrNameLst>
                                          <p:attrName>style.visibility</p:attrName>
                                        </p:attrNameLst>
                                      </p:cBhvr>
                                      <p:to>
                                        <p:strVal val="visible"/>
                                      </p:to>
                                    </p:set>
                                    <p:animEffect transition="in" filter="fade">
                                      <p:cBhvr>
                                        <p:cTn id="30" dur="500"/>
                                        <p:tgtEl>
                                          <p:spTgt spid="109"/>
                                        </p:tgtEl>
                                      </p:cBhvr>
                                    </p:animEffect>
                                  </p:childTnLst>
                                </p:cTn>
                              </p:par>
                              <p:par>
                                <p:cTn id="31" presetID="53" presetClass="entr" presetSubtype="16" fill="hold" nodeType="with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p:cTn id="33" dur="500" fill="hold"/>
                                        <p:tgtEl>
                                          <p:spTgt spid="21"/>
                                        </p:tgtEl>
                                        <p:attrNameLst>
                                          <p:attrName>ppt_w</p:attrName>
                                        </p:attrNameLst>
                                      </p:cBhvr>
                                      <p:tavLst>
                                        <p:tav tm="0">
                                          <p:val>
                                            <p:fltVal val="0"/>
                                          </p:val>
                                        </p:tav>
                                        <p:tav tm="100000">
                                          <p:val>
                                            <p:strVal val="#ppt_w"/>
                                          </p:val>
                                        </p:tav>
                                      </p:tavLst>
                                    </p:anim>
                                    <p:anim calcmode="lin" valueType="num">
                                      <p:cBhvr>
                                        <p:cTn id="34" dur="500" fill="hold"/>
                                        <p:tgtEl>
                                          <p:spTgt spid="21"/>
                                        </p:tgtEl>
                                        <p:attrNameLst>
                                          <p:attrName>ppt_h</p:attrName>
                                        </p:attrNameLst>
                                      </p:cBhvr>
                                      <p:tavLst>
                                        <p:tav tm="0">
                                          <p:val>
                                            <p:fltVal val="0"/>
                                          </p:val>
                                        </p:tav>
                                        <p:tav tm="100000">
                                          <p:val>
                                            <p:strVal val="#ppt_h"/>
                                          </p:val>
                                        </p:tav>
                                      </p:tavLst>
                                    </p:anim>
                                    <p:animEffect transition="in" filter="fade">
                                      <p:cBhvr>
                                        <p:cTn id="35" dur="500"/>
                                        <p:tgtEl>
                                          <p:spTgt spid="21"/>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2" fill="hold" nodeType="clickEffect">
                                  <p:stCondLst>
                                    <p:cond delay="0"/>
                                  </p:stCondLst>
                                  <p:childTnLst>
                                    <p:set>
                                      <p:cBhvr>
                                        <p:cTn id="39" dur="1" fill="hold">
                                          <p:stCondLst>
                                            <p:cond delay="0"/>
                                          </p:stCondLst>
                                        </p:cTn>
                                        <p:tgtEl>
                                          <p:spTgt spid="7185"/>
                                        </p:tgtEl>
                                        <p:attrNameLst>
                                          <p:attrName>style.visibility</p:attrName>
                                        </p:attrNameLst>
                                      </p:cBhvr>
                                      <p:to>
                                        <p:strVal val="visible"/>
                                      </p:to>
                                    </p:set>
                                    <p:animEffect transition="in" filter="wipe(right)">
                                      <p:cBhvr>
                                        <p:cTn id="40" dur="500"/>
                                        <p:tgtEl>
                                          <p:spTgt spid="7185"/>
                                        </p:tgtEl>
                                      </p:cBhvr>
                                    </p:animEffect>
                                  </p:childTnLst>
                                </p:cTn>
                              </p:par>
                              <p:par>
                                <p:cTn id="41" presetID="22" presetClass="entr" presetSubtype="2" fill="hold" nodeType="withEffect">
                                  <p:stCondLst>
                                    <p:cond delay="0"/>
                                  </p:stCondLst>
                                  <p:childTnLst>
                                    <p:set>
                                      <p:cBhvr>
                                        <p:cTn id="42" dur="1" fill="hold">
                                          <p:stCondLst>
                                            <p:cond delay="0"/>
                                          </p:stCondLst>
                                        </p:cTn>
                                        <p:tgtEl>
                                          <p:spTgt spid="7178"/>
                                        </p:tgtEl>
                                        <p:attrNameLst>
                                          <p:attrName>style.visibility</p:attrName>
                                        </p:attrNameLst>
                                      </p:cBhvr>
                                      <p:to>
                                        <p:strVal val="visible"/>
                                      </p:to>
                                    </p:set>
                                    <p:animEffect transition="in" filter="wipe(right)">
                                      <p:cBhvr>
                                        <p:cTn id="43" dur="500"/>
                                        <p:tgtEl>
                                          <p:spTgt spid="7178"/>
                                        </p:tgtEl>
                                      </p:cBhvr>
                                    </p:animEffect>
                                  </p:childTnLst>
                                </p:cTn>
                              </p:par>
                              <p:par>
                                <p:cTn id="44" presetID="22" presetClass="entr" presetSubtype="2" fill="hold" nodeType="withEffect">
                                  <p:stCondLst>
                                    <p:cond delay="0"/>
                                  </p:stCondLst>
                                  <p:childTnLst>
                                    <p:set>
                                      <p:cBhvr>
                                        <p:cTn id="45" dur="1" fill="hold">
                                          <p:stCondLst>
                                            <p:cond delay="0"/>
                                          </p:stCondLst>
                                        </p:cTn>
                                        <p:tgtEl>
                                          <p:spTgt spid="7181"/>
                                        </p:tgtEl>
                                        <p:attrNameLst>
                                          <p:attrName>style.visibility</p:attrName>
                                        </p:attrNameLst>
                                      </p:cBhvr>
                                      <p:to>
                                        <p:strVal val="visible"/>
                                      </p:to>
                                    </p:set>
                                    <p:animEffect transition="in" filter="wipe(right)">
                                      <p:cBhvr>
                                        <p:cTn id="46" dur="500"/>
                                        <p:tgtEl>
                                          <p:spTgt spid="7181"/>
                                        </p:tgtEl>
                                      </p:cBhvr>
                                    </p:animEffect>
                                  </p:childTnLst>
                                </p:cTn>
                              </p:par>
                              <p:par>
                                <p:cTn id="47" presetID="10" presetClass="entr" presetSubtype="0" fill="hold" grpId="0" nodeType="withEffect">
                                  <p:stCondLst>
                                    <p:cond delay="250"/>
                                  </p:stCondLst>
                                  <p:childTnLst>
                                    <p:set>
                                      <p:cBhvr>
                                        <p:cTn id="48" dur="1" fill="hold">
                                          <p:stCondLst>
                                            <p:cond delay="0"/>
                                          </p:stCondLst>
                                        </p:cTn>
                                        <p:tgtEl>
                                          <p:spTgt spid="7190"/>
                                        </p:tgtEl>
                                        <p:attrNameLst>
                                          <p:attrName>style.visibility</p:attrName>
                                        </p:attrNameLst>
                                      </p:cBhvr>
                                      <p:to>
                                        <p:strVal val="visible"/>
                                      </p:to>
                                    </p:set>
                                    <p:animEffect transition="in" filter="fade">
                                      <p:cBhvr>
                                        <p:cTn id="49" dur="500"/>
                                        <p:tgtEl>
                                          <p:spTgt spid="7190"/>
                                        </p:tgtEl>
                                      </p:cBhvr>
                                    </p:animEffect>
                                  </p:childTnLst>
                                </p:cTn>
                              </p:par>
                              <p:par>
                                <p:cTn id="50" presetID="10" presetClass="entr" presetSubtype="0" fill="hold" grpId="0" nodeType="withEffect">
                                  <p:stCondLst>
                                    <p:cond delay="250"/>
                                  </p:stCondLst>
                                  <p:childTnLst>
                                    <p:set>
                                      <p:cBhvr>
                                        <p:cTn id="51" dur="1" fill="hold">
                                          <p:stCondLst>
                                            <p:cond delay="0"/>
                                          </p:stCondLst>
                                        </p:cTn>
                                        <p:tgtEl>
                                          <p:spTgt spid="130"/>
                                        </p:tgtEl>
                                        <p:attrNameLst>
                                          <p:attrName>style.visibility</p:attrName>
                                        </p:attrNameLst>
                                      </p:cBhvr>
                                      <p:to>
                                        <p:strVal val="visible"/>
                                      </p:to>
                                    </p:set>
                                    <p:animEffect transition="in" filter="fade">
                                      <p:cBhvr>
                                        <p:cTn id="52" dur="500"/>
                                        <p:tgtEl>
                                          <p:spTgt spid="130"/>
                                        </p:tgtEl>
                                      </p:cBhvr>
                                    </p:animEffect>
                                  </p:childTnLst>
                                </p:cTn>
                              </p:par>
                              <p:par>
                                <p:cTn id="53" presetID="10" presetClass="entr" presetSubtype="0" fill="hold" grpId="0" nodeType="withEffect">
                                  <p:stCondLst>
                                    <p:cond delay="250"/>
                                  </p:stCondLst>
                                  <p:childTnLst>
                                    <p:set>
                                      <p:cBhvr>
                                        <p:cTn id="54" dur="1" fill="hold">
                                          <p:stCondLst>
                                            <p:cond delay="0"/>
                                          </p:stCondLst>
                                        </p:cTn>
                                        <p:tgtEl>
                                          <p:spTgt spid="126"/>
                                        </p:tgtEl>
                                        <p:attrNameLst>
                                          <p:attrName>style.visibility</p:attrName>
                                        </p:attrNameLst>
                                      </p:cBhvr>
                                      <p:to>
                                        <p:strVal val="visible"/>
                                      </p:to>
                                    </p:set>
                                    <p:animEffect transition="in" filter="fade">
                                      <p:cBhvr>
                                        <p:cTn id="55" dur="500"/>
                                        <p:tgtEl>
                                          <p:spTgt spid="126"/>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7191"/>
                                        </p:tgtEl>
                                        <p:attrNameLst>
                                          <p:attrName>style.visibility</p:attrName>
                                        </p:attrNameLst>
                                      </p:cBhvr>
                                      <p:to>
                                        <p:strVal val="visible"/>
                                      </p:to>
                                    </p:set>
                                    <p:animEffect transition="in" filter="fade">
                                      <p:cBhvr>
                                        <p:cTn id="60" dur="500"/>
                                        <p:tgtEl>
                                          <p:spTgt spid="7191"/>
                                        </p:tgtEl>
                                      </p:cBhvr>
                                    </p:animEffect>
                                  </p:childTnLst>
                                </p:cTn>
                              </p:par>
                              <p:par>
                                <p:cTn id="61" presetID="42" presetClass="path" presetSubtype="0" decel="100000" fill="hold" nodeType="withEffect">
                                  <p:stCondLst>
                                    <p:cond delay="0"/>
                                  </p:stCondLst>
                                  <p:childTnLst>
                                    <p:animMotion origin="layout" path="M 3.75E-6 2.59259E-6 L 3.75E-6 0.03773 " pathEditMode="relative" rAng="0" ptsTypes="AA">
                                      <p:cBhvr>
                                        <p:cTn id="62" dur="750" spd="-100000" fill="hold"/>
                                        <p:tgtEl>
                                          <p:spTgt spid="7191"/>
                                        </p:tgtEl>
                                        <p:attrNameLst>
                                          <p:attrName>ppt_x</p:attrName>
                                          <p:attrName>ppt_y</p:attrName>
                                        </p:attrNameLst>
                                      </p:cBhvr>
                                      <p:rCtr x="0" y="1875"/>
                                    </p:animMotion>
                                  </p:childTnLst>
                                </p:cTn>
                              </p:par>
                              <p:par>
                                <p:cTn id="63" presetID="22" presetClass="entr" presetSubtype="8" fill="hold" nodeType="withEffect">
                                  <p:stCondLst>
                                    <p:cond delay="0"/>
                                  </p:stCondLst>
                                  <p:childTnLst>
                                    <p:set>
                                      <p:cBhvr>
                                        <p:cTn id="64" dur="1" fill="hold">
                                          <p:stCondLst>
                                            <p:cond delay="0"/>
                                          </p:stCondLst>
                                        </p:cTn>
                                        <p:tgtEl>
                                          <p:spTgt spid="7192"/>
                                        </p:tgtEl>
                                        <p:attrNameLst>
                                          <p:attrName>style.visibility</p:attrName>
                                        </p:attrNameLst>
                                      </p:cBhvr>
                                      <p:to>
                                        <p:strVal val="visible"/>
                                      </p:to>
                                    </p:set>
                                    <p:animEffect transition="in" filter="wipe(left)">
                                      <p:cBhvr>
                                        <p:cTn id="65" dur="500"/>
                                        <p:tgtEl>
                                          <p:spTgt spid="7192"/>
                                        </p:tgtEl>
                                      </p:cBhvr>
                                    </p:animEffect>
                                  </p:childTnLst>
                                </p:cTn>
                              </p:par>
                              <p:par>
                                <p:cTn id="66" presetID="10" presetClass="entr" presetSubtype="0" fill="hold" grpId="0" nodeType="withEffect">
                                  <p:stCondLst>
                                    <p:cond delay="250"/>
                                  </p:stCondLst>
                                  <p:childTnLst>
                                    <p:set>
                                      <p:cBhvr>
                                        <p:cTn id="67" dur="1" fill="hold">
                                          <p:stCondLst>
                                            <p:cond delay="0"/>
                                          </p:stCondLst>
                                        </p:cTn>
                                        <p:tgtEl>
                                          <p:spTgt spid="7177"/>
                                        </p:tgtEl>
                                        <p:attrNameLst>
                                          <p:attrName>style.visibility</p:attrName>
                                        </p:attrNameLst>
                                      </p:cBhvr>
                                      <p:to>
                                        <p:strVal val="visible"/>
                                      </p:to>
                                    </p:set>
                                    <p:animEffect transition="in" filter="fade">
                                      <p:cBhvr>
                                        <p:cTn id="68" dur="500"/>
                                        <p:tgtEl>
                                          <p:spTgt spid="7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101" grpId="1"/>
      <p:bldP spid="7177" grpId="0"/>
      <p:bldP spid="109" grpId="0"/>
      <p:bldP spid="126" grpId="0"/>
      <p:bldP spid="7190" grpId="0"/>
      <p:bldP spid="130"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7" name="Group 496">
            <a:extLst>
              <a:ext uri="{FF2B5EF4-FFF2-40B4-BE49-F238E27FC236}">
                <a16:creationId xmlns:a16="http://schemas.microsoft.com/office/drawing/2014/main" id="{AED0B172-6A3D-4573-A088-6B22B1FE454B}"/>
              </a:ext>
            </a:extLst>
          </p:cNvPr>
          <p:cNvGrpSpPr/>
          <p:nvPr/>
        </p:nvGrpSpPr>
        <p:grpSpPr>
          <a:xfrm>
            <a:off x="173341" y="884485"/>
            <a:ext cx="9338043" cy="5850931"/>
            <a:chOff x="586740" y="1330503"/>
            <a:chExt cx="8563610" cy="4506953"/>
          </a:xfrm>
        </p:grpSpPr>
        <p:sp>
          <p:nvSpPr>
            <p:cNvPr id="498" name="Rectangle 497">
              <a:extLst>
                <a:ext uri="{FF2B5EF4-FFF2-40B4-BE49-F238E27FC236}">
                  <a16:creationId xmlns:a16="http://schemas.microsoft.com/office/drawing/2014/main" id="{7F1370D9-1305-4595-802B-A27ED9A25416}"/>
                </a:ext>
              </a:extLst>
            </p:cNvPr>
            <p:cNvSpPr/>
            <p:nvPr/>
          </p:nvSpPr>
          <p:spPr bwMode="auto">
            <a:xfrm>
              <a:off x="586740" y="1330503"/>
              <a:ext cx="8563610" cy="4506953"/>
            </a:xfrm>
            <a:prstGeom prst="rect">
              <a:avLst/>
            </a:prstGeom>
            <a:solidFill>
              <a:schemeClr val="bg1"/>
            </a:solidFill>
            <a:ln w="28575">
              <a:noFill/>
              <a:headEnd type="none" w="med" len="med"/>
              <a:tailEnd type="none" w="med" len="med"/>
            </a:ln>
            <a:effectLst>
              <a:glow rad="101600">
                <a:schemeClr val="accent1">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500" name="Rectangle 499">
              <a:extLst>
                <a:ext uri="{FF2B5EF4-FFF2-40B4-BE49-F238E27FC236}">
                  <a16:creationId xmlns:a16="http://schemas.microsoft.com/office/drawing/2014/main" id="{7C8DB650-40AC-412D-9EE8-3A62B7BC2E0D}"/>
                </a:ext>
              </a:extLst>
            </p:cNvPr>
            <p:cNvSpPr/>
            <p:nvPr/>
          </p:nvSpPr>
          <p:spPr bwMode="auto">
            <a:xfrm>
              <a:off x="716616" y="1490021"/>
              <a:ext cx="2372986" cy="29036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grpSp>
      <p:sp>
        <p:nvSpPr>
          <p:cNvPr id="4" name="Rectangle 3">
            <a:extLst>
              <a:ext uri="{FF2B5EF4-FFF2-40B4-BE49-F238E27FC236}">
                <a16:creationId xmlns:a16="http://schemas.microsoft.com/office/drawing/2014/main" id="{24D2778A-2558-4C85-90EA-4CB12FE54FD4}"/>
              </a:ext>
            </a:extLst>
          </p:cNvPr>
          <p:cNvSpPr/>
          <p:nvPr/>
        </p:nvSpPr>
        <p:spPr bwMode="auto">
          <a:xfrm>
            <a:off x="228882" y="982470"/>
            <a:ext cx="2356362" cy="4885099"/>
          </a:xfrm>
          <a:prstGeom prst="rect">
            <a:avLst/>
          </a:prstGeom>
          <a:solidFill>
            <a:schemeClr val="bg1"/>
          </a:solidFill>
          <a:ln w="28575">
            <a:noFill/>
            <a:headEnd type="none" w="med" len="med"/>
            <a:tailEnd type="none" w="med" len="med"/>
          </a:ln>
          <a:effectLst>
            <a:outerShdw blurRad="63500" sx="101000" sy="101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1600">
              <a:ln>
                <a:solidFill>
                  <a:srgbClr val="2395EC"/>
                </a:solidFill>
              </a:ln>
              <a:solidFill>
                <a:schemeClr val="tx1">
                  <a:lumMod val="75000"/>
                  <a:lumOff val="25000"/>
                </a:schemeClr>
              </a:solidFill>
              <a:latin typeface="+mj-lt"/>
              <a:ea typeface="Segoe UI" pitchFamily="34" charset="0"/>
              <a:cs typeface="Segoe UI" pitchFamily="34" charset="0"/>
            </a:endParaRPr>
          </a:p>
        </p:txBody>
      </p:sp>
      <p:grpSp>
        <p:nvGrpSpPr>
          <p:cNvPr id="11" name="Group 10">
            <a:extLst>
              <a:ext uri="{FF2B5EF4-FFF2-40B4-BE49-F238E27FC236}">
                <a16:creationId xmlns:a16="http://schemas.microsoft.com/office/drawing/2014/main" id="{95AEAF12-920C-4545-BCCE-564D334AC2D3}"/>
              </a:ext>
            </a:extLst>
          </p:cNvPr>
          <p:cNvGrpSpPr/>
          <p:nvPr/>
        </p:nvGrpSpPr>
        <p:grpSpPr>
          <a:xfrm>
            <a:off x="709303" y="3464521"/>
            <a:ext cx="1575795" cy="835760"/>
            <a:chOff x="7082977" y="1690471"/>
            <a:chExt cx="1575795" cy="835760"/>
          </a:xfrm>
        </p:grpSpPr>
        <p:sp>
          <p:nvSpPr>
            <p:cNvPr id="5" name="TextBox 4">
              <a:extLst>
                <a:ext uri="{FF2B5EF4-FFF2-40B4-BE49-F238E27FC236}">
                  <a16:creationId xmlns:a16="http://schemas.microsoft.com/office/drawing/2014/main" id="{7B65CAF6-9EEB-4F7D-86DA-5522EC3281AB}"/>
                </a:ext>
              </a:extLst>
            </p:cNvPr>
            <p:cNvSpPr txBox="1"/>
            <p:nvPr/>
          </p:nvSpPr>
          <p:spPr>
            <a:xfrm>
              <a:off x="7874397" y="1918647"/>
              <a:ext cx="784375" cy="369332"/>
            </a:xfrm>
            <a:prstGeom prst="rect">
              <a:avLst/>
            </a:prstGeom>
            <a:noFill/>
          </p:spPr>
          <p:txBody>
            <a:bodyPr wrap="square" lIns="0" tIns="0" rIns="0" bIns="0" rtlCol="0" anchor="ctr">
              <a:spAutoFit/>
            </a:bodyPr>
            <a:lstStyle/>
            <a:p>
              <a:r>
                <a:rPr lang="en-US" sz="1200" dirty="0">
                  <a:solidFill>
                    <a:srgbClr val="202192"/>
                  </a:solidFill>
                  <a:latin typeface="+mj-lt"/>
                </a:rPr>
                <a:t>Actor</a:t>
              </a:r>
            </a:p>
            <a:p>
              <a:r>
                <a:rPr lang="en-US" sz="1200" dirty="0">
                  <a:solidFill>
                    <a:srgbClr val="202192"/>
                  </a:solidFill>
                  <a:latin typeface="+mj-lt"/>
                </a:rPr>
                <a:t>Placement</a:t>
              </a:r>
            </a:p>
          </p:txBody>
        </p:sp>
        <p:grpSp>
          <p:nvGrpSpPr>
            <p:cNvPr id="6" name="Group 5">
              <a:extLst>
                <a:ext uri="{FF2B5EF4-FFF2-40B4-BE49-F238E27FC236}">
                  <a16:creationId xmlns:a16="http://schemas.microsoft.com/office/drawing/2014/main" id="{94530036-7610-48E7-94EF-4D7534A91F0A}"/>
                </a:ext>
              </a:extLst>
            </p:cNvPr>
            <p:cNvGrpSpPr/>
            <p:nvPr/>
          </p:nvGrpSpPr>
          <p:grpSpPr>
            <a:xfrm>
              <a:off x="7082977" y="1690471"/>
              <a:ext cx="716366" cy="835760"/>
              <a:chOff x="1021444" y="2381230"/>
              <a:chExt cx="843399" cy="983966"/>
            </a:xfrm>
          </p:grpSpPr>
          <p:grpSp>
            <p:nvGrpSpPr>
              <p:cNvPr id="7" name="Group 6">
                <a:extLst>
                  <a:ext uri="{FF2B5EF4-FFF2-40B4-BE49-F238E27FC236}">
                    <a16:creationId xmlns:a16="http://schemas.microsoft.com/office/drawing/2014/main" id="{04C7A885-06BD-4CBF-AD62-A6F00EFF6194}"/>
                  </a:ext>
                </a:extLst>
              </p:cNvPr>
              <p:cNvGrpSpPr/>
              <p:nvPr/>
            </p:nvGrpSpPr>
            <p:grpSpPr>
              <a:xfrm>
                <a:off x="1021444" y="2381230"/>
                <a:ext cx="843399" cy="983966"/>
                <a:chOff x="4597460" y="1724939"/>
                <a:chExt cx="843399" cy="983966"/>
              </a:xfrm>
            </p:grpSpPr>
            <p:pic>
              <p:nvPicPr>
                <p:cNvPr id="9" name="Graphic 8">
                  <a:extLst>
                    <a:ext uri="{FF2B5EF4-FFF2-40B4-BE49-F238E27FC236}">
                      <a16:creationId xmlns:a16="http://schemas.microsoft.com/office/drawing/2014/main" id="{BC6FAD81-29A2-443D-9B54-A6BBB7602A01}"/>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4597460" y="1724939"/>
                  <a:ext cx="843399" cy="983966"/>
                </a:xfrm>
                <a:prstGeom prst="rect">
                  <a:avLst/>
                </a:prstGeom>
                <a:effectLst/>
              </p:spPr>
            </p:pic>
            <p:pic>
              <p:nvPicPr>
                <p:cNvPr id="10" name="Graphic 9">
                  <a:extLst>
                    <a:ext uri="{FF2B5EF4-FFF2-40B4-BE49-F238E27FC236}">
                      <a16:creationId xmlns:a16="http://schemas.microsoft.com/office/drawing/2014/main" id="{BDC71273-26DA-432A-9EAE-778A8D17DB3C}"/>
                    </a:ext>
                  </a:extLst>
                </p:cNvPr>
                <p:cNvPicPr>
                  <a:picLocks noChangeAspect="1"/>
                </p:cNvPicPr>
                <p:nvPr/>
              </p:nvPicPr>
              <p:blipFill rotWithShape="1">
                <a:blip r:embed="rId5" cstate="print">
                  <a:extLst>
                    <a:ext uri="{28A0092B-C50C-407E-A947-70E740481C1C}">
                      <a14:useLocalDpi xmlns:a14="http://schemas.microsoft.com/office/drawing/2010/main"/>
                    </a:ext>
                    <a:ext uri="{96DAC541-7B7A-43D3-8B79-37D633B846F1}">
                      <asvg:svgBlip xmlns:asvg="http://schemas.microsoft.com/office/drawing/2016/SVG/main" r:embed="rId6"/>
                    </a:ext>
                  </a:extLst>
                </a:blip>
                <a:srcRect t="10685" b="10685"/>
                <a:stretch/>
              </p:blipFill>
              <p:spPr>
                <a:xfrm>
                  <a:off x="4723538" y="1863350"/>
                  <a:ext cx="568128" cy="446718"/>
                </a:xfrm>
                <a:prstGeom prst="rect">
                  <a:avLst/>
                </a:prstGeom>
              </p:spPr>
            </p:pic>
          </p:grpSp>
          <p:sp>
            <p:nvSpPr>
              <p:cNvPr id="8" name="TextBox 7">
                <a:extLst>
                  <a:ext uri="{FF2B5EF4-FFF2-40B4-BE49-F238E27FC236}">
                    <a16:creationId xmlns:a16="http://schemas.microsoft.com/office/drawing/2014/main" id="{21E34CA3-E9F6-4FB1-AA8A-31E07C652BCA}"/>
                  </a:ext>
                </a:extLst>
              </p:cNvPr>
              <p:cNvSpPr txBox="1"/>
              <p:nvPr/>
            </p:nvSpPr>
            <p:spPr>
              <a:xfrm>
                <a:off x="1109808" y="2913183"/>
                <a:ext cx="643556" cy="163059"/>
              </a:xfrm>
              <a:prstGeom prst="rect">
                <a:avLst/>
              </a:prstGeom>
              <a:noFill/>
            </p:spPr>
            <p:txBody>
              <a:bodyPr wrap="none" lIns="0" tIns="0" rIns="0" bIns="0" rtlCol="0">
                <a:spAutoFit/>
              </a:bodyPr>
              <a:lstStyle/>
              <a:p>
                <a:pPr algn="ctr"/>
                <a:r>
                  <a:rPr lang="en-US" sz="900">
                    <a:solidFill>
                      <a:srgbClr val="202192"/>
                    </a:solidFill>
                    <a:latin typeface="+mj-lt"/>
                  </a:rPr>
                  <a:t>Placement</a:t>
                </a:r>
              </a:p>
            </p:txBody>
          </p:sp>
        </p:grpSp>
      </p:grpSp>
      <p:sp>
        <p:nvSpPr>
          <p:cNvPr id="23" name="TextBox 22">
            <a:extLst>
              <a:ext uri="{FF2B5EF4-FFF2-40B4-BE49-F238E27FC236}">
                <a16:creationId xmlns:a16="http://schemas.microsoft.com/office/drawing/2014/main" id="{4780384E-19FB-4844-B2C2-30787994C355}"/>
              </a:ext>
            </a:extLst>
          </p:cNvPr>
          <p:cNvSpPr txBox="1"/>
          <p:nvPr/>
        </p:nvSpPr>
        <p:spPr>
          <a:xfrm>
            <a:off x="1462658" y="2613755"/>
            <a:ext cx="1103057" cy="369332"/>
          </a:xfrm>
          <a:prstGeom prst="rect">
            <a:avLst/>
          </a:prstGeom>
          <a:noFill/>
        </p:spPr>
        <p:txBody>
          <a:bodyPr wrap="square" lIns="0" tIns="0" rIns="0" bIns="0" rtlCol="0" anchor="ctr">
            <a:spAutoFit/>
          </a:bodyPr>
          <a:lstStyle/>
          <a:p>
            <a:r>
              <a:rPr lang="en-US" sz="1200" dirty="0">
                <a:solidFill>
                  <a:srgbClr val="202192"/>
                </a:solidFill>
                <a:latin typeface="+mj-lt"/>
              </a:rPr>
              <a:t>Consul agent server (leader)</a:t>
            </a:r>
          </a:p>
        </p:txBody>
      </p:sp>
      <p:sp>
        <p:nvSpPr>
          <p:cNvPr id="126" name="TextBox 125">
            <a:extLst>
              <a:ext uri="{FF2B5EF4-FFF2-40B4-BE49-F238E27FC236}">
                <a16:creationId xmlns:a16="http://schemas.microsoft.com/office/drawing/2014/main" id="{5A39C556-2B47-431E-B24D-7EAC185155B8}"/>
              </a:ext>
            </a:extLst>
          </p:cNvPr>
          <p:cNvSpPr txBox="1"/>
          <p:nvPr/>
        </p:nvSpPr>
        <p:spPr>
          <a:xfrm>
            <a:off x="2727760" y="2806259"/>
            <a:ext cx="877196" cy="484748"/>
          </a:xfrm>
          <a:prstGeom prst="rect">
            <a:avLst/>
          </a:prstGeom>
          <a:noFill/>
        </p:spPr>
        <p:txBody>
          <a:bodyPr wrap="square" lIns="0" tIns="0" rIns="0" bIns="0" rtlCol="0" anchor="ctr">
            <a:spAutoFit/>
          </a:bodyPr>
          <a:lstStyle/>
          <a:p>
            <a:pPr>
              <a:spcAft>
                <a:spcPts val="600"/>
              </a:spcAft>
            </a:pPr>
            <a:r>
              <a:rPr lang="en-US" sz="1050">
                <a:latin typeface="+mj-lt"/>
              </a:rPr>
              <a:t>Consul used for DNS name resolution</a:t>
            </a:r>
          </a:p>
        </p:txBody>
      </p:sp>
      <p:sp>
        <p:nvSpPr>
          <p:cNvPr id="7190" name="TextBox 7189">
            <a:extLst>
              <a:ext uri="{FF2B5EF4-FFF2-40B4-BE49-F238E27FC236}">
                <a16:creationId xmlns:a16="http://schemas.microsoft.com/office/drawing/2014/main" id="{61182353-23E4-44DA-B20A-F7CBC970FDC7}"/>
              </a:ext>
            </a:extLst>
          </p:cNvPr>
          <p:cNvSpPr txBox="1"/>
          <p:nvPr/>
        </p:nvSpPr>
        <p:spPr>
          <a:xfrm>
            <a:off x="2739088" y="3870459"/>
            <a:ext cx="816611" cy="615553"/>
          </a:xfrm>
          <a:prstGeom prst="rect">
            <a:avLst/>
          </a:prstGeom>
          <a:noFill/>
        </p:spPr>
        <p:txBody>
          <a:bodyPr wrap="square" lIns="0" tIns="0" rIns="0" bIns="0" rtlCol="0" anchor="t">
            <a:spAutoFit/>
          </a:bodyPr>
          <a:lstStyle/>
          <a:p>
            <a:pPr>
              <a:spcAft>
                <a:spcPts val="600"/>
              </a:spcAft>
            </a:pPr>
            <a:r>
              <a:rPr lang="en-US" sz="1000">
                <a:latin typeface="+mj-lt"/>
              </a:rPr>
              <a:t>Create mapping table of actor instances</a:t>
            </a:r>
          </a:p>
        </p:txBody>
      </p:sp>
      <p:sp>
        <p:nvSpPr>
          <p:cNvPr id="15" name="TextBox 14">
            <a:extLst>
              <a:ext uri="{FF2B5EF4-FFF2-40B4-BE49-F238E27FC236}">
                <a16:creationId xmlns:a16="http://schemas.microsoft.com/office/drawing/2014/main" id="{61BA95B4-B88F-44CF-B431-9A20DCFE4EBF}"/>
              </a:ext>
            </a:extLst>
          </p:cNvPr>
          <p:cNvSpPr txBox="1"/>
          <p:nvPr/>
        </p:nvSpPr>
        <p:spPr>
          <a:xfrm>
            <a:off x="1589169" y="4803849"/>
            <a:ext cx="850037" cy="553998"/>
          </a:xfrm>
          <a:prstGeom prst="rect">
            <a:avLst/>
          </a:prstGeom>
          <a:noFill/>
        </p:spPr>
        <p:txBody>
          <a:bodyPr wrap="square" lIns="0" tIns="0" rIns="0" bIns="0" rtlCol="0" anchor="ctr">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02192"/>
                </a:solidFill>
                <a:effectLst/>
                <a:uLnTx/>
                <a:uFillTx/>
                <a:latin typeface="Segoe UI Semibold"/>
                <a:ea typeface="+mn-ea"/>
                <a:cs typeface="+mn-cs"/>
              </a:rPr>
              <a:t>Cert authority</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02192"/>
                </a:solidFill>
                <a:effectLst/>
                <a:uLnTx/>
                <a:uFillTx/>
                <a:latin typeface="Segoe UI Semibold"/>
                <a:ea typeface="+mn-ea"/>
                <a:cs typeface="+mn-cs"/>
              </a:rPr>
              <a:t>&amp; identity</a:t>
            </a:r>
          </a:p>
        </p:txBody>
      </p:sp>
      <p:pic>
        <p:nvPicPr>
          <p:cNvPr id="19" name="Graphic 18">
            <a:extLst>
              <a:ext uri="{FF2B5EF4-FFF2-40B4-BE49-F238E27FC236}">
                <a16:creationId xmlns:a16="http://schemas.microsoft.com/office/drawing/2014/main" id="{A78B04C4-7909-4A80-B0A5-8244ACC2EC69}"/>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698479" y="4685485"/>
            <a:ext cx="716366" cy="835760"/>
          </a:xfrm>
          <a:prstGeom prst="rect">
            <a:avLst/>
          </a:prstGeom>
          <a:effectLst/>
        </p:spPr>
      </p:pic>
      <p:grpSp>
        <p:nvGrpSpPr>
          <p:cNvPr id="7195" name="Group 7194">
            <a:extLst>
              <a:ext uri="{FF2B5EF4-FFF2-40B4-BE49-F238E27FC236}">
                <a16:creationId xmlns:a16="http://schemas.microsoft.com/office/drawing/2014/main" id="{E2FFDC09-ACCE-43A2-9D6D-C64098137A2A}"/>
              </a:ext>
            </a:extLst>
          </p:cNvPr>
          <p:cNvGrpSpPr/>
          <p:nvPr/>
        </p:nvGrpSpPr>
        <p:grpSpPr>
          <a:xfrm>
            <a:off x="805567" y="4848275"/>
            <a:ext cx="482556" cy="460506"/>
            <a:chOff x="1157954" y="3712171"/>
            <a:chExt cx="482556" cy="460506"/>
          </a:xfrm>
        </p:grpSpPr>
        <p:pic>
          <p:nvPicPr>
            <p:cNvPr id="31" name="Graphic 30">
              <a:extLst>
                <a:ext uri="{FF2B5EF4-FFF2-40B4-BE49-F238E27FC236}">
                  <a16:creationId xmlns:a16="http://schemas.microsoft.com/office/drawing/2014/main" id="{1A61E0F4-CAF7-4478-B681-12696906F72F}"/>
                </a:ext>
              </a:extLst>
            </p:cNvPr>
            <p:cNvPicPr>
              <a:picLocks noChangeAspect="1"/>
            </p:cNvPicPr>
            <p:nvPr/>
          </p:nvPicPr>
          <p:blipFill rotWithShape="1">
            <a:blip r:embed="rId5" cstate="print">
              <a:extLst>
                <a:ext uri="{28A0092B-C50C-407E-A947-70E740481C1C}">
                  <a14:useLocalDpi xmlns:a14="http://schemas.microsoft.com/office/drawing/2010/main"/>
                </a:ext>
                <a:ext uri="{96DAC541-7B7A-43D3-8B79-37D633B846F1}">
                  <asvg:svgBlip xmlns:asvg="http://schemas.microsoft.com/office/drawing/2016/SVG/main" r:embed="rId6"/>
                </a:ext>
              </a:extLst>
            </a:blip>
            <a:srcRect t="10685" b="10685"/>
            <a:stretch/>
          </p:blipFill>
          <p:spPr>
            <a:xfrm>
              <a:off x="1157954" y="3712171"/>
              <a:ext cx="482556" cy="379433"/>
            </a:xfrm>
            <a:prstGeom prst="rect">
              <a:avLst/>
            </a:prstGeom>
          </p:spPr>
        </p:pic>
        <p:sp>
          <p:nvSpPr>
            <p:cNvPr id="32" name="TextBox 31">
              <a:extLst>
                <a:ext uri="{FF2B5EF4-FFF2-40B4-BE49-F238E27FC236}">
                  <a16:creationId xmlns:a16="http://schemas.microsoft.com/office/drawing/2014/main" id="{6F25CD09-5F3F-4DE7-986E-62F399D86E27}"/>
                </a:ext>
              </a:extLst>
            </p:cNvPr>
            <p:cNvSpPr txBox="1"/>
            <p:nvPr/>
          </p:nvSpPr>
          <p:spPr>
            <a:xfrm>
              <a:off x="1234502" y="4034178"/>
              <a:ext cx="335028" cy="138499"/>
            </a:xfrm>
            <a:prstGeom prst="rect">
              <a:avLst/>
            </a:prstGeom>
            <a:noFill/>
          </p:spPr>
          <p:txBody>
            <a:bodyPr wrap="none" lIns="0" tIns="0" rIns="0" bIns="0" rtlCol="0">
              <a:spAutoFit/>
            </a:bodyPr>
            <a:lstStyle/>
            <a:p>
              <a:pPr algn="ctr"/>
              <a:r>
                <a:rPr lang="en-US" sz="900">
                  <a:solidFill>
                    <a:srgbClr val="202192"/>
                  </a:solidFill>
                  <a:latin typeface="+mj-lt"/>
                </a:rPr>
                <a:t>Sentry</a:t>
              </a:r>
            </a:p>
          </p:txBody>
        </p:sp>
      </p:grpSp>
      <p:grpSp>
        <p:nvGrpSpPr>
          <p:cNvPr id="7194" name="Group 7193">
            <a:extLst>
              <a:ext uri="{FF2B5EF4-FFF2-40B4-BE49-F238E27FC236}">
                <a16:creationId xmlns:a16="http://schemas.microsoft.com/office/drawing/2014/main" id="{0DF25FE9-0F07-4691-8A6F-9FB6EB7F91FF}"/>
              </a:ext>
            </a:extLst>
          </p:cNvPr>
          <p:cNvGrpSpPr/>
          <p:nvPr/>
        </p:nvGrpSpPr>
        <p:grpSpPr>
          <a:xfrm>
            <a:off x="724724" y="2452366"/>
            <a:ext cx="645237" cy="677413"/>
            <a:chOff x="1055126" y="4626949"/>
            <a:chExt cx="645237" cy="677413"/>
          </a:xfrm>
        </p:grpSpPr>
        <p:sp>
          <p:nvSpPr>
            <p:cNvPr id="7183" name="Hexagon 7182">
              <a:extLst>
                <a:ext uri="{FF2B5EF4-FFF2-40B4-BE49-F238E27FC236}">
                  <a16:creationId xmlns:a16="http://schemas.microsoft.com/office/drawing/2014/main" id="{8088931A-415A-4D5F-A4BE-F78CCCFE0673}"/>
                </a:ext>
              </a:extLst>
            </p:cNvPr>
            <p:cNvSpPr/>
            <p:nvPr/>
          </p:nvSpPr>
          <p:spPr bwMode="auto">
            <a:xfrm rot="5400000">
              <a:off x="1039038" y="4643037"/>
              <a:ext cx="677413" cy="645237"/>
            </a:xfrm>
            <a:prstGeom prst="hexagon">
              <a:avLst/>
            </a:prstGeom>
            <a:solidFill>
              <a:schemeClr val="bg1"/>
            </a:solid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pic>
          <p:nvPicPr>
            <p:cNvPr id="1026" name="Picture 2" descr="Image result for hashicorp consul">
              <a:extLst>
                <a:ext uri="{FF2B5EF4-FFF2-40B4-BE49-F238E27FC236}">
                  <a16:creationId xmlns:a16="http://schemas.microsoft.com/office/drawing/2014/main" id="{B1F2292A-0432-4857-8ED0-D7CAC6D547A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88533" y="4755784"/>
              <a:ext cx="392017" cy="429215"/>
            </a:xfrm>
            <a:prstGeom prst="rect">
              <a:avLst/>
            </a:prstGeom>
            <a:noFill/>
            <a:extLst>
              <a:ext uri="{909E8E84-426E-40DD-AFC4-6F175D3DCCD1}">
                <a14:hiddenFill xmlns:a14="http://schemas.microsoft.com/office/drawing/2010/main">
                  <a:solidFill>
                    <a:srgbClr val="FFFFFF"/>
                  </a:solidFill>
                </a14:hiddenFill>
              </a:ext>
            </a:extLst>
          </p:spPr>
        </p:pic>
      </p:grpSp>
      <p:sp>
        <p:nvSpPr>
          <p:cNvPr id="142" name="TextBox 141">
            <a:extLst>
              <a:ext uri="{FF2B5EF4-FFF2-40B4-BE49-F238E27FC236}">
                <a16:creationId xmlns:a16="http://schemas.microsoft.com/office/drawing/2014/main" id="{506680D9-1D3A-46D9-9819-7D2D90B84696}"/>
              </a:ext>
            </a:extLst>
          </p:cNvPr>
          <p:cNvSpPr txBox="1"/>
          <p:nvPr/>
        </p:nvSpPr>
        <p:spPr>
          <a:xfrm>
            <a:off x="2692744" y="5377425"/>
            <a:ext cx="960088" cy="1077218"/>
          </a:xfrm>
          <a:prstGeom prst="rect">
            <a:avLst/>
          </a:prstGeom>
          <a:noFill/>
        </p:spPr>
        <p:txBody>
          <a:bodyPr wrap="square" lIns="0" tIns="0" rIns="0" bIns="0" rtlCol="0" anchor="t">
            <a:spAutoFit/>
          </a:bodyPr>
          <a:lstStyle/>
          <a:p>
            <a:pPr lvl="0">
              <a:spcAft>
                <a:spcPts val="600"/>
              </a:spcAft>
              <a:defRPr/>
            </a:pPr>
            <a:r>
              <a:rPr lang="en-US" sz="1000">
                <a:solidFill>
                  <a:srgbClr val="000000"/>
                </a:solidFill>
                <a:latin typeface="Segoe UI Semibold"/>
              </a:rPr>
              <a:t>Assign </a:t>
            </a:r>
            <a:r>
              <a:rPr lang="en-US" sz="1000" err="1">
                <a:solidFill>
                  <a:srgbClr val="000000"/>
                </a:solidFill>
                <a:latin typeface="Segoe UI Semibold"/>
              </a:rPr>
              <a:t>Spiffe</a:t>
            </a:r>
            <a:r>
              <a:rPr lang="en-US" sz="1000">
                <a:solidFill>
                  <a:srgbClr val="000000"/>
                </a:solidFill>
                <a:latin typeface="Segoe UI Semibold"/>
              </a:rPr>
              <a:t> identity </a:t>
            </a:r>
          </a:p>
          <a:p>
            <a:pPr lvl="0">
              <a:spcAft>
                <a:spcPts val="600"/>
              </a:spcAft>
              <a:defRPr/>
            </a:pPr>
            <a:r>
              <a:rPr lang="en-US" sz="1000">
                <a:solidFill>
                  <a:srgbClr val="000000"/>
                </a:solidFill>
                <a:latin typeface="Segoe UI Semibold"/>
              </a:rPr>
              <a:t>Manage </a:t>
            </a:r>
            <a:r>
              <a:rPr kumimoji="0" lang="en-US" sz="1000" b="0" i="0" u="none" strike="noStrike" kern="1200" cap="none" spc="0" normalizeH="0" baseline="0" noProof="0" err="1">
                <a:ln>
                  <a:noFill/>
                </a:ln>
                <a:solidFill>
                  <a:srgbClr val="000000"/>
                </a:solidFill>
                <a:effectLst/>
                <a:uLnTx/>
                <a:uFillTx/>
                <a:latin typeface="Segoe UI Semibold"/>
                <a:ea typeface="+mn-ea"/>
                <a:cs typeface="+mn-cs"/>
              </a:rPr>
              <a:t>mTLS</a:t>
            </a:r>
            <a:r>
              <a:rPr kumimoji="0" lang="en-US" sz="1000" b="0" i="0" u="none" strike="noStrike" kern="1200" cap="none" spc="0" normalizeH="0" baseline="0" noProof="0">
                <a:ln>
                  <a:noFill/>
                </a:ln>
                <a:solidFill>
                  <a:srgbClr val="000000"/>
                </a:solidFill>
                <a:effectLst/>
                <a:uLnTx/>
                <a:uFillTx/>
                <a:latin typeface="Segoe UI Semibold"/>
                <a:ea typeface="+mn-ea"/>
                <a:cs typeface="+mn-cs"/>
              </a:rPr>
              <a:t> between services</a:t>
            </a:r>
          </a:p>
          <a:p>
            <a:pPr marL="0" marR="0" lvl="0" indent="0" algn="r" defTabSz="914400" rtl="0" eaLnBrk="1" fontAlgn="auto" latinLnBrk="0" hangingPunct="1">
              <a:lnSpc>
                <a:spcPct val="100000"/>
              </a:lnSpc>
              <a:spcBef>
                <a:spcPts val="0"/>
              </a:spcBef>
              <a:spcAft>
                <a:spcPts val="60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Segoe UI Semibold"/>
              <a:ea typeface="+mn-ea"/>
              <a:cs typeface="+mn-cs"/>
            </a:endParaRPr>
          </a:p>
        </p:txBody>
      </p:sp>
      <p:pic>
        <p:nvPicPr>
          <p:cNvPr id="7189" name="Graphic 7188" descr="Safe">
            <a:extLst>
              <a:ext uri="{FF2B5EF4-FFF2-40B4-BE49-F238E27FC236}">
                <a16:creationId xmlns:a16="http://schemas.microsoft.com/office/drawing/2014/main" id="{E5C7CC80-154B-41A8-8378-1FD2352D78C5}"/>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285829" y="5885380"/>
            <a:ext cx="850038" cy="850038"/>
          </a:xfrm>
          <a:prstGeom prst="rect">
            <a:avLst/>
          </a:prstGeom>
        </p:spPr>
      </p:pic>
      <p:sp>
        <p:nvSpPr>
          <p:cNvPr id="189" name="Rectangle 188">
            <a:extLst>
              <a:ext uri="{FF2B5EF4-FFF2-40B4-BE49-F238E27FC236}">
                <a16:creationId xmlns:a16="http://schemas.microsoft.com/office/drawing/2014/main" id="{45C69A38-8B21-4C05-8B87-79DD1E717336}"/>
              </a:ext>
            </a:extLst>
          </p:cNvPr>
          <p:cNvSpPr/>
          <p:nvPr/>
        </p:nvSpPr>
        <p:spPr bwMode="auto">
          <a:xfrm>
            <a:off x="3603047" y="960236"/>
            <a:ext cx="2356362" cy="4925287"/>
          </a:xfrm>
          <a:prstGeom prst="rect">
            <a:avLst/>
          </a:prstGeom>
          <a:solidFill>
            <a:schemeClr val="bg1"/>
          </a:solidFill>
          <a:ln w="28575">
            <a:noFill/>
            <a:headEnd type="none" w="med" len="med"/>
            <a:tailEnd type="none" w="med" len="med"/>
          </a:ln>
          <a:effectLst>
            <a:outerShdw blurRad="63500" sx="101000" sy="101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1600">
              <a:ln>
                <a:solidFill>
                  <a:srgbClr val="2395EC"/>
                </a:solidFill>
              </a:ln>
              <a:solidFill>
                <a:schemeClr val="tx1">
                  <a:lumMod val="75000"/>
                  <a:lumOff val="25000"/>
                </a:schemeClr>
              </a:solidFill>
              <a:latin typeface="+mj-lt"/>
              <a:ea typeface="Segoe UI" pitchFamily="34" charset="0"/>
              <a:cs typeface="Segoe UI" pitchFamily="34" charset="0"/>
            </a:endParaRPr>
          </a:p>
        </p:txBody>
      </p:sp>
      <p:grpSp>
        <p:nvGrpSpPr>
          <p:cNvPr id="190" name="Group 189">
            <a:extLst>
              <a:ext uri="{FF2B5EF4-FFF2-40B4-BE49-F238E27FC236}">
                <a16:creationId xmlns:a16="http://schemas.microsoft.com/office/drawing/2014/main" id="{52B20492-FDA0-4F76-8F0C-8786679214D4}"/>
              </a:ext>
            </a:extLst>
          </p:cNvPr>
          <p:cNvGrpSpPr/>
          <p:nvPr/>
        </p:nvGrpSpPr>
        <p:grpSpPr>
          <a:xfrm>
            <a:off x="4083468" y="3445390"/>
            <a:ext cx="1575795" cy="835760"/>
            <a:chOff x="7082977" y="1690471"/>
            <a:chExt cx="1575795" cy="835760"/>
          </a:xfrm>
        </p:grpSpPr>
        <p:sp>
          <p:nvSpPr>
            <p:cNvPr id="191" name="TextBox 190">
              <a:extLst>
                <a:ext uri="{FF2B5EF4-FFF2-40B4-BE49-F238E27FC236}">
                  <a16:creationId xmlns:a16="http://schemas.microsoft.com/office/drawing/2014/main" id="{B58B014F-36A9-4128-B74E-2F0D29C70074}"/>
                </a:ext>
              </a:extLst>
            </p:cNvPr>
            <p:cNvSpPr txBox="1"/>
            <p:nvPr/>
          </p:nvSpPr>
          <p:spPr>
            <a:xfrm>
              <a:off x="7874397" y="1918647"/>
              <a:ext cx="784375" cy="369332"/>
            </a:xfrm>
            <a:prstGeom prst="rect">
              <a:avLst/>
            </a:prstGeom>
            <a:noFill/>
          </p:spPr>
          <p:txBody>
            <a:bodyPr wrap="square" lIns="0" tIns="0" rIns="0" bIns="0" rtlCol="0" anchor="ctr">
              <a:spAutoFit/>
            </a:bodyPr>
            <a:lstStyle/>
            <a:p>
              <a:r>
                <a:rPr lang="en-US" sz="1200" dirty="0">
                  <a:solidFill>
                    <a:srgbClr val="202192"/>
                  </a:solidFill>
                  <a:latin typeface="+mj-lt"/>
                </a:rPr>
                <a:t>Actor</a:t>
              </a:r>
            </a:p>
            <a:p>
              <a:r>
                <a:rPr lang="en-US" sz="1200" dirty="0">
                  <a:solidFill>
                    <a:srgbClr val="202192"/>
                  </a:solidFill>
                  <a:latin typeface="+mj-lt"/>
                </a:rPr>
                <a:t>Placement</a:t>
              </a:r>
            </a:p>
          </p:txBody>
        </p:sp>
        <p:grpSp>
          <p:nvGrpSpPr>
            <p:cNvPr id="192" name="Group 191">
              <a:extLst>
                <a:ext uri="{FF2B5EF4-FFF2-40B4-BE49-F238E27FC236}">
                  <a16:creationId xmlns:a16="http://schemas.microsoft.com/office/drawing/2014/main" id="{00F3BAB7-58B5-4519-83BC-C16D2C660C1A}"/>
                </a:ext>
              </a:extLst>
            </p:cNvPr>
            <p:cNvGrpSpPr/>
            <p:nvPr/>
          </p:nvGrpSpPr>
          <p:grpSpPr>
            <a:xfrm>
              <a:off x="7082977" y="1690471"/>
              <a:ext cx="716366" cy="835760"/>
              <a:chOff x="1021444" y="2381230"/>
              <a:chExt cx="843399" cy="983966"/>
            </a:xfrm>
          </p:grpSpPr>
          <p:grpSp>
            <p:nvGrpSpPr>
              <p:cNvPr id="193" name="Group 192">
                <a:extLst>
                  <a:ext uri="{FF2B5EF4-FFF2-40B4-BE49-F238E27FC236}">
                    <a16:creationId xmlns:a16="http://schemas.microsoft.com/office/drawing/2014/main" id="{0EA84461-6FC3-4D05-A2AD-D356923BBC70}"/>
                  </a:ext>
                </a:extLst>
              </p:cNvPr>
              <p:cNvGrpSpPr/>
              <p:nvPr/>
            </p:nvGrpSpPr>
            <p:grpSpPr>
              <a:xfrm>
                <a:off x="1021444" y="2381230"/>
                <a:ext cx="843399" cy="983966"/>
                <a:chOff x="4597460" y="1724939"/>
                <a:chExt cx="843399" cy="983966"/>
              </a:xfrm>
            </p:grpSpPr>
            <p:pic>
              <p:nvPicPr>
                <p:cNvPr id="195" name="Graphic 194">
                  <a:extLst>
                    <a:ext uri="{FF2B5EF4-FFF2-40B4-BE49-F238E27FC236}">
                      <a16:creationId xmlns:a16="http://schemas.microsoft.com/office/drawing/2014/main" id="{090D9BDE-EF2B-45CF-B25D-18B4E3F66148}"/>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4597460" y="1724939"/>
                  <a:ext cx="843399" cy="983966"/>
                </a:xfrm>
                <a:prstGeom prst="rect">
                  <a:avLst/>
                </a:prstGeom>
                <a:effectLst/>
              </p:spPr>
            </p:pic>
            <p:pic>
              <p:nvPicPr>
                <p:cNvPr id="196" name="Graphic 195">
                  <a:extLst>
                    <a:ext uri="{FF2B5EF4-FFF2-40B4-BE49-F238E27FC236}">
                      <a16:creationId xmlns:a16="http://schemas.microsoft.com/office/drawing/2014/main" id="{A760B441-F441-48FD-AB93-496084A327E6}"/>
                    </a:ext>
                  </a:extLst>
                </p:cNvPr>
                <p:cNvPicPr>
                  <a:picLocks noChangeAspect="1"/>
                </p:cNvPicPr>
                <p:nvPr/>
              </p:nvPicPr>
              <p:blipFill rotWithShape="1">
                <a:blip r:embed="rId5" cstate="print">
                  <a:extLst>
                    <a:ext uri="{28A0092B-C50C-407E-A947-70E740481C1C}">
                      <a14:useLocalDpi xmlns:a14="http://schemas.microsoft.com/office/drawing/2010/main"/>
                    </a:ext>
                    <a:ext uri="{96DAC541-7B7A-43D3-8B79-37D633B846F1}">
                      <asvg:svgBlip xmlns:asvg="http://schemas.microsoft.com/office/drawing/2016/SVG/main" r:embed="rId6"/>
                    </a:ext>
                  </a:extLst>
                </a:blip>
                <a:srcRect t="10685" b="10685"/>
                <a:stretch/>
              </p:blipFill>
              <p:spPr>
                <a:xfrm>
                  <a:off x="4723538" y="1863350"/>
                  <a:ext cx="568128" cy="446718"/>
                </a:xfrm>
                <a:prstGeom prst="rect">
                  <a:avLst/>
                </a:prstGeom>
              </p:spPr>
            </p:pic>
          </p:grpSp>
          <p:sp>
            <p:nvSpPr>
              <p:cNvPr id="194" name="TextBox 193">
                <a:extLst>
                  <a:ext uri="{FF2B5EF4-FFF2-40B4-BE49-F238E27FC236}">
                    <a16:creationId xmlns:a16="http://schemas.microsoft.com/office/drawing/2014/main" id="{02A86AA3-82B1-430C-A2E8-54242E12A7E6}"/>
                  </a:ext>
                </a:extLst>
              </p:cNvPr>
              <p:cNvSpPr txBox="1"/>
              <p:nvPr/>
            </p:nvSpPr>
            <p:spPr>
              <a:xfrm>
                <a:off x="1109808" y="2913183"/>
                <a:ext cx="643556" cy="163059"/>
              </a:xfrm>
              <a:prstGeom prst="rect">
                <a:avLst/>
              </a:prstGeom>
              <a:noFill/>
            </p:spPr>
            <p:txBody>
              <a:bodyPr wrap="none" lIns="0" tIns="0" rIns="0" bIns="0" rtlCol="0">
                <a:spAutoFit/>
              </a:bodyPr>
              <a:lstStyle/>
              <a:p>
                <a:pPr algn="ctr"/>
                <a:r>
                  <a:rPr lang="en-US" sz="900">
                    <a:solidFill>
                      <a:srgbClr val="202192"/>
                    </a:solidFill>
                    <a:latin typeface="+mj-lt"/>
                  </a:rPr>
                  <a:t>Placement</a:t>
                </a:r>
              </a:p>
            </p:txBody>
          </p:sp>
        </p:grpSp>
      </p:grpSp>
      <p:sp>
        <p:nvSpPr>
          <p:cNvPr id="197" name="TextBox 196">
            <a:extLst>
              <a:ext uri="{FF2B5EF4-FFF2-40B4-BE49-F238E27FC236}">
                <a16:creationId xmlns:a16="http://schemas.microsoft.com/office/drawing/2014/main" id="{56CCDC56-FAEF-4A8E-99CA-17ED545FB158}"/>
              </a:ext>
            </a:extLst>
          </p:cNvPr>
          <p:cNvSpPr txBox="1"/>
          <p:nvPr/>
        </p:nvSpPr>
        <p:spPr>
          <a:xfrm>
            <a:off x="4814612" y="2562070"/>
            <a:ext cx="1168133" cy="369332"/>
          </a:xfrm>
          <a:prstGeom prst="rect">
            <a:avLst/>
          </a:prstGeom>
          <a:noFill/>
        </p:spPr>
        <p:txBody>
          <a:bodyPr wrap="square" lIns="0" tIns="0" rIns="0" bIns="0" rtlCol="0" anchor="ctr">
            <a:spAutoFit/>
          </a:bodyPr>
          <a:lstStyle/>
          <a:p>
            <a:r>
              <a:rPr lang="en-US" sz="1200" dirty="0">
                <a:solidFill>
                  <a:srgbClr val="202192"/>
                </a:solidFill>
                <a:latin typeface="+mj-lt"/>
              </a:rPr>
              <a:t>Consul agent server (follower)</a:t>
            </a:r>
          </a:p>
        </p:txBody>
      </p:sp>
      <p:sp>
        <p:nvSpPr>
          <p:cNvPr id="198" name="TextBox 197">
            <a:extLst>
              <a:ext uri="{FF2B5EF4-FFF2-40B4-BE49-F238E27FC236}">
                <a16:creationId xmlns:a16="http://schemas.microsoft.com/office/drawing/2014/main" id="{37F1045D-61E3-494F-AB59-61ADE627694D}"/>
              </a:ext>
            </a:extLst>
          </p:cNvPr>
          <p:cNvSpPr txBox="1"/>
          <p:nvPr/>
        </p:nvSpPr>
        <p:spPr>
          <a:xfrm>
            <a:off x="4963334" y="4784718"/>
            <a:ext cx="850037" cy="553998"/>
          </a:xfrm>
          <a:prstGeom prst="rect">
            <a:avLst/>
          </a:prstGeom>
          <a:noFill/>
        </p:spPr>
        <p:txBody>
          <a:bodyPr wrap="square" lIns="0" tIns="0" rIns="0" bIns="0" rtlCol="0" anchor="ctr">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02192"/>
                </a:solidFill>
                <a:effectLst/>
                <a:uLnTx/>
                <a:uFillTx/>
                <a:latin typeface="Segoe UI Semibold"/>
                <a:ea typeface="+mn-ea"/>
                <a:cs typeface="+mn-cs"/>
              </a:rPr>
              <a:t>Cert authority</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02192"/>
                </a:solidFill>
                <a:effectLst/>
                <a:uLnTx/>
                <a:uFillTx/>
                <a:latin typeface="Segoe UI Semibold"/>
                <a:ea typeface="+mn-ea"/>
                <a:cs typeface="+mn-cs"/>
              </a:rPr>
              <a:t>&amp; identity</a:t>
            </a:r>
          </a:p>
        </p:txBody>
      </p:sp>
      <p:pic>
        <p:nvPicPr>
          <p:cNvPr id="199" name="Graphic 198">
            <a:extLst>
              <a:ext uri="{FF2B5EF4-FFF2-40B4-BE49-F238E27FC236}">
                <a16:creationId xmlns:a16="http://schemas.microsoft.com/office/drawing/2014/main" id="{2349109F-12B6-4CCE-9642-FB3919D351D1}"/>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4072644" y="4666354"/>
            <a:ext cx="716366" cy="835760"/>
          </a:xfrm>
          <a:prstGeom prst="rect">
            <a:avLst/>
          </a:prstGeom>
          <a:effectLst/>
        </p:spPr>
      </p:pic>
      <p:grpSp>
        <p:nvGrpSpPr>
          <p:cNvPr id="200" name="Group 199">
            <a:extLst>
              <a:ext uri="{FF2B5EF4-FFF2-40B4-BE49-F238E27FC236}">
                <a16:creationId xmlns:a16="http://schemas.microsoft.com/office/drawing/2014/main" id="{EC261268-3DA6-4961-967E-36EB25902C3F}"/>
              </a:ext>
            </a:extLst>
          </p:cNvPr>
          <p:cNvGrpSpPr/>
          <p:nvPr/>
        </p:nvGrpSpPr>
        <p:grpSpPr>
          <a:xfrm>
            <a:off x="4179732" y="4829144"/>
            <a:ext cx="482556" cy="460506"/>
            <a:chOff x="1157954" y="3712171"/>
            <a:chExt cx="482556" cy="460506"/>
          </a:xfrm>
        </p:grpSpPr>
        <p:pic>
          <p:nvPicPr>
            <p:cNvPr id="201" name="Graphic 200">
              <a:extLst>
                <a:ext uri="{FF2B5EF4-FFF2-40B4-BE49-F238E27FC236}">
                  <a16:creationId xmlns:a16="http://schemas.microsoft.com/office/drawing/2014/main" id="{2EF03785-A170-4220-AC36-80144D27BF04}"/>
                </a:ext>
              </a:extLst>
            </p:cNvPr>
            <p:cNvPicPr>
              <a:picLocks noChangeAspect="1"/>
            </p:cNvPicPr>
            <p:nvPr/>
          </p:nvPicPr>
          <p:blipFill rotWithShape="1">
            <a:blip r:embed="rId5" cstate="print">
              <a:extLst>
                <a:ext uri="{28A0092B-C50C-407E-A947-70E740481C1C}">
                  <a14:useLocalDpi xmlns:a14="http://schemas.microsoft.com/office/drawing/2010/main"/>
                </a:ext>
                <a:ext uri="{96DAC541-7B7A-43D3-8B79-37D633B846F1}">
                  <asvg:svgBlip xmlns:asvg="http://schemas.microsoft.com/office/drawing/2016/SVG/main" r:embed="rId6"/>
                </a:ext>
              </a:extLst>
            </a:blip>
            <a:srcRect t="10685" b="10685"/>
            <a:stretch/>
          </p:blipFill>
          <p:spPr>
            <a:xfrm>
              <a:off x="1157954" y="3712171"/>
              <a:ext cx="482556" cy="379433"/>
            </a:xfrm>
            <a:prstGeom prst="rect">
              <a:avLst/>
            </a:prstGeom>
          </p:spPr>
        </p:pic>
        <p:sp>
          <p:nvSpPr>
            <p:cNvPr id="202" name="TextBox 201">
              <a:extLst>
                <a:ext uri="{FF2B5EF4-FFF2-40B4-BE49-F238E27FC236}">
                  <a16:creationId xmlns:a16="http://schemas.microsoft.com/office/drawing/2014/main" id="{5D4C7F04-FAE9-4346-A258-6F4168F2FA64}"/>
                </a:ext>
              </a:extLst>
            </p:cNvPr>
            <p:cNvSpPr txBox="1"/>
            <p:nvPr/>
          </p:nvSpPr>
          <p:spPr>
            <a:xfrm>
              <a:off x="1234502" y="4034178"/>
              <a:ext cx="335028" cy="138499"/>
            </a:xfrm>
            <a:prstGeom prst="rect">
              <a:avLst/>
            </a:prstGeom>
            <a:noFill/>
          </p:spPr>
          <p:txBody>
            <a:bodyPr wrap="none" lIns="0" tIns="0" rIns="0" bIns="0" rtlCol="0">
              <a:spAutoFit/>
            </a:bodyPr>
            <a:lstStyle/>
            <a:p>
              <a:pPr algn="ctr"/>
              <a:r>
                <a:rPr lang="en-US" sz="900">
                  <a:solidFill>
                    <a:srgbClr val="202192"/>
                  </a:solidFill>
                  <a:latin typeface="+mj-lt"/>
                </a:rPr>
                <a:t>Sentry</a:t>
              </a:r>
            </a:p>
          </p:txBody>
        </p:sp>
      </p:grpSp>
      <p:grpSp>
        <p:nvGrpSpPr>
          <p:cNvPr id="203" name="Group 202">
            <a:extLst>
              <a:ext uri="{FF2B5EF4-FFF2-40B4-BE49-F238E27FC236}">
                <a16:creationId xmlns:a16="http://schemas.microsoft.com/office/drawing/2014/main" id="{5CA35029-2B59-4CEC-852B-0DD6EA144ABF}"/>
              </a:ext>
            </a:extLst>
          </p:cNvPr>
          <p:cNvGrpSpPr/>
          <p:nvPr/>
        </p:nvGrpSpPr>
        <p:grpSpPr>
          <a:xfrm>
            <a:off x="4098889" y="2433235"/>
            <a:ext cx="645237" cy="677413"/>
            <a:chOff x="1055126" y="4626949"/>
            <a:chExt cx="645237" cy="677413"/>
          </a:xfrm>
        </p:grpSpPr>
        <p:sp>
          <p:nvSpPr>
            <p:cNvPr id="204" name="Hexagon 203">
              <a:extLst>
                <a:ext uri="{FF2B5EF4-FFF2-40B4-BE49-F238E27FC236}">
                  <a16:creationId xmlns:a16="http://schemas.microsoft.com/office/drawing/2014/main" id="{8FF1E244-007E-4831-AD64-8C2F41700284}"/>
                </a:ext>
              </a:extLst>
            </p:cNvPr>
            <p:cNvSpPr/>
            <p:nvPr/>
          </p:nvSpPr>
          <p:spPr bwMode="auto">
            <a:xfrm rot="5400000">
              <a:off x="1039038" y="4643037"/>
              <a:ext cx="677413" cy="645237"/>
            </a:xfrm>
            <a:prstGeom prst="hexagon">
              <a:avLst/>
            </a:prstGeom>
            <a:solidFill>
              <a:schemeClr val="bg1"/>
            </a:solid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pic>
          <p:nvPicPr>
            <p:cNvPr id="205" name="Picture 2" descr="Image result for hashicorp consul">
              <a:extLst>
                <a:ext uri="{FF2B5EF4-FFF2-40B4-BE49-F238E27FC236}">
                  <a16:creationId xmlns:a16="http://schemas.microsoft.com/office/drawing/2014/main" id="{84639F4E-E878-43F9-A60E-0868EDA1262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88533" y="4755784"/>
              <a:ext cx="392017" cy="429215"/>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7178" name="Straight Arrow Connector 139">
            <a:extLst>
              <a:ext uri="{FF2B5EF4-FFF2-40B4-BE49-F238E27FC236}">
                <a16:creationId xmlns:a16="http://schemas.microsoft.com/office/drawing/2014/main" id="{A20D82C0-28BE-446F-99E9-115918B19827}"/>
              </a:ext>
            </a:extLst>
          </p:cNvPr>
          <p:cNvCxnSpPr>
            <a:cxnSpLocks/>
            <a:stCxn id="204" idx="0"/>
            <a:endCxn id="7183" idx="0"/>
          </p:cNvCxnSpPr>
          <p:nvPr/>
        </p:nvCxnSpPr>
        <p:spPr>
          <a:xfrm rot="5400000">
            <a:off x="2724860" y="1433131"/>
            <a:ext cx="19131" cy="3374165"/>
          </a:xfrm>
          <a:prstGeom prst="bentConnector3">
            <a:avLst>
              <a:gd name="adj1" fmla="val 1241864"/>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sp>
        <p:nvSpPr>
          <p:cNvPr id="208" name="Rectangle 207">
            <a:extLst>
              <a:ext uri="{FF2B5EF4-FFF2-40B4-BE49-F238E27FC236}">
                <a16:creationId xmlns:a16="http://schemas.microsoft.com/office/drawing/2014/main" id="{A3D22BB1-2A42-4BA8-BC3E-314D9301BF1C}"/>
              </a:ext>
            </a:extLst>
          </p:cNvPr>
          <p:cNvSpPr/>
          <p:nvPr/>
        </p:nvSpPr>
        <p:spPr bwMode="auto">
          <a:xfrm>
            <a:off x="7008269" y="960236"/>
            <a:ext cx="2356362" cy="5008570"/>
          </a:xfrm>
          <a:prstGeom prst="rect">
            <a:avLst/>
          </a:prstGeom>
          <a:solidFill>
            <a:schemeClr val="bg1"/>
          </a:solidFill>
          <a:ln w="28575">
            <a:noFill/>
            <a:headEnd type="none" w="med" len="med"/>
            <a:tailEnd type="none" w="med" len="med"/>
          </a:ln>
          <a:effectLst>
            <a:outerShdw blurRad="63500" sx="101000" sy="101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1600">
              <a:ln>
                <a:solidFill>
                  <a:srgbClr val="2395EC"/>
                </a:solidFill>
              </a:ln>
              <a:solidFill>
                <a:schemeClr val="tx1">
                  <a:lumMod val="75000"/>
                  <a:lumOff val="25000"/>
                </a:schemeClr>
              </a:solidFill>
              <a:latin typeface="+mj-lt"/>
              <a:ea typeface="Segoe UI" pitchFamily="34" charset="0"/>
              <a:cs typeface="Segoe UI" pitchFamily="34" charset="0"/>
            </a:endParaRPr>
          </a:p>
        </p:txBody>
      </p:sp>
      <p:grpSp>
        <p:nvGrpSpPr>
          <p:cNvPr id="209" name="Group 208">
            <a:extLst>
              <a:ext uri="{FF2B5EF4-FFF2-40B4-BE49-F238E27FC236}">
                <a16:creationId xmlns:a16="http://schemas.microsoft.com/office/drawing/2014/main" id="{62B68D7C-2490-4423-936A-C2E5710DF9DA}"/>
              </a:ext>
            </a:extLst>
          </p:cNvPr>
          <p:cNvGrpSpPr/>
          <p:nvPr/>
        </p:nvGrpSpPr>
        <p:grpSpPr>
          <a:xfrm>
            <a:off x="7479348" y="3430052"/>
            <a:ext cx="1575795" cy="835760"/>
            <a:chOff x="7082977" y="1690471"/>
            <a:chExt cx="1575795" cy="835760"/>
          </a:xfrm>
        </p:grpSpPr>
        <p:sp>
          <p:nvSpPr>
            <p:cNvPr id="210" name="TextBox 209">
              <a:extLst>
                <a:ext uri="{FF2B5EF4-FFF2-40B4-BE49-F238E27FC236}">
                  <a16:creationId xmlns:a16="http://schemas.microsoft.com/office/drawing/2014/main" id="{53BF78F6-B96F-4818-A7BB-51DCABDA19AB}"/>
                </a:ext>
              </a:extLst>
            </p:cNvPr>
            <p:cNvSpPr txBox="1"/>
            <p:nvPr/>
          </p:nvSpPr>
          <p:spPr>
            <a:xfrm>
              <a:off x="7874397" y="1918647"/>
              <a:ext cx="784375" cy="369332"/>
            </a:xfrm>
            <a:prstGeom prst="rect">
              <a:avLst/>
            </a:prstGeom>
            <a:noFill/>
          </p:spPr>
          <p:txBody>
            <a:bodyPr wrap="square" lIns="0" tIns="0" rIns="0" bIns="0" rtlCol="0" anchor="ctr">
              <a:spAutoFit/>
            </a:bodyPr>
            <a:lstStyle/>
            <a:p>
              <a:r>
                <a:rPr lang="en-US" sz="1200" dirty="0">
                  <a:solidFill>
                    <a:srgbClr val="202192"/>
                  </a:solidFill>
                  <a:latin typeface="+mj-lt"/>
                </a:rPr>
                <a:t>Actor</a:t>
              </a:r>
            </a:p>
            <a:p>
              <a:r>
                <a:rPr lang="en-US" sz="1200" dirty="0">
                  <a:solidFill>
                    <a:srgbClr val="202192"/>
                  </a:solidFill>
                  <a:latin typeface="+mj-lt"/>
                </a:rPr>
                <a:t>Placement</a:t>
              </a:r>
            </a:p>
          </p:txBody>
        </p:sp>
        <p:grpSp>
          <p:nvGrpSpPr>
            <p:cNvPr id="211" name="Group 210">
              <a:extLst>
                <a:ext uri="{FF2B5EF4-FFF2-40B4-BE49-F238E27FC236}">
                  <a16:creationId xmlns:a16="http://schemas.microsoft.com/office/drawing/2014/main" id="{A68844DF-376B-416C-9FFD-8D9B0F372358}"/>
                </a:ext>
              </a:extLst>
            </p:cNvPr>
            <p:cNvGrpSpPr/>
            <p:nvPr/>
          </p:nvGrpSpPr>
          <p:grpSpPr>
            <a:xfrm>
              <a:off x="7082977" y="1690471"/>
              <a:ext cx="716366" cy="835760"/>
              <a:chOff x="1021444" y="2381230"/>
              <a:chExt cx="843399" cy="983966"/>
            </a:xfrm>
          </p:grpSpPr>
          <p:grpSp>
            <p:nvGrpSpPr>
              <p:cNvPr id="212" name="Group 211">
                <a:extLst>
                  <a:ext uri="{FF2B5EF4-FFF2-40B4-BE49-F238E27FC236}">
                    <a16:creationId xmlns:a16="http://schemas.microsoft.com/office/drawing/2014/main" id="{81E0F47A-38DF-4B1B-9DD0-BEDDFA78DC30}"/>
                  </a:ext>
                </a:extLst>
              </p:cNvPr>
              <p:cNvGrpSpPr/>
              <p:nvPr/>
            </p:nvGrpSpPr>
            <p:grpSpPr>
              <a:xfrm>
                <a:off x="1021444" y="2381230"/>
                <a:ext cx="843399" cy="983966"/>
                <a:chOff x="4597460" y="1724939"/>
                <a:chExt cx="843399" cy="983966"/>
              </a:xfrm>
            </p:grpSpPr>
            <p:pic>
              <p:nvPicPr>
                <p:cNvPr id="214" name="Graphic 213">
                  <a:extLst>
                    <a:ext uri="{FF2B5EF4-FFF2-40B4-BE49-F238E27FC236}">
                      <a16:creationId xmlns:a16="http://schemas.microsoft.com/office/drawing/2014/main" id="{25379835-10AE-488C-9582-2CD097C96694}"/>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4597460" y="1724939"/>
                  <a:ext cx="843399" cy="983966"/>
                </a:xfrm>
                <a:prstGeom prst="rect">
                  <a:avLst/>
                </a:prstGeom>
                <a:effectLst/>
              </p:spPr>
            </p:pic>
            <p:pic>
              <p:nvPicPr>
                <p:cNvPr id="215" name="Graphic 214">
                  <a:extLst>
                    <a:ext uri="{FF2B5EF4-FFF2-40B4-BE49-F238E27FC236}">
                      <a16:creationId xmlns:a16="http://schemas.microsoft.com/office/drawing/2014/main" id="{E0DB48F8-55B9-4BA2-848C-8AE67AC3646D}"/>
                    </a:ext>
                  </a:extLst>
                </p:cNvPr>
                <p:cNvPicPr>
                  <a:picLocks noChangeAspect="1"/>
                </p:cNvPicPr>
                <p:nvPr/>
              </p:nvPicPr>
              <p:blipFill rotWithShape="1">
                <a:blip r:embed="rId5" cstate="print">
                  <a:extLst>
                    <a:ext uri="{28A0092B-C50C-407E-A947-70E740481C1C}">
                      <a14:useLocalDpi xmlns:a14="http://schemas.microsoft.com/office/drawing/2010/main"/>
                    </a:ext>
                    <a:ext uri="{96DAC541-7B7A-43D3-8B79-37D633B846F1}">
                      <asvg:svgBlip xmlns:asvg="http://schemas.microsoft.com/office/drawing/2016/SVG/main" r:embed="rId6"/>
                    </a:ext>
                  </a:extLst>
                </a:blip>
                <a:srcRect t="10685" b="10685"/>
                <a:stretch/>
              </p:blipFill>
              <p:spPr>
                <a:xfrm>
                  <a:off x="4723538" y="1863350"/>
                  <a:ext cx="568128" cy="446718"/>
                </a:xfrm>
                <a:prstGeom prst="rect">
                  <a:avLst/>
                </a:prstGeom>
              </p:spPr>
            </p:pic>
          </p:grpSp>
          <p:sp>
            <p:nvSpPr>
              <p:cNvPr id="213" name="TextBox 212">
                <a:extLst>
                  <a:ext uri="{FF2B5EF4-FFF2-40B4-BE49-F238E27FC236}">
                    <a16:creationId xmlns:a16="http://schemas.microsoft.com/office/drawing/2014/main" id="{7E1DE91E-042D-4D67-9C42-9261210ECFDE}"/>
                  </a:ext>
                </a:extLst>
              </p:cNvPr>
              <p:cNvSpPr txBox="1"/>
              <p:nvPr/>
            </p:nvSpPr>
            <p:spPr>
              <a:xfrm>
                <a:off x="1109808" y="2913183"/>
                <a:ext cx="643556" cy="163059"/>
              </a:xfrm>
              <a:prstGeom prst="rect">
                <a:avLst/>
              </a:prstGeom>
              <a:noFill/>
            </p:spPr>
            <p:txBody>
              <a:bodyPr wrap="none" lIns="0" tIns="0" rIns="0" bIns="0" rtlCol="0">
                <a:spAutoFit/>
              </a:bodyPr>
              <a:lstStyle/>
              <a:p>
                <a:pPr algn="ctr"/>
                <a:r>
                  <a:rPr lang="en-US" sz="900">
                    <a:solidFill>
                      <a:srgbClr val="202192"/>
                    </a:solidFill>
                    <a:latin typeface="+mj-lt"/>
                  </a:rPr>
                  <a:t>Placement</a:t>
                </a:r>
              </a:p>
            </p:txBody>
          </p:sp>
        </p:grpSp>
      </p:grpSp>
      <p:sp>
        <p:nvSpPr>
          <p:cNvPr id="216" name="TextBox 215">
            <a:extLst>
              <a:ext uri="{FF2B5EF4-FFF2-40B4-BE49-F238E27FC236}">
                <a16:creationId xmlns:a16="http://schemas.microsoft.com/office/drawing/2014/main" id="{9D464DE1-6587-4D3A-BE8E-59B19BAF4176}"/>
              </a:ext>
            </a:extLst>
          </p:cNvPr>
          <p:cNvSpPr txBox="1"/>
          <p:nvPr/>
        </p:nvSpPr>
        <p:spPr>
          <a:xfrm>
            <a:off x="8209343" y="2596704"/>
            <a:ext cx="1202329" cy="369332"/>
          </a:xfrm>
          <a:prstGeom prst="rect">
            <a:avLst/>
          </a:prstGeom>
          <a:noFill/>
        </p:spPr>
        <p:txBody>
          <a:bodyPr wrap="square" lIns="0" tIns="0" rIns="0" bIns="0" rtlCol="0" anchor="ctr">
            <a:spAutoFit/>
          </a:bodyPr>
          <a:lstStyle/>
          <a:p>
            <a:r>
              <a:rPr lang="en-US" sz="1200" dirty="0">
                <a:solidFill>
                  <a:srgbClr val="202192"/>
                </a:solidFill>
                <a:latin typeface="+mj-lt"/>
              </a:rPr>
              <a:t>Consul agent server (follower)</a:t>
            </a:r>
          </a:p>
        </p:txBody>
      </p:sp>
      <p:sp>
        <p:nvSpPr>
          <p:cNvPr id="217" name="TextBox 216">
            <a:extLst>
              <a:ext uri="{FF2B5EF4-FFF2-40B4-BE49-F238E27FC236}">
                <a16:creationId xmlns:a16="http://schemas.microsoft.com/office/drawing/2014/main" id="{2A613EEA-D577-4ACA-85B4-8EAF3EFE7F15}"/>
              </a:ext>
            </a:extLst>
          </p:cNvPr>
          <p:cNvSpPr txBox="1"/>
          <p:nvPr/>
        </p:nvSpPr>
        <p:spPr>
          <a:xfrm>
            <a:off x="8359214" y="4769380"/>
            <a:ext cx="850037" cy="553998"/>
          </a:xfrm>
          <a:prstGeom prst="rect">
            <a:avLst/>
          </a:prstGeom>
          <a:noFill/>
        </p:spPr>
        <p:txBody>
          <a:bodyPr wrap="square" lIns="0" tIns="0" rIns="0" bIns="0" rtlCol="0" anchor="ctr">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02192"/>
                </a:solidFill>
                <a:effectLst/>
                <a:uLnTx/>
                <a:uFillTx/>
                <a:latin typeface="Segoe UI Semibold"/>
                <a:ea typeface="+mn-ea"/>
                <a:cs typeface="+mn-cs"/>
              </a:rPr>
              <a:t>Cert authority</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02192"/>
                </a:solidFill>
                <a:effectLst/>
                <a:uLnTx/>
                <a:uFillTx/>
                <a:latin typeface="Segoe UI Semibold"/>
                <a:ea typeface="+mn-ea"/>
                <a:cs typeface="+mn-cs"/>
              </a:rPr>
              <a:t>&amp; identity</a:t>
            </a:r>
          </a:p>
        </p:txBody>
      </p:sp>
      <p:pic>
        <p:nvPicPr>
          <p:cNvPr id="218" name="Graphic 217">
            <a:extLst>
              <a:ext uri="{FF2B5EF4-FFF2-40B4-BE49-F238E27FC236}">
                <a16:creationId xmlns:a16="http://schemas.microsoft.com/office/drawing/2014/main" id="{05D128BA-FBB6-4C9D-B317-E16C8EAF14F2}"/>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7468524" y="4651016"/>
            <a:ext cx="716366" cy="835760"/>
          </a:xfrm>
          <a:prstGeom prst="rect">
            <a:avLst/>
          </a:prstGeom>
          <a:effectLst/>
        </p:spPr>
      </p:pic>
      <p:grpSp>
        <p:nvGrpSpPr>
          <p:cNvPr id="219" name="Group 218">
            <a:extLst>
              <a:ext uri="{FF2B5EF4-FFF2-40B4-BE49-F238E27FC236}">
                <a16:creationId xmlns:a16="http://schemas.microsoft.com/office/drawing/2014/main" id="{ECD02034-58CB-4C11-9593-DEC4843CDB5A}"/>
              </a:ext>
            </a:extLst>
          </p:cNvPr>
          <p:cNvGrpSpPr/>
          <p:nvPr/>
        </p:nvGrpSpPr>
        <p:grpSpPr>
          <a:xfrm>
            <a:off x="7575612" y="4813806"/>
            <a:ext cx="482556" cy="460506"/>
            <a:chOff x="1157954" y="3712171"/>
            <a:chExt cx="482556" cy="460506"/>
          </a:xfrm>
        </p:grpSpPr>
        <p:pic>
          <p:nvPicPr>
            <p:cNvPr id="220" name="Graphic 219">
              <a:extLst>
                <a:ext uri="{FF2B5EF4-FFF2-40B4-BE49-F238E27FC236}">
                  <a16:creationId xmlns:a16="http://schemas.microsoft.com/office/drawing/2014/main" id="{D2A768DB-9542-46ED-B7A1-5611CB184A83}"/>
                </a:ext>
              </a:extLst>
            </p:cNvPr>
            <p:cNvPicPr>
              <a:picLocks noChangeAspect="1"/>
            </p:cNvPicPr>
            <p:nvPr/>
          </p:nvPicPr>
          <p:blipFill rotWithShape="1">
            <a:blip r:embed="rId5" cstate="print">
              <a:extLst>
                <a:ext uri="{28A0092B-C50C-407E-A947-70E740481C1C}">
                  <a14:useLocalDpi xmlns:a14="http://schemas.microsoft.com/office/drawing/2010/main"/>
                </a:ext>
                <a:ext uri="{96DAC541-7B7A-43D3-8B79-37D633B846F1}">
                  <asvg:svgBlip xmlns:asvg="http://schemas.microsoft.com/office/drawing/2016/SVG/main" r:embed="rId6"/>
                </a:ext>
              </a:extLst>
            </a:blip>
            <a:srcRect t="10685" b="10685"/>
            <a:stretch/>
          </p:blipFill>
          <p:spPr>
            <a:xfrm>
              <a:off x="1157954" y="3712171"/>
              <a:ext cx="482556" cy="379433"/>
            </a:xfrm>
            <a:prstGeom prst="rect">
              <a:avLst/>
            </a:prstGeom>
          </p:spPr>
        </p:pic>
        <p:sp>
          <p:nvSpPr>
            <p:cNvPr id="221" name="TextBox 220">
              <a:extLst>
                <a:ext uri="{FF2B5EF4-FFF2-40B4-BE49-F238E27FC236}">
                  <a16:creationId xmlns:a16="http://schemas.microsoft.com/office/drawing/2014/main" id="{A69C8F95-F892-48A8-B4B8-53C8AEEC750D}"/>
                </a:ext>
              </a:extLst>
            </p:cNvPr>
            <p:cNvSpPr txBox="1"/>
            <p:nvPr/>
          </p:nvSpPr>
          <p:spPr>
            <a:xfrm>
              <a:off x="1234502" y="4034178"/>
              <a:ext cx="335028" cy="138499"/>
            </a:xfrm>
            <a:prstGeom prst="rect">
              <a:avLst/>
            </a:prstGeom>
            <a:noFill/>
          </p:spPr>
          <p:txBody>
            <a:bodyPr wrap="none" lIns="0" tIns="0" rIns="0" bIns="0" rtlCol="0">
              <a:spAutoFit/>
            </a:bodyPr>
            <a:lstStyle/>
            <a:p>
              <a:pPr algn="ctr"/>
              <a:r>
                <a:rPr lang="en-US" sz="900">
                  <a:solidFill>
                    <a:srgbClr val="202192"/>
                  </a:solidFill>
                  <a:latin typeface="+mj-lt"/>
                </a:rPr>
                <a:t>Sentry</a:t>
              </a:r>
            </a:p>
          </p:txBody>
        </p:sp>
      </p:grpSp>
      <p:grpSp>
        <p:nvGrpSpPr>
          <p:cNvPr id="222" name="Group 221">
            <a:extLst>
              <a:ext uri="{FF2B5EF4-FFF2-40B4-BE49-F238E27FC236}">
                <a16:creationId xmlns:a16="http://schemas.microsoft.com/office/drawing/2014/main" id="{8AEDCA46-91BE-4A23-B427-50AB536166A3}"/>
              </a:ext>
            </a:extLst>
          </p:cNvPr>
          <p:cNvGrpSpPr/>
          <p:nvPr/>
        </p:nvGrpSpPr>
        <p:grpSpPr>
          <a:xfrm>
            <a:off x="7494769" y="2417897"/>
            <a:ext cx="645237" cy="677413"/>
            <a:chOff x="1055126" y="4626949"/>
            <a:chExt cx="645237" cy="677413"/>
          </a:xfrm>
        </p:grpSpPr>
        <p:sp>
          <p:nvSpPr>
            <p:cNvPr id="223" name="Hexagon 222">
              <a:extLst>
                <a:ext uri="{FF2B5EF4-FFF2-40B4-BE49-F238E27FC236}">
                  <a16:creationId xmlns:a16="http://schemas.microsoft.com/office/drawing/2014/main" id="{B8C330D2-8BBA-4B28-9455-340530C7AE8D}"/>
                </a:ext>
              </a:extLst>
            </p:cNvPr>
            <p:cNvSpPr/>
            <p:nvPr/>
          </p:nvSpPr>
          <p:spPr bwMode="auto">
            <a:xfrm rot="5400000">
              <a:off x="1039038" y="4643037"/>
              <a:ext cx="677413" cy="645237"/>
            </a:xfrm>
            <a:prstGeom prst="hexagon">
              <a:avLst/>
            </a:prstGeom>
            <a:solidFill>
              <a:schemeClr val="bg1"/>
            </a:solid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pic>
          <p:nvPicPr>
            <p:cNvPr id="224" name="Picture 2" descr="Image result for hashicorp consul">
              <a:extLst>
                <a:ext uri="{FF2B5EF4-FFF2-40B4-BE49-F238E27FC236}">
                  <a16:creationId xmlns:a16="http://schemas.microsoft.com/office/drawing/2014/main" id="{5C3253CA-6F92-4F63-B5D5-15A1AF480C2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88533" y="4755784"/>
              <a:ext cx="392017" cy="429215"/>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225" name="Straight Arrow Connector 139">
            <a:extLst>
              <a:ext uri="{FF2B5EF4-FFF2-40B4-BE49-F238E27FC236}">
                <a16:creationId xmlns:a16="http://schemas.microsoft.com/office/drawing/2014/main" id="{86D0BC0A-C921-426B-9DAC-1F3BDB0BB30A}"/>
              </a:ext>
            </a:extLst>
          </p:cNvPr>
          <p:cNvCxnSpPr>
            <a:cxnSpLocks/>
            <a:stCxn id="204" idx="0"/>
            <a:endCxn id="223" idx="0"/>
          </p:cNvCxnSpPr>
          <p:nvPr/>
        </p:nvCxnSpPr>
        <p:spPr>
          <a:xfrm rot="5400000" flipH="1" flipV="1">
            <a:off x="6111778" y="1405039"/>
            <a:ext cx="15338" cy="3395880"/>
          </a:xfrm>
          <a:prstGeom prst="bentConnector3">
            <a:avLst>
              <a:gd name="adj1" fmla="val -1557093"/>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7192" name="Straight Arrow Connector 137">
            <a:extLst>
              <a:ext uri="{FF2B5EF4-FFF2-40B4-BE49-F238E27FC236}">
                <a16:creationId xmlns:a16="http://schemas.microsoft.com/office/drawing/2014/main" id="{06EB6882-EF6B-4DCA-9B90-F2CD3C98D11B}"/>
              </a:ext>
            </a:extLst>
          </p:cNvPr>
          <p:cNvCxnSpPr>
            <a:cxnSpLocks/>
            <a:endCxn id="7189" idx="3"/>
          </p:cNvCxnSpPr>
          <p:nvPr/>
        </p:nvCxnSpPr>
        <p:spPr>
          <a:xfrm rot="10800000" flipV="1">
            <a:off x="5135868" y="5533617"/>
            <a:ext cx="2965159" cy="776781"/>
          </a:xfrm>
          <a:prstGeom prst="bentConnector3">
            <a:avLst>
              <a:gd name="adj1" fmla="val 167"/>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34" name="Straight Arrow Connector 139">
            <a:extLst>
              <a:ext uri="{FF2B5EF4-FFF2-40B4-BE49-F238E27FC236}">
                <a16:creationId xmlns:a16="http://schemas.microsoft.com/office/drawing/2014/main" id="{78F92DEA-BDC4-4866-A1EA-23D22B560404}"/>
              </a:ext>
            </a:extLst>
          </p:cNvPr>
          <p:cNvCxnSpPr>
            <a:cxnSpLocks/>
            <a:stCxn id="195" idx="2"/>
            <a:endCxn id="9" idx="2"/>
          </p:cNvCxnSpPr>
          <p:nvPr/>
        </p:nvCxnSpPr>
        <p:spPr>
          <a:xfrm rot="5400000">
            <a:off x="2745004" y="2603633"/>
            <a:ext cx="19131" cy="3374165"/>
          </a:xfrm>
          <a:prstGeom prst="bentConnector3">
            <a:avLst>
              <a:gd name="adj1" fmla="val 1232847"/>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7211" name="Straight Arrow Connector 137">
            <a:extLst>
              <a:ext uri="{FF2B5EF4-FFF2-40B4-BE49-F238E27FC236}">
                <a16:creationId xmlns:a16="http://schemas.microsoft.com/office/drawing/2014/main" id="{7717C4BC-5020-4681-949E-1DA8D9B22592}"/>
              </a:ext>
            </a:extLst>
          </p:cNvPr>
          <p:cNvCxnSpPr>
            <a:cxnSpLocks/>
            <a:endCxn id="7189" idx="1"/>
          </p:cNvCxnSpPr>
          <p:nvPr/>
        </p:nvCxnSpPr>
        <p:spPr>
          <a:xfrm>
            <a:off x="784358" y="5497649"/>
            <a:ext cx="3501471" cy="812750"/>
          </a:xfrm>
          <a:prstGeom prst="bentConnector3">
            <a:avLst>
              <a:gd name="adj1" fmla="val 4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218" name="Straight Arrow Connector 137">
            <a:extLst>
              <a:ext uri="{FF2B5EF4-FFF2-40B4-BE49-F238E27FC236}">
                <a16:creationId xmlns:a16="http://schemas.microsoft.com/office/drawing/2014/main" id="{4CCF6FF2-373E-434A-A770-AA4362F4D93C}"/>
              </a:ext>
            </a:extLst>
          </p:cNvPr>
          <p:cNvCxnSpPr>
            <a:cxnSpLocks/>
          </p:cNvCxnSpPr>
          <p:nvPr/>
        </p:nvCxnSpPr>
        <p:spPr>
          <a:xfrm rot="5400000">
            <a:off x="4493818" y="5696800"/>
            <a:ext cx="446760" cy="12700"/>
          </a:xfrm>
          <a:prstGeom prst="bentConnector3">
            <a:avLst>
              <a:gd name="adj1" fmla="val 94494"/>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70" name="Straight Arrow Connector 139">
            <a:extLst>
              <a:ext uri="{FF2B5EF4-FFF2-40B4-BE49-F238E27FC236}">
                <a16:creationId xmlns:a16="http://schemas.microsoft.com/office/drawing/2014/main" id="{0A4A9E6E-A5D4-4BFF-9A49-3EF6CC07E04F}"/>
              </a:ext>
            </a:extLst>
          </p:cNvPr>
          <p:cNvCxnSpPr>
            <a:cxnSpLocks/>
            <a:stCxn id="195" idx="2"/>
            <a:endCxn id="214" idx="2"/>
          </p:cNvCxnSpPr>
          <p:nvPr/>
        </p:nvCxnSpPr>
        <p:spPr>
          <a:xfrm rot="5400000" flipH="1" flipV="1">
            <a:off x="6131922" y="2575541"/>
            <a:ext cx="15338" cy="3395880"/>
          </a:xfrm>
          <a:prstGeom prst="bentConnector3">
            <a:avLst>
              <a:gd name="adj1" fmla="val -1578048"/>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271" name="Straight Arrow Connector 139">
            <a:extLst>
              <a:ext uri="{FF2B5EF4-FFF2-40B4-BE49-F238E27FC236}">
                <a16:creationId xmlns:a16="http://schemas.microsoft.com/office/drawing/2014/main" id="{5208C08C-2750-4718-BD93-9C3F39E800EC}"/>
              </a:ext>
            </a:extLst>
          </p:cNvPr>
          <p:cNvCxnSpPr>
            <a:cxnSpLocks/>
            <a:stCxn id="19" idx="2"/>
            <a:endCxn id="199" idx="2"/>
          </p:cNvCxnSpPr>
          <p:nvPr/>
        </p:nvCxnSpPr>
        <p:spPr>
          <a:xfrm rot="5400000" flipH="1" flipV="1">
            <a:off x="2734178" y="3824597"/>
            <a:ext cx="19131" cy="3374165"/>
          </a:xfrm>
          <a:prstGeom prst="bentConnector3">
            <a:avLst>
              <a:gd name="adj1" fmla="val -1132847"/>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272" name="Straight Arrow Connector 139">
            <a:extLst>
              <a:ext uri="{FF2B5EF4-FFF2-40B4-BE49-F238E27FC236}">
                <a16:creationId xmlns:a16="http://schemas.microsoft.com/office/drawing/2014/main" id="{DE4560AF-B051-4D7B-B965-31BCC57894F9}"/>
              </a:ext>
            </a:extLst>
          </p:cNvPr>
          <p:cNvCxnSpPr>
            <a:cxnSpLocks/>
          </p:cNvCxnSpPr>
          <p:nvPr/>
        </p:nvCxnSpPr>
        <p:spPr>
          <a:xfrm rot="5400000" flipH="1" flipV="1">
            <a:off x="6123645" y="3791870"/>
            <a:ext cx="15338" cy="3395880"/>
          </a:xfrm>
          <a:prstGeom prst="bentConnector3">
            <a:avLst>
              <a:gd name="adj1" fmla="val -1577435"/>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grpSp>
        <p:nvGrpSpPr>
          <p:cNvPr id="332" name="Group 331">
            <a:extLst>
              <a:ext uri="{FF2B5EF4-FFF2-40B4-BE49-F238E27FC236}">
                <a16:creationId xmlns:a16="http://schemas.microsoft.com/office/drawing/2014/main" id="{89529EFF-55AD-4D13-8E42-CD73C22D40C4}"/>
              </a:ext>
            </a:extLst>
          </p:cNvPr>
          <p:cNvGrpSpPr/>
          <p:nvPr/>
        </p:nvGrpSpPr>
        <p:grpSpPr>
          <a:xfrm>
            <a:off x="9875660" y="867363"/>
            <a:ext cx="2138288" cy="5898386"/>
            <a:chOff x="9824328" y="449915"/>
            <a:chExt cx="2138288" cy="5898386"/>
          </a:xfrm>
        </p:grpSpPr>
        <p:grpSp>
          <p:nvGrpSpPr>
            <p:cNvPr id="333" name="Group 332">
              <a:extLst>
                <a:ext uri="{FF2B5EF4-FFF2-40B4-BE49-F238E27FC236}">
                  <a16:creationId xmlns:a16="http://schemas.microsoft.com/office/drawing/2014/main" id="{E362DA05-C5EB-426D-BE3F-1249BDA8605B}"/>
                </a:ext>
              </a:extLst>
            </p:cNvPr>
            <p:cNvGrpSpPr/>
            <p:nvPr/>
          </p:nvGrpSpPr>
          <p:grpSpPr>
            <a:xfrm>
              <a:off x="9824328" y="449915"/>
              <a:ext cx="2138288" cy="5898386"/>
              <a:chOff x="9824328" y="743826"/>
              <a:chExt cx="2138288" cy="5898386"/>
            </a:xfrm>
          </p:grpSpPr>
          <p:grpSp>
            <p:nvGrpSpPr>
              <p:cNvPr id="339" name="Group 338">
                <a:extLst>
                  <a:ext uri="{FF2B5EF4-FFF2-40B4-BE49-F238E27FC236}">
                    <a16:creationId xmlns:a16="http://schemas.microsoft.com/office/drawing/2014/main" id="{46E7A2E6-728C-42A4-AEC5-E12C19BCB046}"/>
                  </a:ext>
                </a:extLst>
              </p:cNvPr>
              <p:cNvGrpSpPr/>
              <p:nvPr/>
            </p:nvGrpSpPr>
            <p:grpSpPr>
              <a:xfrm>
                <a:off x="9824328" y="743826"/>
                <a:ext cx="2138288" cy="4981508"/>
                <a:chOff x="9785226" y="1290559"/>
                <a:chExt cx="2138288" cy="4981508"/>
              </a:xfrm>
            </p:grpSpPr>
            <p:grpSp>
              <p:nvGrpSpPr>
                <p:cNvPr id="341" name="Group 340">
                  <a:extLst>
                    <a:ext uri="{FF2B5EF4-FFF2-40B4-BE49-F238E27FC236}">
                      <a16:creationId xmlns:a16="http://schemas.microsoft.com/office/drawing/2014/main" id="{4FCBCF31-CAC9-46E8-8B3F-6A7FB9D9B2E3}"/>
                    </a:ext>
                  </a:extLst>
                </p:cNvPr>
                <p:cNvGrpSpPr/>
                <p:nvPr/>
              </p:nvGrpSpPr>
              <p:grpSpPr>
                <a:xfrm>
                  <a:off x="10203788" y="1730810"/>
                  <a:ext cx="1718387" cy="639938"/>
                  <a:chOff x="9924112" y="485174"/>
                  <a:chExt cx="1718387" cy="639938"/>
                </a:xfrm>
              </p:grpSpPr>
              <p:sp>
                <p:nvSpPr>
                  <p:cNvPr id="355" name="Rounded Rectangle 5">
                    <a:extLst>
                      <a:ext uri="{FF2B5EF4-FFF2-40B4-BE49-F238E27FC236}">
                        <a16:creationId xmlns:a16="http://schemas.microsoft.com/office/drawing/2014/main" id="{B5F56FBC-6FFA-4C07-BB0C-51829DC702FE}"/>
                      </a:ext>
                    </a:extLst>
                  </p:cNvPr>
                  <p:cNvSpPr/>
                  <p:nvPr/>
                </p:nvSpPr>
                <p:spPr bwMode="auto">
                  <a:xfrm>
                    <a:off x="9924112" y="485174"/>
                    <a:ext cx="1718387" cy="639938"/>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mn-cs"/>
                      </a:rPr>
                      <a:t>State Stores</a:t>
                    </a:r>
                  </a:p>
                </p:txBody>
              </p:sp>
              <p:pic>
                <p:nvPicPr>
                  <p:cNvPr id="356" name="Graphic 355">
                    <a:extLst>
                      <a:ext uri="{FF2B5EF4-FFF2-40B4-BE49-F238E27FC236}">
                        <a16:creationId xmlns:a16="http://schemas.microsoft.com/office/drawing/2014/main" id="{08D2EB77-32AF-4EE7-A2C1-CBCDA48BC4CB}"/>
                      </a:ext>
                    </a:extLst>
                  </p:cNvPr>
                  <p:cNvPicPr>
                    <a:picLocks noChangeAspect="1"/>
                  </p:cNvPicPr>
                  <p:nvPr/>
                </p:nvPicPr>
                <p:blipFill>
                  <a:blip r:embed="rId10" cstate="print">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10102326" y="563829"/>
                    <a:ext cx="298842" cy="489176"/>
                  </a:xfrm>
                  <a:prstGeom prst="rect">
                    <a:avLst/>
                  </a:prstGeom>
                </p:spPr>
              </p:pic>
            </p:grpSp>
            <p:grpSp>
              <p:nvGrpSpPr>
                <p:cNvPr id="342" name="Group 341">
                  <a:extLst>
                    <a:ext uri="{FF2B5EF4-FFF2-40B4-BE49-F238E27FC236}">
                      <a16:creationId xmlns:a16="http://schemas.microsoft.com/office/drawing/2014/main" id="{7C31EF7D-E65B-4067-9B93-116B3786C799}"/>
                    </a:ext>
                  </a:extLst>
                </p:cNvPr>
                <p:cNvGrpSpPr/>
                <p:nvPr/>
              </p:nvGrpSpPr>
              <p:grpSpPr>
                <a:xfrm>
                  <a:off x="10203788" y="2704507"/>
                  <a:ext cx="1718388" cy="639938"/>
                  <a:chOff x="9924112" y="1688138"/>
                  <a:chExt cx="1718388" cy="639938"/>
                </a:xfrm>
              </p:grpSpPr>
              <p:sp>
                <p:nvSpPr>
                  <p:cNvPr id="353" name="Rounded Rectangle 5">
                    <a:extLst>
                      <a:ext uri="{FF2B5EF4-FFF2-40B4-BE49-F238E27FC236}">
                        <a16:creationId xmlns:a16="http://schemas.microsoft.com/office/drawing/2014/main" id="{694F20C3-6713-4C69-A26B-AF11F975D11F}"/>
                      </a:ext>
                    </a:extLst>
                  </p:cNvPr>
                  <p:cNvSpPr/>
                  <p:nvPr/>
                </p:nvSpPr>
                <p:spPr bwMode="auto">
                  <a:xfrm>
                    <a:off x="9924112" y="1688138"/>
                    <a:ext cx="1718388" cy="639938"/>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err="1">
                        <a:ln>
                          <a:noFill/>
                        </a:ln>
                        <a:solidFill>
                          <a:srgbClr val="000000"/>
                        </a:solidFill>
                        <a:effectLst/>
                        <a:uLnTx/>
                        <a:uFillTx/>
                        <a:latin typeface="Segoe UI Semibold"/>
                        <a:ea typeface="+mn-ea"/>
                        <a:cs typeface="+mn-cs"/>
                      </a:rPr>
                      <a:t>PubSub</a:t>
                    </a:r>
                    <a:endParaRPr kumimoji="0" lang="en-US" sz="1200" b="0" i="0" u="none" strike="noStrike" kern="1200" cap="none" spc="0" normalizeH="0" baseline="0" noProof="0">
                      <a:ln>
                        <a:noFill/>
                      </a:ln>
                      <a:solidFill>
                        <a:srgbClr val="000000"/>
                      </a:solidFill>
                      <a:effectLst/>
                      <a:uLnTx/>
                      <a:uFillTx/>
                      <a:latin typeface="Segoe UI Semibold"/>
                      <a:ea typeface="+mn-ea"/>
                      <a:cs typeface="+mn-cs"/>
                    </a:endParaRPr>
                  </a:p>
                  <a:p>
                    <a:pPr marL="0" marR="0" lvl="0" indent="0" defTabSz="932472" rtl="0" eaLnBrk="1" fontAlgn="base" latinLnBrk="0" hangingPunct="1">
                      <a:lnSpc>
                        <a:spcPct val="100000"/>
                      </a:lnSpc>
                      <a:spcBef>
                        <a:spcPct val="0"/>
                      </a:spcBef>
                      <a:spcAft>
                        <a:spcPct val="0"/>
                      </a:spcAft>
                      <a:buClrTx/>
                      <a:buSzTx/>
                      <a:buFontTx/>
                      <a:buNone/>
                      <a:tabLst/>
                      <a:defRPr/>
                    </a:pPr>
                    <a:r>
                      <a:rPr lang="en-US" sz="1200">
                        <a:solidFill>
                          <a:srgbClr val="000000"/>
                        </a:solidFill>
                        <a:latin typeface="Segoe UI Semibold"/>
                      </a:rPr>
                      <a:t>Brokers</a:t>
                    </a:r>
                    <a:endParaRPr kumimoji="0" lang="en-US" sz="1200" b="0" i="0" u="none" strike="noStrike" kern="1200" cap="none" spc="0" normalizeH="0" baseline="0" noProof="0">
                      <a:ln>
                        <a:noFill/>
                      </a:ln>
                      <a:solidFill>
                        <a:srgbClr val="000000"/>
                      </a:solidFill>
                      <a:effectLst/>
                      <a:uLnTx/>
                      <a:uFillTx/>
                      <a:latin typeface="Segoe UI Semibold"/>
                      <a:ea typeface="+mn-ea"/>
                      <a:cs typeface="+mn-cs"/>
                    </a:endParaRPr>
                  </a:p>
                </p:txBody>
              </p:sp>
              <p:pic>
                <p:nvPicPr>
                  <p:cNvPr id="354" name="Graphic 353">
                    <a:extLst>
                      <a:ext uri="{FF2B5EF4-FFF2-40B4-BE49-F238E27FC236}">
                        <a16:creationId xmlns:a16="http://schemas.microsoft.com/office/drawing/2014/main" id="{A599F8AE-F4F0-4435-8709-8805ED3BA126}"/>
                      </a:ext>
                    </a:extLst>
                  </p:cNvPr>
                  <p:cNvPicPr>
                    <a:picLocks noChangeAspect="1"/>
                  </p:cNvPicPr>
                  <p:nvPr/>
                </p:nvPicPr>
                <p:blipFill>
                  <a:blip r:embed="rId12" cstate="print">
                    <a:extLst>
                      <a:ext uri="{28A0092B-C50C-407E-A947-70E740481C1C}">
                        <a14:useLocalDpi xmlns:a14="http://schemas.microsoft.com/office/drawing/2010/main"/>
                      </a:ext>
                      <a:ext uri="{96DAC541-7B7A-43D3-8B79-37D633B846F1}">
                        <asvg:svgBlip xmlns:asvg="http://schemas.microsoft.com/office/drawing/2016/SVG/main" r:embed="rId13"/>
                      </a:ext>
                    </a:extLst>
                  </a:blip>
                  <a:srcRect/>
                  <a:stretch/>
                </p:blipFill>
                <p:spPr>
                  <a:xfrm>
                    <a:off x="10036536" y="1910025"/>
                    <a:ext cx="430421" cy="218797"/>
                  </a:xfrm>
                  <a:prstGeom prst="rect">
                    <a:avLst/>
                  </a:prstGeom>
                </p:spPr>
              </p:pic>
            </p:grpSp>
            <p:grpSp>
              <p:nvGrpSpPr>
                <p:cNvPr id="343" name="Group 342">
                  <a:extLst>
                    <a:ext uri="{FF2B5EF4-FFF2-40B4-BE49-F238E27FC236}">
                      <a16:creationId xmlns:a16="http://schemas.microsoft.com/office/drawing/2014/main" id="{832AA286-A74E-4FF0-B6D4-835FEF30BC2C}"/>
                    </a:ext>
                  </a:extLst>
                </p:cNvPr>
                <p:cNvGrpSpPr/>
                <p:nvPr/>
              </p:nvGrpSpPr>
              <p:grpSpPr>
                <a:xfrm>
                  <a:off x="10203788" y="4651901"/>
                  <a:ext cx="1719726" cy="639938"/>
                  <a:chOff x="9922477" y="4094066"/>
                  <a:chExt cx="1719726" cy="639938"/>
                </a:xfrm>
              </p:grpSpPr>
              <p:sp>
                <p:nvSpPr>
                  <p:cNvPr id="351" name="Rounded Rectangle 5">
                    <a:extLst>
                      <a:ext uri="{FF2B5EF4-FFF2-40B4-BE49-F238E27FC236}">
                        <a16:creationId xmlns:a16="http://schemas.microsoft.com/office/drawing/2014/main" id="{5E692F2A-4502-409D-9F5F-B975DBF6111A}"/>
                      </a:ext>
                    </a:extLst>
                  </p:cNvPr>
                  <p:cNvSpPr/>
                  <p:nvPr/>
                </p:nvSpPr>
                <p:spPr bwMode="auto">
                  <a:xfrm>
                    <a:off x="9922477" y="4094066"/>
                    <a:ext cx="1719726" cy="639938"/>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mn-cs"/>
                      </a:rPr>
                      <a:t>Secret </a:t>
                    </a:r>
                    <a:r>
                      <a:rPr lang="en-US" sz="1200">
                        <a:solidFill>
                          <a:srgbClr val="000000"/>
                        </a:solidFill>
                        <a:latin typeface="Segoe UI Semibold"/>
                      </a:rPr>
                      <a:t>Stores</a:t>
                    </a:r>
                    <a:endParaRPr kumimoji="0" lang="en-US" sz="1200" b="0" i="0" u="none" strike="noStrike" kern="1200" cap="none" spc="0" normalizeH="0" baseline="0" noProof="0">
                      <a:ln>
                        <a:noFill/>
                      </a:ln>
                      <a:solidFill>
                        <a:srgbClr val="000000"/>
                      </a:solidFill>
                      <a:effectLst/>
                      <a:uLnTx/>
                      <a:uFillTx/>
                      <a:latin typeface="Segoe UI Semibold"/>
                      <a:ea typeface="+mn-ea"/>
                      <a:cs typeface="+mn-cs"/>
                    </a:endParaRPr>
                  </a:p>
                </p:txBody>
              </p:sp>
              <p:pic>
                <p:nvPicPr>
                  <p:cNvPr id="352" name="Graphic 351">
                    <a:extLst>
                      <a:ext uri="{FF2B5EF4-FFF2-40B4-BE49-F238E27FC236}">
                        <a16:creationId xmlns:a16="http://schemas.microsoft.com/office/drawing/2014/main" id="{54933D94-11F6-4FC5-924E-049433A734C2}"/>
                      </a:ext>
                    </a:extLst>
                  </p:cNvPr>
                  <p:cNvPicPr>
                    <a:picLocks noChangeAspect="1"/>
                  </p:cNvPicPr>
                  <p:nvPr/>
                </p:nvPicPr>
                <p:blipFill>
                  <a:blip r:embed="rId14" cstate="print">
                    <a:extLst>
                      <a:ext uri="{28A0092B-C50C-407E-A947-70E740481C1C}">
                        <a14:useLocalDpi xmlns:a14="http://schemas.microsoft.com/office/drawing/2010/main"/>
                      </a:ext>
                      <a:ext uri="{96DAC541-7B7A-43D3-8B79-37D633B846F1}">
                        <asvg:svgBlip xmlns:asvg="http://schemas.microsoft.com/office/drawing/2016/SVG/main" r:embed="rId15"/>
                      </a:ext>
                    </a:extLst>
                  </a:blip>
                  <a:srcRect/>
                  <a:stretch/>
                </p:blipFill>
                <p:spPr>
                  <a:xfrm>
                    <a:off x="10054571" y="4204576"/>
                    <a:ext cx="352530" cy="441552"/>
                  </a:xfrm>
                  <a:prstGeom prst="rect">
                    <a:avLst/>
                  </a:prstGeom>
                </p:spPr>
              </p:pic>
            </p:grpSp>
            <p:grpSp>
              <p:nvGrpSpPr>
                <p:cNvPr id="344" name="Group 343">
                  <a:extLst>
                    <a:ext uri="{FF2B5EF4-FFF2-40B4-BE49-F238E27FC236}">
                      <a16:creationId xmlns:a16="http://schemas.microsoft.com/office/drawing/2014/main" id="{817C0C3E-F9D5-441E-A3BD-EC3B9588B195}"/>
                    </a:ext>
                  </a:extLst>
                </p:cNvPr>
                <p:cNvGrpSpPr/>
                <p:nvPr/>
              </p:nvGrpSpPr>
              <p:grpSpPr>
                <a:xfrm>
                  <a:off x="10203788" y="3684735"/>
                  <a:ext cx="1719726" cy="639938"/>
                  <a:chOff x="9922479" y="2897633"/>
                  <a:chExt cx="1719726" cy="639938"/>
                </a:xfrm>
              </p:grpSpPr>
              <p:sp>
                <p:nvSpPr>
                  <p:cNvPr id="349" name="Rounded Rectangle 5">
                    <a:extLst>
                      <a:ext uri="{FF2B5EF4-FFF2-40B4-BE49-F238E27FC236}">
                        <a16:creationId xmlns:a16="http://schemas.microsoft.com/office/drawing/2014/main" id="{25717DAE-03AD-4B1F-8F17-4FC6218C5EAE}"/>
                      </a:ext>
                    </a:extLst>
                  </p:cNvPr>
                  <p:cNvSpPr/>
                  <p:nvPr/>
                </p:nvSpPr>
                <p:spPr bwMode="auto">
                  <a:xfrm>
                    <a:off x="9922479" y="2897633"/>
                    <a:ext cx="1719726" cy="639938"/>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mn-cs"/>
                      </a:rPr>
                      <a:t>Bindings</a:t>
                    </a:r>
                  </a:p>
                  <a:p>
                    <a:pPr marL="0" marR="0" lvl="0" indent="0" defTabSz="932472" rtl="0" eaLnBrk="1" fontAlgn="base" latinLnBrk="0" hangingPunct="1">
                      <a:lnSpc>
                        <a:spcPct val="100000"/>
                      </a:lnSpc>
                      <a:spcBef>
                        <a:spcPct val="0"/>
                      </a:spcBef>
                      <a:spcAft>
                        <a:spcPct val="0"/>
                      </a:spcAft>
                      <a:buClrTx/>
                      <a:buSzTx/>
                      <a:buFontTx/>
                      <a:buNone/>
                      <a:tabLst/>
                      <a:defRPr/>
                    </a:pPr>
                    <a:r>
                      <a:rPr lang="en-US" sz="1200">
                        <a:solidFill>
                          <a:srgbClr val="000000"/>
                        </a:solidFill>
                        <a:latin typeface="Segoe UI Semibold"/>
                      </a:rPr>
                      <a:t>&amp; Triggers</a:t>
                    </a:r>
                    <a:endParaRPr kumimoji="0" lang="en-US" sz="1200" b="0" i="0" u="none" strike="noStrike" kern="1200" cap="none" spc="0" normalizeH="0" baseline="0" noProof="0">
                      <a:ln>
                        <a:noFill/>
                      </a:ln>
                      <a:solidFill>
                        <a:srgbClr val="000000"/>
                      </a:solidFill>
                      <a:effectLst/>
                      <a:uLnTx/>
                      <a:uFillTx/>
                      <a:latin typeface="Segoe UI Semibold"/>
                      <a:ea typeface="+mn-ea"/>
                      <a:cs typeface="+mn-cs"/>
                    </a:endParaRPr>
                  </a:p>
                </p:txBody>
              </p:sp>
              <p:pic>
                <p:nvPicPr>
                  <p:cNvPr id="350" name="Graphic 349">
                    <a:extLst>
                      <a:ext uri="{FF2B5EF4-FFF2-40B4-BE49-F238E27FC236}">
                        <a16:creationId xmlns:a16="http://schemas.microsoft.com/office/drawing/2014/main" id="{E51B40B1-85EE-4D97-867E-B113C3FC9ADA}"/>
                      </a:ext>
                    </a:extLst>
                  </p:cNvPr>
                  <p:cNvPicPr>
                    <a:picLocks noChangeAspect="1"/>
                  </p:cNvPicPr>
                  <p:nvPr/>
                </p:nvPicPr>
                <p:blipFill>
                  <a:blip r:embed="rId16" cstate="print">
                    <a:extLst>
                      <a:ext uri="{28A0092B-C50C-407E-A947-70E740481C1C}">
                        <a14:useLocalDpi xmlns:a14="http://schemas.microsoft.com/office/drawing/2010/main"/>
                      </a:ext>
                      <a:ext uri="{96DAC541-7B7A-43D3-8B79-37D633B846F1}">
                        <asvg:svgBlip xmlns:asvg="http://schemas.microsoft.com/office/drawing/2016/SVG/main" r:embed="rId17"/>
                      </a:ext>
                    </a:extLst>
                  </a:blip>
                  <a:srcRect/>
                  <a:stretch/>
                </p:blipFill>
                <p:spPr>
                  <a:xfrm>
                    <a:off x="9986967" y="3030645"/>
                    <a:ext cx="479990" cy="383486"/>
                  </a:xfrm>
                  <a:prstGeom prst="rect">
                    <a:avLst/>
                  </a:prstGeom>
                </p:spPr>
              </p:pic>
            </p:grpSp>
            <p:grpSp>
              <p:nvGrpSpPr>
                <p:cNvPr id="345" name="Group 344">
                  <a:extLst>
                    <a:ext uri="{FF2B5EF4-FFF2-40B4-BE49-F238E27FC236}">
                      <a16:creationId xmlns:a16="http://schemas.microsoft.com/office/drawing/2014/main" id="{78D45D52-5D88-4EAF-9CCB-F573CB84F97A}"/>
                    </a:ext>
                  </a:extLst>
                </p:cNvPr>
                <p:cNvGrpSpPr/>
                <p:nvPr/>
              </p:nvGrpSpPr>
              <p:grpSpPr>
                <a:xfrm>
                  <a:off x="10205129" y="5632129"/>
                  <a:ext cx="1718385" cy="639938"/>
                  <a:chOff x="9924113" y="5303560"/>
                  <a:chExt cx="1718385" cy="639938"/>
                </a:xfrm>
              </p:grpSpPr>
              <p:sp>
                <p:nvSpPr>
                  <p:cNvPr id="347" name="Rounded Rectangle 5">
                    <a:extLst>
                      <a:ext uri="{FF2B5EF4-FFF2-40B4-BE49-F238E27FC236}">
                        <a16:creationId xmlns:a16="http://schemas.microsoft.com/office/drawing/2014/main" id="{F6F39193-B9D5-4762-BEA1-911CEE078FDD}"/>
                      </a:ext>
                    </a:extLst>
                  </p:cNvPr>
                  <p:cNvSpPr/>
                  <p:nvPr/>
                </p:nvSpPr>
                <p:spPr bwMode="auto">
                  <a:xfrm>
                    <a:off x="9924113" y="5303560"/>
                    <a:ext cx="1718385" cy="639938"/>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mn-cs"/>
                      </a:rPr>
                      <a:t>Observability</a:t>
                    </a:r>
                  </a:p>
                </p:txBody>
              </p:sp>
              <p:pic>
                <p:nvPicPr>
                  <p:cNvPr id="348" name="Graphic 347">
                    <a:extLst>
                      <a:ext uri="{FF2B5EF4-FFF2-40B4-BE49-F238E27FC236}">
                        <a16:creationId xmlns:a16="http://schemas.microsoft.com/office/drawing/2014/main" id="{4BD1D7B8-C6AD-48FD-9108-7B72D22FA9D8}"/>
                      </a:ext>
                    </a:extLst>
                  </p:cNvPr>
                  <p:cNvPicPr>
                    <a:picLocks noChangeAspect="1"/>
                  </p:cNvPicPr>
                  <p:nvPr/>
                </p:nvPicPr>
                <p:blipFill>
                  <a:blip r:embed="rId18" cstate="print">
                    <a:extLst>
                      <a:ext uri="{28A0092B-C50C-407E-A947-70E740481C1C}">
                        <a14:useLocalDpi xmlns:a14="http://schemas.microsoft.com/office/drawing/2010/main"/>
                      </a:ext>
                      <a:ext uri="{96DAC541-7B7A-43D3-8B79-37D633B846F1}">
                        <asvg:svgBlip xmlns:asvg="http://schemas.microsoft.com/office/drawing/2016/SVG/main" r:embed="rId19"/>
                      </a:ext>
                    </a:extLst>
                  </a:blip>
                  <a:srcRect/>
                  <a:stretch/>
                </p:blipFill>
                <p:spPr>
                  <a:xfrm>
                    <a:off x="10008418" y="5403615"/>
                    <a:ext cx="486655" cy="416934"/>
                  </a:xfrm>
                  <a:prstGeom prst="rect">
                    <a:avLst/>
                  </a:prstGeom>
                </p:spPr>
              </p:pic>
            </p:grpSp>
            <p:sp>
              <p:nvSpPr>
                <p:cNvPr id="346" name="TextBox 345">
                  <a:extLst>
                    <a:ext uri="{FF2B5EF4-FFF2-40B4-BE49-F238E27FC236}">
                      <a16:creationId xmlns:a16="http://schemas.microsoft.com/office/drawing/2014/main" id="{F77A0C5A-0C60-4968-BC9F-D25997F5AB0B}"/>
                    </a:ext>
                  </a:extLst>
                </p:cNvPr>
                <p:cNvSpPr txBox="1"/>
                <p:nvPr/>
              </p:nvSpPr>
              <p:spPr>
                <a:xfrm>
                  <a:off x="9785226" y="1290559"/>
                  <a:ext cx="2123979" cy="307777"/>
                </a:xfrm>
                <a:prstGeom prst="rect">
                  <a:avLst/>
                </a:prstGeom>
                <a:noFill/>
              </p:spPr>
              <p:txBody>
                <a:bodyPr wrap="none" lIns="0" tIns="0" rIns="0" bIns="0" rtlCol="0">
                  <a:spAutoFit/>
                </a:bodyPr>
                <a:lstStyle/>
                <a:p>
                  <a:pPr algn="ctr"/>
                  <a:r>
                    <a:rPr lang="en-US" sz="2000">
                      <a:solidFill>
                        <a:srgbClr val="202192"/>
                      </a:solidFill>
                      <a:latin typeface="+mj-lt"/>
                    </a:rPr>
                    <a:t>Dapr Components</a:t>
                  </a:r>
                </a:p>
              </p:txBody>
            </p:sp>
          </p:grpSp>
          <p:sp>
            <p:nvSpPr>
              <p:cNvPr id="340" name="Rounded Rectangle 5">
                <a:extLst>
                  <a:ext uri="{FF2B5EF4-FFF2-40B4-BE49-F238E27FC236}">
                    <a16:creationId xmlns:a16="http://schemas.microsoft.com/office/drawing/2014/main" id="{D4EA1F80-F708-4FA2-996E-15A7A8FE601E}"/>
                  </a:ext>
                </a:extLst>
              </p:cNvPr>
              <p:cNvSpPr/>
              <p:nvPr/>
            </p:nvSpPr>
            <p:spPr bwMode="auto">
              <a:xfrm>
                <a:off x="10229922" y="6002274"/>
                <a:ext cx="1718385" cy="639938"/>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mn-cs"/>
                  </a:rPr>
                  <a:t>Configuration</a:t>
                </a:r>
              </a:p>
            </p:txBody>
          </p:sp>
        </p:grpSp>
        <p:grpSp>
          <p:nvGrpSpPr>
            <p:cNvPr id="334" name="Group 333">
              <a:extLst>
                <a:ext uri="{FF2B5EF4-FFF2-40B4-BE49-F238E27FC236}">
                  <a16:creationId xmlns:a16="http://schemas.microsoft.com/office/drawing/2014/main" id="{97146BB3-EE2D-496F-AA95-C263151F153E}"/>
                </a:ext>
              </a:extLst>
            </p:cNvPr>
            <p:cNvGrpSpPr/>
            <p:nvPr/>
          </p:nvGrpSpPr>
          <p:grpSpPr>
            <a:xfrm>
              <a:off x="10427490" y="5845607"/>
              <a:ext cx="314386" cy="283042"/>
              <a:chOff x="10615894" y="4992231"/>
              <a:chExt cx="269485" cy="266405"/>
            </a:xfrm>
          </p:grpSpPr>
          <p:sp>
            <p:nvSpPr>
              <p:cNvPr id="335" name="Freeform: Shape 334">
                <a:extLst>
                  <a:ext uri="{FF2B5EF4-FFF2-40B4-BE49-F238E27FC236}">
                    <a16:creationId xmlns:a16="http://schemas.microsoft.com/office/drawing/2014/main" id="{91F3FB5E-2203-46E2-AF91-F251808998FA}"/>
                  </a:ext>
                </a:extLst>
              </p:cNvPr>
              <p:cNvSpPr/>
              <p:nvPr/>
            </p:nvSpPr>
            <p:spPr>
              <a:xfrm>
                <a:off x="10747879" y="5041638"/>
                <a:ext cx="93474" cy="88800"/>
              </a:xfrm>
              <a:custGeom>
                <a:avLst/>
                <a:gdLst>
                  <a:gd name="connsiteX0" fmla="*/ 144342 w 143125"/>
                  <a:gd name="connsiteY0" fmla="*/ 80293 h 135969"/>
                  <a:gd name="connsiteX1" fmla="*/ 81796 w 143125"/>
                  <a:gd name="connsiteY1" fmla="*/ 136971 h 135969"/>
                  <a:gd name="connsiteX2" fmla="*/ 43295 w 143125"/>
                  <a:gd name="connsiteY2" fmla="*/ 99186 h 135969"/>
                  <a:gd name="connsiteX3" fmla="*/ 72135 w 143125"/>
                  <a:gd name="connsiteY3" fmla="*/ 66124 h 135969"/>
                  <a:gd name="connsiteX4" fmla="*/ 72135 w 143125"/>
                  <a:gd name="connsiteY4" fmla="*/ 51954 h 135969"/>
                  <a:gd name="connsiteX5" fmla="*/ 72135 w 143125"/>
                  <a:gd name="connsiteY5" fmla="*/ 51954 h 135969"/>
                  <a:gd name="connsiteX6" fmla="*/ 52885 w 143125"/>
                  <a:gd name="connsiteY6" fmla="*/ 51954 h 135969"/>
                  <a:gd name="connsiteX7" fmla="*/ 24045 w 143125"/>
                  <a:gd name="connsiteY7" fmla="*/ 80293 h 135969"/>
                  <a:gd name="connsiteX8" fmla="*/ 0 w 143125"/>
                  <a:gd name="connsiteY8" fmla="*/ 56678 h 135969"/>
                  <a:gd name="connsiteX9" fmla="*/ 62546 w 143125"/>
                  <a:gd name="connsiteY9" fmla="*/ 0 h 135969"/>
                  <a:gd name="connsiteX10" fmla="*/ 144342 w 143125"/>
                  <a:gd name="connsiteY10" fmla="*/ 80293 h 135969"/>
                  <a:gd name="connsiteX11" fmla="*/ 144342 w 143125"/>
                  <a:gd name="connsiteY11" fmla="*/ 80293 h 135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125" h="135969">
                    <a:moveTo>
                      <a:pt x="144342" y="80293"/>
                    </a:moveTo>
                    <a:cubicBezTo>
                      <a:pt x="81796" y="136971"/>
                      <a:pt x="81796" y="136971"/>
                      <a:pt x="81796" y="136971"/>
                    </a:cubicBezTo>
                    <a:cubicBezTo>
                      <a:pt x="43295" y="99186"/>
                      <a:pt x="43295" y="99186"/>
                      <a:pt x="43295" y="99186"/>
                    </a:cubicBezTo>
                    <a:cubicBezTo>
                      <a:pt x="72135" y="66124"/>
                      <a:pt x="72135" y="66124"/>
                      <a:pt x="72135" y="66124"/>
                    </a:cubicBezTo>
                    <a:cubicBezTo>
                      <a:pt x="76930" y="61401"/>
                      <a:pt x="76930" y="56678"/>
                      <a:pt x="72135" y="51954"/>
                    </a:cubicBezTo>
                    <a:lnTo>
                      <a:pt x="72135" y="51954"/>
                    </a:lnTo>
                    <a:cubicBezTo>
                      <a:pt x="67341" y="47231"/>
                      <a:pt x="57680" y="47231"/>
                      <a:pt x="52885" y="51954"/>
                    </a:cubicBezTo>
                    <a:cubicBezTo>
                      <a:pt x="24045" y="80293"/>
                      <a:pt x="24045" y="80293"/>
                      <a:pt x="24045" y="80293"/>
                    </a:cubicBezTo>
                    <a:cubicBezTo>
                      <a:pt x="0" y="56678"/>
                      <a:pt x="0" y="56678"/>
                      <a:pt x="0" y="56678"/>
                    </a:cubicBezTo>
                    <a:cubicBezTo>
                      <a:pt x="62546" y="0"/>
                      <a:pt x="62546" y="0"/>
                      <a:pt x="62546" y="0"/>
                    </a:cubicBezTo>
                    <a:cubicBezTo>
                      <a:pt x="144342" y="80293"/>
                      <a:pt x="144342" y="80293"/>
                      <a:pt x="144342" y="80293"/>
                    </a:cubicBezTo>
                    <a:lnTo>
                      <a:pt x="144342" y="80293"/>
                    </a:lnTo>
                    <a:close/>
                  </a:path>
                </a:pathLst>
              </a:custGeom>
              <a:solidFill>
                <a:srgbClr val="202192"/>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336" name="Freeform: Shape 335">
                <a:extLst>
                  <a:ext uri="{FF2B5EF4-FFF2-40B4-BE49-F238E27FC236}">
                    <a16:creationId xmlns:a16="http://schemas.microsoft.com/office/drawing/2014/main" id="{6231DD7A-847B-4682-BCFE-D958F201E83D}"/>
                  </a:ext>
                </a:extLst>
              </p:cNvPr>
              <p:cNvSpPr/>
              <p:nvPr/>
            </p:nvSpPr>
            <p:spPr>
              <a:xfrm>
                <a:off x="10622156" y="5124923"/>
                <a:ext cx="130863" cy="130863"/>
              </a:xfrm>
              <a:custGeom>
                <a:avLst/>
                <a:gdLst>
                  <a:gd name="connsiteX0" fmla="*/ 206888 w 200375"/>
                  <a:gd name="connsiteY0" fmla="*/ 80293 h 200375"/>
                  <a:gd name="connsiteX1" fmla="*/ 163592 w 200375"/>
                  <a:gd name="connsiteY1" fmla="*/ 37785 h 200375"/>
                  <a:gd name="connsiteX2" fmla="*/ 91457 w 200375"/>
                  <a:gd name="connsiteY2" fmla="*/ 108632 h 200375"/>
                  <a:gd name="connsiteX3" fmla="*/ 72207 w 200375"/>
                  <a:gd name="connsiteY3" fmla="*/ 108632 h 200375"/>
                  <a:gd name="connsiteX4" fmla="*/ 72207 w 200375"/>
                  <a:gd name="connsiteY4" fmla="*/ 108632 h 200375"/>
                  <a:gd name="connsiteX5" fmla="*/ 72207 w 200375"/>
                  <a:gd name="connsiteY5" fmla="*/ 94463 h 200375"/>
                  <a:gd name="connsiteX6" fmla="*/ 149208 w 200375"/>
                  <a:gd name="connsiteY6" fmla="*/ 18893 h 200375"/>
                  <a:gd name="connsiteX7" fmla="*/ 125163 w 200375"/>
                  <a:gd name="connsiteY7" fmla="*/ 0 h 200375"/>
                  <a:gd name="connsiteX8" fmla="*/ 33706 w 200375"/>
                  <a:gd name="connsiteY8" fmla="*/ 89811 h 200375"/>
                  <a:gd name="connsiteX9" fmla="*/ 0 w 200375"/>
                  <a:gd name="connsiteY9" fmla="*/ 203166 h 200375"/>
                  <a:gd name="connsiteX10" fmla="*/ 115502 w 200375"/>
                  <a:gd name="connsiteY10" fmla="*/ 170104 h 200375"/>
                  <a:gd name="connsiteX11" fmla="*/ 206888 w 200375"/>
                  <a:gd name="connsiteY11" fmla="*/ 80293 h 200375"/>
                  <a:gd name="connsiteX12" fmla="*/ 206888 w 200375"/>
                  <a:gd name="connsiteY12" fmla="*/ 80293 h 200375"/>
                  <a:gd name="connsiteX13" fmla="*/ 206888 w 200375"/>
                  <a:gd name="connsiteY13" fmla="*/ 80293 h 200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0375" h="200375">
                    <a:moveTo>
                      <a:pt x="206888" y="80293"/>
                    </a:moveTo>
                    <a:cubicBezTo>
                      <a:pt x="163592" y="37785"/>
                      <a:pt x="163592" y="37785"/>
                      <a:pt x="163592" y="37785"/>
                    </a:cubicBezTo>
                    <a:cubicBezTo>
                      <a:pt x="91457" y="108632"/>
                      <a:pt x="91457" y="108632"/>
                      <a:pt x="91457" y="108632"/>
                    </a:cubicBezTo>
                    <a:cubicBezTo>
                      <a:pt x="86663" y="113355"/>
                      <a:pt x="77002" y="113355"/>
                      <a:pt x="72207" y="108632"/>
                    </a:cubicBezTo>
                    <a:lnTo>
                      <a:pt x="72207" y="108632"/>
                    </a:lnTo>
                    <a:cubicBezTo>
                      <a:pt x="67412" y="103909"/>
                      <a:pt x="67412" y="99186"/>
                      <a:pt x="72207" y="94463"/>
                    </a:cubicBezTo>
                    <a:cubicBezTo>
                      <a:pt x="149208" y="18893"/>
                      <a:pt x="149208" y="18893"/>
                      <a:pt x="149208" y="18893"/>
                    </a:cubicBezTo>
                    <a:cubicBezTo>
                      <a:pt x="125163" y="0"/>
                      <a:pt x="125163" y="0"/>
                      <a:pt x="125163" y="0"/>
                    </a:cubicBezTo>
                    <a:cubicBezTo>
                      <a:pt x="33706" y="89811"/>
                      <a:pt x="33706" y="89811"/>
                      <a:pt x="33706" y="89811"/>
                    </a:cubicBezTo>
                    <a:cubicBezTo>
                      <a:pt x="0" y="203166"/>
                      <a:pt x="0" y="203166"/>
                      <a:pt x="0" y="203166"/>
                    </a:cubicBezTo>
                    <a:cubicBezTo>
                      <a:pt x="115502" y="170104"/>
                      <a:pt x="115502" y="170104"/>
                      <a:pt x="115502" y="170104"/>
                    </a:cubicBezTo>
                    <a:lnTo>
                      <a:pt x="206888" y="80293"/>
                    </a:lnTo>
                    <a:lnTo>
                      <a:pt x="206888" y="80293"/>
                    </a:lnTo>
                    <a:lnTo>
                      <a:pt x="206888" y="80293"/>
                    </a:lnTo>
                    <a:close/>
                  </a:path>
                </a:pathLst>
              </a:custGeom>
              <a:solidFill>
                <a:srgbClr val="202192"/>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337" name="Freeform: Shape 336">
                <a:extLst>
                  <a:ext uri="{FF2B5EF4-FFF2-40B4-BE49-F238E27FC236}">
                    <a16:creationId xmlns:a16="http://schemas.microsoft.com/office/drawing/2014/main" id="{4FF28FC6-2F07-49B4-80FF-789C99800CA1}"/>
                  </a:ext>
                </a:extLst>
              </p:cNvPr>
              <p:cNvSpPr/>
              <p:nvPr/>
            </p:nvSpPr>
            <p:spPr>
              <a:xfrm>
                <a:off x="10801253" y="4992231"/>
                <a:ext cx="84126" cy="88800"/>
              </a:xfrm>
              <a:custGeom>
                <a:avLst/>
                <a:gdLst>
                  <a:gd name="connsiteX0" fmla="*/ 81868 w 128812"/>
                  <a:gd name="connsiteY0" fmla="*/ 137042 h 135969"/>
                  <a:gd name="connsiteX1" fmla="*/ 134824 w 128812"/>
                  <a:gd name="connsiteY1" fmla="*/ 80365 h 135969"/>
                  <a:gd name="connsiteX2" fmla="*/ 52956 w 128812"/>
                  <a:gd name="connsiteY2" fmla="*/ 0 h 135969"/>
                  <a:gd name="connsiteX3" fmla="*/ 0 w 128812"/>
                  <a:gd name="connsiteY3" fmla="*/ 56678 h 135969"/>
                  <a:gd name="connsiteX4" fmla="*/ 81868 w 128812"/>
                  <a:gd name="connsiteY4" fmla="*/ 137042 h 135969"/>
                  <a:gd name="connsiteX5" fmla="*/ 81868 w 128812"/>
                  <a:gd name="connsiteY5" fmla="*/ 137042 h 135969"/>
                  <a:gd name="connsiteX6" fmla="*/ 81868 w 128812"/>
                  <a:gd name="connsiteY6" fmla="*/ 137042 h 135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812" h="135969">
                    <a:moveTo>
                      <a:pt x="81868" y="137042"/>
                    </a:moveTo>
                    <a:cubicBezTo>
                      <a:pt x="134824" y="80365"/>
                      <a:pt x="134824" y="80365"/>
                      <a:pt x="134824" y="80365"/>
                    </a:cubicBezTo>
                    <a:cubicBezTo>
                      <a:pt x="52956" y="0"/>
                      <a:pt x="52956" y="0"/>
                      <a:pt x="52956" y="0"/>
                    </a:cubicBezTo>
                    <a:cubicBezTo>
                      <a:pt x="0" y="56678"/>
                      <a:pt x="0" y="56678"/>
                      <a:pt x="0" y="56678"/>
                    </a:cubicBezTo>
                    <a:lnTo>
                      <a:pt x="81868" y="137042"/>
                    </a:lnTo>
                    <a:lnTo>
                      <a:pt x="81868" y="137042"/>
                    </a:lnTo>
                    <a:lnTo>
                      <a:pt x="81868" y="137042"/>
                    </a:lnTo>
                    <a:close/>
                  </a:path>
                </a:pathLst>
              </a:custGeom>
              <a:solidFill>
                <a:srgbClr val="202192"/>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sp>
            <p:nvSpPr>
              <p:cNvPr id="338" name="Freeform: Shape 337">
                <a:extLst>
                  <a:ext uri="{FF2B5EF4-FFF2-40B4-BE49-F238E27FC236}">
                    <a16:creationId xmlns:a16="http://schemas.microsoft.com/office/drawing/2014/main" id="{B5581775-5D21-42FA-8AAF-0977AB8CAAA5}"/>
                  </a:ext>
                </a:extLst>
              </p:cNvPr>
              <p:cNvSpPr/>
              <p:nvPr/>
            </p:nvSpPr>
            <p:spPr>
              <a:xfrm>
                <a:off x="10615894" y="4992235"/>
                <a:ext cx="261726" cy="266401"/>
              </a:xfrm>
              <a:custGeom>
                <a:avLst/>
                <a:gdLst>
                  <a:gd name="connsiteX0" fmla="*/ 317524 w 400751"/>
                  <a:gd name="connsiteY0" fmla="*/ 240951 h 407907"/>
                  <a:gd name="connsiteX1" fmla="*/ 298274 w 400751"/>
                  <a:gd name="connsiteY1" fmla="*/ 240951 h 407907"/>
                  <a:gd name="connsiteX2" fmla="*/ 168387 w 400751"/>
                  <a:gd name="connsiteY2" fmla="*/ 118150 h 407907"/>
                  <a:gd name="connsiteX3" fmla="*/ 173182 w 400751"/>
                  <a:gd name="connsiteY3" fmla="*/ 85088 h 407907"/>
                  <a:gd name="connsiteX4" fmla="*/ 86591 w 400751"/>
                  <a:gd name="connsiteY4" fmla="*/ 0 h 407907"/>
                  <a:gd name="connsiteX5" fmla="*/ 86591 w 400751"/>
                  <a:gd name="connsiteY5" fmla="*/ 0 h 407907"/>
                  <a:gd name="connsiteX6" fmla="*/ 91386 w 400751"/>
                  <a:gd name="connsiteY6" fmla="*/ 23616 h 407907"/>
                  <a:gd name="connsiteX7" fmla="*/ 120225 w 400751"/>
                  <a:gd name="connsiteY7" fmla="*/ 70847 h 407907"/>
                  <a:gd name="connsiteX8" fmla="*/ 72135 w 400751"/>
                  <a:gd name="connsiteY8" fmla="*/ 118078 h 407907"/>
                  <a:gd name="connsiteX9" fmla="*/ 19179 w 400751"/>
                  <a:gd name="connsiteY9" fmla="*/ 75570 h 407907"/>
                  <a:gd name="connsiteX10" fmla="*/ 4795 w 400751"/>
                  <a:gd name="connsiteY10" fmla="*/ 61401 h 407907"/>
                  <a:gd name="connsiteX11" fmla="*/ 0 w 400751"/>
                  <a:gd name="connsiteY11" fmla="*/ 85016 h 407907"/>
                  <a:gd name="connsiteX12" fmla="*/ 86591 w 400751"/>
                  <a:gd name="connsiteY12" fmla="*/ 170033 h 407907"/>
                  <a:gd name="connsiteX13" fmla="*/ 110636 w 400751"/>
                  <a:gd name="connsiteY13" fmla="*/ 170033 h 407907"/>
                  <a:gd name="connsiteX14" fmla="*/ 240522 w 400751"/>
                  <a:gd name="connsiteY14" fmla="*/ 292906 h 407907"/>
                  <a:gd name="connsiteX15" fmla="*/ 235728 w 400751"/>
                  <a:gd name="connsiteY15" fmla="*/ 325968 h 407907"/>
                  <a:gd name="connsiteX16" fmla="*/ 322319 w 400751"/>
                  <a:gd name="connsiteY16" fmla="*/ 410984 h 407907"/>
                  <a:gd name="connsiteX17" fmla="*/ 322319 w 400751"/>
                  <a:gd name="connsiteY17" fmla="*/ 410984 h 407907"/>
                  <a:gd name="connsiteX18" fmla="*/ 317524 w 400751"/>
                  <a:gd name="connsiteY18" fmla="*/ 387369 h 407907"/>
                  <a:gd name="connsiteX19" fmla="*/ 288684 w 400751"/>
                  <a:gd name="connsiteY19" fmla="*/ 344860 h 407907"/>
                  <a:gd name="connsiteX20" fmla="*/ 336774 w 400751"/>
                  <a:gd name="connsiteY20" fmla="*/ 292906 h 407907"/>
                  <a:gd name="connsiteX21" fmla="*/ 384865 w 400751"/>
                  <a:gd name="connsiteY21" fmla="*/ 335414 h 407907"/>
                  <a:gd name="connsiteX22" fmla="*/ 404115 w 400751"/>
                  <a:gd name="connsiteY22" fmla="*/ 349583 h 407907"/>
                  <a:gd name="connsiteX23" fmla="*/ 404115 w 400751"/>
                  <a:gd name="connsiteY23" fmla="*/ 325968 h 407907"/>
                  <a:gd name="connsiteX24" fmla="*/ 317524 w 400751"/>
                  <a:gd name="connsiteY24" fmla="*/ 240951 h 407907"/>
                  <a:gd name="connsiteX25" fmla="*/ 317524 w 400751"/>
                  <a:gd name="connsiteY25" fmla="*/ 240951 h 407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00751" h="407907">
                    <a:moveTo>
                      <a:pt x="317524" y="240951"/>
                    </a:moveTo>
                    <a:cubicBezTo>
                      <a:pt x="312729" y="240951"/>
                      <a:pt x="307935" y="240951"/>
                      <a:pt x="298274" y="240951"/>
                    </a:cubicBezTo>
                    <a:cubicBezTo>
                      <a:pt x="168387" y="118150"/>
                      <a:pt x="168387" y="118150"/>
                      <a:pt x="168387" y="118150"/>
                    </a:cubicBezTo>
                    <a:cubicBezTo>
                      <a:pt x="173182" y="108704"/>
                      <a:pt x="173182" y="99257"/>
                      <a:pt x="173182" y="85088"/>
                    </a:cubicBezTo>
                    <a:cubicBezTo>
                      <a:pt x="173182" y="37785"/>
                      <a:pt x="134681" y="0"/>
                      <a:pt x="86591" y="0"/>
                    </a:cubicBezTo>
                    <a:lnTo>
                      <a:pt x="86591" y="0"/>
                    </a:lnTo>
                    <a:cubicBezTo>
                      <a:pt x="91386" y="23616"/>
                      <a:pt x="91386" y="23616"/>
                      <a:pt x="91386" y="23616"/>
                    </a:cubicBezTo>
                    <a:cubicBezTo>
                      <a:pt x="110636" y="33062"/>
                      <a:pt x="120225" y="51954"/>
                      <a:pt x="120225" y="70847"/>
                    </a:cubicBezTo>
                    <a:cubicBezTo>
                      <a:pt x="120225" y="94463"/>
                      <a:pt x="100975" y="118078"/>
                      <a:pt x="72135" y="118078"/>
                    </a:cubicBezTo>
                    <a:cubicBezTo>
                      <a:pt x="48090" y="118078"/>
                      <a:pt x="24045" y="99186"/>
                      <a:pt x="19179" y="75570"/>
                    </a:cubicBezTo>
                    <a:cubicBezTo>
                      <a:pt x="4795" y="61401"/>
                      <a:pt x="4795" y="61401"/>
                      <a:pt x="4795" y="61401"/>
                    </a:cubicBezTo>
                    <a:cubicBezTo>
                      <a:pt x="4795" y="70847"/>
                      <a:pt x="0" y="80293"/>
                      <a:pt x="0" y="85016"/>
                    </a:cubicBezTo>
                    <a:cubicBezTo>
                      <a:pt x="0" y="132248"/>
                      <a:pt x="43295" y="170033"/>
                      <a:pt x="86591" y="170033"/>
                    </a:cubicBezTo>
                    <a:cubicBezTo>
                      <a:pt x="96180" y="170033"/>
                      <a:pt x="105841" y="170033"/>
                      <a:pt x="110636" y="170033"/>
                    </a:cubicBezTo>
                    <a:cubicBezTo>
                      <a:pt x="240522" y="292906"/>
                      <a:pt x="240522" y="292906"/>
                      <a:pt x="240522" y="292906"/>
                    </a:cubicBezTo>
                    <a:cubicBezTo>
                      <a:pt x="235728" y="302352"/>
                      <a:pt x="235728" y="316522"/>
                      <a:pt x="235728" y="325968"/>
                    </a:cubicBezTo>
                    <a:cubicBezTo>
                      <a:pt x="235728" y="373199"/>
                      <a:pt x="274229" y="410984"/>
                      <a:pt x="322319" y="410984"/>
                    </a:cubicBezTo>
                    <a:lnTo>
                      <a:pt x="322319" y="410984"/>
                    </a:lnTo>
                    <a:cubicBezTo>
                      <a:pt x="317524" y="387369"/>
                      <a:pt x="317524" y="387369"/>
                      <a:pt x="317524" y="387369"/>
                    </a:cubicBezTo>
                    <a:cubicBezTo>
                      <a:pt x="298274" y="377922"/>
                      <a:pt x="288684" y="363753"/>
                      <a:pt x="288684" y="344860"/>
                    </a:cubicBezTo>
                    <a:cubicBezTo>
                      <a:pt x="288684" y="316522"/>
                      <a:pt x="307935" y="292906"/>
                      <a:pt x="336774" y="292906"/>
                    </a:cubicBezTo>
                    <a:cubicBezTo>
                      <a:pt x="360819" y="292906"/>
                      <a:pt x="384865" y="311798"/>
                      <a:pt x="384865" y="335414"/>
                    </a:cubicBezTo>
                    <a:cubicBezTo>
                      <a:pt x="404115" y="349583"/>
                      <a:pt x="404115" y="349583"/>
                      <a:pt x="404115" y="349583"/>
                    </a:cubicBezTo>
                    <a:cubicBezTo>
                      <a:pt x="404115" y="344860"/>
                      <a:pt x="408910" y="335414"/>
                      <a:pt x="404115" y="325968"/>
                    </a:cubicBezTo>
                    <a:cubicBezTo>
                      <a:pt x="404115" y="278736"/>
                      <a:pt x="365686" y="240951"/>
                      <a:pt x="317524" y="240951"/>
                    </a:cubicBezTo>
                    <a:lnTo>
                      <a:pt x="317524" y="240951"/>
                    </a:lnTo>
                    <a:close/>
                  </a:path>
                </a:pathLst>
              </a:custGeom>
              <a:solidFill>
                <a:srgbClr val="50E6FF"/>
              </a:solidFill>
              <a:ln w="4321" cap="flat">
                <a:noFill/>
                <a:prstDash val="solid"/>
                <a:miter/>
              </a:ln>
            </p:spPr>
            <p:txBody>
              <a:bodyPr rtlCol="0" anchor="ct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000000"/>
                  </a:solidFill>
                  <a:effectLst/>
                  <a:uLnTx/>
                  <a:uFillTx/>
                  <a:latin typeface="Segoe UI"/>
                  <a:ea typeface="+mn-ea"/>
                  <a:cs typeface="+mn-cs"/>
                </a:endParaRPr>
              </a:p>
            </p:txBody>
          </p:sp>
        </p:grpSp>
      </p:grpSp>
      <p:grpSp>
        <p:nvGrpSpPr>
          <p:cNvPr id="357" name="Group 356">
            <a:extLst>
              <a:ext uri="{FF2B5EF4-FFF2-40B4-BE49-F238E27FC236}">
                <a16:creationId xmlns:a16="http://schemas.microsoft.com/office/drawing/2014/main" id="{EBB08BDE-4893-4340-8B12-3E5C53AD5975}"/>
              </a:ext>
            </a:extLst>
          </p:cNvPr>
          <p:cNvGrpSpPr/>
          <p:nvPr/>
        </p:nvGrpSpPr>
        <p:grpSpPr>
          <a:xfrm>
            <a:off x="9658839" y="1542884"/>
            <a:ext cx="629459" cy="4950524"/>
            <a:chOff x="9614772" y="1403602"/>
            <a:chExt cx="629459" cy="4950524"/>
          </a:xfrm>
        </p:grpSpPr>
        <p:grpSp>
          <p:nvGrpSpPr>
            <p:cNvPr id="358" name="Group 357">
              <a:extLst>
                <a:ext uri="{FF2B5EF4-FFF2-40B4-BE49-F238E27FC236}">
                  <a16:creationId xmlns:a16="http://schemas.microsoft.com/office/drawing/2014/main" id="{6CE06AFC-E984-4215-AAAE-282303CFCA7C}"/>
                </a:ext>
              </a:extLst>
            </p:cNvPr>
            <p:cNvGrpSpPr/>
            <p:nvPr/>
          </p:nvGrpSpPr>
          <p:grpSpPr>
            <a:xfrm>
              <a:off x="9614773" y="1403602"/>
              <a:ext cx="629458" cy="4103164"/>
              <a:chOff x="9614773" y="1403602"/>
              <a:chExt cx="629458" cy="4103164"/>
            </a:xfrm>
          </p:grpSpPr>
          <p:cxnSp>
            <p:nvCxnSpPr>
              <p:cNvPr id="365" name="Straight Arrow Connector 364">
                <a:extLst>
                  <a:ext uri="{FF2B5EF4-FFF2-40B4-BE49-F238E27FC236}">
                    <a16:creationId xmlns:a16="http://schemas.microsoft.com/office/drawing/2014/main" id="{33AF7485-48B8-499F-82F8-0EF67A7106D3}"/>
                  </a:ext>
                </a:extLst>
              </p:cNvPr>
              <p:cNvCxnSpPr>
                <a:cxnSpLocks/>
                <a:endCxn id="388" idx="6"/>
              </p:cNvCxnSpPr>
              <p:nvPr/>
            </p:nvCxnSpPr>
            <p:spPr>
              <a:xfrm flipH="1">
                <a:off x="9933035" y="1504046"/>
                <a:ext cx="309855" cy="1740"/>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66" name="Rectangle 28">
                <a:extLst>
                  <a:ext uri="{FF2B5EF4-FFF2-40B4-BE49-F238E27FC236}">
                    <a16:creationId xmlns:a16="http://schemas.microsoft.com/office/drawing/2014/main" id="{057D26F1-DDE6-4A4F-8669-05E665A74D87}"/>
                  </a:ext>
                </a:extLst>
              </p:cNvPr>
              <p:cNvSpPr/>
              <p:nvPr/>
            </p:nvSpPr>
            <p:spPr bwMode="auto">
              <a:xfrm rot="5400000">
                <a:off x="7756807" y="3368913"/>
                <a:ext cx="3899750" cy="182416"/>
              </a:xfrm>
              <a:custGeom>
                <a:avLst/>
                <a:gdLst>
                  <a:gd name="connsiteX0" fmla="*/ 0 w 4891229"/>
                  <a:gd name="connsiteY0" fmla="*/ 0 h 2229188"/>
                  <a:gd name="connsiteX1" fmla="*/ 4891229 w 4891229"/>
                  <a:gd name="connsiteY1" fmla="*/ 0 h 2229188"/>
                  <a:gd name="connsiteX2" fmla="*/ 4891229 w 4891229"/>
                  <a:gd name="connsiteY2" fmla="*/ 2229188 h 2229188"/>
                  <a:gd name="connsiteX3" fmla="*/ 0 w 4891229"/>
                  <a:gd name="connsiteY3" fmla="*/ 2229188 h 2229188"/>
                  <a:gd name="connsiteX4" fmla="*/ 0 w 4891229"/>
                  <a:gd name="connsiteY4" fmla="*/ 0 h 2229188"/>
                  <a:gd name="connsiteX0" fmla="*/ 4891229 w 4982669"/>
                  <a:gd name="connsiteY0" fmla="*/ 0 h 2229188"/>
                  <a:gd name="connsiteX1" fmla="*/ 4891229 w 4982669"/>
                  <a:gd name="connsiteY1" fmla="*/ 2229188 h 2229188"/>
                  <a:gd name="connsiteX2" fmla="*/ 0 w 4982669"/>
                  <a:gd name="connsiteY2" fmla="*/ 2229188 h 2229188"/>
                  <a:gd name="connsiteX3" fmla="*/ 0 w 4982669"/>
                  <a:gd name="connsiteY3" fmla="*/ 0 h 2229188"/>
                  <a:gd name="connsiteX4" fmla="*/ 4982669 w 4982669"/>
                  <a:gd name="connsiteY4" fmla="*/ 91440 h 2229188"/>
                  <a:gd name="connsiteX0" fmla="*/ 4891229 w 4891229"/>
                  <a:gd name="connsiteY0" fmla="*/ 0 h 2229188"/>
                  <a:gd name="connsiteX1" fmla="*/ 4891229 w 4891229"/>
                  <a:gd name="connsiteY1" fmla="*/ 2229188 h 2229188"/>
                  <a:gd name="connsiteX2" fmla="*/ 0 w 4891229"/>
                  <a:gd name="connsiteY2" fmla="*/ 2229188 h 2229188"/>
                  <a:gd name="connsiteX3" fmla="*/ 0 w 4891229"/>
                  <a:gd name="connsiteY3" fmla="*/ 0 h 2229188"/>
                </a:gdLst>
                <a:ahLst/>
                <a:cxnLst>
                  <a:cxn ang="0">
                    <a:pos x="connsiteX0" y="connsiteY0"/>
                  </a:cxn>
                  <a:cxn ang="0">
                    <a:pos x="connsiteX1" y="connsiteY1"/>
                  </a:cxn>
                  <a:cxn ang="0">
                    <a:pos x="connsiteX2" y="connsiteY2"/>
                  </a:cxn>
                  <a:cxn ang="0">
                    <a:pos x="connsiteX3" y="connsiteY3"/>
                  </a:cxn>
                </a:cxnLst>
                <a:rect l="l" t="t" r="r" b="b"/>
                <a:pathLst>
                  <a:path w="4891229" h="2229188">
                    <a:moveTo>
                      <a:pt x="4891229" y="0"/>
                    </a:moveTo>
                    <a:lnTo>
                      <a:pt x="4891229" y="2229188"/>
                    </a:lnTo>
                    <a:lnTo>
                      <a:pt x="0" y="2229188"/>
                    </a:lnTo>
                    <a:lnTo>
                      <a:pt x="0" y="0"/>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cxnSp>
            <p:nvCxnSpPr>
              <p:cNvPr id="367" name="Straight Arrow Connector 366">
                <a:extLst>
                  <a:ext uri="{FF2B5EF4-FFF2-40B4-BE49-F238E27FC236}">
                    <a16:creationId xmlns:a16="http://schemas.microsoft.com/office/drawing/2014/main" id="{B1799D6A-7EBC-41B6-86D2-D4FF818BD502}"/>
                  </a:ext>
                </a:extLst>
              </p:cNvPr>
              <p:cNvCxnSpPr>
                <a:cxnSpLocks/>
                <a:endCxn id="385" idx="3"/>
              </p:cNvCxnSpPr>
              <p:nvPr/>
            </p:nvCxnSpPr>
            <p:spPr>
              <a:xfrm>
                <a:off x="9615474" y="2478532"/>
                <a:ext cx="175815" cy="384"/>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68" name="Straight Arrow Connector 367">
                <a:extLst>
                  <a:ext uri="{FF2B5EF4-FFF2-40B4-BE49-F238E27FC236}">
                    <a16:creationId xmlns:a16="http://schemas.microsoft.com/office/drawing/2014/main" id="{6E7FD1CE-4BD9-4811-AEC1-117C7324782E}"/>
                  </a:ext>
                </a:extLst>
              </p:cNvPr>
              <p:cNvCxnSpPr>
                <a:cxnSpLocks/>
                <a:endCxn id="383" idx="3"/>
              </p:cNvCxnSpPr>
              <p:nvPr/>
            </p:nvCxnSpPr>
            <p:spPr>
              <a:xfrm>
                <a:off x="9625423" y="4421225"/>
                <a:ext cx="169213" cy="4264"/>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69" name="Group 368">
                <a:extLst>
                  <a:ext uri="{FF2B5EF4-FFF2-40B4-BE49-F238E27FC236}">
                    <a16:creationId xmlns:a16="http://schemas.microsoft.com/office/drawing/2014/main" id="{6D6EA9F0-161D-41E7-B864-2C20EA6598F9}"/>
                  </a:ext>
                </a:extLst>
              </p:cNvPr>
              <p:cNvGrpSpPr/>
              <p:nvPr/>
            </p:nvGrpSpPr>
            <p:grpSpPr>
              <a:xfrm>
                <a:off x="9791289" y="3350598"/>
                <a:ext cx="188418" cy="204368"/>
                <a:chOff x="6207667" y="1018040"/>
                <a:chExt cx="248285" cy="269304"/>
              </a:xfrm>
            </p:grpSpPr>
            <p:sp>
              <p:nvSpPr>
                <p:cNvPr id="389" name="Freeform: Shape 388">
                  <a:extLst>
                    <a:ext uri="{FF2B5EF4-FFF2-40B4-BE49-F238E27FC236}">
                      <a16:creationId xmlns:a16="http://schemas.microsoft.com/office/drawing/2014/main" id="{C410F7FC-10A5-42CB-9580-F5E0A8BB0634}"/>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390" name="Oval 389">
                  <a:extLst>
                    <a:ext uri="{FF2B5EF4-FFF2-40B4-BE49-F238E27FC236}">
                      <a16:creationId xmlns:a16="http://schemas.microsoft.com/office/drawing/2014/main" id="{F8760549-475F-4221-8605-FD497D3EDBBB}"/>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grpSp>
            <p:nvGrpSpPr>
              <p:cNvPr id="370" name="Group 369">
                <a:extLst>
                  <a:ext uri="{FF2B5EF4-FFF2-40B4-BE49-F238E27FC236}">
                    <a16:creationId xmlns:a16="http://schemas.microsoft.com/office/drawing/2014/main" id="{6D69A4FD-7476-45F2-990B-9FAA6B5F044B}"/>
                  </a:ext>
                </a:extLst>
              </p:cNvPr>
              <p:cNvGrpSpPr/>
              <p:nvPr/>
            </p:nvGrpSpPr>
            <p:grpSpPr>
              <a:xfrm>
                <a:off x="9791289" y="1403602"/>
                <a:ext cx="188418" cy="204368"/>
                <a:chOff x="6207667" y="1018040"/>
                <a:chExt cx="248285" cy="269304"/>
              </a:xfrm>
            </p:grpSpPr>
            <p:sp>
              <p:nvSpPr>
                <p:cNvPr id="387" name="Freeform: Shape 386">
                  <a:extLst>
                    <a:ext uri="{FF2B5EF4-FFF2-40B4-BE49-F238E27FC236}">
                      <a16:creationId xmlns:a16="http://schemas.microsoft.com/office/drawing/2014/main" id="{2F9B64FD-ECF7-4493-83C4-796036426941}"/>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388" name="Oval 387">
                  <a:extLst>
                    <a:ext uri="{FF2B5EF4-FFF2-40B4-BE49-F238E27FC236}">
                      <a16:creationId xmlns:a16="http://schemas.microsoft.com/office/drawing/2014/main" id="{FB18A34A-37BF-481A-B67F-08DBF14011B4}"/>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grpSp>
            <p:nvGrpSpPr>
              <p:cNvPr id="371" name="Group 370">
                <a:extLst>
                  <a:ext uri="{FF2B5EF4-FFF2-40B4-BE49-F238E27FC236}">
                    <a16:creationId xmlns:a16="http://schemas.microsoft.com/office/drawing/2014/main" id="{DEE680A8-4F23-4AEC-96ED-1B0366C1D906}"/>
                  </a:ext>
                </a:extLst>
              </p:cNvPr>
              <p:cNvGrpSpPr/>
              <p:nvPr/>
            </p:nvGrpSpPr>
            <p:grpSpPr>
              <a:xfrm>
                <a:off x="9791289" y="2376732"/>
                <a:ext cx="188418" cy="204368"/>
                <a:chOff x="6207667" y="1018040"/>
                <a:chExt cx="248285" cy="269304"/>
              </a:xfrm>
            </p:grpSpPr>
            <p:sp>
              <p:nvSpPr>
                <p:cNvPr id="385" name="Freeform: Shape 384">
                  <a:extLst>
                    <a:ext uri="{FF2B5EF4-FFF2-40B4-BE49-F238E27FC236}">
                      <a16:creationId xmlns:a16="http://schemas.microsoft.com/office/drawing/2014/main" id="{6C0C2617-DD6A-4865-AB00-91334EF14518}"/>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386" name="Oval 385">
                  <a:extLst>
                    <a:ext uri="{FF2B5EF4-FFF2-40B4-BE49-F238E27FC236}">
                      <a16:creationId xmlns:a16="http://schemas.microsoft.com/office/drawing/2014/main" id="{9DEBE3D9-A9E9-4EBF-AF29-974AA2DCD056}"/>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grpSp>
            <p:nvGrpSpPr>
              <p:cNvPr id="372" name="Group 371">
                <a:extLst>
                  <a:ext uri="{FF2B5EF4-FFF2-40B4-BE49-F238E27FC236}">
                    <a16:creationId xmlns:a16="http://schemas.microsoft.com/office/drawing/2014/main" id="{6ADAC19B-4A6C-4947-AE26-826B6D73808E}"/>
                  </a:ext>
                </a:extLst>
              </p:cNvPr>
              <p:cNvGrpSpPr/>
              <p:nvPr/>
            </p:nvGrpSpPr>
            <p:grpSpPr>
              <a:xfrm>
                <a:off x="9794636" y="4323305"/>
                <a:ext cx="188418" cy="204368"/>
                <a:chOff x="6207667" y="1018040"/>
                <a:chExt cx="248285" cy="269304"/>
              </a:xfrm>
            </p:grpSpPr>
            <p:sp>
              <p:nvSpPr>
                <p:cNvPr id="383" name="Freeform: Shape 382">
                  <a:extLst>
                    <a:ext uri="{FF2B5EF4-FFF2-40B4-BE49-F238E27FC236}">
                      <a16:creationId xmlns:a16="http://schemas.microsoft.com/office/drawing/2014/main" id="{DDBBB8EB-E8C4-4FF2-A229-6B409C8EF884}"/>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384" name="Oval 383">
                  <a:extLst>
                    <a:ext uri="{FF2B5EF4-FFF2-40B4-BE49-F238E27FC236}">
                      <a16:creationId xmlns:a16="http://schemas.microsoft.com/office/drawing/2014/main" id="{6523D92F-D105-495D-9463-27CE98042B66}"/>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grpSp>
            <p:nvGrpSpPr>
              <p:cNvPr id="373" name="Group 372">
                <a:extLst>
                  <a:ext uri="{FF2B5EF4-FFF2-40B4-BE49-F238E27FC236}">
                    <a16:creationId xmlns:a16="http://schemas.microsoft.com/office/drawing/2014/main" id="{1F57D135-2B32-4E8E-B319-833DFF5FA78F}"/>
                  </a:ext>
                </a:extLst>
              </p:cNvPr>
              <p:cNvGrpSpPr/>
              <p:nvPr/>
            </p:nvGrpSpPr>
            <p:grpSpPr>
              <a:xfrm>
                <a:off x="9797890" y="5302398"/>
                <a:ext cx="188418" cy="204368"/>
                <a:chOff x="6207667" y="1018040"/>
                <a:chExt cx="248285" cy="269304"/>
              </a:xfrm>
            </p:grpSpPr>
            <p:sp>
              <p:nvSpPr>
                <p:cNvPr id="381" name="Freeform: Shape 380">
                  <a:extLst>
                    <a:ext uri="{FF2B5EF4-FFF2-40B4-BE49-F238E27FC236}">
                      <a16:creationId xmlns:a16="http://schemas.microsoft.com/office/drawing/2014/main" id="{FF58F9F9-B83D-4E3D-B518-0B464AE14A9C}"/>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382" name="Oval 381">
                  <a:extLst>
                    <a:ext uri="{FF2B5EF4-FFF2-40B4-BE49-F238E27FC236}">
                      <a16:creationId xmlns:a16="http://schemas.microsoft.com/office/drawing/2014/main" id="{1F220652-5A55-48E8-866F-2A1F4A2FF4BC}"/>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cxnSp>
            <p:nvCxnSpPr>
              <p:cNvPr id="374" name="Straight Arrow Connector 373">
                <a:extLst>
                  <a:ext uri="{FF2B5EF4-FFF2-40B4-BE49-F238E27FC236}">
                    <a16:creationId xmlns:a16="http://schemas.microsoft.com/office/drawing/2014/main" id="{0B553090-ABF7-47CD-9FD2-451DC72026CD}"/>
                  </a:ext>
                </a:extLst>
              </p:cNvPr>
              <p:cNvCxnSpPr>
                <a:cxnSpLocks/>
                <a:stCxn id="384" idx="6"/>
              </p:cNvCxnSpPr>
              <p:nvPr/>
            </p:nvCxnSpPr>
            <p:spPr>
              <a:xfrm flipV="1">
                <a:off x="9936382" y="4425137"/>
                <a:ext cx="306508" cy="352"/>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75" name="Straight Arrow Connector 374">
                <a:extLst>
                  <a:ext uri="{FF2B5EF4-FFF2-40B4-BE49-F238E27FC236}">
                    <a16:creationId xmlns:a16="http://schemas.microsoft.com/office/drawing/2014/main" id="{30F4E7D8-01D5-4C52-9890-B1D1D37CA788}"/>
                  </a:ext>
                </a:extLst>
              </p:cNvPr>
              <p:cNvCxnSpPr>
                <a:cxnSpLocks/>
                <a:stCxn id="386" idx="6"/>
              </p:cNvCxnSpPr>
              <p:nvPr/>
            </p:nvCxnSpPr>
            <p:spPr>
              <a:xfrm flipV="1">
                <a:off x="9933035" y="2477743"/>
                <a:ext cx="309855" cy="1173"/>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76" name="Straight Arrow Connector 375">
                <a:extLst>
                  <a:ext uri="{FF2B5EF4-FFF2-40B4-BE49-F238E27FC236}">
                    <a16:creationId xmlns:a16="http://schemas.microsoft.com/office/drawing/2014/main" id="{43A92BC2-795D-42FD-8170-206F8D1B7E84}"/>
                  </a:ext>
                </a:extLst>
              </p:cNvPr>
              <p:cNvCxnSpPr>
                <a:cxnSpLocks/>
                <a:endCxn id="389" idx="3"/>
              </p:cNvCxnSpPr>
              <p:nvPr/>
            </p:nvCxnSpPr>
            <p:spPr>
              <a:xfrm>
                <a:off x="9625423" y="3452782"/>
                <a:ext cx="165866" cy="0"/>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77" name="Straight Arrow Connector 376">
                <a:extLst>
                  <a:ext uri="{FF2B5EF4-FFF2-40B4-BE49-F238E27FC236}">
                    <a16:creationId xmlns:a16="http://schemas.microsoft.com/office/drawing/2014/main" id="{29BF9BA1-9571-4F3C-B044-06B4CF034275}"/>
                  </a:ext>
                </a:extLst>
              </p:cNvPr>
              <p:cNvCxnSpPr>
                <a:cxnSpLocks/>
                <a:stCxn id="390" idx="6"/>
              </p:cNvCxnSpPr>
              <p:nvPr/>
            </p:nvCxnSpPr>
            <p:spPr>
              <a:xfrm flipV="1">
                <a:off x="9933035" y="3451440"/>
                <a:ext cx="309855" cy="1342"/>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78" name="Straight Arrow Connector 377">
                <a:extLst>
                  <a:ext uri="{FF2B5EF4-FFF2-40B4-BE49-F238E27FC236}">
                    <a16:creationId xmlns:a16="http://schemas.microsoft.com/office/drawing/2014/main" id="{A05074EF-AFD3-4564-824A-C1B248A113A5}"/>
                  </a:ext>
                </a:extLst>
              </p:cNvPr>
              <p:cNvCxnSpPr>
                <a:cxnSpLocks/>
                <a:stCxn id="382" idx="6"/>
              </p:cNvCxnSpPr>
              <p:nvPr/>
            </p:nvCxnSpPr>
            <p:spPr>
              <a:xfrm>
                <a:off x="9939636" y="5404582"/>
                <a:ext cx="304595" cy="783"/>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79" name="Rectangle 378">
                <a:extLst>
                  <a:ext uri="{FF2B5EF4-FFF2-40B4-BE49-F238E27FC236}">
                    <a16:creationId xmlns:a16="http://schemas.microsoft.com/office/drawing/2014/main" id="{26CE5ED4-4294-498B-AA52-A5401720616B}"/>
                  </a:ext>
                </a:extLst>
              </p:cNvPr>
              <p:cNvSpPr/>
              <p:nvPr/>
            </p:nvSpPr>
            <p:spPr bwMode="auto">
              <a:xfrm>
                <a:off x="9614773" y="4779373"/>
                <a:ext cx="175815" cy="32235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380" name="Rectangle 379">
                <a:extLst>
                  <a:ext uri="{FF2B5EF4-FFF2-40B4-BE49-F238E27FC236}">
                    <a16:creationId xmlns:a16="http://schemas.microsoft.com/office/drawing/2014/main" id="{B3D1C8FC-AADD-4952-A906-2CD8E0519C47}"/>
                  </a:ext>
                </a:extLst>
              </p:cNvPr>
              <p:cNvSpPr/>
              <p:nvPr/>
            </p:nvSpPr>
            <p:spPr bwMode="auto">
              <a:xfrm>
                <a:off x="9614773" y="2806861"/>
                <a:ext cx="175815" cy="32235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cxnSp>
          <p:nvCxnSpPr>
            <p:cNvPr id="359" name="Straight Arrow Connector 358">
              <a:extLst>
                <a:ext uri="{FF2B5EF4-FFF2-40B4-BE49-F238E27FC236}">
                  <a16:creationId xmlns:a16="http://schemas.microsoft.com/office/drawing/2014/main" id="{EA695349-5428-41A2-890D-3E3E3E3A5591}"/>
                </a:ext>
              </a:extLst>
            </p:cNvPr>
            <p:cNvCxnSpPr>
              <a:cxnSpLocks/>
              <a:endCxn id="363" idx="6"/>
            </p:cNvCxnSpPr>
            <p:nvPr/>
          </p:nvCxnSpPr>
          <p:spPr>
            <a:xfrm flipH="1" flipV="1">
              <a:off x="9933035" y="6251942"/>
              <a:ext cx="296887" cy="4991"/>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60" name="Group 359">
              <a:extLst>
                <a:ext uri="{FF2B5EF4-FFF2-40B4-BE49-F238E27FC236}">
                  <a16:creationId xmlns:a16="http://schemas.microsoft.com/office/drawing/2014/main" id="{FBB84B19-C088-46A4-81E1-5FFA02C06536}"/>
                </a:ext>
              </a:extLst>
            </p:cNvPr>
            <p:cNvGrpSpPr/>
            <p:nvPr/>
          </p:nvGrpSpPr>
          <p:grpSpPr>
            <a:xfrm>
              <a:off x="9791289" y="6149758"/>
              <a:ext cx="188418" cy="204368"/>
              <a:chOff x="6207667" y="1018040"/>
              <a:chExt cx="248285" cy="269304"/>
            </a:xfrm>
          </p:grpSpPr>
          <p:sp>
            <p:nvSpPr>
              <p:cNvPr id="362" name="Freeform: Shape 361">
                <a:extLst>
                  <a:ext uri="{FF2B5EF4-FFF2-40B4-BE49-F238E27FC236}">
                    <a16:creationId xmlns:a16="http://schemas.microsoft.com/office/drawing/2014/main" id="{D9AD5293-CA6C-4E4C-B815-BBB5B989C6EA}"/>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363" name="Oval 362">
                <a:extLst>
                  <a:ext uri="{FF2B5EF4-FFF2-40B4-BE49-F238E27FC236}">
                    <a16:creationId xmlns:a16="http://schemas.microsoft.com/office/drawing/2014/main" id="{B4710502-8965-49EC-B99C-28D5F45741B5}"/>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sp>
          <p:nvSpPr>
            <p:cNvPr id="361" name="Rectangle 28">
              <a:extLst>
                <a:ext uri="{FF2B5EF4-FFF2-40B4-BE49-F238E27FC236}">
                  <a16:creationId xmlns:a16="http://schemas.microsoft.com/office/drawing/2014/main" id="{FAE30D8F-E085-4EA6-988C-FFCEF03A45C1}"/>
                </a:ext>
              </a:extLst>
            </p:cNvPr>
            <p:cNvSpPr/>
            <p:nvPr/>
          </p:nvSpPr>
          <p:spPr bwMode="auto">
            <a:xfrm rot="5400000">
              <a:off x="9277721" y="5745522"/>
              <a:ext cx="845881" cy="171779"/>
            </a:xfrm>
            <a:custGeom>
              <a:avLst/>
              <a:gdLst>
                <a:gd name="connsiteX0" fmla="*/ 0 w 4891229"/>
                <a:gd name="connsiteY0" fmla="*/ 0 h 2229188"/>
                <a:gd name="connsiteX1" fmla="*/ 4891229 w 4891229"/>
                <a:gd name="connsiteY1" fmla="*/ 0 h 2229188"/>
                <a:gd name="connsiteX2" fmla="*/ 4891229 w 4891229"/>
                <a:gd name="connsiteY2" fmla="*/ 2229188 h 2229188"/>
                <a:gd name="connsiteX3" fmla="*/ 0 w 4891229"/>
                <a:gd name="connsiteY3" fmla="*/ 2229188 h 2229188"/>
                <a:gd name="connsiteX4" fmla="*/ 0 w 4891229"/>
                <a:gd name="connsiteY4" fmla="*/ 0 h 2229188"/>
                <a:gd name="connsiteX0" fmla="*/ 4891229 w 4982669"/>
                <a:gd name="connsiteY0" fmla="*/ 0 h 2229188"/>
                <a:gd name="connsiteX1" fmla="*/ 4891229 w 4982669"/>
                <a:gd name="connsiteY1" fmla="*/ 2229188 h 2229188"/>
                <a:gd name="connsiteX2" fmla="*/ 0 w 4982669"/>
                <a:gd name="connsiteY2" fmla="*/ 2229188 h 2229188"/>
                <a:gd name="connsiteX3" fmla="*/ 0 w 4982669"/>
                <a:gd name="connsiteY3" fmla="*/ 0 h 2229188"/>
                <a:gd name="connsiteX4" fmla="*/ 4982669 w 4982669"/>
                <a:gd name="connsiteY4" fmla="*/ 91440 h 2229188"/>
                <a:gd name="connsiteX0" fmla="*/ 4891229 w 4891229"/>
                <a:gd name="connsiteY0" fmla="*/ 0 h 2229188"/>
                <a:gd name="connsiteX1" fmla="*/ 4891229 w 4891229"/>
                <a:gd name="connsiteY1" fmla="*/ 2229188 h 2229188"/>
                <a:gd name="connsiteX2" fmla="*/ 0 w 4891229"/>
                <a:gd name="connsiteY2" fmla="*/ 2229188 h 2229188"/>
                <a:gd name="connsiteX3" fmla="*/ 0 w 4891229"/>
                <a:gd name="connsiteY3" fmla="*/ 0 h 2229188"/>
              </a:gdLst>
              <a:ahLst/>
              <a:cxnLst>
                <a:cxn ang="0">
                  <a:pos x="connsiteX0" y="connsiteY0"/>
                </a:cxn>
                <a:cxn ang="0">
                  <a:pos x="connsiteX1" y="connsiteY1"/>
                </a:cxn>
                <a:cxn ang="0">
                  <a:pos x="connsiteX2" y="connsiteY2"/>
                </a:cxn>
                <a:cxn ang="0">
                  <a:pos x="connsiteX3" y="connsiteY3"/>
                </a:cxn>
              </a:cxnLst>
              <a:rect l="l" t="t" r="r" b="b"/>
              <a:pathLst>
                <a:path w="4891229" h="2229188">
                  <a:moveTo>
                    <a:pt x="4891229" y="0"/>
                  </a:moveTo>
                  <a:lnTo>
                    <a:pt x="4891229" y="2229188"/>
                  </a:lnTo>
                  <a:lnTo>
                    <a:pt x="0" y="2229188"/>
                  </a:lnTo>
                  <a:lnTo>
                    <a:pt x="0" y="0"/>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sp>
        <p:nvSpPr>
          <p:cNvPr id="4134" name="TextBox 4133">
            <a:extLst>
              <a:ext uri="{FF2B5EF4-FFF2-40B4-BE49-F238E27FC236}">
                <a16:creationId xmlns:a16="http://schemas.microsoft.com/office/drawing/2014/main" id="{5015F6FF-68FA-4588-9C83-85A1C8B5FB3F}"/>
              </a:ext>
            </a:extLst>
          </p:cNvPr>
          <p:cNvSpPr txBox="1"/>
          <p:nvPr/>
        </p:nvSpPr>
        <p:spPr>
          <a:xfrm>
            <a:off x="272624" y="1021757"/>
            <a:ext cx="575479" cy="307777"/>
          </a:xfrm>
          <a:prstGeom prst="rect">
            <a:avLst/>
          </a:prstGeom>
          <a:noFill/>
        </p:spPr>
        <p:txBody>
          <a:bodyPr wrap="none" lIns="0" tIns="0" rIns="0" bIns="0" rtlCol="0">
            <a:spAutoFit/>
          </a:bodyPr>
          <a:lstStyle/>
          <a:p>
            <a:pPr algn="ctr"/>
            <a:r>
              <a:rPr lang="en-US" sz="2000">
                <a:solidFill>
                  <a:srgbClr val="202192"/>
                </a:solidFill>
                <a:latin typeface="+mj-lt"/>
              </a:rPr>
              <a:t>VM 1</a:t>
            </a:r>
          </a:p>
        </p:txBody>
      </p:sp>
      <p:sp>
        <p:nvSpPr>
          <p:cNvPr id="4135" name="TextBox 4134">
            <a:extLst>
              <a:ext uri="{FF2B5EF4-FFF2-40B4-BE49-F238E27FC236}">
                <a16:creationId xmlns:a16="http://schemas.microsoft.com/office/drawing/2014/main" id="{32264546-D355-4387-BE22-26ECE22B1E5F}"/>
              </a:ext>
            </a:extLst>
          </p:cNvPr>
          <p:cNvSpPr txBox="1"/>
          <p:nvPr/>
        </p:nvSpPr>
        <p:spPr>
          <a:xfrm>
            <a:off x="3661594" y="993551"/>
            <a:ext cx="615553" cy="307777"/>
          </a:xfrm>
          <a:prstGeom prst="rect">
            <a:avLst/>
          </a:prstGeom>
          <a:noFill/>
        </p:spPr>
        <p:txBody>
          <a:bodyPr wrap="none" lIns="0" tIns="0" rIns="0" bIns="0" rtlCol="0">
            <a:spAutoFit/>
          </a:bodyPr>
          <a:lstStyle/>
          <a:p>
            <a:pPr algn="ctr"/>
            <a:r>
              <a:rPr lang="en-US" sz="2000">
                <a:solidFill>
                  <a:srgbClr val="202192"/>
                </a:solidFill>
                <a:latin typeface="+mj-lt"/>
              </a:rPr>
              <a:t>VM 2</a:t>
            </a:r>
          </a:p>
        </p:txBody>
      </p:sp>
      <p:sp>
        <p:nvSpPr>
          <p:cNvPr id="4136" name="TextBox 4135">
            <a:extLst>
              <a:ext uri="{FF2B5EF4-FFF2-40B4-BE49-F238E27FC236}">
                <a16:creationId xmlns:a16="http://schemas.microsoft.com/office/drawing/2014/main" id="{548BBA2D-F4FD-42F4-ABFA-7C9E31E042C1}"/>
              </a:ext>
            </a:extLst>
          </p:cNvPr>
          <p:cNvSpPr txBox="1"/>
          <p:nvPr/>
        </p:nvSpPr>
        <p:spPr>
          <a:xfrm>
            <a:off x="7065039" y="1029538"/>
            <a:ext cx="615554" cy="307777"/>
          </a:xfrm>
          <a:prstGeom prst="rect">
            <a:avLst/>
          </a:prstGeom>
          <a:noFill/>
        </p:spPr>
        <p:txBody>
          <a:bodyPr wrap="none" lIns="0" tIns="0" rIns="0" bIns="0" rtlCol="0">
            <a:spAutoFit/>
          </a:bodyPr>
          <a:lstStyle/>
          <a:p>
            <a:pPr algn="ctr"/>
            <a:r>
              <a:rPr lang="en-US" sz="2000">
                <a:solidFill>
                  <a:srgbClr val="202192"/>
                </a:solidFill>
                <a:latin typeface="+mj-lt"/>
              </a:rPr>
              <a:t>VM 3</a:t>
            </a:r>
          </a:p>
        </p:txBody>
      </p:sp>
      <p:grpSp>
        <p:nvGrpSpPr>
          <p:cNvPr id="435" name="Group 434">
            <a:extLst>
              <a:ext uri="{FF2B5EF4-FFF2-40B4-BE49-F238E27FC236}">
                <a16:creationId xmlns:a16="http://schemas.microsoft.com/office/drawing/2014/main" id="{A005B082-31FB-46B7-A481-639BC149703C}"/>
              </a:ext>
            </a:extLst>
          </p:cNvPr>
          <p:cNvGrpSpPr/>
          <p:nvPr/>
        </p:nvGrpSpPr>
        <p:grpSpPr>
          <a:xfrm>
            <a:off x="7906725" y="1087193"/>
            <a:ext cx="972755" cy="1134919"/>
            <a:chOff x="4704310" y="2907296"/>
            <a:chExt cx="1120837" cy="1305667"/>
          </a:xfrm>
        </p:grpSpPr>
        <p:grpSp>
          <p:nvGrpSpPr>
            <p:cNvPr id="436" name="!!AppA">
              <a:extLst>
                <a:ext uri="{FF2B5EF4-FFF2-40B4-BE49-F238E27FC236}">
                  <a16:creationId xmlns:a16="http://schemas.microsoft.com/office/drawing/2014/main" id="{75DEFCF9-6AAA-440C-8D30-080D1CA20310}"/>
                </a:ext>
              </a:extLst>
            </p:cNvPr>
            <p:cNvGrpSpPr/>
            <p:nvPr/>
          </p:nvGrpSpPr>
          <p:grpSpPr>
            <a:xfrm>
              <a:off x="4704310" y="2907296"/>
              <a:ext cx="1041365" cy="1214927"/>
              <a:chOff x="3444425" y="1954650"/>
              <a:chExt cx="1400539" cy="1633964"/>
            </a:xfrm>
          </p:grpSpPr>
          <p:pic>
            <p:nvPicPr>
              <p:cNvPr id="448" name="Graphic 447">
                <a:extLst>
                  <a:ext uri="{FF2B5EF4-FFF2-40B4-BE49-F238E27FC236}">
                    <a16:creationId xmlns:a16="http://schemas.microsoft.com/office/drawing/2014/main" id="{B69BB5AB-EEAF-45E1-B105-439309466CEF}"/>
                  </a:ext>
                </a:extLst>
              </p:cNvPr>
              <p:cNvPicPr>
                <a:picLocks noChangeAspect="1"/>
              </p:cNvPicPr>
              <p:nvPr/>
            </p:nvPicPr>
            <p:blipFill>
              <a:blip r:embed="rId20">
                <a:extLst>
                  <a:ext uri="{28A0092B-C50C-407E-A947-70E740481C1C}">
                    <a14:useLocalDpi xmlns:a14="http://schemas.microsoft.com/office/drawing/2010/main"/>
                  </a:ext>
                  <a:ext uri="{96DAC541-7B7A-43D3-8B79-37D633B846F1}">
                    <asvg:svgBlip xmlns:asvg="http://schemas.microsoft.com/office/drawing/2016/SVG/main" r:embed="rId21"/>
                  </a:ext>
                </a:extLst>
              </a:blip>
              <a:srcRect/>
              <a:stretch/>
            </p:blipFill>
            <p:spPr>
              <a:xfrm>
                <a:off x="3444425" y="1954650"/>
                <a:ext cx="1400539" cy="1633964"/>
              </a:xfrm>
              <a:prstGeom prst="rect">
                <a:avLst/>
              </a:prstGeom>
            </p:spPr>
          </p:pic>
          <p:sp>
            <p:nvSpPr>
              <p:cNvPr id="449" name="TextBox 448">
                <a:extLst>
                  <a:ext uri="{FF2B5EF4-FFF2-40B4-BE49-F238E27FC236}">
                    <a16:creationId xmlns:a16="http://schemas.microsoft.com/office/drawing/2014/main" id="{36025DB3-9C3C-4943-801C-890B388CE87D}"/>
                  </a:ext>
                </a:extLst>
              </p:cNvPr>
              <p:cNvSpPr txBox="1"/>
              <p:nvPr/>
            </p:nvSpPr>
            <p:spPr>
              <a:xfrm>
                <a:off x="3526364" y="2429760"/>
                <a:ext cx="1153805" cy="333345"/>
              </a:xfrm>
              <a:prstGeom prst="rect">
                <a:avLst/>
              </a:prstGeom>
              <a:noFill/>
            </p:spPr>
            <p:txBody>
              <a:bodyPr wrap="none" lIns="0" tIns="0" rIns="0" bIns="0" rtlCol="0">
                <a:spAutoFit/>
              </a:bodyPr>
              <a:lstStyle/>
              <a:p>
                <a:pPr algn="ctr"/>
                <a:r>
                  <a:rPr lang="en-US" sz="1400">
                    <a:solidFill>
                      <a:srgbClr val="202192"/>
                    </a:solidFill>
                    <a:latin typeface="+mj-lt"/>
                  </a:rPr>
                  <a:t>Service B</a:t>
                </a:r>
              </a:p>
            </p:txBody>
          </p:sp>
        </p:grpSp>
        <p:grpSp>
          <p:nvGrpSpPr>
            <p:cNvPr id="437" name="!!Sidecar">
              <a:extLst>
                <a:ext uri="{FF2B5EF4-FFF2-40B4-BE49-F238E27FC236}">
                  <a16:creationId xmlns:a16="http://schemas.microsoft.com/office/drawing/2014/main" id="{87C1E21A-99D6-471E-9052-486727858954}"/>
                </a:ext>
              </a:extLst>
            </p:cNvPr>
            <p:cNvGrpSpPr/>
            <p:nvPr/>
          </p:nvGrpSpPr>
          <p:grpSpPr>
            <a:xfrm>
              <a:off x="5298110" y="3595894"/>
              <a:ext cx="527037" cy="617069"/>
              <a:chOff x="8298598" y="2543027"/>
              <a:chExt cx="1186830" cy="1389573"/>
            </a:xfrm>
          </p:grpSpPr>
          <p:sp>
            <p:nvSpPr>
              <p:cNvPr id="439" name="Freeform: Shape 438">
                <a:extLst>
                  <a:ext uri="{FF2B5EF4-FFF2-40B4-BE49-F238E27FC236}">
                    <a16:creationId xmlns:a16="http://schemas.microsoft.com/office/drawing/2014/main" id="{66AA5141-DA30-4560-88E1-044E012D308F}"/>
                  </a:ext>
                </a:extLst>
              </p:cNvPr>
              <p:cNvSpPr/>
              <p:nvPr/>
            </p:nvSpPr>
            <p:spPr>
              <a:xfrm>
                <a:off x="8359990" y="2640643"/>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202192"/>
              </a:solidFill>
              <a:ln w="8202" cap="flat">
                <a:noFill/>
                <a:prstDash val="solid"/>
                <a:miter/>
              </a:ln>
            </p:spPr>
            <p:txBody>
              <a:bodyPr rtlCol="0" anchor="ctr"/>
              <a:lstStyle/>
              <a:p>
                <a:endParaRPr lang="en-US"/>
              </a:p>
            </p:txBody>
          </p:sp>
          <p:sp>
            <p:nvSpPr>
              <p:cNvPr id="440" name="Freeform: Shape 439">
                <a:extLst>
                  <a:ext uri="{FF2B5EF4-FFF2-40B4-BE49-F238E27FC236}">
                    <a16:creationId xmlns:a16="http://schemas.microsoft.com/office/drawing/2014/main" id="{847FF953-2A74-4D42-A77E-C1C2E5487DDE}"/>
                  </a:ext>
                </a:extLst>
              </p:cNvPr>
              <p:cNvSpPr/>
              <p:nvPr/>
            </p:nvSpPr>
            <p:spPr>
              <a:xfrm>
                <a:off x="8298598" y="2543027"/>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FFFFFF"/>
              </a:solidFill>
              <a:ln w="8202" cap="flat">
                <a:noFill/>
                <a:prstDash val="solid"/>
                <a:miter/>
              </a:ln>
              <a:effectLst>
                <a:outerShdw blurRad="63500" sx="102000" sy="102000" algn="ctr" rotWithShape="0">
                  <a:prstClr val="black">
                    <a:alpha val="40000"/>
                  </a:prstClr>
                </a:outerShdw>
              </a:effectLst>
            </p:spPr>
            <p:txBody>
              <a:bodyPr rtlCol="0" anchor="ctr"/>
              <a:lstStyle/>
              <a:p>
                <a:endParaRPr lang="en-US"/>
              </a:p>
            </p:txBody>
          </p:sp>
          <p:grpSp>
            <p:nvGrpSpPr>
              <p:cNvPr id="441" name="Graphic 11">
                <a:extLst>
                  <a:ext uri="{FF2B5EF4-FFF2-40B4-BE49-F238E27FC236}">
                    <a16:creationId xmlns:a16="http://schemas.microsoft.com/office/drawing/2014/main" id="{F187A679-2B26-4BC1-90E5-BDD873A09011}"/>
                  </a:ext>
                </a:extLst>
              </p:cNvPr>
              <p:cNvGrpSpPr/>
              <p:nvPr/>
            </p:nvGrpSpPr>
            <p:grpSpPr>
              <a:xfrm>
                <a:off x="8386477" y="2846026"/>
                <a:ext cx="952402" cy="699902"/>
                <a:chOff x="8386477" y="2846026"/>
                <a:chExt cx="952402" cy="699902"/>
              </a:xfrm>
            </p:grpSpPr>
            <p:sp>
              <p:nvSpPr>
                <p:cNvPr id="442" name="Freeform: Shape 441">
                  <a:extLst>
                    <a:ext uri="{FF2B5EF4-FFF2-40B4-BE49-F238E27FC236}">
                      <a16:creationId xmlns:a16="http://schemas.microsoft.com/office/drawing/2014/main" id="{B9BB1423-1BA7-46CA-B5B8-98EF0F49FE0E}"/>
                    </a:ext>
                  </a:extLst>
                </p:cNvPr>
                <p:cNvSpPr/>
                <p:nvPr/>
              </p:nvSpPr>
              <p:spPr>
                <a:xfrm>
                  <a:off x="8386477" y="3024839"/>
                  <a:ext cx="952402" cy="423390"/>
                </a:xfrm>
                <a:custGeom>
                  <a:avLst/>
                  <a:gdLst>
                    <a:gd name="connsiteX0" fmla="*/ 233026 w 952402"/>
                    <a:gd name="connsiteY0" fmla="*/ 323464 h 423390"/>
                    <a:gd name="connsiteX1" fmla="*/ 162392 w 952402"/>
                    <a:gd name="connsiteY1" fmla="*/ 323464 h 423390"/>
                    <a:gd name="connsiteX2" fmla="*/ 162392 w 952402"/>
                    <a:gd name="connsiteY2" fmla="*/ 301267 h 423390"/>
                    <a:gd name="connsiteX3" fmla="*/ 142011 w 952402"/>
                    <a:gd name="connsiteY3" fmla="*/ 319750 h 423390"/>
                    <a:gd name="connsiteX4" fmla="*/ 100753 w 952402"/>
                    <a:gd name="connsiteY4" fmla="*/ 329900 h 423390"/>
                    <a:gd name="connsiteX5" fmla="*/ 34740 w 952402"/>
                    <a:gd name="connsiteY5" fmla="*/ 304237 h 423390"/>
                    <a:gd name="connsiteX6" fmla="*/ 83 w 952402"/>
                    <a:gd name="connsiteY6" fmla="*/ 223289 h 423390"/>
                    <a:gd name="connsiteX7" fmla="*/ 35648 w 952402"/>
                    <a:gd name="connsiteY7" fmla="*/ 141515 h 423390"/>
                    <a:gd name="connsiteX8" fmla="*/ 100423 w 952402"/>
                    <a:gd name="connsiteY8" fmla="*/ 116761 h 423390"/>
                    <a:gd name="connsiteX9" fmla="*/ 140526 w 952402"/>
                    <a:gd name="connsiteY9" fmla="*/ 125755 h 423390"/>
                    <a:gd name="connsiteX10" fmla="*/ 162640 w 952402"/>
                    <a:gd name="connsiteY10" fmla="*/ 142753 h 423390"/>
                    <a:gd name="connsiteX11" fmla="*/ 162640 w 952402"/>
                    <a:gd name="connsiteY11" fmla="*/ 0 h 423390"/>
                    <a:gd name="connsiteX12" fmla="*/ 233274 w 952402"/>
                    <a:gd name="connsiteY12" fmla="*/ 0 h 423390"/>
                    <a:gd name="connsiteX13" fmla="*/ 164620 w 952402"/>
                    <a:gd name="connsiteY13" fmla="*/ 223537 h 423390"/>
                    <a:gd name="connsiteX14" fmla="*/ 151418 w 952402"/>
                    <a:gd name="connsiteY14" fmla="*/ 191355 h 423390"/>
                    <a:gd name="connsiteX15" fmla="*/ 118906 w 952402"/>
                    <a:gd name="connsiteY15" fmla="*/ 178318 h 423390"/>
                    <a:gd name="connsiteX16" fmla="*/ 84250 w 952402"/>
                    <a:gd name="connsiteY16" fmla="*/ 194243 h 423390"/>
                    <a:gd name="connsiteX17" fmla="*/ 84250 w 952402"/>
                    <a:gd name="connsiteY17" fmla="*/ 253242 h 423390"/>
                    <a:gd name="connsiteX18" fmla="*/ 118906 w 952402"/>
                    <a:gd name="connsiteY18" fmla="*/ 269086 h 423390"/>
                    <a:gd name="connsiteX19" fmla="*/ 151418 w 952402"/>
                    <a:gd name="connsiteY19" fmla="*/ 255800 h 423390"/>
                    <a:gd name="connsiteX20" fmla="*/ 164620 w 952402"/>
                    <a:gd name="connsiteY20" fmla="*/ 223537 h 423390"/>
                    <a:gd name="connsiteX21" fmla="*/ 497986 w 952402"/>
                    <a:gd name="connsiteY21" fmla="*/ 323464 h 423390"/>
                    <a:gd name="connsiteX22" fmla="*/ 427352 w 952402"/>
                    <a:gd name="connsiteY22" fmla="*/ 323464 h 423390"/>
                    <a:gd name="connsiteX23" fmla="*/ 427352 w 952402"/>
                    <a:gd name="connsiteY23" fmla="*/ 301267 h 423390"/>
                    <a:gd name="connsiteX24" fmla="*/ 407218 w 952402"/>
                    <a:gd name="connsiteY24" fmla="*/ 319750 h 423390"/>
                    <a:gd name="connsiteX25" fmla="*/ 365960 w 952402"/>
                    <a:gd name="connsiteY25" fmla="*/ 329900 h 423390"/>
                    <a:gd name="connsiteX26" fmla="*/ 299947 w 952402"/>
                    <a:gd name="connsiteY26" fmla="*/ 304237 h 423390"/>
                    <a:gd name="connsiteX27" fmla="*/ 265290 w 952402"/>
                    <a:gd name="connsiteY27" fmla="*/ 223289 h 423390"/>
                    <a:gd name="connsiteX28" fmla="*/ 299947 w 952402"/>
                    <a:gd name="connsiteY28" fmla="*/ 141515 h 423390"/>
                    <a:gd name="connsiteX29" fmla="*/ 364805 w 952402"/>
                    <a:gd name="connsiteY29" fmla="*/ 116761 h 423390"/>
                    <a:gd name="connsiteX30" fmla="*/ 404825 w 952402"/>
                    <a:gd name="connsiteY30" fmla="*/ 125755 h 423390"/>
                    <a:gd name="connsiteX31" fmla="*/ 427022 w 952402"/>
                    <a:gd name="connsiteY31" fmla="*/ 142753 h 423390"/>
                    <a:gd name="connsiteX32" fmla="*/ 427022 w 952402"/>
                    <a:gd name="connsiteY32" fmla="*/ 123609 h 423390"/>
                    <a:gd name="connsiteX33" fmla="*/ 497986 w 952402"/>
                    <a:gd name="connsiteY33" fmla="*/ 123609 h 423390"/>
                    <a:gd name="connsiteX34" fmla="*/ 429497 w 952402"/>
                    <a:gd name="connsiteY34" fmla="*/ 223537 h 423390"/>
                    <a:gd name="connsiteX35" fmla="*/ 416130 w 952402"/>
                    <a:gd name="connsiteY35" fmla="*/ 191355 h 423390"/>
                    <a:gd name="connsiteX36" fmla="*/ 383866 w 952402"/>
                    <a:gd name="connsiteY36" fmla="*/ 178318 h 423390"/>
                    <a:gd name="connsiteX37" fmla="*/ 349457 w 952402"/>
                    <a:gd name="connsiteY37" fmla="*/ 193996 h 423390"/>
                    <a:gd name="connsiteX38" fmla="*/ 349457 w 952402"/>
                    <a:gd name="connsiteY38" fmla="*/ 252995 h 423390"/>
                    <a:gd name="connsiteX39" fmla="*/ 383866 w 952402"/>
                    <a:gd name="connsiteY39" fmla="*/ 269086 h 423390"/>
                    <a:gd name="connsiteX40" fmla="*/ 416212 w 952402"/>
                    <a:gd name="connsiteY40" fmla="*/ 255965 h 423390"/>
                    <a:gd name="connsiteX41" fmla="*/ 429497 w 952402"/>
                    <a:gd name="connsiteY41" fmla="*/ 223537 h 423390"/>
                    <a:gd name="connsiteX42" fmla="*/ 770867 w 952402"/>
                    <a:gd name="connsiteY42" fmla="*/ 223537 h 423390"/>
                    <a:gd name="connsiteX43" fmla="*/ 735302 w 952402"/>
                    <a:gd name="connsiteY43" fmla="*/ 305393 h 423390"/>
                    <a:gd name="connsiteX44" fmla="*/ 670527 w 952402"/>
                    <a:gd name="connsiteY44" fmla="*/ 330148 h 423390"/>
                    <a:gd name="connsiteX45" fmla="*/ 630424 w 952402"/>
                    <a:gd name="connsiteY45" fmla="*/ 321071 h 423390"/>
                    <a:gd name="connsiteX46" fmla="*/ 608227 w 952402"/>
                    <a:gd name="connsiteY46" fmla="*/ 304072 h 423390"/>
                    <a:gd name="connsiteX47" fmla="*/ 608227 w 952402"/>
                    <a:gd name="connsiteY47" fmla="*/ 423391 h 423390"/>
                    <a:gd name="connsiteX48" fmla="*/ 537676 w 952402"/>
                    <a:gd name="connsiteY48" fmla="*/ 423391 h 423390"/>
                    <a:gd name="connsiteX49" fmla="*/ 537676 w 952402"/>
                    <a:gd name="connsiteY49" fmla="*/ 123609 h 423390"/>
                    <a:gd name="connsiteX50" fmla="*/ 608227 w 952402"/>
                    <a:gd name="connsiteY50" fmla="*/ 123609 h 423390"/>
                    <a:gd name="connsiteX51" fmla="*/ 608227 w 952402"/>
                    <a:gd name="connsiteY51" fmla="*/ 145806 h 423390"/>
                    <a:gd name="connsiteX52" fmla="*/ 628691 w 952402"/>
                    <a:gd name="connsiteY52" fmla="*/ 127240 h 423390"/>
                    <a:gd name="connsiteX53" fmla="*/ 669949 w 952402"/>
                    <a:gd name="connsiteY53" fmla="*/ 117173 h 423390"/>
                    <a:gd name="connsiteX54" fmla="*/ 735962 w 952402"/>
                    <a:gd name="connsiteY54" fmla="*/ 142753 h 423390"/>
                    <a:gd name="connsiteX55" fmla="*/ 770867 w 952402"/>
                    <a:gd name="connsiteY55" fmla="*/ 223702 h 423390"/>
                    <a:gd name="connsiteX56" fmla="*/ 697427 w 952402"/>
                    <a:gd name="connsiteY56" fmla="*/ 223537 h 423390"/>
                    <a:gd name="connsiteX57" fmla="*/ 652045 w 952402"/>
                    <a:gd name="connsiteY57" fmla="*/ 178317 h 423390"/>
                    <a:gd name="connsiteX58" fmla="*/ 651796 w 952402"/>
                    <a:gd name="connsiteY58" fmla="*/ 178318 h 423390"/>
                    <a:gd name="connsiteX59" fmla="*/ 606085 w 952402"/>
                    <a:gd name="connsiteY59" fmla="*/ 222705 h 423390"/>
                    <a:gd name="connsiteX60" fmla="*/ 606082 w 952402"/>
                    <a:gd name="connsiteY60" fmla="*/ 223784 h 423390"/>
                    <a:gd name="connsiteX61" fmla="*/ 619450 w 952402"/>
                    <a:gd name="connsiteY61" fmla="*/ 255965 h 423390"/>
                    <a:gd name="connsiteX62" fmla="*/ 651796 w 952402"/>
                    <a:gd name="connsiteY62" fmla="*/ 269086 h 423390"/>
                    <a:gd name="connsiteX63" fmla="*/ 686453 w 952402"/>
                    <a:gd name="connsiteY63" fmla="*/ 253160 h 423390"/>
                    <a:gd name="connsiteX64" fmla="*/ 697427 w 952402"/>
                    <a:gd name="connsiteY64" fmla="*/ 223537 h 423390"/>
                    <a:gd name="connsiteX65" fmla="*/ 952402 w 952402"/>
                    <a:gd name="connsiteY65" fmla="*/ 188880 h 423390"/>
                    <a:gd name="connsiteX66" fmla="*/ 922284 w 952402"/>
                    <a:gd name="connsiteY66" fmla="*/ 181783 h 423390"/>
                    <a:gd name="connsiteX67" fmla="*/ 877065 w 952402"/>
                    <a:gd name="connsiteY67" fmla="*/ 210169 h 423390"/>
                    <a:gd name="connsiteX68" fmla="*/ 873187 w 952402"/>
                    <a:gd name="connsiteY68" fmla="*/ 237977 h 423390"/>
                    <a:gd name="connsiteX69" fmla="*/ 873187 w 952402"/>
                    <a:gd name="connsiteY69" fmla="*/ 323464 h 423390"/>
                    <a:gd name="connsiteX70" fmla="*/ 802553 w 952402"/>
                    <a:gd name="connsiteY70" fmla="*/ 323464 h 423390"/>
                    <a:gd name="connsiteX71" fmla="*/ 802553 w 952402"/>
                    <a:gd name="connsiteY71" fmla="*/ 123609 h 423390"/>
                    <a:gd name="connsiteX72" fmla="*/ 873187 w 952402"/>
                    <a:gd name="connsiteY72" fmla="*/ 123609 h 423390"/>
                    <a:gd name="connsiteX73" fmla="*/ 873187 w 952402"/>
                    <a:gd name="connsiteY73" fmla="*/ 156616 h 423390"/>
                    <a:gd name="connsiteX74" fmla="*/ 897281 w 952402"/>
                    <a:gd name="connsiteY74" fmla="*/ 131366 h 423390"/>
                    <a:gd name="connsiteX75" fmla="*/ 938540 w 952402"/>
                    <a:gd name="connsiteY75" fmla="*/ 121051 h 423390"/>
                    <a:gd name="connsiteX76" fmla="*/ 952320 w 952402"/>
                    <a:gd name="connsiteY76" fmla="*/ 121711 h 423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52402" h="423390">
                      <a:moveTo>
                        <a:pt x="233026" y="323464"/>
                      </a:moveTo>
                      <a:lnTo>
                        <a:pt x="162392" y="323464"/>
                      </a:lnTo>
                      <a:lnTo>
                        <a:pt x="162392" y="301267"/>
                      </a:lnTo>
                      <a:cubicBezTo>
                        <a:pt x="156857" y="308688"/>
                        <a:pt x="149936" y="314965"/>
                        <a:pt x="142011" y="319750"/>
                      </a:cubicBezTo>
                      <a:cubicBezTo>
                        <a:pt x="129372" y="326655"/>
                        <a:pt x="115153" y="330153"/>
                        <a:pt x="100753" y="329900"/>
                      </a:cubicBezTo>
                      <a:cubicBezTo>
                        <a:pt x="76304" y="329952"/>
                        <a:pt x="52734" y="320789"/>
                        <a:pt x="34740" y="304237"/>
                      </a:cubicBezTo>
                      <a:cubicBezTo>
                        <a:pt x="11613" y="283831"/>
                        <a:pt x="-1112" y="254108"/>
                        <a:pt x="83" y="223289"/>
                      </a:cubicBezTo>
                      <a:cubicBezTo>
                        <a:pt x="-1175" y="192029"/>
                        <a:pt x="11924" y="161909"/>
                        <a:pt x="35648" y="141515"/>
                      </a:cubicBezTo>
                      <a:cubicBezTo>
                        <a:pt x="53403" y="125486"/>
                        <a:pt x="76502" y="116658"/>
                        <a:pt x="100423" y="116761"/>
                      </a:cubicBezTo>
                      <a:cubicBezTo>
                        <a:pt x="114299" y="116676"/>
                        <a:pt x="128014" y="119752"/>
                        <a:pt x="140526" y="125755"/>
                      </a:cubicBezTo>
                      <a:cubicBezTo>
                        <a:pt x="148828" y="130094"/>
                        <a:pt x="156311" y="135846"/>
                        <a:pt x="162640" y="142753"/>
                      </a:cubicBezTo>
                      <a:lnTo>
                        <a:pt x="162640" y="0"/>
                      </a:lnTo>
                      <a:lnTo>
                        <a:pt x="233274" y="0"/>
                      </a:lnTo>
                      <a:close/>
                      <a:moveTo>
                        <a:pt x="164620" y="223537"/>
                      </a:moveTo>
                      <a:cubicBezTo>
                        <a:pt x="164879" y="211441"/>
                        <a:pt x="160096" y="199784"/>
                        <a:pt x="151418" y="191355"/>
                      </a:cubicBezTo>
                      <a:cubicBezTo>
                        <a:pt x="142831" y="182729"/>
                        <a:pt x="131074" y="178014"/>
                        <a:pt x="118906" y="178318"/>
                      </a:cubicBezTo>
                      <a:cubicBezTo>
                        <a:pt x="105526" y="178044"/>
                        <a:pt x="92756" y="183911"/>
                        <a:pt x="84250" y="194243"/>
                      </a:cubicBezTo>
                      <a:cubicBezTo>
                        <a:pt x="69618" y="211188"/>
                        <a:pt x="69618" y="236298"/>
                        <a:pt x="84250" y="253242"/>
                      </a:cubicBezTo>
                      <a:cubicBezTo>
                        <a:pt x="92711" y="263625"/>
                        <a:pt x="105519" y="269480"/>
                        <a:pt x="118906" y="269086"/>
                      </a:cubicBezTo>
                      <a:cubicBezTo>
                        <a:pt x="131110" y="269324"/>
                        <a:pt x="142873" y="264517"/>
                        <a:pt x="151418" y="255800"/>
                      </a:cubicBezTo>
                      <a:cubicBezTo>
                        <a:pt x="160108" y="247346"/>
                        <a:pt x="164891" y="235658"/>
                        <a:pt x="164620" y="223537"/>
                      </a:cubicBezTo>
                      <a:close/>
                      <a:moveTo>
                        <a:pt x="497986" y="323464"/>
                      </a:moveTo>
                      <a:lnTo>
                        <a:pt x="427352" y="323464"/>
                      </a:lnTo>
                      <a:lnTo>
                        <a:pt x="427352" y="301267"/>
                      </a:lnTo>
                      <a:cubicBezTo>
                        <a:pt x="421865" y="308641"/>
                        <a:pt x="415034" y="314913"/>
                        <a:pt x="407218" y="319750"/>
                      </a:cubicBezTo>
                      <a:cubicBezTo>
                        <a:pt x="394587" y="326677"/>
                        <a:pt x="380363" y="330176"/>
                        <a:pt x="365960" y="329900"/>
                      </a:cubicBezTo>
                      <a:cubicBezTo>
                        <a:pt x="341508" y="329969"/>
                        <a:pt x="317932" y="320803"/>
                        <a:pt x="299947" y="304237"/>
                      </a:cubicBezTo>
                      <a:cubicBezTo>
                        <a:pt x="276820" y="283831"/>
                        <a:pt x="264095" y="254108"/>
                        <a:pt x="265290" y="223289"/>
                      </a:cubicBezTo>
                      <a:cubicBezTo>
                        <a:pt x="263806" y="192179"/>
                        <a:pt x="276560" y="162084"/>
                        <a:pt x="299947" y="141515"/>
                      </a:cubicBezTo>
                      <a:cubicBezTo>
                        <a:pt x="317737" y="125487"/>
                        <a:pt x="340859" y="116661"/>
                        <a:pt x="364805" y="116761"/>
                      </a:cubicBezTo>
                      <a:cubicBezTo>
                        <a:pt x="378657" y="116666"/>
                        <a:pt x="392346" y="119743"/>
                        <a:pt x="404825" y="125755"/>
                      </a:cubicBezTo>
                      <a:cubicBezTo>
                        <a:pt x="413154" y="130090"/>
                        <a:pt x="420665" y="135842"/>
                        <a:pt x="427022" y="142753"/>
                      </a:cubicBezTo>
                      <a:lnTo>
                        <a:pt x="427022" y="123609"/>
                      </a:lnTo>
                      <a:lnTo>
                        <a:pt x="497986" y="123609"/>
                      </a:lnTo>
                      <a:close/>
                      <a:moveTo>
                        <a:pt x="429497" y="223537"/>
                      </a:moveTo>
                      <a:cubicBezTo>
                        <a:pt x="429712" y="211417"/>
                        <a:pt x="424868" y="199755"/>
                        <a:pt x="416130" y="191355"/>
                      </a:cubicBezTo>
                      <a:cubicBezTo>
                        <a:pt x="407614" y="182775"/>
                        <a:pt x="395952" y="178063"/>
                        <a:pt x="383866" y="178318"/>
                      </a:cubicBezTo>
                      <a:cubicBezTo>
                        <a:pt x="370605" y="178022"/>
                        <a:pt x="357935" y="183796"/>
                        <a:pt x="349457" y="193996"/>
                      </a:cubicBezTo>
                      <a:cubicBezTo>
                        <a:pt x="334718" y="210901"/>
                        <a:pt x="334718" y="236090"/>
                        <a:pt x="349457" y="252995"/>
                      </a:cubicBezTo>
                      <a:cubicBezTo>
                        <a:pt x="357790" y="263430"/>
                        <a:pt x="370515" y="269380"/>
                        <a:pt x="383866" y="269086"/>
                      </a:cubicBezTo>
                      <a:cubicBezTo>
                        <a:pt x="395992" y="269341"/>
                        <a:pt x="407691" y="264597"/>
                        <a:pt x="416212" y="255965"/>
                      </a:cubicBezTo>
                      <a:cubicBezTo>
                        <a:pt x="424976" y="247486"/>
                        <a:pt x="429793" y="235727"/>
                        <a:pt x="429497" y="223537"/>
                      </a:cubicBezTo>
                      <a:close/>
                      <a:moveTo>
                        <a:pt x="770867" y="223537"/>
                      </a:moveTo>
                      <a:cubicBezTo>
                        <a:pt x="772137" y="254823"/>
                        <a:pt x="759042" y="284973"/>
                        <a:pt x="735302" y="305393"/>
                      </a:cubicBezTo>
                      <a:cubicBezTo>
                        <a:pt x="717538" y="321409"/>
                        <a:pt x="694445" y="330234"/>
                        <a:pt x="670527" y="330148"/>
                      </a:cubicBezTo>
                      <a:cubicBezTo>
                        <a:pt x="656639" y="330253"/>
                        <a:pt x="642914" y="327146"/>
                        <a:pt x="630424" y="321071"/>
                      </a:cubicBezTo>
                      <a:cubicBezTo>
                        <a:pt x="622073" y="316770"/>
                        <a:pt x="614556" y="311014"/>
                        <a:pt x="608227" y="304072"/>
                      </a:cubicBezTo>
                      <a:lnTo>
                        <a:pt x="608227" y="423391"/>
                      </a:lnTo>
                      <a:lnTo>
                        <a:pt x="537676" y="423391"/>
                      </a:lnTo>
                      <a:lnTo>
                        <a:pt x="537676" y="123609"/>
                      </a:lnTo>
                      <a:lnTo>
                        <a:pt x="608227" y="123609"/>
                      </a:lnTo>
                      <a:lnTo>
                        <a:pt x="608227" y="145806"/>
                      </a:lnTo>
                      <a:cubicBezTo>
                        <a:pt x="613699" y="138276"/>
                        <a:pt x="620666" y="131955"/>
                        <a:pt x="628691" y="127240"/>
                      </a:cubicBezTo>
                      <a:cubicBezTo>
                        <a:pt x="641352" y="120399"/>
                        <a:pt x="655561" y="116932"/>
                        <a:pt x="669949" y="117173"/>
                      </a:cubicBezTo>
                      <a:cubicBezTo>
                        <a:pt x="694381" y="117131"/>
                        <a:pt x="717938" y="126260"/>
                        <a:pt x="735962" y="142753"/>
                      </a:cubicBezTo>
                      <a:cubicBezTo>
                        <a:pt x="759182" y="163112"/>
                        <a:pt x="771997" y="192842"/>
                        <a:pt x="770867" y="223702"/>
                      </a:cubicBezTo>
                      <a:close/>
                      <a:moveTo>
                        <a:pt x="697427" y="223537"/>
                      </a:moveTo>
                      <a:cubicBezTo>
                        <a:pt x="697383" y="198518"/>
                        <a:pt x="677064" y="178271"/>
                        <a:pt x="652045" y="178317"/>
                      </a:cubicBezTo>
                      <a:cubicBezTo>
                        <a:pt x="651962" y="178317"/>
                        <a:pt x="651878" y="178317"/>
                        <a:pt x="651796" y="178318"/>
                      </a:cubicBezTo>
                      <a:cubicBezTo>
                        <a:pt x="626916" y="177952"/>
                        <a:pt x="606451" y="197824"/>
                        <a:pt x="606085" y="222705"/>
                      </a:cubicBezTo>
                      <a:cubicBezTo>
                        <a:pt x="606079" y="223065"/>
                        <a:pt x="606079" y="223424"/>
                        <a:pt x="606082" y="223784"/>
                      </a:cubicBezTo>
                      <a:cubicBezTo>
                        <a:pt x="605867" y="235903"/>
                        <a:pt x="610711" y="247565"/>
                        <a:pt x="619450" y="255965"/>
                      </a:cubicBezTo>
                      <a:cubicBezTo>
                        <a:pt x="627982" y="264580"/>
                        <a:pt x="639673" y="269322"/>
                        <a:pt x="651796" y="269086"/>
                      </a:cubicBezTo>
                      <a:cubicBezTo>
                        <a:pt x="665197" y="269459"/>
                        <a:pt x="678008" y="263573"/>
                        <a:pt x="686453" y="253160"/>
                      </a:cubicBezTo>
                      <a:cubicBezTo>
                        <a:pt x="693653" y="244985"/>
                        <a:pt x="697564" y="234430"/>
                        <a:pt x="697427" y="223537"/>
                      </a:cubicBezTo>
                      <a:close/>
                      <a:moveTo>
                        <a:pt x="952402" y="188880"/>
                      </a:moveTo>
                      <a:cubicBezTo>
                        <a:pt x="943037" y="184251"/>
                        <a:pt x="932730" y="181823"/>
                        <a:pt x="922284" y="181783"/>
                      </a:cubicBezTo>
                      <a:cubicBezTo>
                        <a:pt x="899014" y="181783"/>
                        <a:pt x="883914" y="191190"/>
                        <a:pt x="877065" y="210169"/>
                      </a:cubicBezTo>
                      <a:cubicBezTo>
                        <a:pt x="874193" y="219148"/>
                        <a:pt x="872881" y="228554"/>
                        <a:pt x="873187" y="237977"/>
                      </a:cubicBezTo>
                      <a:lnTo>
                        <a:pt x="873187" y="323464"/>
                      </a:lnTo>
                      <a:lnTo>
                        <a:pt x="802553" y="323464"/>
                      </a:lnTo>
                      <a:lnTo>
                        <a:pt x="802553" y="123609"/>
                      </a:lnTo>
                      <a:lnTo>
                        <a:pt x="873187" y="123609"/>
                      </a:lnTo>
                      <a:lnTo>
                        <a:pt x="873187" y="156616"/>
                      </a:lnTo>
                      <a:cubicBezTo>
                        <a:pt x="879194" y="146475"/>
                        <a:pt x="887429" y="137838"/>
                        <a:pt x="897281" y="131366"/>
                      </a:cubicBezTo>
                      <a:cubicBezTo>
                        <a:pt x="909849" y="124270"/>
                        <a:pt x="924107" y="120706"/>
                        <a:pt x="938540" y="121051"/>
                      </a:cubicBezTo>
                      <a:cubicBezTo>
                        <a:pt x="942253" y="121051"/>
                        <a:pt x="946791" y="121051"/>
                        <a:pt x="952320" y="121711"/>
                      </a:cubicBezTo>
                      <a:close/>
                    </a:path>
                  </a:pathLst>
                </a:custGeom>
                <a:solidFill>
                  <a:srgbClr val="0D2192"/>
                </a:solidFill>
                <a:ln w="8202" cap="flat">
                  <a:noFill/>
                  <a:prstDash val="solid"/>
                  <a:miter/>
                </a:ln>
              </p:spPr>
              <p:txBody>
                <a:bodyPr rtlCol="0" anchor="ctr"/>
                <a:lstStyle/>
                <a:p>
                  <a:endParaRPr lang="en-US"/>
                </a:p>
              </p:txBody>
            </p:sp>
            <p:sp>
              <p:nvSpPr>
                <p:cNvPr id="443" name="Freeform: Shape 442">
                  <a:extLst>
                    <a:ext uri="{FF2B5EF4-FFF2-40B4-BE49-F238E27FC236}">
                      <a16:creationId xmlns:a16="http://schemas.microsoft.com/office/drawing/2014/main" id="{E9CBCD47-F03F-4484-8F74-32351930F102}"/>
                    </a:ext>
                  </a:extLst>
                </p:cNvPr>
                <p:cNvSpPr/>
                <p:nvPr/>
              </p:nvSpPr>
              <p:spPr>
                <a:xfrm>
                  <a:off x="8917469" y="3349705"/>
                  <a:ext cx="83341" cy="196223"/>
                </a:xfrm>
                <a:custGeom>
                  <a:avLst/>
                  <a:gdLst>
                    <a:gd name="connsiteX0" fmla="*/ 6106 w 83341"/>
                    <a:gd name="connsiteY0" fmla="*/ 0 h 196223"/>
                    <a:gd name="connsiteX1" fmla="*/ 77235 w 83341"/>
                    <a:gd name="connsiteY1" fmla="*/ 0 h 196223"/>
                    <a:gd name="connsiteX2" fmla="*/ 83341 w 83341"/>
                    <a:gd name="connsiteY2" fmla="*/ 167013 h 196223"/>
                    <a:gd name="connsiteX3" fmla="*/ 41671 w 83341"/>
                    <a:gd name="connsiteY3" fmla="*/ 196224 h 196223"/>
                    <a:gd name="connsiteX4" fmla="*/ 0 w 83341"/>
                    <a:gd name="connsiteY4" fmla="*/ 167013 h 196223"/>
                    <a:gd name="connsiteX5" fmla="*/ 6106 w 83341"/>
                    <a:gd name="connsiteY5" fmla="*/ 0 h 196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341" h="196223">
                      <a:moveTo>
                        <a:pt x="6106" y="0"/>
                      </a:moveTo>
                      <a:lnTo>
                        <a:pt x="77235" y="0"/>
                      </a:lnTo>
                      <a:lnTo>
                        <a:pt x="83341" y="167013"/>
                      </a:lnTo>
                      <a:lnTo>
                        <a:pt x="41671" y="196224"/>
                      </a:lnTo>
                      <a:lnTo>
                        <a:pt x="0" y="167013"/>
                      </a:lnTo>
                      <a:lnTo>
                        <a:pt x="6106" y="0"/>
                      </a:lnTo>
                      <a:close/>
                    </a:path>
                  </a:pathLst>
                </a:custGeom>
                <a:solidFill>
                  <a:srgbClr val="0D2192"/>
                </a:solidFill>
                <a:ln w="8202" cap="flat">
                  <a:noFill/>
                  <a:prstDash val="solid"/>
                  <a:miter/>
                </a:ln>
              </p:spPr>
              <p:txBody>
                <a:bodyPr rtlCol="0" anchor="ctr"/>
                <a:lstStyle/>
                <a:p>
                  <a:endParaRPr lang="en-US"/>
                </a:p>
              </p:txBody>
            </p:sp>
            <p:sp>
              <p:nvSpPr>
                <p:cNvPr id="444" name="Freeform: Shape 443">
                  <a:extLst>
                    <a:ext uri="{FF2B5EF4-FFF2-40B4-BE49-F238E27FC236}">
                      <a16:creationId xmlns:a16="http://schemas.microsoft.com/office/drawing/2014/main" id="{4B10DD0B-78BB-4F62-BAEB-6536D65AC51E}"/>
                    </a:ext>
                  </a:extLst>
                </p:cNvPr>
                <p:cNvSpPr/>
                <p:nvPr/>
              </p:nvSpPr>
              <p:spPr>
                <a:xfrm>
                  <a:off x="8764071" y="2846026"/>
                  <a:ext cx="269827" cy="189869"/>
                </a:xfrm>
                <a:custGeom>
                  <a:avLst/>
                  <a:gdLst>
                    <a:gd name="connsiteX0" fmla="*/ 264547 w 269827"/>
                    <a:gd name="connsiteY0" fmla="*/ 0 h 189869"/>
                    <a:gd name="connsiteX1" fmla="*/ 269828 w 269827"/>
                    <a:gd name="connsiteY1" fmla="*/ 0 h 189869"/>
                    <a:gd name="connsiteX2" fmla="*/ 269828 w 269827"/>
                    <a:gd name="connsiteY2" fmla="*/ 189870 h 189869"/>
                    <a:gd name="connsiteX3" fmla="*/ 264547 w 269827"/>
                    <a:gd name="connsiteY3" fmla="*/ 189870 h 189869"/>
                    <a:gd name="connsiteX4" fmla="*/ 5281 w 269827"/>
                    <a:gd name="connsiteY4" fmla="*/ 189870 h 189869"/>
                    <a:gd name="connsiteX5" fmla="*/ 0 w 269827"/>
                    <a:gd name="connsiteY5" fmla="*/ 189870 h 189869"/>
                    <a:gd name="connsiteX6" fmla="*/ 0 w 269827"/>
                    <a:gd name="connsiteY6" fmla="*/ 0 h 189869"/>
                    <a:gd name="connsiteX7" fmla="*/ 5281 w 269827"/>
                    <a:gd name="connsiteY7" fmla="*/ 0 h 189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827" h="189869">
                      <a:moveTo>
                        <a:pt x="264547" y="0"/>
                      </a:moveTo>
                      <a:cubicBezTo>
                        <a:pt x="267464" y="0"/>
                        <a:pt x="269828" y="0"/>
                        <a:pt x="269828" y="0"/>
                      </a:cubicBezTo>
                      <a:lnTo>
                        <a:pt x="269828" y="189870"/>
                      </a:lnTo>
                      <a:cubicBezTo>
                        <a:pt x="269828" y="189870"/>
                        <a:pt x="267464" y="189870"/>
                        <a:pt x="264547" y="189870"/>
                      </a:cubicBezTo>
                      <a:lnTo>
                        <a:pt x="5281" y="189870"/>
                      </a:lnTo>
                      <a:cubicBezTo>
                        <a:pt x="2364" y="189870"/>
                        <a:pt x="0" y="189870"/>
                        <a:pt x="0" y="189870"/>
                      </a:cubicBezTo>
                      <a:lnTo>
                        <a:pt x="0" y="0"/>
                      </a:lnTo>
                      <a:cubicBezTo>
                        <a:pt x="0" y="0"/>
                        <a:pt x="2364" y="0"/>
                        <a:pt x="5281" y="0"/>
                      </a:cubicBezTo>
                      <a:close/>
                    </a:path>
                  </a:pathLst>
                </a:custGeom>
                <a:solidFill>
                  <a:srgbClr val="0D2192"/>
                </a:solidFill>
                <a:ln w="8202" cap="flat">
                  <a:noFill/>
                  <a:prstDash val="solid"/>
                  <a:miter/>
                </a:ln>
              </p:spPr>
              <p:txBody>
                <a:bodyPr rtlCol="0" anchor="ctr"/>
                <a:lstStyle/>
                <a:p>
                  <a:endParaRPr lang="en-US"/>
                </a:p>
              </p:txBody>
            </p:sp>
            <p:sp>
              <p:nvSpPr>
                <p:cNvPr id="445" name="Freeform: Shape 444">
                  <a:extLst>
                    <a:ext uri="{FF2B5EF4-FFF2-40B4-BE49-F238E27FC236}">
                      <a16:creationId xmlns:a16="http://schemas.microsoft.com/office/drawing/2014/main" id="{376D7CED-5E09-4D83-BC54-7DC75A98E35A}"/>
                    </a:ext>
                  </a:extLst>
                </p:cNvPr>
                <p:cNvSpPr/>
                <p:nvPr/>
              </p:nvSpPr>
              <p:spPr>
                <a:xfrm>
                  <a:off x="8764071" y="2846026"/>
                  <a:ext cx="99762" cy="189869"/>
                </a:xfrm>
                <a:custGeom>
                  <a:avLst/>
                  <a:gdLst>
                    <a:gd name="connsiteX0" fmla="*/ 0 w 99762"/>
                    <a:gd name="connsiteY0" fmla="*/ 0 h 189869"/>
                    <a:gd name="connsiteX1" fmla="*/ 99762 w 99762"/>
                    <a:gd name="connsiteY1" fmla="*/ 0 h 189869"/>
                    <a:gd name="connsiteX2" fmla="*/ 99762 w 99762"/>
                    <a:gd name="connsiteY2" fmla="*/ 189870 h 189869"/>
                    <a:gd name="connsiteX3" fmla="*/ 0 w 99762"/>
                    <a:gd name="connsiteY3" fmla="*/ 189870 h 189869"/>
                  </a:gdLst>
                  <a:ahLst/>
                  <a:cxnLst>
                    <a:cxn ang="0">
                      <a:pos x="connsiteX0" y="connsiteY0"/>
                    </a:cxn>
                    <a:cxn ang="0">
                      <a:pos x="connsiteX1" y="connsiteY1"/>
                    </a:cxn>
                    <a:cxn ang="0">
                      <a:pos x="connsiteX2" y="connsiteY2"/>
                    </a:cxn>
                    <a:cxn ang="0">
                      <a:pos x="connsiteX3" y="connsiteY3"/>
                    </a:cxn>
                  </a:cxnLst>
                  <a:rect l="l" t="t" r="r" b="b"/>
                  <a:pathLst>
                    <a:path w="99762" h="189869">
                      <a:moveTo>
                        <a:pt x="0" y="0"/>
                      </a:moveTo>
                      <a:lnTo>
                        <a:pt x="99762" y="0"/>
                      </a:lnTo>
                      <a:lnTo>
                        <a:pt x="99762" y="189870"/>
                      </a:lnTo>
                      <a:lnTo>
                        <a:pt x="0" y="189870"/>
                      </a:lnTo>
                      <a:close/>
                    </a:path>
                  </a:pathLst>
                </a:custGeom>
                <a:solidFill>
                  <a:srgbClr val="FFFFFF">
                    <a:alpha val="8000"/>
                  </a:srgbClr>
                </a:solidFill>
                <a:ln w="8202" cap="flat">
                  <a:noFill/>
                  <a:prstDash val="solid"/>
                  <a:miter/>
                </a:ln>
              </p:spPr>
              <p:txBody>
                <a:bodyPr rtlCol="0" anchor="ctr"/>
                <a:lstStyle/>
                <a:p>
                  <a:endParaRPr lang="en-US"/>
                </a:p>
              </p:txBody>
            </p:sp>
            <p:sp>
              <p:nvSpPr>
                <p:cNvPr id="446" name="Freeform: Shape 445">
                  <a:extLst>
                    <a:ext uri="{FF2B5EF4-FFF2-40B4-BE49-F238E27FC236}">
                      <a16:creationId xmlns:a16="http://schemas.microsoft.com/office/drawing/2014/main" id="{8AB7E2F4-3459-4DD1-ACDA-B928191AF8F0}"/>
                    </a:ext>
                  </a:extLst>
                </p:cNvPr>
                <p:cNvSpPr/>
                <p:nvPr/>
              </p:nvSpPr>
              <p:spPr>
                <a:xfrm>
                  <a:off x="8678915" y="3023601"/>
                  <a:ext cx="436675" cy="45548"/>
                </a:xfrm>
                <a:custGeom>
                  <a:avLst/>
                  <a:gdLst>
                    <a:gd name="connsiteX0" fmla="*/ 426939 w 436675"/>
                    <a:gd name="connsiteY0" fmla="*/ 0 h 45548"/>
                    <a:gd name="connsiteX1" fmla="*/ 436676 w 436675"/>
                    <a:gd name="connsiteY1" fmla="*/ 0 h 45548"/>
                    <a:gd name="connsiteX2" fmla="*/ 436676 w 436675"/>
                    <a:gd name="connsiteY2" fmla="*/ 45549 h 45548"/>
                    <a:gd name="connsiteX3" fmla="*/ 426939 w 436675"/>
                    <a:gd name="connsiteY3" fmla="*/ 45549 h 45548"/>
                    <a:gd name="connsiteX4" fmla="*/ 9737 w 436675"/>
                    <a:gd name="connsiteY4" fmla="*/ 45549 h 45548"/>
                    <a:gd name="connsiteX5" fmla="*/ 0 w 436675"/>
                    <a:gd name="connsiteY5" fmla="*/ 45549 h 45548"/>
                    <a:gd name="connsiteX6" fmla="*/ 0 w 436675"/>
                    <a:gd name="connsiteY6" fmla="*/ 0 h 45548"/>
                    <a:gd name="connsiteX7" fmla="*/ 9737 w 436675"/>
                    <a:gd name="connsiteY7" fmla="*/ 0 h 45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6675" h="45548">
                      <a:moveTo>
                        <a:pt x="426939" y="0"/>
                      </a:moveTo>
                      <a:cubicBezTo>
                        <a:pt x="432316" y="0"/>
                        <a:pt x="436676" y="0"/>
                        <a:pt x="436676" y="0"/>
                      </a:cubicBezTo>
                      <a:lnTo>
                        <a:pt x="436676" y="45549"/>
                      </a:lnTo>
                      <a:cubicBezTo>
                        <a:pt x="436676" y="45549"/>
                        <a:pt x="432316" y="45549"/>
                        <a:pt x="426939" y="45549"/>
                      </a:cubicBezTo>
                      <a:lnTo>
                        <a:pt x="9737" y="45549"/>
                      </a:lnTo>
                      <a:cubicBezTo>
                        <a:pt x="4359" y="45549"/>
                        <a:pt x="0" y="45549"/>
                        <a:pt x="0" y="45549"/>
                      </a:cubicBezTo>
                      <a:lnTo>
                        <a:pt x="0" y="0"/>
                      </a:lnTo>
                      <a:cubicBezTo>
                        <a:pt x="0" y="0"/>
                        <a:pt x="4359" y="0"/>
                        <a:pt x="9737" y="0"/>
                      </a:cubicBezTo>
                      <a:close/>
                    </a:path>
                  </a:pathLst>
                </a:custGeom>
                <a:solidFill>
                  <a:srgbClr val="0D2192"/>
                </a:solidFill>
                <a:ln w="8202" cap="flat">
                  <a:noFill/>
                  <a:prstDash val="solid"/>
                  <a:miter/>
                </a:ln>
              </p:spPr>
              <p:txBody>
                <a:bodyPr rtlCol="0" anchor="ctr"/>
                <a:lstStyle/>
                <a:p>
                  <a:endParaRPr lang="en-US"/>
                </a:p>
              </p:txBody>
            </p:sp>
            <p:sp>
              <p:nvSpPr>
                <p:cNvPr id="447" name="Freeform: Shape 446">
                  <a:extLst>
                    <a:ext uri="{FF2B5EF4-FFF2-40B4-BE49-F238E27FC236}">
                      <a16:creationId xmlns:a16="http://schemas.microsoft.com/office/drawing/2014/main" id="{60600AEE-AD3D-4FB7-91BD-FECF8C9C1A2E}"/>
                    </a:ext>
                  </a:extLst>
                </p:cNvPr>
                <p:cNvSpPr/>
                <p:nvPr/>
              </p:nvSpPr>
              <p:spPr>
                <a:xfrm>
                  <a:off x="8678915" y="3023601"/>
                  <a:ext cx="135078" cy="56111"/>
                </a:xfrm>
                <a:custGeom>
                  <a:avLst/>
                  <a:gdLst>
                    <a:gd name="connsiteX0" fmla="*/ 0 w 135078"/>
                    <a:gd name="connsiteY0" fmla="*/ 0 h 56111"/>
                    <a:gd name="connsiteX1" fmla="*/ 135079 w 135078"/>
                    <a:gd name="connsiteY1" fmla="*/ 0 h 56111"/>
                    <a:gd name="connsiteX2" fmla="*/ 135079 w 135078"/>
                    <a:gd name="connsiteY2" fmla="*/ 56111 h 56111"/>
                    <a:gd name="connsiteX3" fmla="*/ 0 w 135078"/>
                    <a:gd name="connsiteY3" fmla="*/ 56111 h 56111"/>
                  </a:gdLst>
                  <a:ahLst/>
                  <a:cxnLst>
                    <a:cxn ang="0">
                      <a:pos x="connsiteX0" y="connsiteY0"/>
                    </a:cxn>
                    <a:cxn ang="0">
                      <a:pos x="connsiteX1" y="connsiteY1"/>
                    </a:cxn>
                    <a:cxn ang="0">
                      <a:pos x="connsiteX2" y="connsiteY2"/>
                    </a:cxn>
                    <a:cxn ang="0">
                      <a:pos x="connsiteX3" y="connsiteY3"/>
                    </a:cxn>
                  </a:cxnLst>
                  <a:rect l="l" t="t" r="r" b="b"/>
                  <a:pathLst>
                    <a:path w="135078" h="56111">
                      <a:moveTo>
                        <a:pt x="0" y="0"/>
                      </a:moveTo>
                      <a:lnTo>
                        <a:pt x="135079" y="0"/>
                      </a:lnTo>
                      <a:lnTo>
                        <a:pt x="135079" y="56111"/>
                      </a:lnTo>
                      <a:lnTo>
                        <a:pt x="0" y="56111"/>
                      </a:lnTo>
                      <a:close/>
                    </a:path>
                  </a:pathLst>
                </a:custGeom>
                <a:solidFill>
                  <a:srgbClr val="FFFFFF">
                    <a:alpha val="8000"/>
                  </a:srgbClr>
                </a:solidFill>
                <a:ln w="8202" cap="flat">
                  <a:noFill/>
                  <a:prstDash val="solid"/>
                  <a:miter/>
                </a:ln>
              </p:spPr>
              <p:txBody>
                <a:bodyPr rtlCol="0" anchor="ctr"/>
                <a:lstStyle/>
                <a:p>
                  <a:endParaRPr lang="en-US"/>
                </a:p>
              </p:txBody>
            </p:sp>
          </p:grpSp>
        </p:grpSp>
        <p:sp>
          <p:nvSpPr>
            <p:cNvPr id="438" name="Rectangle 437">
              <a:extLst>
                <a:ext uri="{FF2B5EF4-FFF2-40B4-BE49-F238E27FC236}">
                  <a16:creationId xmlns:a16="http://schemas.microsoft.com/office/drawing/2014/main" id="{F912D781-EC0C-48F6-AAEC-CA11475B08B2}"/>
                </a:ext>
              </a:extLst>
            </p:cNvPr>
            <p:cNvSpPr/>
            <p:nvPr/>
          </p:nvSpPr>
          <p:spPr bwMode="auto">
            <a:xfrm>
              <a:off x="5294856" y="3591425"/>
              <a:ext cx="529944" cy="61934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800" err="1">
                <a:solidFill>
                  <a:srgbClr val="FFFFFF"/>
                </a:solidFill>
                <a:ea typeface="Segoe UI" pitchFamily="34" charset="0"/>
                <a:cs typeface="Segoe UI" pitchFamily="34" charset="0"/>
              </a:endParaRPr>
            </a:p>
          </p:txBody>
        </p:sp>
      </p:grpSp>
      <p:grpSp>
        <p:nvGrpSpPr>
          <p:cNvPr id="465" name="Group 464">
            <a:extLst>
              <a:ext uri="{FF2B5EF4-FFF2-40B4-BE49-F238E27FC236}">
                <a16:creationId xmlns:a16="http://schemas.microsoft.com/office/drawing/2014/main" id="{D81D2969-E677-4ABF-845F-1E08877DE96D}"/>
              </a:ext>
            </a:extLst>
          </p:cNvPr>
          <p:cNvGrpSpPr/>
          <p:nvPr/>
        </p:nvGrpSpPr>
        <p:grpSpPr>
          <a:xfrm>
            <a:off x="1084793" y="1081633"/>
            <a:ext cx="972755" cy="1134919"/>
            <a:chOff x="4704310" y="2907296"/>
            <a:chExt cx="1120837" cy="1305667"/>
          </a:xfrm>
        </p:grpSpPr>
        <p:grpSp>
          <p:nvGrpSpPr>
            <p:cNvPr id="466" name="!!AppA">
              <a:extLst>
                <a:ext uri="{FF2B5EF4-FFF2-40B4-BE49-F238E27FC236}">
                  <a16:creationId xmlns:a16="http://schemas.microsoft.com/office/drawing/2014/main" id="{F79025C1-AEB9-4DBA-ACF9-02F996FD6544}"/>
                </a:ext>
              </a:extLst>
            </p:cNvPr>
            <p:cNvGrpSpPr/>
            <p:nvPr/>
          </p:nvGrpSpPr>
          <p:grpSpPr>
            <a:xfrm>
              <a:off x="4704310" y="2907296"/>
              <a:ext cx="1041365" cy="1214927"/>
              <a:chOff x="3444425" y="1954650"/>
              <a:chExt cx="1400539" cy="1633964"/>
            </a:xfrm>
          </p:grpSpPr>
          <p:pic>
            <p:nvPicPr>
              <p:cNvPr id="478" name="Graphic 477">
                <a:extLst>
                  <a:ext uri="{FF2B5EF4-FFF2-40B4-BE49-F238E27FC236}">
                    <a16:creationId xmlns:a16="http://schemas.microsoft.com/office/drawing/2014/main" id="{E538CA1D-E3B3-451C-BA83-16C178FDE388}"/>
                  </a:ext>
                </a:extLst>
              </p:cNvPr>
              <p:cNvPicPr>
                <a:picLocks noChangeAspect="1"/>
              </p:cNvPicPr>
              <p:nvPr/>
            </p:nvPicPr>
            <p:blipFill>
              <a:blip r:embed="rId20">
                <a:extLst>
                  <a:ext uri="{28A0092B-C50C-407E-A947-70E740481C1C}">
                    <a14:useLocalDpi xmlns:a14="http://schemas.microsoft.com/office/drawing/2010/main"/>
                  </a:ext>
                  <a:ext uri="{96DAC541-7B7A-43D3-8B79-37D633B846F1}">
                    <asvg:svgBlip xmlns:asvg="http://schemas.microsoft.com/office/drawing/2016/SVG/main" r:embed="rId21"/>
                  </a:ext>
                </a:extLst>
              </a:blip>
              <a:srcRect/>
              <a:stretch/>
            </p:blipFill>
            <p:spPr>
              <a:xfrm>
                <a:off x="3444425" y="1954650"/>
                <a:ext cx="1400539" cy="1633964"/>
              </a:xfrm>
              <a:prstGeom prst="rect">
                <a:avLst/>
              </a:prstGeom>
            </p:spPr>
          </p:pic>
          <p:sp>
            <p:nvSpPr>
              <p:cNvPr id="479" name="TextBox 478">
                <a:extLst>
                  <a:ext uri="{FF2B5EF4-FFF2-40B4-BE49-F238E27FC236}">
                    <a16:creationId xmlns:a16="http://schemas.microsoft.com/office/drawing/2014/main" id="{84BEB3DD-CAC5-4107-9829-54D474A9E0EB}"/>
                  </a:ext>
                </a:extLst>
              </p:cNvPr>
              <p:cNvSpPr txBox="1"/>
              <p:nvPr/>
            </p:nvSpPr>
            <p:spPr>
              <a:xfrm>
                <a:off x="3517670" y="2429760"/>
                <a:ext cx="1171192" cy="333345"/>
              </a:xfrm>
              <a:prstGeom prst="rect">
                <a:avLst/>
              </a:prstGeom>
              <a:noFill/>
            </p:spPr>
            <p:txBody>
              <a:bodyPr wrap="none" lIns="0" tIns="0" rIns="0" bIns="0" rtlCol="0">
                <a:spAutoFit/>
              </a:bodyPr>
              <a:lstStyle/>
              <a:p>
                <a:pPr algn="ctr"/>
                <a:r>
                  <a:rPr lang="en-US" sz="1400">
                    <a:solidFill>
                      <a:srgbClr val="202192"/>
                    </a:solidFill>
                    <a:latin typeface="+mj-lt"/>
                  </a:rPr>
                  <a:t>Service A</a:t>
                </a:r>
              </a:p>
            </p:txBody>
          </p:sp>
        </p:grpSp>
        <p:grpSp>
          <p:nvGrpSpPr>
            <p:cNvPr id="467" name="!!Sidecar">
              <a:extLst>
                <a:ext uri="{FF2B5EF4-FFF2-40B4-BE49-F238E27FC236}">
                  <a16:creationId xmlns:a16="http://schemas.microsoft.com/office/drawing/2014/main" id="{3AC4E738-1C56-49A4-9805-6414092B7841}"/>
                </a:ext>
              </a:extLst>
            </p:cNvPr>
            <p:cNvGrpSpPr/>
            <p:nvPr/>
          </p:nvGrpSpPr>
          <p:grpSpPr>
            <a:xfrm>
              <a:off x="5298110" y="3595894"/>
              <a:ext cx="527037" cy="617069"/>
              <a:chOff x="8298598" y="2543027"/>
              <a:chExt cx="1186830" cy="1389573"/>
            </a:xfrm>
          </p:grpSpPr>
          <p:sp>
            <p:nvSpPr>
              <p:cNvPr id="469" name="Freeform: Shape 468">
                <a:extLst>
                  <a:ext uri="{FF2B5EF4-FFF2-40B4-BE49-F238E27FC236}">
                    <a16:creationId xmlns:a16="http://schemas.microsoft.com/office/drawing/2014/main" id="{23242E90-C020-48F7-BD0A-247F0CC18995}"/>
                  </a:ext>
                </a:extLst>
              </p:cNvPr>
              <p:cNvSpPr/>
              <p:nvPr/>
            </p:nvSpPr>
            <p:spPr>
              <a:xfrm>
                <a:off x="8359990" y="2640643"/>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202192"/>
              </a:solidFill>
              <a:ln w="8202" cap="flat">
                <a:noFill/>
                <a:prstDash val="solid"/>
                <a:miter/>
              </a:ln>
            </p:spPr>
            <p:txBody>
              <a:bodyPr rtlCol="0" anchor="ctr"/>
              <a:lstStyle/>
              <a:p>
                <a:endParaRPr lang="en-US"/>
              </a:p>
            </p:txBody>
          </p:sp>
          <p:sp>
            <p:nvSpPr>
              <p:cNvPr id="470" name="Freeform: Shape 469">
                <a:extLst>
                  <a:ext uri="{FF2B5EF4-FFF2-40B4-BE49-F238E27FC236}">
                    <a16:creationId xmlns:a16="http://schemas.microsoft.com/office/drawing/2014/main" id="{4AAAE9F1-F5A6-4857-9BB4-905817D08B56}"/>
                  </a:ext>
                </a:extLst>
              </p:cNvPr>
              <p:cNvSpPr/>
              <p:nvPr/>
            </p:nvSpPr>
            <p:spPr>
              <a:xfrm>
                <a:off x="8298598" y="2543027"/>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FFFFFF"/>
              </a:solidFill>
              <a:ln w="8202" cap="flat">
                <a:noFill/>
                <a:prstDash val="solid"/>
                <a:miter/>
              </a:ln>
              <a:effectLst>
                <a:outerShdw blurRad="63500" sx="102000" sy="102000" algn="ctr" rotWithShape="0">
                  <a:prstClr val="black">
                    <a:alpha val="40000"/>
                  </a:prstClr>
                </a:outerShdw>
              </a:effectLst>
            </p:spPr>
            <p:txBody>
              <a:bodyPr rtlCol="0" anchor="ctr"/>
              <a:lstStyle/>
              <a:p>
                <a:endParaRPr lang="en-US"/>
              </a:p>
            </p:txBody>
          </p:sp>
          <p:grpSp>
            <p:nvGrpSpPr>
              <p:cNvPr id="471" name="Graphic 11">
                <a:extLst>
                  <a:ext uri="{FF2B5EF4-FFF2-40B4-BE49-F238E27FC236}">
                    <a16:creationId xmlns:a16="http://schemas.microsoft.com/office/drawing/2014/main" id="{2DAB1DDA-A229-4E02-BCE0-172D0EFA3038}"/>
                  </a:ext>
                </a:extLst>
              </p:cNvPr>
              <p:cNvGrpSpPr/>
              <p:nvPr/>
            </p:nvGrpSpPr>
            <p:grpSpPr>
              <a:xfrm>
                <a:off x="8386477" y="2846026"/>
                <a:ext cx="952402" cy="699902"/>
                <a:chOff x="8386477" y="2846026"/>
                <a:chExt cx="952402" cy="699902"/>
              </a:xfrm>
            </p:grpSpPr>
            <p:sp>
              <p:nvSpPr>
                <p:cNvPr id="472" name="Freeform: Shape 471">
                  <a:extLst>
                    <a:ext uri="{FF2B5EF4-FFF2-40B4-BE49-F238E27FC236}">
                      <a16:creationId xmlns:a16="http://schemas.microsoft.com/office/drawing/2014/main" id="{0F320042-B5E0-4678-BE39-FC5B8F8CC755}"/>
                    </a:ext>
                  </a:extLst>
                </p:cNvPr>
                <p:cNvSpPr/>
                <p:nvPr/>
              </p:nvSpPr>
              <p:spPr>
                <a:xfrm>
                  <a:off x="8386477" y="3024839"/>
                  <a:ext cx="952402" cy="423390"/>
                </a:xfrm>
                <a:custGeom>
                  <a:avLst/>
                  <a:gdLst>
                    <a:gd name="connsiteX0" fmla="*/ 233026 w 952402"/>
                    <a:gd name="connsiteY0" fmla="*/ 323464 h 423390"/>
                    <a:gd name="connsiteX1" fmla="*/ 162392 w 952402"/>
                    <a:gd name="connsiteY1" fmla="*/ 323464 h 423390"/>
                    <a:gd name="connsiteX2" fmla="*/ 162392 w 952402"/>
                    <a:gd name="connsiteY2" fmla="*/ 301267 h 423390"/>
                    <a:gd name="connsiteX3" fmla="*/ 142011 w 952402"/>
                    <a:gd name="connsiteY3" fmla="*/ 319750 h 423390"/>
                    <a:gd name="connsiteX4" fmla="*/ 100753 w 952402"/>
                    <a:gd name="connsiteY4" fmla="*/ 329900 h 423390"/>
                    <a:gd name="connsiteX5" fmla="*/ 34740 w 952402"/>
                    <a:gd name="connsiteY5" fmla="*/ 304237 h 423390"/>
                    <a:gd name="connsiteX6" fmla="*/ 83 w 952402"/>
                    <a:gd name="connsiteY6" fmla="*/ 223289 h 423390"/>
                    <a:gd name="connsiteX7" fmla="*/ 35648 w 952402"/>
                    <a:gd name="connsiteY7" fmla="*/ 141515 h 423390"/>
                    <a:gd name="connsiteX8" fmla="*/ 100423 w 952402"/>
                    <a:gd name="connsiteY8" fmla="*/ 116761 h 423390"/>
                    <a:gd name="connsiteX9" fmla="*/ 140526 w 952402"/>
                    <a:gd name="connsiteY9" fmla="*/ 125755 h 423390"/>
                    <a:gd name="connsiteX10" fmla="*/ 162640 w 952402"/>
                    <a:gd name="connsiteY10" fmla="*/ 142753 h 423390"/>
                    <a:gd name="connsiteX11" fmla="*/ 162640 w 952402"/>
                    <a:gd name="connsiteY11" fmla="*/ 0 h 423390"/>
                    <a:gd name="connsiteX12" fmla="*/ 233274 w 952402"/>
                    <a:gd name="connsiteY12" fmla="*/ 0 h 423390"/>
                    <a:gd name="connsiteX13" fmla="*/ 164620 w 952402"/>
                    <a:gd name="connsiteY13" fmla="*/ 223537 h 423390"/>
                    <a:gd name="connsiteX14" fmla="*/ 151418 w 952402"/>
                    <a:gd name="connsiteY14" fmla="*/ 191355 h 423390"/>
                    <a:gd name="connsiteX15" fmla="*/ 118906 w 952402"/>
                    <a:gd name="connsiteY15" fmla="*/ 178318 h 423390"/>
                    <a:gd name="connsiteX16" fmla="*/ 84250 w 952402"/>
                    <a:gd name="connsiteY16" fmla="*/ 194243 h 423390"/>
                    <a:gd name="connsiteX17" fmla="*/ 84250 w 952402"/>
                    <a:gd name="connsiteY17" fmla="*/ 253242 h 423390"/>
                    <a:gd name="connsiteX18" fmla="*/ 118906 w 952402"/>
                    <a:gd name="connsiteY18" fmla="*/ 269086 h 423390"/>
                    <a:gd name="connsiteX19" fmla="*/ 151418 w 952402"/>
                    <a:gd name="connsiteY19" fmla="*/ 255800 h 423390"/>
                    <a:gd name="connsiteX20" fmla="*/ 164620 w 952402"/>
                    <a:gd name="connsiteY20" fmla="*/ 223537 h 423390"/>
                    <a:gd name="connsiteX21" fmla="*/ 497986 w 952402"/>
                    <a:gd name="connsiteY21" fmla="*/ 323464 h 423390"/>
                    <a:gd name="connsiteX22" fmla="*/ 427352 w 952402"/>
                    <a:gd name="connsiteY22" fmla="*/ 323464 h 423390"/>
                    <a:gd name="connsiteX23" fmla="*/ 427352 w 952402"/>
                    <a:gd name="connsiteY23" fmla="*/ 301267 h 423390"/>
                    <a:gd name="connsiteX24" fmla="*/ 407218 w 952402"/>
                    <a:gd name="connsiteY24" fmla="*/ 319750 h 423390"/>
                    <a:gd name="connsiteX25" fmla="*/ 365960 w 952402"/>
                    <a:gd name="connsiteY25" fmla="*/ 329900 h 423390"/>
                    <a:gd name="connsiteX26" fmla="*/ 299947 w 952402"/>
                    <a:gd name="connsiteY26" fmla="*/ 304237 h 423390"/>
                    <a:gd name="connsiteX27" fmla="*/ 265290 w 952402"/>
                    <a:gd name="connsiteY27" fmla="*/ 223289 h 423390"/>
                    <a:gd name="connsiteX28" fmla="*/ 299947 w 952402"/>
                    <a:gd name="connsiteY28" fmla="*/ 141515 h 423390"/>
                    <a:gd name="connsiteX29" fmla="*/ 364805 w 952402"/>
                    <a:gd name="connsiteY29" fmla="*/ 116761 h 423390"/>
                    <a:gd name="connsiteX30" fmla="*/ 404825 w 952402"/>
                    <a:gd name="connsiteY30" fmla="*/ 125755 h 423390"/>
                    <a:gd name="connsiteX31" fmla="*/ 427022 w 952402"/>
                    <a:gd name="connsiteY31" fmla="*/ 142753 h 423390"/>
                    <a:gd name="connsiteX32" fmla="*/ 427022 w 952402"/>
                    <a:gd name="connsiteY32" fmla="*/ 123609 h 423390"/>
                    <a:gd name="connsiteX33" fmla="*/ 497986 w 952402"/>
                    <a:gd name="connsiteY33" fmla="*/ 123609 h 423390"/>
                    <a:gd name="connsiteX34" fmla="*/ 429497 w 952402"/>
                    <a:gd name="connsiteY34" fmla="*/ 223537 h 423390"/>
                    <a:gd name="connsiteX35" fmla="*/ 416130 w 952402"/>
                    <a:gd name="connsiteY35" fmla="*/ 191355 h 423390"/>
                    <a:gd name="connsiteX36" fmla="*/ 383866 w 952402"/>
                    <a:gd name="connsiteY36" fmla="*/ 178318 h 423390"/>
                    <a:gd name="connsiteX37" fmla="*/ 349457 w 952402"/>
                    <a:gd name="connsiteY37" fmla="*/ 193996 h 423390"/>
                    <a:gd name="connsiteX38" fmla="*/ 349457 w 952402"/>
                    <a:gd name="connsiteY38" fmla="*/ 252995 h 423390"/>
                    <a:gd name="connsiteX39" fmla="*/ 383866 w 952402"/>
                    <a:gd name="connsiteY39" fmla="*/ 269086 h 423390"/>
                    <a:gd name="connsiteX40" fmla="*/ 416212 w 952402"/>
                    <a:gd name="connsiteY40" fmla="*/ 255965 h 423390"/>
                    <a:gd name="connsiteX41" fmla="*/ 429497 w 952402"/>
                    <a:gd name="connsiteY41" fmla="*/ 223537 h 423390"/>
                    <a:gd name="connsiteX42" fmla="*/ 770867 w 952402"/>
                    <a:gd name="connsiteY42" fmla="*/ 223537 h 423390"/>
                    <a:gd name="connsiteX43" fmla="*/ 735302 w 952402"/>
                    <a:gd name="connsiteY43" fmla="*/ 305393 h 423390"/>
                    <a:gd name="connsiteX44" fmla="*/ 670527 w 952402"/>
                    <a:gd name="connsiteY44" fmla="*/ 330148 h 423390"/>
                    <a:gd name="connsiteX45" fmla="*/ 630424 w 952402"/>
                    <a:gd name="connsiteY45" fmla="*/ 321071 h 423390"/>
                    <a:gd name="connsiteX46" fmla="*/ 608227 w 952402"/>
                    <a:gd name="connsiteY46" fmla="*/ 304072 h 423390"/>
                    <a:gd name="connsiteX47" fmla="*/ 608227 w 952402"/>
                    <a:gd name="connsiteY47" fmla="*/ 423391 h 423390"/>
                    <a:gd name="connsiteX48" fmla="*/ 537676 w 952402"/>
                    <a:gd name="connsiteY48" fmla="*/ 423391 h 423390"/>
                    <a:gd name="connsiteX49" fmla="*/ 537676 w 952402"/>
                    <a:gd name="connsiteY49" fmla="*/ 123609 h 423390"/>
                    <a:gd name="connsiteX50" fmla="*/ 608227 w 952402"/>
                    <a:gd name="connsiteY50" fmla="*/ 123609 h 423390"/>
                    <a:gd name="connsiteX51" fmla="*/ 608227 w 952402"/>
                    <a:gd name="connsiteY51" fmla="*/ 145806 h 423390"/>
                    <a:gd name="connsiteX52" fmla="*/ 628691 w 952402"/>
                    <a:gd name="connsiteY52" fmla="*/ 127240 h 423390"/>
                    <a:gd name="connsiteX53" fmla="*/ 669949 w 952402"/>
                    <a:gd name="connsiteY53" fmla="*/ 117173 h 423390"/>
                    <a:gd name="connsiteX54" fmla="*/ 735962 w 952402"/>
                    <a:gd name="connsiteY54" fmla="*/ 142753 h 423390"/>
                    <a:gd name="connsiteX55" fmla="*/ 770867 w 952402"/>
                    <a:gd name="connsiteY55" fmla="*/ 223702 h 423390"/>
                    <a:gd name="connsiteX56" fmla="*/ 697427 w 952402"/>
                    <a:gd name="connsiteY56" fmla="*/ 223537 h 423390"/>
                    <a:gd name="connsiteX57" fmla="*/ 652045 w 952402"/>
                    <a:gd name="connsiteY57" fmla="*/ 178317 h 423390"/>
                    <a:gd name="connsiteX58" fmla="*/ 651796 w 952402"/>
                    <a:gd name="connsiteY58" fmla="*/ 178318 h 423390"/>
                    <a:gd name="connsiteX59" fmla="*/ 606085 w 952402"/>
                    <a:gd name="connsiteY59" fmla="*/ 222705 h 423390"/>
                    <a:gd name="connsiteX60" fmla="*/ 606082 w 952402"/>
                    <a:gd name="connsiteY60" fmla="*/ 223784 h 423390"/>
                    <a:gd name="connsiteX61" fmla="*/ 619450 w 952402"/>
                    <a:gd name="connsiteY61" fmla="*/ 255965 h 423390"/>
                    <a:gd name="connsiteX62" fmla="*/ 651796 w 952402"/>
                    <a:gd name="connsiteY62" fmla="*/ 269086 h 423390"/>
                    <a:gd name="connsiteX63" fmla="*/ 686453 w 952402"/>
                    <a:gd name="connsiteY63" fmla="*/ 253160 h 423390"/>
                    <a:gd name="connsiteX64" fmla="*/ 697427 w 952402"/>
                    <a:gd name="connsiteY64" fmla="*/ 223537 h 423390"/>
                    <a:gd name="connsiteX65" fmla="*/ 952402 w 952402"/>
                    <a:gd name="connsiteY65" fmla="*/ 188880 h 423390"/>
                    <a:gd name="connsiteX66" fmla="*/ 922284 w 952402"/>
                    <a:gd name="connsiteY66" fmla="*/ 181783 h 423390"/>
                    <a:gd name="connsiteX67" fmla="*/ 877065 w 952402"/>
                    <a:gd name="connsiteY67" fmla="*/ 210169 h 423390"/>
                    <a:gd name="connsiteX68" fmla="*/ 873187 w 952402"/>
                    <a:gd name="connsiteY68" fmla="*/ 237977 h 423390"/>
                    <a:gd name="connsiteX69" fmla="*/ 873187 w 952402"/>
                    <a:gd name="connsiteY69" fmla="*/ 323464 h 423390"/>
                    <a:gd name="connsiteX70" fmla="*/ 802553 w 952402"/>
                    <a:gd name="connsiteY70" fmla="*/ 323464 h 423390"/>
                    <a:gd name="connsiteX71" fmla="*/ 802553 w 952402"/>
                    <a:gd name="connsiteY71" fmla="*/ 123609 h 423390"/>
                    <a:gd name="connsiteX72" fmla="*/ 873187 w 952402"/>
                    <a:gd name="connsiteY72" fmla="*/ 123609 h 423390"/>
                    <a:gd name="connsiteX73" fmla="*/ 873187 w 952402"/>
                    <a:gd name="connsiteY73" fmla="*/ 156616 h 423390"/>
                    <a:gd name="connsiteX74" fmla="*/ 897281 w 952402"/>
                    <a:gd name="connsiteY74" fmla="*/ 131366 h 423390"/>
                    <a:gd name="connsiteX75" fmla="*/ 938540 w 952402"/>
                    <a:gd name="connsiteY75" fmla="*/ 121051 h 423390"/>
                    <a:gd name="connsiteX76" fmla="*/ 952320 w 952402"/>
                    <a:gd name="connsiteY76" fmla="*/ 121711 h 423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52402" h="423390">
                      <a:moveTo>
                        <a:pt x="233026" y="323464"/>
                      </a:moveTo>
                      <a:lnTo>
                        <a:pt x="162392" y="323464"/>
                      </a:lnTo>
                      <a:lnTo>
                        <a:pt x="162392" y="301267"/>
                      </a:lnTo>
                      <a:cubicBezTo>
                        <a:pt x="156857" y="308688"/>
                        <a:pt x="149936" y="314965"/>
                        <a:pt x="142011" y="319750"/>
                      </a:cubicBezTo>
                      <a:cubicBezTo>
                        <a:pt x="129372" y="326655"/>
                        <a:pt x="115153" y="330153"/>
                        <a:pt x="100753" y="329900"/>
                      </a:cubicBezTo>
                      <a:cubicBezTo>
                        <a:pt x="76304" y="329952"/>
                        <a:pt x="52734" y="320789"/>
                        <a:pt x="34740" y="304237"/>
                      </a:cubicBezTo>
                      <a:cubicBezTo>
                        <a:pt x="11613" y="283831"/>
                        <a:pt x="-1112" y="254108"/>
                        <a:pt x="83" y="223289"/>
                      </a:cubicBezTo>
                      <a:cubicBezTo>
                        <a:pt x="-1175" y="192029"/>
                        <a:pt x="11924" y="161909"/>
                        <a:pt x="35648" y="141515"/>
                      </a:cubicBezTo>
                      <a:cubicBezTo>
                        <a:pt x="53403" y="125486"/>
                        <a:pt x="76502" y="116658"/>
                        <a:pt x="100423" y="116761"/>
                      </a:cubicBezTo>
                      <a:cubicBezTo>
                        <a:pt x="114299" y="116676"/>
                        <a:pt x="128014" y="119752"/>
                        <a:pt x="140526" y="125755"/>
                      </a:cubicBezTo>
                      <a:cubicBezTo>
                        <a:pt x="148828" y="130094"/>
                        <a:pt x="156311" y="135846"/>
                        <a:pt x="162640" y="142753"/>
                      </a:cubicBezTo>
                      <a:lnTo>
                        <a:pt x="162640" y="0"/>
                      </a:lnTo>
                      <a:lnTo>
                        <a:pt x="233274" y="0"/>
                      </a:lnTo>
                      <a:close/>
                      <a:moveTo>
                        <a:pt x="164620" y="223537"/>
                      </a:moveTo>
                      <a:cubicBezTo>
                        <a:pt x="164879" y="211441"/>
                        <a:pt x="160096" y="199784"/>
                        <a:pt x="151418" y="191355"/>
                      </a:cubicBezTo>
                      <a:cubicBezTo>
                        <a:pt x="142831" y="182729"/>
                        <a:pt x="131074" y="178014"/>
                        <a:pt x="118906" y="178318"/>
                      </a:cubicBezTo>
                      <a:cubicBezTo>
                        <a:pt x="105526" y="178044"/>
                        <a:pt x="92756" y="183911"/>
                        <a:pt x="84250" y="194243"/>
                      </a:cubicBezTo>
                      <a:cubicBezTo>
                        <a:pt x="69618" y="211188"/>
                        <a:pt x="69618" y="236298"/>
                        <a:pt x="84250" y="253242"/>
                      </a:cubicBezTo>
                      <a:cubicBezTo>
                        <a:pt x="92711" y="263625"/>
                        <a:pt x="105519" y="269480"/>
                        <a:pt x="118906" y="269086"/>
                      </a:cubicBezTo>
                      <a:cubicBezTo>
                        <a:pt x="131110" y="269324"/>
                        <a:pt x="142873" y="264517"/>
                        <a:pt x="151418" y="255800"/>
                      </a:cubicBezTo>
                      <a:cubicBezTo>
                        <a:pt x="160108" y="247346"/>
                        <a:pt x="164891" y="235658"/>
                        <a:pt x="164620" y="223537"/>
                      </a:cubicBezTo>
                      <a:close/>
                      <a:moveTo>
                        <a:pt x="497986" y="323464"/>
                      </a:moveTo>
                      <a:lnTo>
                        <a:pt x="427352" y="323464"/>
                      </a:lnTo>
                      <a:lnTo>
                        <a:pt x="427352" y="301267"/>
                      </a:lnTo>
                      <a:cubicBezTo>
                        <a:pt x="421865" y="308641"/>
                        <a:pt x="415034" y="314913"/>
                        <a:pt x="407218" y="319750"/>
                      </a:cubicBezTo>
                      <a:cubicBezTo>
                        <a:pt x="394587" y="326677"/>
                        <a:pt x="380363" y="330176"/>
                        <a:pt x="365960" y="329900"/>
                      </a:cubicBezTo>
                      <a:cubicBezTo>
                        <a:pt x="341508" y="329969"/>
                        <a:pt x="317932" y="320803"/>
                        <a:pt x="299947" y="304237"/>
                      </a:cubicBezTo>
                      <a:cubicBezTo>
                        <a:pt x="276820" y="283831"/>
                        <a:pt x="264095" y="254108"/>
                        <a:pt x="265290" y="223289"/>
                      </a:cubicBezTo>
                      <a:cubicBezTo>
                        <a:pt x="263806" y="192179"/>
                        <a:pt x="276560" y="162084"/>
                        <a:pt x="299947" y="141515"/>
                      </a:cubicBezTo>
                      <a:cubicBezTo>
                        <a:pt x="317737" y="125487"/>
                        <a:pt x="340859" y="116661"/>
                        <a:pt x="364805" y="116761"/>
                      </a:cubicBezTo>
                      <a:cubicBezTo>
                        <a:pt x="378657" y="116666"/>
                        <a:pt x="392346" y="119743"/>
                        <a:pt x="404825" y="125755"/>
                      </a:cubicBezTo>
                      <a:cubicBezTo>
                        <a:pt x="413154" y="130090"/>
                        <a:pt x="420665" y="135842"/>
                        <a:pt x="427022" y="142753"/>
                      </a:cubicBezTo>
                      <a:lnTo>
                        <a:pt x="427022" y="123609"/>
                      </a:lnTo>
                      <a:lnTo>
                        <a:pt x="497986" y="123609"/>
                      </a:lnTo>
                      <a:close/>
                      <a:moveTo>
                        <a:pt x="429497" y="223537"/>
                      </a:moveTo>
                      <a:cubicBezTo>
                        <a:pt x="429712" y="211417"/>
                        <a:pt x="424868" y="199755"/>
                        <a:pt x="416130" y="191355"/>
                      </a:cubicBezTo>
                      <a:cubicBezTo>
                        <a:pt x="407614" y="182775"/>
                        <a:pt x="395952" y="178063"/>
                        <a:pt x="383866" y="178318"/>
                      </a:cubicBezTo>
                      <a:cubicBezTo>
                        <a:pt x="370605" y="178022"/>
                        <a:pt x="357935" y="183796"/>
                        <a:pt x="349457" y="193996"/>
                      </a:cubicBezTo>
                      <a:cubicBezTo>
                        <a:pt x="334718" y="210901"/>
                        <a:pt x="334718" y="236090"/>
                        <a:pt x="349457" y="252995"/>
                      </a:cubicBezTo>
                      <a:cubicBezTo>
                        <a:pt x="357790" y="263430"/>
                        <a:pt x="370515" y="269380"/>
                        <a:pt x="383866" y="269086"/>
                      </a:cubicBezTo>
                      <a:cubicBezTo>
                        <a:pt x="395992" y="269341"/>
                        <a:pt x="407691" y="264597"/>
                        <a:pt x="416212" y="255965"/>
                      </a:cubicBezTo>
                      <a:cubicBezTo>
                        <a:pt x="424976" y="247486"/>
                        <a:pt x="429793" y="235727"/>
                        <a:pt x="429497" y="223537"/>
                      </a:cubicBezTo>
                      <a:close/>
                      <a:moveTo>
                        <a:pt x="770867" y="223537"/>
                      </a:moveTo>
                      <a:cubicBezTo>
                        <a:pt x="772137" y="254823"/>
                        <a:pt x="759042" y="284973"/>
                        <a:pt x="735302" y="305393"/>
                      </a:cubicBezTo>
                      <a:cubicBezTo>
                        <a:pt x="717538" y="321409"/>
                        <a:pt x="694445" y="330234"/>
                        <a:pt x="670527" y="330148"/>
                      </a:cubicBezTo>
                      <a:cubicBezTo>
                        <a:pt x="656639" y="330253"/>
                        <a:pt x="642914" y="327146"/>
                        <a:pt x="630424" y="321071"/>
                      </a:cubicBezTo>
                      <a:cubicBezTo>
                        <a:pt x="622073" y="316770"/>
                        <a:pt x="614556" y="311014"/>
                        <a:pt x="608227" y="304072"/>
                      </a:cubicBezTo>
                      <a:lnTo>
                        <a:pt x="608227" y="423391"/>
                      </a:lnTo>
                      <a:lnTo>
                        <a:pt x="537676" y="423391"/>
                      </a:lnTo>
                      <a:lnTo>
                        <a:pt x="537676" y="123609"/>
                      </a:lnTo>
                      <a:lnTo>
                        <a:pt x="608227" y="123609"/>
                      </a:lnTo>
                      <a:lnTo>
                        <a:pt x="608227" y="145806"/>
                      </a:lnTo>
                      <a:cubicBezTo>
                        <a:pt x="613699" y="138276"/>
                        <a:pt x="620666" y="131955"/>
                        <a:pt x="628691" y="127240"/>
                      </a:cubicBezTo>
                      <a:cubicBezTo>
                        <a:pt x="641352" y="120399"/>
                        <a:pt x="655561" y="116932"/>
                        <a:pt x="669949" y="117173"/>
                      </a:cubicBezTo>
                      <a:cubicBezTo>
                        <a:pt x="694381" y="117131"/>
                        <a:pt x="717938" y="126260"/>
                        <a:pt x="735962" y="142753"/>
                      </a:cubicBezTo>
                      <a:cubicBezTo>
                        <a:pt x="759182" y="163112"/>
                        <a:pt x="771997" y="192842"/>
                        <a:pt x="770867" y="223702"/>
                      </a:cubicBezTo>
                      <a:close/>
                      <a:moveTo>
                        <a:pt x="697427" y="223537"/>
                      </a:moveTo>
                      <a:cubicBezTo>
                        <a:pt x="697383" y="198518"/>
                        <a:pt x="677064" y="178271"/>
                        <a:pt x="652045" y="178317"/>
                      </a:cubicBezTo>
                      <a:cubicBezTo>
                        <a:pt x="651962" y="178317"/>
                        <a:pt x="651878" y="178317"/>
                        <a:pt x="651796" y="178318"/>
                      </a:cubicBezTo>
                      <a:cubicBezTo>
                        <a:pt x="626916" y="177952"/>
                        <a:pt x="606451" y="197824"/>
                        <a:pt x="606085" y="222705"/>
                      </a:cubicBezTo>
                      <a:cubicBezTo>
                        <a:pt x="606079" y="223065"/>
                        <a:pt x="606079" y="223424"/>
                        <a:pt x="606082" y="223784"/>
                      </a:cubicBezTo>
                      <a:cubicBezTo>
                        <a:pt x="605867" y="235903"/>
                        <a:pt x="610711" y="247565"/>
                        <a:pt x="619450" y="255965"/>
                      </a:cubicBezTo>
                      <a:cubicBezTo>
                        <a:pt x="627982" y="264580"/>
                        <a:pt x="639673" y="269322"/>
                        <a:pt x="651796" y="269086"/>
                      </a:cubicBezTo>
                      <a:cubicBezTo>
                        <a:pt x="665197" y="269459"/>
                        <a:pt x="678008" y="263573"/>
                        <a:pt x="686453" y="253160"/>
                      </a:cubicBezTo>
                      <a:cubicBezTo>
                        <a:pt x="693653" y="244985"/>
                        <a:pt x="697564" y="234430"/>
                        <a:pt x="697427" y="223537"/>
                      </a:cubicBezTo>
                      <a:close/>
                      <a:moveTo>
                        <a:pt x="952402" y="188880"/>
                      </a:moveTo>
                      <a:cubicBezTo>
                        <a:pt x="943037" y="184251"/>
                        <a:pt x="932730" y="181823"/>
                        <a:pt x="922284" y="181783"/>
                      </a:cubicBezTo>
                      <a:cubicBezTo>
                        <a:pt x="899014" y="181783"/>
                        <a:pt x="883914" y="191190"/>
                        <a:pt x="877065" y="210169"/>
                      </a:cubicBezTo>
                      <a:cubicBezTo>
                        <a:pt x="874193" y="219148"/>
                        <a:pt x="872881" y="228554"/>
                        <a:pt x="873187" y="237977"/>
                      </a:cubicBezTo>
                      <a:lnTo>
                        <a:pt x="873187" y="323464"/>
                      </a:lnTo>
                      <a:lnTo>
                        <a:pt x="802553" y="323464"/>
                      </a:lnTo>
                      <a:lnTo>
                        <a:pt x="802553" y="123609"/>
                      </a:lnTo>
                      <a:lnTo>
                        <a:pt x="873187" y="123609"/>
                      </a:lnTo>
                      <a:lnTo>
                        <a:pt x="873187" y="156616"/>
                      </a:lnTo>
                      <a:cubicBezTo>
                        <a:pt x="879194" y="146475"/>
                        <a:pt x="887429" y="137838"/>
                        <a:pt x="897281" y="131366"/>
                      </a:cubicBezTo>
                      <a:cubicBezTo>
                        <a:pt x="909849" y="124270"/>
                        <a:pt x="924107" y="120706"/>
                        <a:pt x="938540" y="121051"/>
                      </a:cubicBezTo>
                      <a:cubicBezTo>
                        <a:pt x="942253" y="121051"/>
                        <a:pt x="946791" y="121051"/>
                        <a:pt x="952320" y="121711"/>
                      </a:cubicBezTo>
                      <a:close/>
                    </a:path>
                  </a:pathLst>
                </a:custGeom>
                <a:solidFill>
                  <a:srgbClr val="0D2192"/>
                </a:solidFill>
                <a:ln w="8202" cap="flat">
                  <a:noFill/>
                  <a:prstDash val="solid"/>
                  <a:miter/>
                </a:ln>
              </p:spPr>
              <p:txBody>
                <a:bodyPr rtlCol="0" anchor="ctr"/>
                <a:lstStyle/>
                <a:p>
                  <a:endParaRPr lang="en-US"/>
                </a:p>
              </p:txBody>
            </p:sp>
            <p:sp>
              <p:nvSpPr>
                <p:cNvPr id="473" name="Freeform: Shape 472">
                  <a:extLst>
                    <a:ext uri="{FF2B5EF4-FFF2-40B4-BE49-F238E27FC236}">
                      <a16:creationId xmlns:a16="http://schemas.microsoft.com/office/drawing/2014/main" id="{D2D6E7F9-A312-41F5-867F-4A72BA1D9FB2}"/>
                    </a:ext>
                  </a:extLst>
                </p:cNvPr>
                <p:cNvSpPr/>
                <p:nvPr/>
              </p:nvSpPr>
              <p:spPr>
                <a:xfrm>
                  <a:off x="8917469" y="3349705"/>
                  <a:ext cx="83341" cy="196223"/>
                </a:xfrm>
                <a:custGeom>
                  <a:avLst/>
                  <a:gdLst>
                    <a:gd name="connsiteX0" fmla="*/ 6106 w 83341"/>
                    <a:gd name="connsiteY0" fmla="*/ 0 h 196223"/>
                    <a:gd name="connsiteX1" fmla="*/ 77235 w 83341"/>
                    <a:gd name="connsiteY1" fmla="*/ 0 h 196223"/>
                    <a:gd name="connsiteX2" fmla="*/ 83341 w 83341"/>
                    <a:gd name="connsiteY2" fmla="*/ 167013 h 196223"/>
                    <a:gd name="connsiteX3" fmla="*/ 41671 w 83341"/>
                    <a:gd name="connsiteY3" fmla="*/ 196224 h 196223"/>
                    <a:gd name="connsiteX4" fmla="*/ 0 w 83341"/>
                    <a:gd name="connsiteY4" fmla="*/ 167013 h 196223"/>
                    <a:gd name="connsiteX5" fmla="*/ 6106 w 83341"/>
                    <a:gd name="connsiteY5" fmla="*/ 0 h 196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341" h="196223">
                      <a:moveTo>
                        <a:pt x="6106" y="0"/>
                      </a:moveTo>
                      <a:lnTo>
                        <a:pt x="77235" y="0"/>
                      </a:lnTo>
                      <a:lnTo>
                        <a:pt x="83341" y="167013"/>
                      </a:lnTo>
                      <a:lnTo>
                        <a:pt x="41671" y="196224"/>
                      </a:lnTo>
                      <a:lnTo>
                        <a:pt x="0" y="167013"/>
                      </a:lnTo>
                      <a:lnTo>
                        <a:pt x="6106" y="0"/>
                      </a:lnTo>
                      <a:close/>
                    </a:path>
                  </a:pathLst>
                </a:custGeom>
                <a:solidFill>
                  <a:srgbClr val="0D2192"/>
                </a:solidFill>
                <a:ln w="8202" cap="flat">
                  <a:noFill/>
                  <a:prstDash val="solid"/>
                  <a:miter/>
                </a:ln>
              </p:spPr>
              <p:txBody>
                <a:bodyPr rtlCol="0" anchor="ctr"/>
                <a:lstStyle/>
                <a:p>
                  <a:endParaRPr lang="en-US"/>
                </a:p>
              </p:txBody>
            </p:sp>
            <p:sp>
              <p:nvSpPr>
                <p:cNvPr id="474" name="Freeform: Shape 473">
                  <a:extLst>
                    <a:ext uri="{FF2B5EF4-FFF2-40B4-BE49-F238E27FC236}">
                      <a16:creationId xmlns:a16="http://schemas.microsoft.com/office/drawing/2014/main" id="{1A8166B5-4E28-4DA6-AEE8-C64DB5D55530}"/>
                    </a:ext>
                  </a:extLst>
                </p:cNvPr>
                <p:cNvSpPr/>
                <p:nvPr/>
              </p:nvSpPr>
              <p:spPr>
                <a:xfrm>
                  <a:off x="8764071" y="2846026"/>
                  <a:ext cx="269827" cy="189869"/>
                </a:xfrm>
                <a:custGeom>
                  <a:avLst/>
                  <a:gdLst>
                    <a:gd name="connsiteX0" fmla="*/ 264547 w 269827"/>
                    <a:gd name="connsiteY0" fmla="*/ 0 h 189869"/>
                    <a:gd name="connsiteX1" fmla="*/ 269828 w 269827"/>
                    <a:gd name="connsiteY1" fmla="*/ 0 h 189869"/>
                    <a:gd name="connsiteX2" fmla="*/ 269828 w 269827"/>
                    <a:gd name="connsiteY2" fmla="*/ 189870 h 189869"/>
                    <a:gd name="connsiteX3" fmla="*/ 264547 w 269827"/>
                    <a:gd name="connsiteY3" fmla="*/ 189870 h 189869"/>
                    <a:gd name="connsiteX4" fmla="*/ 5281 w 269827"/>
                    <a:gd name="connsiteY4" fmla="*/ 189870 h 189869"/>
                    <a:gd name="connsiteX5" fmla="*/ 0 w 269827"/>
                    <a:gd name="connsiteY5" fmla="*/ 189870 h 189869"/>
                    <a:gd name="connsiteX6" fmla="*/ 0 w 269827"/>
                    <a:gd name="connsiteY6" fmla="*/ 0 h 189869"/>
                    <a:gd name="connsiteX7" fmla="*/ 5281 w 269827"/>
                    <a:gd name="connsiteY7" fmla="*/ 0 h 189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827" h="189869">
                      <a:moveTo>
                        <a:pt x="264547" y="0"/>
                      </a:moveTo>
                      <a:cubicBezTo>
                        <a:pt x="267464" y="0"/>
                        <a:pt x="269828" y="0"/>
                        <a:pt x="269828" y="0"/>
                      </a:cubicBezTo>
                      <a:lnTo>
                        <a:pt x="269828" y="189870"/>
                      </a:lnTo>
                      <a:cubicBezTo>
                        <a:pt x="269828" y="189870"/>
                        <a:pt x="267464" y="189870"/>
                        <a:pt x="264547" y="189870"/>
                      </a:cubicBezTo>
                      <a:lnTo>
                        <a:pt x="5281" y="189870"/>
                      </a:lnTo>
                      <a:cubicBezTo>
                        <a:pt x="2364" y="189870"/>
                        <a:pt x="0" y="189870"/>
                        <a:pt x="0" y="189870"/>
                      </a:cubicBezTo>
                      <a:lnTo>
                        <a:pt x="0" y="0"/>
                      </a:lnTo>
                      <a:cubicBezTo>
                        <a:pt x="0" y="0"/>
                        <a:pt x="2364" y="0"/>
                        <a:pt x="5281" y="0"/>
                      </a:cubicBezTo>
                      <a:close/>
                    </a:path>
                  </a:pathLst>
                </a:custGeom>
                <a:solidFill>
                  <a:srgbClr val="0D2192"/>
                </a:solidFill>
                <a:ln w="8202" cap="flat">
                  <a:noFill/>
                  <a:prstDash val="solid"/>
                  <a:miter/>
                </a:ln>
              </p:spPr>
              <p:txBody>
                <a:bodyPr rtlCol="0" anchor="ctr"/>
                <a:lstStyle/>
                <a:p>
                  <a:endParaRPr lang="en-US"/>
                </a:p>
              </p:txBody>
            </p:sp>
            <p:sp>
              <p:nvSpPr>
                <p:cNvPr id="475" name="Freeform: Shape 474">
                  <a:extLst>
                    <a:ext uri="{FF2B5EF4-FFF2-40B4-BE49-F238E27FC236}">
                      <a16:creationId xmlns:a16="http://schemas.microsoft.com/office/drawing/2014/main" id="{5C9E75D8-01AC-4B1C-9F96-2F8EA83E17A0}"/>
                    </a:ext>
                  </a:extLst>
                </p:cNvPr>
                <p:cNvSpPr/>
                <p:nvPr/>
              </p:nvSpPr>
              <p:spPr>
                <a:xfrm>
                  <a:off x="8764071" y="2846026"/>
                  <a:ext cx="99762" cy="189869"/>
                </a:xfrm>
                <a:custGeom>
                  <a:avLst/>
                  <a:gdLst>
                    <a:gd name="connsiteX0" fmla="*/ 0 w 99762"/>
                    <a:gd name="connsiteY0" fmla="*/ 0 h 189869"/>
                    <a:gd name="connsiteX1" fmla="*/ 99762 w 99762"/>
                    <a:gd name="connsiteY1" fmla="*/ 0 h 189869"/>
                    <a:gd name="connsiteX2" fmla="*/ 99762 w 99762"/>
                    <a:gd name="connsiteY2" fmla="*/ 189870 h 189869"/>
                    <a:gd name="connsiteX3" fmla="*/ 0 w 99762"/>
                    <a:gd name="connsiteY3" fmla="*/ 189870 h 189869"/>
                  </a:gdLst>
                  <a:ahLst/>
                  <a:cxnLst>
                    <a:cxn ang="0">
                      <a:pos x="connsiteX0" y="connsiteY0"/>
                    </a:cxn>
                    <a:cxn ang="0">
                      <a:pos x="connsiteX1" y="connsiteY1"/>
                    </a:cxn>
                    <a:cxn ang="0">
                      <a:pos x="connsiteX2" y="connsiteY2"/>
                    </a:cxn>
                    <a:cxn ang="0">
                      <a:pos x="connsiteX3" y="connsiteY3"/>
                    </a:cxn>
                  </a:cxnLst>
                  <a:rect l="l" t="t" r="r" b="b"/>
                  <a:pathLst>
                    <a:path w="99762" h="189869">
                      <a:moveTo>
                        <a:pt x="0" y="0"/>
                      </a:moveTo>
                      <a:lnTo>
                        <a:pt x="99762" y="0"/>
                      </a:lnTo>
                      <a:lnTo>
                        <a:pt x="99762" y="189870"/>
                      </a:lnTo>
                      <a:lnTo>
                        <a:pt x="0" y="189870"/>
                      </a:lnTo>
                      <a:close/>
                    </a:path>
                  </a:pathLst>
                </a:custGeom>
                <a:solidFill>
                  <a:srgbClr val="FFFFFF">
                    <a:alpha val="8000"/>
                  </a:srgbClr>
                </a:solidFill>
                <a:ln w="8202" cap="flat">
                  <a:noFill/>
                  <a:prstDash val="solid"/>
                  <a:miter/>
                </a:ln>
              </p:spPr>
              <p:txBody>
                <a:bodyPr rtlCol="0" anchor="ctr"/>
                <a:lstStyle/>
                <a:p>
                  <a:endParaRPr lang="en-US"/>
                </a:p>
              </p:txBody>
            </p:sp>
            <p:sp>
              <p:nvSpPr>
                <p:cNvPr id="476" name="Freeform: Shape 475">
                  <a:extLst>
                    <a:ext uri="{FF2B5EF4-FFF2-40B4-BE49-F238E27FC236}">
                      <a16:creationId xmlns:a16="http://schemas.microsoft.com/office/drawing/2014/main" id="{D85E9B66-079D-4637-AFCC-8B7167357B7E}"/>
                    </a:ext>
                  </a:extLst>
                </p:cNvPr>
                <p:cNvSpPr/>
                <p:nvPr/>
              </p:nvSpPr>
              <p:spPr>
                <a:xfrm>
                  <a:off x="8678915" y="3023601"/>
                  <a:ext cx="436675" cy="45548"/>
                </a:xfrm>
                <a:custGeom>
                  <a:avLst/>
                  <a:gdLst>
                    <a:gd name="connsiteX0" fmla="*/ 426939 w 436675"/>
                    <a:gd name="connsiteY0" fmla="*/ 0 h 45548"/>
                    <a:gd name="connsiteX1" fmla="*/ 436676 w 436675"/>
                    <a:gd name="connsiteY1" fmla="*/ 0 h 45548"/>
                    <a:gd name="connsiteX2" fmla="*/ 436676 w 436675"/>
                    <a:gd name="connsiteY2" fmla="*/ 45549 h 45548"/>
                    <a:gd name="connsiteX3" fmla="*/ 426939 w 436675"/>
                    <a:gd name="connsiteY3" fmla="*/ 45549 h 45548"/>
                    <a:gd name="connsiteX4" fmla="*/ 9737 w 436675"/>
                    <a:gd name="connsiteY4" fmla="*/ 45549 h 45548"/>
                    <a:gd name="connsiteX5" fmla="*/ 0 w 436675"/>
                    <a:gd name="connsiteY5" fmla="*/ 45549 h 45548"/>
                    <a:gd name="connsiteX6" fmla="*/ 0 w 436675"/>
                    <a:gd name="connsiteY6" fmla="*/ 0 h 45548"/>
                    <a:gd name="connsiteX7" fmla="*/ 9737 w 436675"/>
                    <a:gd name="connsiteY7" fmla="*/ 0 h 45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6675" h="45548">
                      <a:moveTo>
                        <a:pt x="426939" y="0"/>
                      </a:moveTo>
                      <a:cubicBezTo>
                        <a:pt x="432316" y="0"/>
                        <a:pt x="436676" y="0"/>
                        <a:pt x="436676" y="0"/>
                      </a:cubicBezTo>
                      <a:lnTo>
                        <a:pt x="436676" y="45549"/>
                      </a:lnTo>
                      <a:cubicBezTo>
                        <a:pt x="436676" y="45549"/>
                        <a:pt x="432316" y="45549"/>
                        <a:pt x="426939" y="45549"/>
                      </a:cubicBezTo>
                      <a:lnTo>
                        <a:pt x="9737" y="45549"/>
                      </a:lnTo>
                      <a:cubicBezTo>
                        <a:pt x="4359" y="45549"/>
                        <a:pt x="0" y="45549"/>
                        <a:pt x="0" y="45549"/>
                      </a:cubicBezTo>
                      <a:lnTo>
                        <a:pt x="0" y="0"/>
                      </a:lnTo>
                      <a:cubicBezTo>
                        <a:pt x="0" y="0"/>
                        <a:pt x="4359" y="0"/>
                        <a:pt x="9737" y="0"/>
                      </a:cubicBezTo>
                      <a:close/>
                    </a:path>
                  </a:pathLst>
                </a:custGeom>
                <a:solidFill>
                  <a:srgbClr val="0D2192"/>
                </a:solidFill>
                <a:ln w="8202" cap="flat">
                  <a:noFill/>
                  <a:prstDash val="solid"/>
                  <a:miter/>
                </a:ln>
              </p:spPr>
              <p:txBody>
                <a:bodyPr rtlCol="0" anchor="ctr"/>
                <a:lstStyle/>
                <a:p>
                  <a:endParaRPr lang="en-US"/>
                </a:p>
              </p:txBody>
            </p:sp>
            <p:sp>
              <p:nvSpPr>
                <p:cNvPr id="477" name="Freeform: Shape 476">
                  <a:extLst>
                    <a:ext uri="{FF2B5EF4-FFF2-40B4-BE49-F238E27FC236}">
                      <a16:creationId xmlns:a16="http://schemas.microsoft.com/office/drawing/2014/main" id="{B7A53CBB-ACD5-43EF-B1BB-06062449A000}"/>
                    </a:ext>
                  </a:extLst>
                </p:cNvPr>
                <p:cNvSpPr/>
                <p:nvPr/>
              </p:nvSpPr>
              <p:spPr>
                <a:xfrm>
                  <a:off x="8678915" y="3023601"/>
                  <a:ext cx="135078" cy="56111"/>
                </a:xfrm>
                <a:custGeom>
                  <a:avLst/>
                  <a:gdLst>
                    <a:gd name="connsiteX0" fmla="*/ 0 w 135078"/>
                    <a:gd name="connsiteY0" fmla="*/ 0 h 56111"/>
                    <a:gd name="connsiteX1" fmla="*/ 135079 w 135078"/>
                    <a:gd name="connsiteY1" fmla="*/ 0 h 56111"/>
                    <a:gd name="connsiteX2" fmla="*/ 135079 w 135078"/>
                    <a:gd name="connsiteY2" fmla="*/ 56111 h 56111"/>
                    <a:gd name="connsiteX3" fmla="*/ 0 w 135078"/>
                    <a:gd name="connsiteY3" fmla="*/ 56111 h 56111"/>
                  </a:gdLst>
                  <a:ahLst/>
                  <a:cxnLst>
                    <a:cxn ang="0">
                      <a:pos x="connsiteX0" y="connsiteY0"/>
                    </a:cxn>
                    <a:cxn ang="0">
                      <a:pos x="connsiteX1" y="connsiteY1"/>
                    </a:cxn>
                    <a:cxn ang="0">
                      <a:pos x="connsiteX2" y="connsiteY2"/>
                    </a:cxn>
                    <a:cxn ang="0">
                      <a:pos x="connsiteX3" y="connsiteY3"/>
                    </a:cxn>
                  </a:cxnLst>
                  <a:rect l="l" t="t" r="r" b="b"/>
                  <a:pathLst>
                    <a:path w="135078" h="56111">
                      <a:moveTo>
                        <a:pt x="0" y="0"/>
                      </a:moveTo>
                      <a:lnTo>
                        <a:pt x="135079" y="0"/>
                      </a:lnTo>
                      <a:lnTo>
                        <a:pt x="135079" y="56111"/>
                      </a:lnTo>
                      <a:lnTo>
                        <a:pt x="0" y="56111"/>
                      </a:lnTo>
                      <a:close/>
                    </a:path>
                  </a:pathLst>
                </a:custGeom>
                <a:solidFill>
                  <a:srgbClr val="FFFFFF">
                    <a:alpha val="8000"/>
                  </a:srgbClr>
                </a:solidFill>
                <a:ln w="8202" cap="flat">
                  <a:noFill/>
                  <a:prstDash val="solid"/>
                  <a:miter/>
                </a:ln>
              </p:spPr>
              <p:txBody>
                <a:bodyPr rtlCol="0" anchor="ctr"/>
                <a:lstStyle/>
                <a:p>
                  <a:endParaRPr lang="en-US"/>
                </a:p>
              </p:txBody>
            </p:sp>
          </p:grpSp>
        </p:grpSp>
        <p:sp>
          <p:nvSpPr>
            <p:cNvPr id="468" name="Rectangle 467">
              <a:extLst>
                <a:ext uri="{FF2B5EF4-FFF2-40B4-BE49-F238E27FC236}">
                  <a16:creationId xmlns:a16="http://schemas.microsoft.com/office/drawing/2014/main" id="{713B72EC-E864-41AA-87D6-ACBFB586B11A}"/>
                </a:ext>
              </a:extLst>
            </p:cNvPr>
            <p:cNvSpPr/>
            <p:nvPr/>
          </p:nvSpPr>
          <p:spPr bwMode="auto">
            <a:xfrm>
              <a:off x="5294856" y="3591425"/>
              <a:ext cx="529944" cy="61934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800" err="1">
                <a:solidFill>
                  <a:srgbClr val="FFFFFF"/>
                </a:solidFill>
                <a:ea typeface="Segoe UI" pitchFamily="34" charset="0"/>
                <a:cs typeface="Segoe UI" pitchFamily="34" charset="0"/>
              </a:endParaRPr>
            </a:p>
          </p:txBody>
        </p:sp>
      </p:grpSp>
      <p:cxnSp>
        <p:nvCxnSpPr>
          <p:cNvPr id="4139" name="Straight Arrow Connector 139">
            <a:extLst>
              <a:ext uri="{FF2B5EF4-FFF2-40B4-BE49-F238E27FC236}">
                <a16:creationId xmlns:a16="http://schemas.microsoft.com/office/drawing/2014/main" id="{0C1C4E83-5CC2-4391-B20D-424E4370D47D}"/>
              </a:ext>
            </a:extLst>
          </p:cNvPr>
          <p:cNvCxnSpPr>
            <a:cxnSpLocks/>
          </p:cNvCxnSpPr>
          <p:nvPr/>
        </p:nvCxnSpPr>
        <p:spPr>
          <a:xfrm flipH="1">
            <a:off x="8879180" y="1976351"/>
            <a:ext cx="748634" cy="0"/>
          </a:xfrm>
          <a:prstGeom prst="straightConnector1">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sp>
        <p:nvSpPr>
          <p:cNvPr id="483" name="TextBox 482">
            <a:extLst>
              <a:ext uri="{FF2B5EF4-FFF2-40B4-BE49-F238E27FC236}">
                <a16:creationId xmlns:a16="http://schemas.microsoft.com/office/drawing/2014/main" id="{9C87DF39-F872-4983-B91A-C27AD79BCC37}"/>
              </a:ext>
            </a:extLst>
          </p:cNvPr>
          <p:cNvSpPr txBox="1"/>
          <p:nvPr/>
        </p:nvSpPr>
        <p:spPr>
          <a:xfrm>
            <a:off x="5329071" y="6099183"/>
            <a:ext cx="877196" cy="400110"/>
          </a:xfrm>
          <a:prstGeom prst="rect">
            <a:avLst/>
          </a:prstGeom>
          <a:noFill/>
        </p:spPr>
        <p:txBody>
          <a:bodyPr wrap="square" lIns="0" tIns="0" rIns="0" bIns="0" rtlCol="0" anchor="ctr">
            <a:spAutoFit/>
          </a:bodyPr>
          <a:lstStyle/>
          <a:p>
            <a:pPr>
              <a:spcAft>
                <a:spcPts val="600"/>
              </a:spcAft>
            </a:pPr>
            <a:r>
              <a:rPr lang="en-US" sz="1050">
                <a:latin typeface="+mj-lt"/>
              </a:rPr>
              <a:t>File store for</a:t>
            </a:r>
          </a:p>
          <a:p>
            <a:pPr>
              <a:spcAft>
                <a:spcPts val="600"/>
              </a:spcAft>
            </a:pPr>
            <a:r>
              <a:rPr lang="en-US" sz="1050">
                <a:latin typeface="+mj-lt"/>
              </a:rPr>
              <a:t> certificates</a:t>
            </a:r>
          </a:p>
        </p:txBody>
      </p:sp>
      <p:cxnSp>
        <p:nvCxnSpPr>
          <p:cNvPr id="484" name="Straight Arrow Connector 139">
            <a:extLst>
              <a:ext uri="{FF2B5EF4-FFF2-40B4-BE49-F238E27FC236}">
                <a16:creationId xmlns:a16="http://schemas.microsoft.com/office/drawing/2014/main" id="{7B4A28C4-69CE-4C73-B88F-ADCA5C3B9454}"/>
              </a:ext>
            </a:extLst>
          </p:cNvPr>
          <p:cNvCxnSpPr>
            <a:cxnSpLocks/>
          </p:cNvCxnSpPr>
          <p:nvPr/>
        </p:nvCxnSpPr>
        <p:spPr>
          <a:xfrm>
            <a:off x="2057245" y="1940128"/>
            <a:ext cx="6339330" cy="304"/>
          </a:xfrm>
          <a:prstGeom prst="bentConnector3">
            <a:avLst>
              <a:gd name="adj1" fmla="val 50000"/>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491" name="Straight Arrow Connector 139">
            <a:extLst>
              <a:ext uri="{FF2B5EF4-FFF2-40B4-BE49-F238E27FC236}">
                <a16:creationId xmlns:a16="http://schemas.microsoft.com/office/drawing/2014/main" id="{6CB30772-7856-4868-ACF7-E9DB10786D00}"/>
              </a:ext>
            </a:extLst>
          </p:cNvPr>
          <p:cNvCxnSpPr>
            <a:cxnSpLocks/>
            <a:stCxn id="7183" idx="3"/>
            <a:endCxn id="468" idx="1"/>
          </p:cNvCxnSpPr>
          <p:nvPr/>
        </p:nvCxnSpPr>
        <p:spPr>
          <a:xfrm rot="5400000" flipH="1" flipV="1">
            <a:off x="1068881" y="1923931"/>
            <a:ext cx="506897" cy="549974"/>
          </a:xfrm>
          <a:prstGeom prst="bentConnector2">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9F5199FE-F971-4DAB-9AE6-B942FDA73336}"/>
              </a:ext>
            </a:extLst>
          </p:cNvPr>
          <p:cNvSpPr>
            <a:spLocks noGrp="1"/>
          </p:cNvSpPr>
          <p:nvPr>
            <p:ph type="title"/>
          </p:nvPr>
        </p:nvSpPr>
        <p:spPr>
          <a:xfrm>
            <a:off x="473485" y="6427976"/>
            <a:ext cx="11018520" cy="276999"/>
          </a:xfrm>
        </p:spPr>
        <p:txBody>
          <a:bodyPr/>
          <a:lstStyle/>
          <a:p>
            <a:r>
              <a:rPr lang="en-US" sz="1800" dirty="0"/>
              <a:t>Cluster of VMs</a:t>
            </a:r>
          </a:p>
        </p:txBody>
      </p:sp>
      <p:sp>
        <p:nvSpPr>
          <p:cNvPr id="169" name="Title 1">
            <a:extLst>
              <a:ext uri="{FF2B5EF4-FFF2-40B4-BE49-F238E27FC236}">
                <a16:creationId xmlns:a16="http://schemas.microsoft.com/office/drawing/2014/main" id="{5B25F854-EAF9-AD04-516C-ABCD87B8262F}"/>
              </a:ext>
            </a:extLst>
          </p:cNvPr>
          <p:cNvSpPr txBox="1">
            <a:spLocks/>
          </p:cNvSpPr>
          <p:nvPr/>
        </p:nvSpPr>
        <p:spPr>
          <a:xfrm>
            <a:off x="304111" y="93457"/>
            <a:ext cx="11018520" cy="553998"/>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r>
              <a:rPr lang="en-US" dirty="0" err="1"/>
              <a:t>Dapr</a:t>
            </a:r>
            <a:r>
              <a:rPr lang="en-US" dirty="0"/>
              <a:t> in self-hosted mode on VMs</a:t>
            </a:r>
          </a:p>
        </p:txBody>
      </p:sp>
    </p:spTree>
    <p:extLst>
      <p:ext uri="{BB962C8B-B14F-4D97-AF65-F5344CB8AC3E}">
        <p14:creationId xmlns:p14="http://schemas.microsoft.com/office/powerpoint/2010/main" val="23829257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7178"/>
                                        </p:tgtEl>
                                        <p:attrNameLst>
                                          <p:attrName>style.visibility</p:attrName>
                                        </p:attrNameLst>
                                      </p:cBhvr>
                                      <p:to>
                                        <p:strVal val="visible"/>
                                      </p:to>
                                    </p:set>
                                    <p:animEffect transition="in" filter="wipe(right)">
                                      <p:cBhvr>
                                        <p:cTn id="7" dur="500"/>
                                        <p:tgtEl>
                                          <p:spTgt spid="7178"/>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7190"/>
                                        </p:tgtEl>
                                        <p:attrNameLst>
                                          <p:attrName>style.visibility</p:attrName>
                                        </p:attrNameLst>
                                      </p:cBhvr>
                                      <p:to>
                                        <p:strVal val="visible"/>
                                      </p:to>
                                    </p:set>
                                    <p:animEffect transition="in" filter="fade">
                                      <p:cBhvr>
                                        <p:cTn id="10" dur="500"/>
                                        <p:tgtEl>
                                          <p:spTgt spid="7190"/>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126"/>
                                        </p:tgtEl>
                                        <p:attrNameLst>
                                          <p:attrName>style.visibility</p:attrName>
                                        </p:attrNameLst>
                                      </p:cBhvr>
                                      <p:to>
                                        <p:strVal val="visible"/>
                                      </p:to>
                                    </p:set>
                                    <p:animEffect transition="in" filter="fade">
                                      <p:cBhvr>
                                        <p:cTn id="13" dur="500"/>
                                        <p:tgtEl>
                                          <p:spTgt spid="126"/>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142"/>
                                        </p:tgtEl>
                                        <p:attrNameLst>
                                          <p:attrName>style.visibility</p:attrName>
                                        </p:attrNameLst>
                                      </p:cBhvr>
                                      <p:to>
                                        <p:strVal val="visible"/>
                                      </p:to>
                                    </p:set>
                                    <p:animEffect transition="in" filter="fade">
                                      <p:cBhvr>
                                        <p:cTn id="16" dur="500"/>
                                        <p:tgtEl>
                                          <p:spTgt spid="142"/>
                                        </p:tgtEl>
                                      </p:cBhvr>
                                    </p:animEffect>
                                  </p:childTnLst>
                                </p:cTn>
                              </p:par>
                              <p:par>
                                <p:cTn id="17" presetID="22" presetClass="entr" presetSubtype="2" fill="hold" nodeType="withEffect">
                                  <p:stCondLst>
                                    <p:cond delay="0"/>
                                  </p:stCondLst>
                                  <p:childTnLst>
                                    <p:set>
                                      <p:cBhvr>
                                        <p:cTn id="18" dur="1" fill="hold">
                                          <p:stCondLst>
                                            <p:cond delay="0"/>
                                          </p:stCondLst>
                                        </p:cTn>
                                        <p:tgtEl>
                                          <p:spTgt spid="225"/>
                                        </p:tgtEl>
                                        <p:attrNameLst>
                                          <p:attrName>style.visibility</p:attrName>
                                        </p:attrNameLst>
                                      </p:cBhvr>
                                      <p:to>
                                        <p:strVal val="visible"/>
                                      </p:to>
                                    </p:set>
                                    <p:animEffect transition="in" filter="wipe(right)">
                                      <p:cBhvr>
                                        <p:cTn id="19" dur="500"/>
                                        <p:tgtEl>
                                          <p:spTgt spid="225"/>
                                        </p:tgtEl>
                                      </p:cBhvr>
                                    </p:animEffect>
                                  </p:childTnLst>
                                </p:cTn>
                              </p:par>
                              <p:par>
                                <p:cTn id="20" presetID="22" presetClass="entr" presetSubtype="2" fill="hold" nodeType="withEffect">
                                  <p:stCondLst>
                                    <p:cond delay="0"/>
                                  </p:stCondLst>
                                  <p:childTnLst>
                                    <p:set>
                                      <p:cBhvr>
                                        <p:cTn id="21" dur="1" fill="hold">
                                          <p:stCondLst>
                                            <p:cond delay="0"/>
                                          </p:stCondLst>
                                        </p:cTn>
                                        <p:tgtEl>
                                          <p:spTgt spid="234"/>
                                        </p:tgtEl>
                                        <p:attrNameLst>
                                          <p:attrName>style.visibility</p:attrName>
                                        </p:attrNameLst>
                                      </p:cBhvr>
                                      <p:to>
                                        <p:strVal val="visible"/>
                                      </p:to>
                                    </p:set>
                                    <p:animEffect transition="in" filter="wipe(right)">
                                      <p:cBhvr>
                                        <p:cTn id="22" dur="500"/>
                                        <p:tgtEl>
                                          <p:spTgt spid="234"/>
                                        </p:tgtEl>
                                      </p:cBhvr>
                                    </p:animEffect>
                                  </p:childTnLst>
                                </p:cTn>
                              </p:par>
                              <p:par>
                                <p:cTn id="23" presetID="22" presetClass="entr" presetSubtype="2" fill="hold" nodeType="withEffect">
                                  <p:stCondLst>
                                    <p:cond delay="0"/>
                                  </p:stCondLst>
                                  <p:childTnLst>
                                    <p:set>
                                      <p:cBhvr>
                                        <p:cTn id="24" dur="1" fill="hold">
                                          <p:stCondLst>
                                            <p:cond delay="0"/>
                                          </p:stCondLst>
                                        </p:cTn>
                                        <p:tgtEl>
                                          <p:spTgt spid="270"/>
                                        </p:tgtEl>
                                        <p:attrNameLst>
                                          <p:attrName>style.visibility</p:attrName>
                                        </p:attrNameLst>
                                      </p:cBhvr>
                                      <p:to>
                                        <p:strVal val="visible"/>
                                      </p:to>
                                    </p:set>
                                    <p:animEffect transition="in" filter="wipe(right)">
                                      <p:cBhvr>
                                        <p:cTn id="25" dur="500"/>
                                        <p:tgtEl>
                                          <p:spTgt spid="270"/>
                                        </p:tgtEl>
                                      </p:cBhvr>
                                    </p:animEffect>
                                  </p:childTnLst>
                                </p:cTn>
                              </p:par>
                              <p:par>
                                <p:cTn id="26" presetID="22" presetClass="entr" presetSubtype="2" fill="hold" nodeType="withEffect">
                                  <p:stCondLst>
                                    <p:cond delay="0"/>
                                  </p:stCondLst>
                                  <p:childTnLst>
                                    <p:set>
                                      <p:cBhvr>
                                        <p:cTn id="27" dur="1" fill="hold">
                                          <p:stCondLst>
                                            <p:cond delay="0"/>
                                          </p:stCondLst>
                                        </p:cTn>
                                        <p:tgtEl>
                                          <p:spTgt spid="271"/>
                                        </p:tgtEl>
                                        <p:attrNameLst>
                                          <p:attrName>style.visibility</p:attrName>
                                        </p:attrNameLst>
                                      </p:cBhvr>
                                      <p:to>
                                        <p:strVal val="visible"/>
                                      </p:to>
                                    </p:set>
                                    <p:animEffect transition="in" filter="wipe(right)">
                                      <p:cBhvr>
                                        <p:cTn id="28" dur="500"/>
                                        <p:tgtEl>
                                          <p:spTgt spid="271"/>
                                        </p:tgtEl>
                                      </p:cBhvr>
                                    </p:animEffect>
                                  </p:childTnLst>
                                </p:cTn>
                              </p:par>
                              <p:par>
                                <p:cTn id="29" presetID="22" presetClass="entr" presetSubtype="2" fill="hold" nodeType="withEffect">
                                  <p:stCondLst>
                                    <p:cond delay="0"/>
                                  </p:stCondLst>
                                  <p:childTnLst>
                                    <p:set>
                                      <p:cBhvr>
                                        <p:cTn id="30" dur="1" fill="hold">
                                          <p:stCondLst>
                                            <p:cond delay="0"/>
                                          </p:stCondLst>
                                        </p:cTn>
                                        <p:tgtEl>
                                          <p:spTgt spid="272"/>
                                        </p:tgtEl>
                                        <p:attrNameLst>
                                          <p:attrName>style.visibility</p:attrName>
                                        </p:attrNameLst>
                                      </p:cBhvr>
                                      <p:to>
                                        <p:strVal val="visible"/>
                                      </p:to>
                                    </p:set>
                                    <p:animEffect transition="in" filter="wipe(right)">
                                      <p:cBhvr>
                                        <p:cTn id="31" dur="500"/>
                                        <p:tgtEl>
                                          <p:spTgt spid="272"/>
                                        </p:tgtEl>
                                      </p:cBhvr>
                                    </p:animEffect>
                                  </p:childTnLst>
                                </p:cTn>
                              </p:par>
                              <p:par>
                                <p:cTn id="32" presetID="53" presetClass="entr" presetSubtype="16" fill="hold" nodeType="withEffect">
                                  <p:stCondLst>
                                    <p:cond delay="0"/>
                                  </p:stCondLst>
                                  <p:childTnLst>
                                    <p:set>
                                      <p:cBhvr>
                                        <p:cTn id="33" dur="1" fill="hold">
                                          <p:stCondLst>
                                            <p:cond delay="0"/>
                                          </p:stCondLst>
                                        </p:cTn>
                                        <p:tgtEl>
                                          <p:spTgt spid="435"/>
                                        </p:tgtEl>
                                        <p:attrNameLst>
                                          <p:attrName>style.visibility</p:attrName>
                                        </p:attrNameLst>
                                      </p:cBhvr>
                                      <p:to>
                                        <p:strVal val="visible"/>
                                      </p:to>
                                    </p:set>
                                    <p:anim calcmode="lin" valueType="num">
                                      <p:cBhvr>
                                        <p:cTn id="34" dur="500" fill="hold"/>
                                        <p:tgtEl>
                                          <p:spTgt spid="435"/>
                                        </p:tgtEl>
                                        <p:attrNameLst>
                                          <p:attrName>ppt_w</p:attrName>
                                        </p:attrNameLst>
                                      </p:cBhvr>
                                      <p:tavLst>
                                        <p:tav tm="0">
                                          <p:val>
                                            <p:fltVal val="0"/>
                                          </p:val>
                                        </p:tav>
                                        <p:tav tm="100000">
                                          <p:val>
                                            <p:strVal val="#ppt_w"/>
                                          </p:val>
                                        </p:tav>
                                      </p:tavLst>
                                    </p:anim>
                                    <p:anim calcmode="lin" valueType="num">
                                      <p:cBhvr>
                                        <p:cTn id="35" dur="500" fill="hold"/>
                                        <p:tgtEl>
                                          <p:spTgt spid="435"/>
                                        </p:tgtEl>
                                        <p:attrNameLst>
                                          <p:attrName>ppt_h</p:attrName>
                                        </p:attrNameLst>
                                      </p:cBhvr>
                                      <p:tavLst>
                                        <p:tav tm="0">
                                          <p:val>
                                            <p:fltVal val="0"/>
                                          </p:val>
                                        </p:tav>
                                        <p:tav tm="100000">
                                          <p:val>
                                            <p:strVal val="#ppt_h"/>
                                          </p:val>
                                        </p:tav>
                                      </p:tavLst>
                                    </p:anim>
                                    <p:animEffect transition="in" filter="fade">
                                      <p:cBhvr>
                                        <p:cTn id="36" dur="500"/>
                                        <p:tgtEl>
                                          <p:spTgt spid="435"/>
                                        </p:tgtEl>
                                      </p:cBhvr>
                                    </p:animEffect>
                                  </p:childTnLst>
                                </p:cTn>
                              </p:par>
                              <p:par>
                                <p:cTn id="37" presetID="53" presetClass="entr" presetSubtype="16" fill="hold" nodeType="withEffect">
                                  <p:stCondLst>
                                    <p:cond delay="0"/>
                                  </p:stCondLst>
                                  <p:childTnLst>
                                    <p:set>
                                      <p:cBhvr>
                                        <p:cTn id="38" dur="1" fill="hold">
                                          <p:stCondLst>
                                            <p:cond delay="0"/>
                                          </p:stCondLst>
                                        </p:cTn>
                                        <p:tgtEl>
                                          <p:spTgt spid="465"/>
                                        </p:tgtEl>
                                        <p:attrNameLst>
                                          <p:attrName>style.visibility</p:attrName>
                                        </p:attrNameLst>
                                      </p:cBhvr>
                                      <p:to>
                                        <p:strVal val="visible"/>
                                      </p:to>
                                    </p:set>
                                    <p:anim calcmode="lin" valueType="num">
                                      <p:cBhvr>
                                        <p:cTn id="39" dur="500" fill="hold"/>
                                        <p:tgtEl>
                                          <p:spTgt spid="465"/>
                                        </p:tgtEl>
                                        <p:attrNameLst>
                                          <p:attrName>ppt_w</p:attrName>
                                        </p:attrNameLst>
                                      </p:cBhvr>
                                      <p:tavLst>
                                        <p:tav tm="0">
                                          <p:val>
                                            <p:fltVal val="0"/>
                                          </p:val>
                                        </p:tav>
                                        <p:tav tm="100000">
                                          <p:val>
                                            <p:strVal val="#ppt_w"/>
                                          </p:val>
                                        </p:tav>
                                      </p:tavLst>
                                    </p:anim>
                                    <p:anim calcmode="lin" valueType="num">
                                      <p:cBhvr>
                                        <p:cTn id="40" dur="500" fill="hold"/>
                                        <p:tgtEl>
                                          <p:spTgt spid="465"/>
                                        </p:tgtEl>
                                        <p:attrNameLst>
                                          <p:attrName>ppt_h</p:attrName>
                                        </p:attrNameLst>
                                      </p:cBhvr>
                                      <p:tavLst>
                                        <p:tav tm="0">
                                          <p:val>
                                            <p:fltVal val="0"/>
                                          </p:val>
                                        </p:tav>
                                        <p:tav tm="100000">
                                          <p:val>
                                            <p:strVal val="#ppt_h"/>
                                          </p:val>
                                        </p:tav>
                                      </p:tavLst>
                                    </p:anim>
                                    <p:animEffect transition="in" filter="fade">
                                      <p:cBhvr>
                                        <p:cTn id="41" dur="500"/>
                                        <p:tgtEl>
                                          <p:spTgt spid="465"/>
                                        </p:tgtEl>
                                      </p:cBhvr>
                                    </p:animEffect>
                                  </p:childTnLst>
                                </p:cTn>
                              </p:par>
                              <p:par>
                                <p:cTn id="42" presetID="10" presetClass="entr" presetSubtype="0" fill="hold" grpId="0" nodeType="withEffect">
                                  <p:stCondLst>
                                    <p:cond delay="250"/>
                                  </p:stCondLst>
                                  <p:childTnLst>
                                    <p:set>
                                      <p:cBhvr>
                                        <p:cTn id="43" dur="1" fill="hold">
                                          <p:stCondLst>
                                            <p:cond delay="0"/>
                                          </p:stCondLst>
                                        </p:cTn>
                                        <p:tgtEl>
                                          <p:spTgt spid="483"/>
                                        </p:tgtEl>
                                        <p:attrNameLst>
                                          <p:attrName>style.visibility</p:attrName>
                                        </p:attrNameLst>
                                      </p:cBhvr>
                                      <p:to>
                                        <p:strVal val="visible"/>
                                      </p:to>
                                    </p:set>
                                    <p:animEffect transition="in" filter="fade">
                                      <p:cBhvr>
                                        <p:cTn id="44" dur="500"/>
                                        <p:tgtEl>
                                          <p:spTgt spid="483"/>
                                        </p:tgtEl>
                                      </p:cBhvr>
                                    </p:animEffect>
                                  </p:childTnLst>
                                </p:cTn>
                              </p:par>
                              <p:par>
                                <p:cTn id="45" presetID="22" presetClass="entr" presetSubtype="2" fill="hold" nodeType="withEffect">
                                  <p:stCondLst>
                                    <p:cond delay="0"/>
                                  </p:stCondLst>
                                  <p:childTnLst>
                                    <p:set>
                                      <p:cBhvr>
                                        <p:cTn id="46" dur="1" fill="hold">
                                          <p:stCondLst>
                                            <p:cond delay="0"/>
                                          </p:stCondLst>
                                        </p:cTn>
                                        <p:tgtEl>
                                          <p:spTgt spid="484"/>
                                        </p:tgtEl>
                                        <p:attrNameLst>
                                          <p:attrName>style.visibility</p:attrName>
                                        </p:attrNameLst>
                                      </p:cBhvr>
                                      <p:to>
                                        <p:strVal val="visible"/>
                                      </p:to>
                                    </p:set>
                                    <p:animEffect transition="in" filter="wipe(right)">
                                      <p:cBhvr>
                                        <p:cTn id="47" dur="500"/>
                                        <p:tgtEl>
                                          <p:spTgt spid="484"/>
                                        </p:tgtEl>
                                      </p:cBhvr>
                                    </p:animEffect>
                                  </p:childTnLst>
                                </p:cTn>
                              </p:par>
                              <p:par>
                                <p:cTn id="48" presetID="22" presetClass="entr" presetSubtype="2" fill="hold" nodeType="withEffect">
                                  <p:stCondLst>
                                    <p:cond delay="0"/>
                                  </p:stCondLst>
                                  <p:childTnLst>
                                    <p:set>
                                      <p:cBhvr>
                                        <p:cTn id="49" dur="1" fill="hold">
                                          <p:stCondLst>
                                            <p:cond delay="0"/>
                                          </p:stCondLst>
                                        </p:cTn>
                                        <p:tgtEl>
                                          <p:spTgt spid="491"/>
                                        </p:tgtEl>
                                        <p:attrNameLst>
                                          <p:attrName>style.visibility</p:attrName>
                                        </p:attrNameLst>
                                      </p:cBhvr>
                                      <p:to>
                                        <p:strVal val="visible"/>
                                      </p:to>
                                    </p:set>
                                    <p:animEffect transition="in" filter="wipe(right)">
                                      <p:cBhvr>
                                        <p:cTn id="50" dur="500"/>
                                        <p:tgtEl>
                                          <p:spTgt spid="491"/>
                                        </p:tgtEl>
                                      </p:cBhvr>
                                    </p:animEffect>
                                  </p:childTnLst>
                                </p:cTn>
                              </p:par>
                              <p:par>
                                <p:cTn id="51" presetID="10" presetClass="entr" presetSubtype="0" fill="hold" nodeType="withEffect">
                                  <p:stCondLst>
                                    <p:cond delay="0"/>
                                  </p:stCondLst>
                                  <p:childTnLst>
                                    <p:set>
                                      <p:cBhvr>
                                        <p:cTn id="52" dur="1" fill="hold">
                                          <p:stCondLst>
                                            <p:cond delay="0"/>
                                          </p:stCondLst>
                                        </p:cTn>
                                        <p:tgtEl>
                                          <p:spTgt spid="497"/>
                                        </p:tgtEl>
                                        <p:attrNameLst>
                                          <p:attrName>style.visibility</p:attrName>
                                        </p:attrNameLst>
                                      </p:cBhvr>
                                      <p:to>
                                        <p:strVal val="visible"/>
                                      </p:to>
                                    </p:set>
                                    <p:animEffect transition="in" filter="fade">
                                      <p:cBhvr>
                                        <p:cTn id="53" dur="500"/>
                                        <p:tgtEl>
                                          <p:spTgt spid="497"/>
                                        </p:tgtEl>
                                      </p:cBhvr>
                                    </p:animEffect>
                                  </p:childTnLst>
                                </p:cTn>
                              </p:par>
                              <p:par>
                                <p:cTn id="54" presetID="42" presetClass="path" presetSubtype="0" decel="100000" fill="hold" nodeType="withEffect">
                                  <p:stCondLst>
                                    <p:cond delay="0"/>
                                  </p:stCondLst>
                                  <p:childTnLst>
                                    <p:animMotion origin="layout" path="M 4.58333E-6 4.44444E-6 L 4.58333E-6 0.03773 " pathEditMode="relative" rAng="0" ptsTypes="AA">
                                      <p:cBhvr>
                                        <p:cTn id="55" dur="750" spd="-100000" fill="hold"/>
                                        <p:tgtEl>
                                          <p:spTgt spid="497"/>
                                        </p:tgtEl>
                                        <p:attrNameLst>
                                          <p:attrName>ppt_x</p:attrName>
                                          <p:attrName>ppt_y</p:attrName>
                                        </p:attrNameLst>
                                      </p:cBhvr>
                                      <p:rCtr x="0" y="187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p:bldP spid="7190" grpId="0"/>
      <p:bldP spid="142" grpId="0"/>
      <p:bldP spid="48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3" name="Group 292">
            <a:extLst>
              <a:ext uri="{FF2B5EF4-FFF2-40B4-BE49-F238E27FC236}">
                <a16:creationId xmlns:a16="http://schemas.microsoft.com/office/drawing/2014/main" id="{2AB62CED-316F-4F83-8727-99EAC5188A37}"/>
              </a:ext>
            </a:extLst>
          </p:cNvPr>
          <p:cNvGrpSpPr/>
          <p:nvPr/>
        </p:nvGrpSpPr>
        <p:grpSpPr>
          <a:xfrm>
            <a:off x="586740" y="1330503"/>
            <a:ext cx="8563610" cy="4506953"/>
            <a:chOff x="586740" y="1330503"/>
            <a:chExt cx="8563610" cy="4506953"/>
          </a:xfrm>
        </p:grpSpPr>
        <p:sp>
          <p:nvSpPr>
            <p:cNvPr id="6" name="Rectangle 5">
              <a:extLst>
                <a:ext uri="{FF2B5EF4-FFF2-40B4-BE49-F238E27FC236}">
                  <a16:creationId xmlns:a16="http://schemas.microsoft.com/office/drawing/2014/main" id="{3EF53D0B-FF5E-4E88-8FA4-A3C2A0202AB4}"/>
                </a:ext>
              </a:extLst>
            </p:cNvPr>
            <p:cNvSpPr/>
            <p:nvPr/>
          </p:nvSpPr>
          <p:spPr bwMode="auto">
            <a:xfrm>
              <a:off x="586740" y="1330503"/>
              <a:ext cx="8563610" cy="4506953"/>
            </a:xfrm>
            <a:prstGeom prst="rect">
              <a:avLst/>
            </a:prstGeom>
            <a:solidFill>
              <a:schemeClr val="bg1"/>
            </a:solidFill>
            <a:ln w="28575">
              <a:noFill/>
              <a:headEnd type="none" w="med" len="med"/>
              <a:tailEnd type="none" w="med" len="med"/>
            </a:ln>
            <a:effectLst>
              <a:glow rad="101600">
                <a:schemeClr val="accent1">
                  <a:satMod val="17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nvGrpSpPr>
            <p:cNvPr id="11" name="Group 10">
              <a:extLst>
                <a:ext uri="{FF2B5EF4-FFF2-40B4-BE49-F238E27FC236}">
                  <a16:creationId xmlns:a16="http://schemas.microsoft.com/office/drawing/2014/main" id="{90C01D56-EEAC-460A-9FF7-0F020C744D76}"/>
                </a:ext>
              </a:extLst>
            </p:cNvPr>
            <p:cNvGrpSpPr/>
            <p:nvPr/>
          </p:nvGrpSpPr>
          <p:grpSpPr>
            <a:xfrm>
              <a:off x="716616" y="1441586"/>
              <a:ext cx="2372986" cy="387229"/>
              <a:chOff x="851762" y="1941841"/>
              <a:chExt cx="2372986" cy="387229"/>
            </a:xfrm>
          </p:grpSpPr>
          <p:sp>
            <p:nvSpPr>
              <p:cNvPr id="7" name="Rectangle 6">
                <a:extLst>
                  <a:ext uri="{FF2B5EF4-FFF2-40B4-BE49-F238E27FC236}">
                    <a16:creationId xmlns:a16="http://schemas.microsoft.com/office/drawing/2014/main" id="{EC4E74C7-0AC8-4861-A8F8-EEB98F3D67BC}"/>
                  </a:ext>
                </a:extLst>
              </p:cNvPr>
              <p:cNvSpPr/>
              <p:nvPr/>
            </p:nvSpPr>
            <p:spPr bwMode="auto">
              <a:xfrm>
                <a:off x="851762" y="1990276"/>
                <a:ext cx="2372986" cy="29036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pic>
            <p:nvPicPr>
              <p:cNvPr id="5" name="Graphic 4">
                <a:extLst>
                  <a:ext uri="{FF2B5EF4-FFF2-40B4-BE49-F238E27FC236}">
                    <a16:creationId xmlns:a16="http://schemas.microsoft.com/office/drawing/2014/main" id="{4A9C0FD5-9DC1-42B3-8121-BABC364892B0}"/>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45107" y="1941841"/>
                <a:ext cx="2190733" cy="387229"/>
              </a:xfrm>
              <a:prstGeom prst="rect">
                <a:avLst/>
              </a:prstGeom>
            </p:spPr>
          </p:pic>
        </p:grpSp>
      </p:grpSp>
      <p:sp>
        <p:nvSpPr>
          <p:cNvPr id="2" name="Title 1">
            <a:extLst>
              <a:ext uri="{FF2B5EF4-FFF2-40B4-BE49-F238E27FC236}">
                <a16:creationId xmlns:a16="http://schemas.microsoft.com/office/drawing/2014/main" id="{249C2531-AF57-490A-81FC-5AE9187A4A4F}"/>
              </a:ext>
            </a:extLst>
          </p:cNvPr>
          <p:cNvSpPr>
            <a:spLocks noGrp="1"/>
          </p:cNvSpPr>
          <p:nvPr>
            <p:ph type="title"/>
          </p:nvPr>
        </p:nvSpPr>
        <p:spPr/>
        <p:txBody>
          <a:bodyPr/>
          <a:lstStyle/>
          <a:p>
            <a:r>
              <a:rPr lang="en-US"/>
              <a:t>Dapr on Kubernetes</a:t>
            </a:r>
          </a:p>
        </p:txBody>
      </p:sp>
      <p:grpSp>
        <p:nvGrpSpPr>
          <p:cNvPr id="14" name="Group 13">
            <a:extLst>
              <a:ext uri="{FF2B5EF4-FFF2-40B4-BE49-F238E27FC236}">
                <a16:creationId xmlns:a16="http://schemas.microsoft.com/office/drawing/2014/main" id="{1FB94837-B367-45B6-B875-C66EFEF00335}"/>
              </a:ext>
            </a:extLst>
          </p:cNvPr>
          <p:cNvGrpSpPr/>
          <p:nvPr/>
        </p:nvGrpSpPr>
        <p:grpSpPr>
          <a:xfrm>
            <a:off x="800871" y="1971472"/>
            <a:ext cx="1733957" cy="1070816"/>
            <a:chOff x="851763" y="2231185"/>
            <a:chExt cx="1733957" cy="1070816"/>
          </a:xfrm>
        </p:grpSpPr>
        <p:grpSp>
          <p:nvGrpSpPr>
            <p:cNvPr id="10" name="Group 9">
              <a:extLst>
                <a:ext uri="{FF2B5EF4-FFF2-40B4-BE49-F238E27FC236}">
                  <a16:creationId xmlns:a16="http://schemas.microsoft.com/office/drawing/2014/main" id="{B0945835-AF1E-43F2-BBF0-E6E43F2995C7}"/>
                </a:ext>
              </a:extLst>
            </p:cNvPr>
            <p:cNvGrpSpPr/>
            <p:nvPr/>
          </p:nvGrpSpPr>
          <p:grpSpPr>
            <a:xfrm>
              <a:off x="851763" y="2231185"/>
              <a:ext cx="1733957" cy="1070816"/>
              <a:chOff x="851763" y="2231185"/>
              <a:chExt cx="1733957" cy="1070816"/>
            </a:xfrm>
          </p:grpSpPr>
          <p:sp>
            <p:nvSpPr>
              <p:cNvPr id="4" name="Rectangle 3">
                <a:extLst>
                  <a:ext uri="{FF2B5EF4-FFF2-40B4-BE49-F238E27FC236}">
                    <a16:creationId xmlns:a16="http://schemas.microsoft.com/office/drawing/2014/main" id="{D25AFFF7-6FED-425B-B594-AC6390AC1515}"/>
                  </a:ext>
                </a:extLst>
              </p:cNvPr>
              <p:cNvSpPr/>
              <p:nvPr/>
            </p:nvSpPr>
            <p:spPr bwMode="auto">
              <a:xfrm>
                <a:off x="851763" y="2315825"/>
                <a:ext cx="1733957" cy="986176"/>
              </a:xfrm>
              <a:prstGeom prst="rect">
                <a:avLst/>
              </a:prstGeom>
              <a:solidFill>
                <a:schemeClr val="bg1"/>
              </a:solidFill>
              <a:ln w="19050">
                <a:solidFill>
                  <a:schemeClr val="bg1">
                    <a:lumMod val="50000"/>
                  </a:schemeClr>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8" name="TextBox 7">
                <a:extLst>
                  <a:ext uri="{FF2B5EF4-FFF2-40B4-BE49-F238E27FC236}">
                    <a16:creationId xmlns:a16="http://schemas.microsoft.com/office/drawing/2014/main" id="{01B6C1B6-03F5-4AFD-BE63-4892712E65AC}"/>
                  </a:ext>
                </a:extLst>
              </p:cNvPr>
              <p:cNvSpPr txBox="1"/>
              <p:nvPr/>
            </p:nvSpPr>
            <p:spPr>
              <a:xfrm>
                <a:off x="926057" y="2231185"/>
                <a:ext cx="366364" cy="169277"/>
              </a:xfrm>
              <a:prstGeom prst="rect">
                <a:avLst/>
              </a:prstGeom>
              <a:solidFill>
                <a:schemeClr val="bg1"/>
              </a:solidFill>
            </p:spPr>
            <p:txBody>
              <a:bodyPr wrap="square" lIns="0" tIns="0" rIns="0" bIns="0" rtlCol="0">
                <a:spAutoFit/>
              </a:bodyPr>
              <a:lstStyle/>
              <a:p>
                <a:pPr algn="ctr"/>
                <a:r>
                  <a:rPr lang="en-US" sz="1100">
                    <a:solidFill>
                      <a:schemeClr val="tx1">
                        <a:lumMod val="50000"/>
                        <a:lumOff val="50000"/>
                      </a:schemeClr>
                    </a:solidFill>
                    <a:latin typeface="+mj-lt"/>
                  </a:rPr>
                  <a:t>Pod</a:t>
                </a:r>
              </a:p>
            </p:txBody>
          </p:sp>
        </p:grpSp>
        <p:sp>
          <p:nvSpPr>
            <p:cNvPr id="47" name="TextBox 46">
              <a:extLst>
                <a:ext uri="{FF2B5EF4-FFF2-40B4-BE49-F238E27FC236}">
                  <a16:creationId xmlns:a16="http://schemas.microsoft.com/office/drawing/2014/main" id="{2495627C-8D7F-4FFC-9BAD-D2888115DABF}"/>
                </a:ext>
              </a:extLst>
            </p:cNvPr>
            <p:cNvSpPr txBox="1"/>
            <p:nvPr/>
          </p:nvSpPr>
          <p:spPr>
            <a:xfrm>
              <a:off x="1740916" y="2524292"/>
              <a:ext cx="786384" cy="553998"/>
            </a:xfrm>
            <a:prstGeom prst="rect">
              <a:avLst/>
            </a:prstGeom>
            <a:noFill/>
          </p:spPr>
          <p:txBody>
            <a:bodyPr wrap="square" lIns="0" tIns="0" rIns="0" bIns="0" rtlCol="0" anchor="ctr">
              <a:spAutoFit/>
            </a:bodyPr>
            <a:lstStyle/>
            <a:p>
              <a:r>
                <a:rPr lang="en-US" sz="1200">
                  <a:solidFill>
                    <a:srgbClr val="202192"/>
                  </a:solidFill>
                  <a:latin typeface="+mj-lt"/>
                </a:rPr>
                <a:t>Actor partition placement</a:t>
              </a:r>
            </a:p>
          </p:txBody>
        </p:sp>
        <p:grpSp>
          <p:nvGrpSpPr>
            <p:cNvPr id="9" name="Group 8">
              <a:extLst>
                <a:ext uri="{FF2B5EF4-FFF2-40B4-BE49-F238E27FC236}">
                  <a16:creationId xmlns:a16="http://schemas.microsoft.com/office/drawing/2014/main" id="{2C0C86B9-CB87-4572-B7C1-1BCDAB697906}"/>
                </a:ext>
              </a:extLst>
            </p:cNvPr>
            <p:cNvGrpSpPr/>
            <p:nvPr/>
          </p:nvGrpSpPr>
          <p:grpSpPr>
            <a:xfrm>
              <a:off x="949495" y="2388449"/>
              <a:ext cx="716366" cy="835760"/>
              <a:chOff x="1021444" y="2381230"/>
              <a:chExt cx="843399" cy="983966"/>
            </a:xfrm>
          </p:grpSpPr>
          <p:grpSp>
            <p:nvGrpSpPr>
              <p:cNvPr id="44" name="Group 43">
                <a:extLst>
                  <a:ext uri="{FF2B5EF4-FFF2-40B4-BE49-F238E27FC236}">
                    <a16:creationId xmlns:a16="http://schemas.microsoft.com/office/drawing/2014/main" id="{6CA68DAF-866B-437E-ACC5-827976D051DF}"/>
                  </a:ext>
                </a:extLst>
              </p:cNvPr>
              <p:cNvGrpSpPr/>
              <p:nvPr/>
            </p:nvGrpSpPr>
            <p:grpSpPr>
              <a:xfrm>
                <a:off x="1021444" y="2381230"/>
                <a:ext cx="843399" cy="983966"/>
                <a:chOff x="4597460" y="1724939"/>
                <a:chExt cx="843399" cy="983966"/>
              </a:xfrm>
            </p:grpSpPr>
            <p:pic>
              <p:nvPicPr>
                <p:cNvPr id="45" name="Graphic 44">
                  <a:extLst>
                    <a:ext uri="{FF2B5EF4-FFF2-40B4-BE49-F238E27FC236}">
                      <a16:creationId xmlns:a16="http://schemas.microsoft.com/office/drawing/2014/main" id="{A59731B3-6CAA-402E-AA67-28495F5A2F95}"/>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a:off x="4597460" y="1724939"/>
                  <a:ext cx="843399" cy="983966"/>
                </a:xfrm>
                <a:prstGeom prst="rect">
                  <a:avLst/>
                </a:prstGeom>
                <a:effectLst/>
              </p:spPr>
            </p:pic>
            <p:pic>
              <p:nvPicPr>
                <p:cNvPr id="46" name="Graphic 45">
                  <a:extLst>
                    <a:ext uri="{FF2B5EF4-FFF2-40B4-BE49-F238E27FC236}">
                      <a16:creationId xmlns:a16="http://schemas.microsoft.com/office/drawing/2014/main" id="{0AC5A1EF-55AB-4FDB-864E-009D6DD78E93}"/>
                    </a:ext>
                  </a:extLst>
                </p:cNvPr>
                <p:cNvPicPr>
                  <a:picLocks noChangeAspect="1"/>
                </p:cNvPicPr>
                <p:nvPr/>
              </p:nvPicPr>
              <p:blipFill rotWithShape="1">
                <a:blip r:embed="rId7" cstate="print">
                  <a:extLst>
                    <a:ext uri="{28A0092B-C50C-407E-A947-70E740481C1C}">
                      <a14:useLocalDpi xmlns:a14="http://schemas.microsoft.com/office/drawing/2010/main"/>
                    </a:ext>
                    <a:ext uri="{96DAC541-7B7A-43D3-8B79-37D633B846F1}">
                      <asvg:svgBlip xmlns:asvg="http://schemas.microsoft.com/office/drawing/2016/SVG/main" r:embed="rId8"/>
                    </a:ext>
                  </a:extLst>
                </a:blip>
                <a:srcRect t="10685" b="10685"/>
                <a:stretch/>
              </p:blipFill>
              <p:spPr>
                <a:xfrm>
                  <a:off x="4723538" y="1863350"/>
                  <a:ext cx="568128" cy="446718"/>
                </a:xfrm>
                <a:prstGeom prst="rect">
                  <a:avLst/>
                </a:prstGeom>
              </p:spPr>
            </p:pic>
          </p:grpSp>
          <p:sp>
            <p:nvSpPr>
              <p:cNvPr id="48" name="TextBox 47">
                <a:extLst>
                  <a:ext uri="{FF2B5EF4-FFF2-40B4-BE49-F238E27FC236}">
                    <a16:creationId xmlns:a16="http://schemas.microsoft.com/office/drawing/2014/main" id="{DEE21372-7E8A-43BB-A762-DF2FA3C8109C}"/>
                  </a:ext>
                </a:extLst>
              </p:cNvPr>
              <p:cNvSpPr txBox="1"/>
              <p:nvPr/>
            </p:nvSpPr>
            <p:spPr>
              <a:xfrm>
                <a:off x="1109808" y="2913183"/>
                <a:ext cx="643556" cy="163059"/>
              </a:xfrm>
              <a:prstGeom prst="rect">
                <a:avLst/>
              </a:prstGeom>
              <a:noFill/>
            </p:spPr>
            <p:txBody>
              <a:bodyPr wrap="none" lIns="0" tIns="0" rIns="0" bIns="0" rtlCol="0">
                <a:spAutoFit/>
              </a:bodyPr>
              <a:lstStyle/>
              <a:p>
                <a:pPr algn="ctr"/>
                <a:r>
                  <a:rPr lang="en-US" sz="900">
                    <a:solidFill>
                      <a:srgbClr val="202192"/>
                    </a:solidFill>
                    <a:latin typeface="+mj-lt"/>
                  </a:rPr>
                  <a:t>Placement</a:t>
                </a:r>
              </a:p>
            </p:txBody>
          </p:sp>
        </p:grpSp>
      </p:grpSp>
      <p:grpSp>
        <p:nvGrpSpPr>
          <p:cNvPr id="97" name="Group 96">
            <a:extLst>
              <a:ext uri="{FF2B5EF4-FFF2-40B4-BE49-F238E27FC236}">
                <a16:creationId xmlns:a16="http://schemas.microsoft.com/office/drawing/2014/main" id="{7627B149-5591-4DCA-928F-7EC4E49D1D80}"/>
              </a:ext>
            </a:extLst>
          </p:cNvPr>
          <p:cNvGrpSpPr/>
          <p:nvPr/>
        </p:nvGrpSpPr>
        <p:grpSpPr>
          <a:xfrm>
            <a:off x="2843876" y="1971472"/>
            <a:ext cx="1602522" cy="1070816"/>
            <a:chOff x="851763" y="2231185"/>
            <a:chExt cx="1602522" cy="1070816"/>
          </a:xfrm>
        </p:grpSpPr>
        <p:grpSp>
          <p:nvGrpSpPr>
            <p:cNvPr id="98" name="Group 97">
              <a:extLst>
                <a:ext uri="{FF2B5EF4-FFF2-40B4-BE49-F238E27FC236}">
                  <a16:creationId xmlns:a16="http://schemas.microsoft.com/office/drawing/2014/main" id="{F7391DE0-783C-4D9F-A2FC-4AC980F0B497}"/>
                </a:ext>
              </a:extLst>
            </p:cNvPr>
            <p:cNvGrpSpPr/>
            <p:nvPr/>
          </p:nvGrpSpPr>
          <p:grpSpPr>
            <a:xfrm>
              <a:off x="851763" y="2231185"/>
              <a:ext cx="1598487" cy="1070816"/>
              <a:chOff x="851763" y="2231185"/>
              <a:chExt cx="1598487" cy="1070816"/>
            </a:xfrm>
          </p:grpSpPr>
          <p:sp>
            <p:nvSpPr>
              <p:cNvPr id="105" name="Rectangle 104">
                <a:extLst>
                  <a:ext uri="{FF2B5EF4-FFF2-40B4-BE49-F238E27FC236}">
                    <a16:creationId xmlns:a16="http://schemas.microsoft.com/office/drawing/2014/main" id="{89BD5640-4B11-49A6-8EF2-068429269DDC}"/>
                  </a:ext>
                </a:extLst>
              </p:cNvPr>
              <p:cNvSpPr/>
              <p:nvPr/>
            </p:nvSpPr>
            <p:spPr bwMode="auto">
              <a:xfrm>
                <a:off x="851763" y="2315825"/>
                <a:ext cx="1598487" cy="986176"/>
              </a:xfrm>
              <a:prstGeom prst="rect">
                <a:avLst/>
              </a:prstGeom>
              <a:solidFill>
                <a:schemeClr val="bg1"/>
              </a:solidFill>
              <a:ln w="19050">
                <a:solidFill>
                  <a:schemeClr val="bg1">
                    <a:lumMod val="50000"/>
                  </a:schemeClr>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06" name="TextBox 105">
                <a:extLst>
                  <a:ext uri="{FF2B5EF4-FFF2-40B4-BE49-F238E27FC236}">
                    <a16:creationId xmlns:a16="http://schemas.microsoft.com/office/drawing/2014/main" id="{3DFCA1E3-7C85-4DA0-A49D-1BAF0F256776}"/>
                  </a:ext>
                </a:extLst>
              </p:cNvPr>
              <p:cNvSpPr txBox="1"/>
              <p:nvPr/>
            </p:nvSpPr>
            <p:spPr>
              <a:xfrm>
                <a:off x="926057" y="2231185"/>
                <a:ext cx="366364" cy="169277"/>
              </a:xfrm>
              <a:prstGeom prst="rect">
                <a:avLst/>
              </a:prstGeom>
              <a:solidFill>
                <a:schemeClr val="bg1"/>
              </a:solidFill>
            </p:spPr>
            <p:txBody>
              <a:bodyPr wrap="square" lIns="0" tIns="0" rIns="0" bIns="0" rtlCol="0">
                <a:spAutoFit/>
              </a:bodyPr>
              <a:lstStyle/>
              <a:p>
                <a:pPr algn="ctr"/>
                <a:r>
                  <a:rPr lang="en-US" sz="1100">
                    <a:solidFill>
                      <a:schemeClr val="tx1">
                        <a:lumMod val="50000"/>
                        <a:lumOff val="50000"/>
                      </a:schemeClr>
                    </a:solidFill>
                    <a:latin typeface="+mj-lt"/>
                  </a:rPr>
                  <a:t>Pod</a:t>
                </a:r>
              </a:p>
            </p:txBody>
          </p:sp>
        </p:grpSp>
        <p:sp>
          <p:nvSpPr>
            <p:cNvPr id="99" name="TextBox 98">
              <a:extLst>
                <a:ext uri="{FF2B5EF4-FFF2-40B4-BE49-F238E27FC236}">
                  <a16:creationId xmlns:a16="http://schemas.microsoft.com/office/drawing/2014/main" id="{D3522D0D-99FF-413B-90B3-98A63BBB3663}"/>
                </a:ext>
              </a:extLst>
            </p:cNvPr>
            <p:cNvSpPr txBox="1"/>
            <p:nvPr/>
          </p:nvSpPr>
          <p:spPr>
            <a:xfrm>
              <a:off x="1740916" y="2524292"/>
              <a:ext cx="713369" cy="553998"/>
            </a:xfrm>
            <a:prstGeom prst="rect">
              <a:avLst/>
            </a:prstGeom>
            <a:noFill/>
          </p:spPr>
          <p:txBody>
            <a:bodyPr wrap="square" lIns="0" tIns="0" rIns="0" bIns="0" rtlCol="0" anchor="ctr">
              <a:spAutoFit/>
            </a:bodyPr>
            <a:lstStyle/>
            <a:p>
              <a:r>
                <a:rPr lang="en-US" sz="1200">
                  <a:solidFill>
                    <a:srgbClr val="202192"/>
                  </a:solidFill>
                  <a:latin typeface="+mj-lt"/>
                </a:rPr>
                <a:t>Dapr</a:t>
              </a:r>
            </a:p>
            <a:p>
              <a:r>
                <a:rPr lang="en-US" sz="1200">
                  <a:solidFill>
                    <a:srgbClr val="202192"/>
                  </a:solidFill>
                  <a:latin typeface="+mj-lt"/>
                </a:rPr>
                <a:t>runtime</a:t>
              </a:r>
            </a:p>
            <a:p>
              <a:r>
                <a:rPr lang="en-US" sz="1200">
                  <a:solidFill>
                    <a:srgbClr val="202192"/>
                  </a:solidFill>
                  <a:latin typeface="+mj-lt"/>
                </a:rPr>
                <a:t>injector</a:t>
              </a:r>
            </a:p>
          </p:txBody>
        </p:sp>
        <p:grpSp>
          <p:nvGrpSpPr>
            <p:cNvPr id="100" name="Group 99">
              <a:extLst>
                <a:ext uri="{FF2B5EF4-FFF2-40B4-BE49-F238E27FC236}">
                  <a16:creationId xmlns:a16="http://schemas.microsoft.com/office/drawing/2014/main" id="{C605D41C-352A-4D37-B912-C98886746760}"/>
                </a:ext>
              </a:extLst>
            </p:cNvPr>
            <p:cNvGrpSpPr/>
            <p:nvPr/>
          </p:nvGrpSpPr>
          <p:grpSpPr>
            <a:xfrm>
              <a:off x="949495" y="2388449"/>
              <a:ext cx="716366" cy="835760"/>
              <a:chOff x="1021444" y="2381230"/>
              <a:chExt cx="843399" cy="983966"/>
            </a:xfrm>
          </p:grpSpPr>
          <p:grpSp>
            <p:nvGrpSpPr>
              <p:cNvPr id="101" name="Group 100">
                <a:extLst>
                  <a:ext uri="{FF2B5EF4-FFF2-40B4-BE49-F238E27FC236}">
                    <a16:creationId xmlns:a16="http://schemas.microsoft.com/office/drawing/2014/main" id="{DFD94579-61C5-479A-BFB3-8C1E4895FE4F}"/>
                  </a:ext>
                </a:extLst>
              </p:cNvPr>
              <p:cNvGrpSpPr/>
              <p:nvPr/>
            </p:nvGrpSpPr>
            <p:grpSpPr>
              <a:xfrm>
                <a:off x="1021444" y="2381230"/>
                <a:ext cx="843399" cy="983966"/>
                <a:chOff x="4597460" y="1724939"/>
                <a:chExt cx="843399" cy="983966"/>
              </a:xfrm>
            </p:grpSpPr>
            <p:pic>
              <p:nvPicPr>
                <p:cNvPr id="103" name="Graphic 102">
                  <a:extLst>
                    <a:ext uri="{FF2B5EF4-FFF2-40B4-BE49-F238E27FC236}">
                      <a16:creationId xmlns:a16="http://schemas.microsoft.com/office/drawing/2014/main" id="{DF1D01B6-252D-4AF5-89D0-08C59310A4ED}"/>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a:off x="4597460" y="1724939"/>
                  <a:ext cx="843399" cy="983966"/>
                </a:xfrm>
                <a:prstGeom prst="rect">
                  <a:avLst/>
                </a:prstGeom>
                <a:effectLst/>
              </p:spPr>
            </p:pic>
            <p:pic>
              <p:nvPicPr>
                <p:cNvPr id="104" name="Graphic 103">
                  <a:extLst>
                    <a:ext uri="{FF2B5EF4-FFF2-40B4-BE49-F238E27FC236}">
                      <a16:creationId xmlns:a16="http://schemas.microsoft.com/office/drawing/2014/main" id="{84944992-F301-4668-8626-CB9D124DB015}"/>
                    </a:ext>
                  </a:extLst>
                </p:cNvPr>
                <p:cNvPicPr>
                  <a:picLocks noChangeAspect="1"/>
                </p:cNvPicPr>
                <p:nvPr/>
              </p:nvPicPr>
              <p:blipFill rotWithShape="1">
                <a:blip r:embed="rId7" cstate="print">
                  <a:extLst>
                    <a:ext uri="{28A0092B-C50C-407E-A947-70E740481C1C}">
                      <a14:useLocalDpi xmlns:a14="http://schemas.microsoft.com/office/drawing/2010/main"/>
                    </a:ext>
                    <a:ext uri="{96DAC541-7B7A-43D3-8B79-37D633B846F1}">
                      <asvg:svgBlip xmlns:asvg="http://schemas.microsoft.com/office/drawing/2016/SVG/main" r:embed="rId8"/>
                    </a:ext>
                  </a:extLst>
                </a:blip>
                <a:srcRect t="10685" b="10685"/>
                <a:stretch/>
              </p:blipFill>
              <p:spPr>
                <a:xfrm>
                  <a:off x="4723538" y="1863350"/>
                  <a:ext cx="568128" cy="446718"/>
                </a:xfrm>
                <a:prstGeom prst="rect">
                  <a:avLst/>
                </a:prstGeom>
              </p:spPr>
            </p:pic>
          </p:grpSp>
          <p:sp>
            <p:nvSpPr>
              <p:cNvPr id="102" name="TextBox 101">
                <a:extLst>
                  <a:ext uri="{FF2B5EF4-FFF2-40B4-BE49-F238E27FC236}">
                    <a16:creationId xmlns:a16="http://schemas.microsoft.com/office/drawing/2014/main" id="{0F3274E6-A7C8-4981-8D41-979E58FF39BA}"/>
                  </a:ext>
                </a:extLst>
              </p:cNvPr>
              <p:cNvSpPr txBox="1"/>
              <p:nvPr/>
            </p:nvSpPr>
            <p:spPr>
              <a:xfrm>
                <a:off x="1195682" y="2913183"/>
                <a:ext cx="471816" cy="163059"/>
              </a:xfrm>
              <a:prstGeom prst="rect">
                <a:avLst/>
              </a:prstGeom>
              <a:noFill/>
            </p:spPr>
            <p:txBody>
              <a:bodyPr wrap="none" lIns="0" tIns="0" rIns="0" bIns="0" rtlCol="0">
                <a:spAutoFit/>
              </a:bodyPr>
              <a:lstStyle/>
              <a:p>
                <a:pPr algn="ctr"/>
                <a:r>
                  <a:rPr lang="en-US" sz="900">
                    <a:solidFill>
                      <a:srgbClr val="202192"/>
                    </a:solidFill>
                    <a:latin typeface="+mj-lt"/>
                  </a:rPr>
                  <a:t>Injector</a:t>
                </a:r>
              </a:p>
            </p:txBody>
          </p:sp>
        </p:grpSp>
      </p:grpSp>
      <p:grpSp>
        <p:nvGrpSpPr>
          <p:cNvPr id="232" name="Group 231">
            <a:extLst>
              <a:ext uri="{FF2B5EF4-FFF2-40B4-BE49-F238E27FC236}">
                <a16:creationId xmlns:a16="http://schemas.microsoft.com/office/drawing/2014/main" id="{564222BA-3DC0-4530-8060-9997E3DB8AFB}"/>
              </a:ext>
            </a:extLst>
          </p:cNvPr>
          <p:cNvGrpSpPr/>
          <p:nvPr/>
        </p:nvGrpSpPr>
        <p:grpSpPr>
          <a:xfrm>
            <a:off x="4755446" y="1971472"/>
            <a:ext cx="1938816" cy="1070816"/>
            <a:chOff x="4876079" y="2231185"/>
            <a:chExt cx="1938816" cy="1070816"/>
          </a:xfrm>
        </p:grpSpPr>
        <p:grpSp>
          <p:nvGrpSpPr>
            <p:cNvPr id="108" name="Group 107">
              <a:extLst>
                <a:ext uri="{FF2B5EF4-FFF2-40B4-BE49-F238E27FC236}">
                  <a16:creationId xmlns:a16="http://schemas.microsoft.com/office/drawing/2014/main" id="{09BBF7A2-B7AC-4CD3-BFB5-18181D1F326E}"/>
                </a:ext>
              </a:extLst>
            </p:cNvPr>
            <p:cNvGrpSpPr/>
            <p:nvPr/>
          </p:nvGrpSpPr>
          <p:grpSpPr>
            <a:xfrm>
              <a:off x="4876079" y="2231185"/>
              <a:ext cx="1938816" cy="1070816"/>
              <a:chOff x="955767" y="2231185"/>
              <a:chExt cx="1938816" cy="1070816"/>
            </a:xfrm>
          </p:grpSpPr>
          <p:sp>
            <p:nvSpPr>
              <p:cNvPr id="115" name="Rectangle 114">
                <a:extLst>
                  <a:ext uri="{FF2B5EF4-FFF2-40B4-BE49-F238E27FC236}">
                    <a16:creationId xmlns:a16="http://schemas.microsoft.com/office/drawing/2014/main" id="{65B1191F-D750-4B69-A455-C238678AE8EA}"/>
                  </a:ext>
                </a:extLst>
              </p:cNvPr>
              <p:cNvSpPr/>
              <p:nvPr/>
            </p:nvSpPr>
            <p:spPr bwMode="auto">
              <a:xfrm>
                <a:off x="955767" y="2315825"/>
                <a:ext cx="1938816" cy="986176"/>
              </a:xfrm>
              <a:prstGeom prst="rect">
                <a:avLst/>
              </a:prstGeom>
              <a:solidFill>
                <a:schemeClr val="bg1"/>
              </a:solidFill>
              <a:ln w="19050">
                <a:solidFill>
                  <a:schemeClr val="bg1">
                    <a:lumMod val="50000"/>
                  </a:schemeClr>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16" name="TextBox 115">
                <a:extLst>
                  <a:ext uri="{FF2B5EF4-FFF2-40B4-BE49-F238E27FC236}">
                    <a16:creationId xmlns:a16="http://schemas.microsoft.com/office/drawing/2014/main" id="{A595A8E6-D943-40F7-BC08-B4F0794AC182}"/>
                  </a:ext>
                </a:extLst>
              </p:cNvPr>
              <p:cNvSpPr txBox="1"/>
              <p:nvPr/>
            </p:nvSpPr>
            <p:spPr>
              <a:xfrm>
                <a:off x="2473514" y="2231185"/>
                <a:ext cx="366364" cy="169277"/>
              </a:xfrm>
              <a:prstGeom prst="rect">
                <a:avLst/>
              </a:prstGeom>
              <a:solidFill>
                <a:schemeClr val="bg1"/>
              </a:solidFill>
            </p:spPr>
            <p:txBody>
              <a:bodyPr wrap="square" lIns="0" tIns="0" rIns="0" bIns="0" rtlCol="0">
                <a:spAutoFit/>
              </a:bodyPr>
              <a:lstStyle/>
              <a:p>
                <a:pPr algn="ctr"/>
                <a:r>
                  <a:rPr lang="en-US" sz="1100">
                    <a:solidFill>
                      <a:schemeClr val="tx1">
                        <a:lumMod val="50000"/>
                        <a:lumOff val="50000"/>
                      </a:schemeClr>
                    </a:solidFill>
                    <a:latin typeface="+mj-lt"/>
                  </a:rPr>
                  <a:t>Pod</a:t>
                </a:r>
              </a:p>
            </p:txBody>
          </p:sp>
        </p:grpSp>
        <p:sp>
          <p:nvSpPr>
            <p:cNvPr id="109" name="TextBox 108">
              <a:extLst>
                <a:ext uri="{FF2B5EF4-FFF2-40B4-BE49-F238E27FC236}">
                  <a16:creationId xmlns:a16="http://schemas.microsoft.com/office/drawing/2014/main" id="{2FC96A91-EFE9-4B3F-81DC-18A3D8A2ECD6}"/>
                </a:ext>
              </a:extLst>
            </p:cNvPr>
            <p:cNvSpPr txBox="1"/>
            <p:nvPr/>
          </p:nvSpPr>
          <p:spPr>
            <a:xfrm>
              <a:off x="4900113" y="2621049"/>
              <a:ext cx="1063272" cy="369332"/>
            </a:xfrm>
            <a:prstGeom prst="rect">
              <a:avLst/>
            </a:prstGeom>
            <a:noFill/>
          </p:spPr>
          <p:txBody>
            <a:bodyPr wrap="square" lIns="0" tIns="0" rIns="0" bIns="0" rtlCol="0" anchor="ctr">
              <a:spAutoFit/>
            </a:bodyPr>
            <a:lstStyle/>
            <a:p>
              <a:pPr algn="r"/>
              <a:r>
                <a:rPr lang="en-US" sz="1200">
                  <a:solidFill>
                    <a:srgbClr val="202192"/>
                  </a:solidFill>
                  <a:latin typeface="+mj-lt"/>
                </a:rPr>
                <a:t>Cert authority</a:t>
              </a:r>
            </a:p>
            <a:p>
              <a:pPr algn="r"/>
              <a:r>
                <a:rPr lang="en-US" sz="1200">
                  <a:solidFill>
                    <a:srgbClr val="202192"/>
                  </a:solidFill>
                  <a:latin typeface="+mj-lt"/>
                </a:rPr>
                <a:t>and identity</a:t>
              </a:r>
            </a:p>
          </p:txBody>
        </p:sp>
        <p:grpSp>
          <p:nvGrpSpPr>
            <p:cNvPr id="110" name="Group 109">
              <a:extLst>
                <a:ext uri="{FF2B5EF4-FFF2-40B4-BE49-F238E27FC236}">
                  <a16:creationId xmlns:a16="http://schemas.microsoft.com/office/drawing/2014/main" id="{B1A715D5-A354-49B2-97A3-B82BEBAF6805}"/>
                </a:ext>
              </a:extLst>
            </p:cNvPr>
            <p:cNvGrpSpPr/>
            <p:nvPr/>
          </p:nvGrpSpPr>
          <p:grpSpPr>
            <a:xfrm>
              <a:off x="6029038" y="2388449"/>
              <a:ext cx="716366" cy="835760"/>
              <a:chOff x="1021444" y="2381230"/>
              <a:chExt cx="843399" cy="983966"/>
            </a:xfrm>
          </p:grpSpPr>
          <p:grpSp>
            <p:nvGrpSpPr>
              <p:cNvPr id="111" name="Group 110">
                <a:extLst>
                  <a:ext uri="{FF2B5EF4-FFF2-40B4-BE49-F238E27FC236}">
                    <a16:creationId xmlns:a16="http://schemas.microsoft.com/office/drawing/2014/main" id="{2DDB2F49-7CB5-44CD-A0C2-7FF66635A886}"/>
                  </a:ext>
                </a:extLst>
              </p:cNvPr>
              <p:cNvGrpSpPr/>
              <p:nvPr/>
            </p:nvGrpSpPr>
            <p:grpSpPr>
              <a:xfrm>
                <a:off x="1021444" y="2381230"/>
                <a:ext cx="843399" cy="983966"/>
                <a:chOff x="4597460" y="1724939"/>
                <a:chExt cx="843399" cy="983966"/>
              </a:xfrm>
            </p:grpSpPr>
            <p:pic>
              <p:nvPicPr>
                <p:cNvPr id="113" name="Graphic 112">
                  <a:extLst>
                    <a:ext uri="{FF2B5EF4-FFF2-40B4-BE49-F238E27FC236}">
                      <a16:creationId xmlns:a16="http://schemas.microsoft.com/office/drawing/2014/main" id="{BAC397F1-5E8D-47D7-BFAE-A47B27EB46AA}"/>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a:off x="4597460" y="1724939"/>
                  <a:ext cx="843399" cy="983966"/>
                </a:xfrm>
                <a:prstGeom prst="rect">
                  <a:avLst/>
                </a:prstGeom>
                <a:effectLst/>
              </p:spPr>
            </p:pic>
            <p:pic>
              <p:nvPicPr>
                <p:cNvPr id="114" name="Graphic 113">
                  <a:extLst>
                    <a:ext uri="{FF2B5EF4-FFF2-40B4-BE49-F238E27FC236}">
                      <a16:creationId xmlns:a16="http://schemas.microsoft.com/office/drawing/2014/main" id="{0A800EC4-D4A9-43CF-952A-B35E64F7B881}"/>
                    </a:ext>
                  </a:extLst>
                </p:cNvPr>
                <p:cNvPicPr>
                  <a:picLocks noChangeAspect="1"/>
                </p:cNvPicPr>
                <p:nvPr/>
              </p:nvPicPr>
              <p:blipFill rotWithShape="1">
                <a:blip r:embed="rId7" cstate="print">
                  <a:extLst>
                    <a:ext uri="{28A0092B-C50C-407E-A947-70E740481C1C}">
                      <a14:useLocalDpi xmlns:a14="http://schemas.microsoft.com/office/drawing/2010/main"/>
                    </a:ext>
                    <a:ext uri="{96DAC541-7B7A-43D3-8B79-37D633B846F1}">
                      <asvg:svgBlip xmlns:asvg="http://schemas.microsoft.com/office/drawing/2016/SVG/main" r:embed="rId8"/>
                    </a:ext>
                  </a:extLst>
                </a:blip>
                <a:srcRect t="10685" b="10685"/>
                <a:stretch/>
              </p:blipFill>
              <p:spPr>
                <a:xfrm>
                  <a:off x="4723538" y="1863350"/>
                  <a:ext cx="568128" cy="446718"/>
                </a:xfrm>
                <a:prstGeom prst="rect">
                  <a:avLst/>
                </a:prstGeom>
              </p:spPr>
            </p:pic>
          </p:grpSp>
          <p:sp>
            <p:nvSpPr>
              <p:cNvPr id="112" name="TextBox 111">
                <a:extLst>
                  <a:ext uri="{FF2B5EF4-FFF2-40B4-BE49-F238E27FC236}">
                    <a16:creationId xmlns:a16="http://schemas.microsoft.com/office/drawing/2014/main" id="{F753F9A8-7156-4CDE-A433-6CF65225193D}"/>
                  </a:ext>
                </a:extLst>
              </p:cNvPr>
              <p:cNvSpPr txBox="1"/>
              <p:nvPr/>
            </p:nvSpPr>
            <p:spPr>
              <a:xfrm>
                <a:off x="1234366" y="2913183"/>
                <a:ext cx="394438" cy="163059"/>
              </a:xfrm>
              <a:prstGeom prst="rect">
                <a:avLst/>
              </a:prstGeom>
              <a:noFill/>
            </p:spPr>
            <p:txBody>
              <a:bodyPr wrap="none" lIns="0" tIns="0" rIns="0" bIns="0" rtlCol="0">
                <a:spAutoFit/>
              </a:bodyPr>
              <a:lstStyle/>
              <a:p>
                <a:pPr algn="ctr"/>
                <a:r>
                  <a:rPr lang="en-US" sz="900">
                    <a:solidFill>
                      <a:srgbClr val="202192"/>
                    </a:solidFill>
                    <a:latin typeface="+mj-lt"/>
                  </a:rPr>
                  <a:t>Sentry</a:t>
                </a:r>
              </a:p>
            </p:txBody>
          </p:sp>
        </p:grpSp>
      </p:grpSp>
      <p:grpSp>
        <p:nvGrpSpPr>
          <p:cNvPr id="233" name="Group 232">
            <a:extLst>
              <a:ext uri="{FF2B5EF4-FFF2-40B4-BE49-F238E27FC236}">
                <a16:creationId xmlns:a16="http://schemas.microsoft.com/office/drawing/2014/main" id="{3EBEF7E4-4EE7-4AD2-AC61-D3C1C8ACA60B}"/>
              </a:ext>
            </a:extLst>
          </p:cNvPr>
          <p:cNvGrpSpPr/>
          <p:nvPr/>
        </p:nvGrpSpPr>
        <p:grpSpPr>
          <a:xfrm>
            <a:off x="7003311" y="1971472"/>
            <a:ext cx="1881765" cy="1070816"/>
            <a:chOff x="7003311" y="2231185"/>
            <a:chExt cx="1881765" cy="1070816"/>
          </a:xfrm>
        </p:grpSpPr>
        <p:grpSp>
          <p:nvGrpSpPr>
            <p:cNvPr id="118" name="Group 117">
              <a:extLst>
                <a:ext uri="{FF2B5EF4-FFF2-40B4-BE49-F238E27FC236}">
                  <a16:creationId xmlns:a16="http://schemas.microsoft.com/office/drawing/2014/main" id="{F1678E5C-873D-4536-AD44-808B60D4E69A}"/>
                </a:ext>
              </a:extLst>
            </p:cNvPr>
            <p:cNvGrpSpPr/>
            <p:nvPr/>
          </p:nvGrpSpPr>
          <p:grpSpPr>
            <a:xfrm>
              <a:off x="7003311" y="2231185"/>
              <a:ext cx="1881765" cy="1070816"/>
              <a:chOff x="851763" y="2231185"/>
              <a:chExt cx="1881765" cy="1070816"/>
            </a:xfrm>
          </p:grpSpPr>
          <p:sp>
            <p:nvSpPr>
              <p:cNvPr id="125" name="Rectangle 124">
                <a:extLst>
                  <a:ext uri="{FF2B5EF4-FFF2-40B4-BE49-F238E27FC236}">
                    <a16:creationId xmlns:a16="http://schemas.microsoft.com/office/drawing/2014/main" id="{1B72D09F-8966-4BA3-80E3-30651D6EE7CF}"/>
                  </a:ext>
                </a:extLst>
              </p:cNvPr>
              <p:cNvSpPr/>
              <p:nvPr/>
            </p:nvSpPr>
            <p:spPr bwMode="auto">
              <a:xfrm>
                <a:off x="851763" y="2315825"/>
                <a:ext cx="1881765" cy="986176"/>
              </a:xfrm>
              <a:prstGeom prst="rect">
                <a:avLst/>
              </a:prstGeom>
              <a:solidFill>
                <a:schemeClr val="bg1"/>
              </a:solidFill>
              <a:ln w="19050">
                <a:solidFill>
                  <a:schemeClr val="bg1">
                    <a:lumMod val="50000"/>
                  </a:schemeClr>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26" name="TextBox 125">
                <a:extLst>
                  <a:ext uri="{FF2B5EF4-FFF2-40B4-BE49-F238E27FC236}">
                    <a16:creationId xmlns:a16="http://schemas.microsoft.com/office/drawing/2014/main" id="{381EB00C-B3E3-470A-B3C4-EB83CDACE86C}"/>
                  </a:ext>
                </a:extLst>
              </p:cNvPr>
              <p:cNvSpPr txBox="1"/>
              <p:nvPr/>
            </p:nvSpPr>
            <p:spPr>
              <a:xfrm>
                <a:off x="2300371" y="2231185"/>
                <a:ext cx="366364" cy="169277"/>
              </a:xfrm>
              <a:prstGeom prst="rect">
                <a:avLst/>
              </a:prstGeom>
              <a:solidFill>
                <a:schemeClr val="bg1"/>
              </a:solidFill>
            </p:spPr>
            <p:txBody>
              <a:bodyPr wrap="square" lIns="0" tIns="0" rIns="0" bIns="0" rtlCol="0">
                <a:spAutoFit/>
              </a:bodyPr>
              <a:lstStyle/>
              <a:p>
                <a:pPr algn="ctr"/>
                <a:r>
                  <a:rPr lang="en-US" sz="1100">
                    <a:solidFill>
                      <a:schemeClr val="tx1">
                        <a:lumMod val="50000"/>
                        <a:lumOff val="50000"/>
                      </a:schemeClr>
                    </a:solidFill>
                    <a:latin typeface="+mj-lt"/>
                  </a:rPr>
                  <a:t>Pod</a:t>
                </a:r>
              </a:p>
            </p:txBody>
          </p:sp>
        </p:grpSp>
        <p:sp>
          <p:nvSpPr>
            <p:cNvPr id="119" name="TextBox 118">
              <a:extLst>
                <a:ext uri="{FF2B5EF4-FFF2-40B4-BE49-F238E27FC236}">
                  <a16:creationId xmlns:a16="http://schemas.microsoft.com/office/drawing/2014/main" id="{FD6771CC-4C25-4D77-A4ED-990810AA2E19}"/>
                </a:ext>
              </a:extLst>
            </p:cNvPr>
            <p:cNvSpPr txBox="1"/>
            <p:nvPr/>
          </p:nvSpPr>
          <p:spPr>
            <a:xfrm>
              <a:off x="7077604" y="2524292"/>
              <a:ext cx="958121" cy="553998"/>
            </a:xfrm>
            <a:prstGeom prst="rect">
              <a:avLst/>
            </a:prstGeom>
            <a:noFill/>
          </p:spPr>
          <p:txBody>
            <a:bodyPr wrap="square" lIns="0" tIns="0" rIns="0" bIns="0" rtlCol="0" anchor="ctr">
              <a:spAutoFit/>
            </a:bodyPr>
            <a:lstStyle/>
            <a:p>
              <a:pPr algn="r"/>
              <a:r>
                <a:rPr lang="en-US" sz="1200">
                  <a:solidFill>
                    <a:srgbClr val="202192"/>
                  </a:solidFill>
                  <a:latin typeface="+mj-lt"/>
                </a:rPr>
                <a:t>Update component</a:t>
              </a:r>
            </a:p>
            <a:p>
              <a:pPr algn="r"/>
              <a:r>
                <a:rPr lang="en-US" sz="1200">
                  <a:solidFill>
                    <a:srgbClr val="202192"/>
                  </a:solidFill>
                  <a:latin typeface="+mj-lt"/>
                </a:rPr>
                <a:t>changes</a:t>
              </a:r>
            </a:p>
          </p:txBody>
        </p:sp>
        <p:grpSp>
          <p:nvGrpSpPr>
            <p:cNvPr id="120" name="Group 119">
              <a:extLst>
                <a:ext uri="{FF2B5EF4-FFF2-40B4-BE49-F238E27FC236}">
                  <a16:creationId xmlns:a16="http://schemas.microsoft.com/office/drawing/2014/main" id="{114F9FCA-75D1-4F69-B1CD-F4D6B3E6A2CC}"/>
                </a:ext>
              </a:extLst>
            </p:cNvPr>
            <p:cNvGrpSpPr/>
            <p:nvPr/>
          </p:nvGrpSpPr>
          <p:grpSpPr>
            <a:xfrm>
              <a:off x="8098347" y="2388449"/>
              <a:ext cx="716366" cy="835760"/>
              <a:chOff x="1021444" y="2381230"/>
              <a:chExt cx="843399" cy="983966"/>
            </a:xfrm>
          </p:grpSpPr>
          <p:grpSp>
            <p:nvGrpSpPr>
              <p:cNvPr id="121" name="Group 120">
                <a:extLst>
                  <a:ext uri="{FF2B5EF4-FFF2-40B4-BE49-F238E27FC236}">
                    <a16:creationId xmlns:a16="http://schemas.microsoft.com/office/drawing/2014/main" id="{F3287425-8E3E-4B68-87BE-25D383CEFECE}"/>
                  </a:ext>
                </a:extLst>
              </p:cNvPr>
              <p:cNvGrpSpPr/>
              <p:nvPr/>
            </p:nvGrpSpPr>
            <p:grpSpPr>
              <a:xfrm>
                <a:off x="1021444" y="2381230"/>
                <a:ext cx="843399" cy="983966"/>
                <a:chOff x="4597460" y="1724939"/>
                <a:chExt cx="843399" cy="983966"/>
              </a:xfrm>
            </p:grpSpPr>
            <p:pic>
              <p:nvPicPr>
                <p:cNvPr id="123" name="Graphic 122">
                  <a:extLst>
                    <a:ext uri="{FF2B5EF4-FFF2-40B4-BE49-F238E27FC236}">
                      <a16:creationId xmlns:a16="http://schemas.microsoft.com/office/drawing/2014/main" id="{F92EBF23-AE13-4AF0-8D03-F41126BEEBA6}"/>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a:off x="4597460" y="1724939"/>
                  <a:ext cx="843399" cy="983966"/>
                </a:xfrm>
                <a:prstGeom prst="rect">
                  <a:avLst/>
                </a:prstGeom>
                <a:effectLst/>
              </p:spPr>
            </p:pic>
            <p:pic>
              <p:nvPicPr>
                <p:cNvPr id="124" name="Graphic 123">
                  <a:extLst>
                    <a:ext uri="{FF2B5EF4-FFF2-40B4-BE49-F238E27FC236}">
                      <a16:creationId xmlns:a16="http://schemas.microsoft.com/office/drawing/2014/main" id="{0C21ADA4-3F70-4082-9945-4D926C086FB0}"/>
                    </a:ext>
                  </a:extLst>
                </p:cNvPr>
                <p:cNvPicPr>
                  <a:picLocks noChangeAspect="1"/>
                </p:cNvPicPr>
                <p:nvPr/>
              </p:nvPicPr>
              <p:blipFill rotWithShape="1">
                <a:blip r:embed="rId7" cstate="print">
                  <a:extLst>
                    <a:ext uri="{28A0092B-C50C-407E-A947-70E740481C1C}">
                      <a14:useLocalDpi xmlns:a14="http://schemas.microsoft.com/office/drawing/2010/main"/>
                    </a:ext>
                    <a:ext uri="{96DAC541-7B7A-43D3-8B79-37D633B846F1}">
                      <asvg:svgBlip xmlns:asvg="http://schemas.microsoft.com/office/drawing/2016/SVG/main" r:embed="rId8"/>
                    </a:ext>
                  </a:extLst>
                </a:blip>
                <a:srcRect t="10685" b="10685"/>
                <a:stretch/>
              </p:blipFill>
              <p:spPr>
                <a:xfrm>
                  <a:off x="4723538" y="1863350"/>
                  <a:ext cx="568128" cy="446718"/>
                </a:xfrm>
                <a:prstGeom prst="rect">
                  <a:avLst/>
                </a:prstGeom>
              </p:spPr>
            </p:pic>
          </p:grpSp>
          <p:sp>
            <p:nvSpPr>
              <p:cNvPr id="122" name="TextBox 121">
                <a:extLst>
                  <a:ext uri="{FF2B5EF4-FFF2-40B4-BE49-F238E27FC236}">
                    <a16:creationId xmlns:a16="http://schemas.microsoft.com/office/drawing/2014/main" id="{F6E2A7A8-A7C1-47F3-81EC-FDD805AF0DEB}"/>
                  </a:ext>
                </a:extLst>
              </p:cNvPr>
              <p:cNvSpPr txBox="1"/>
              <p:nvPr/>
            </p:nvSpPr>
            <p:spPr>
              <a:xfrm>
                <a:off x="1152272" y="2913183"/>
                <a:ext cx="558630" cy="163059"/>
              </a:xfrm>
              <a:prstGeom prst="rect">
                <a:avLst/>
              </a:prstGeom>
              <a:noFill/>
            </p:spPr>
            <p:txBody>
              <a:bodyPr wrap="none" lIns="0" tIns="0" rIns="0" bIns="0" rtlCol="0">
                <a:spAutoFit/>
              </a:bodyPr>
              <a:lstStyle/>
              <a:p>
                <a:pPr algn="ctr"/>
                <a:r>
                  <a:rPr lang="en-US" sz="900">
                    <a:solidFill>
                      <a:srgbClr val="202192"/>
                    </a:solidFill>
                    <a:latin typeface="+mj-lt"/>
                  </a:rPr>
                  <a:t>Operator</a:t>
                </a:r>
              </a:p>
            </p:txBody>
          </p:sp>
        </p:grpSp>
      </p:grpSp>
      <p:grpSp>
        <p:nvGrpSpPr>
          <p:cNvPr id="294" name="Group 293">
            <a:extLst>
              <a:ext uri="{FF2B5EF4-FFF2-40B4-BE49-F238E27FC236}">
                <a16:creationId xmlns:a16="http://schemas.microsoft.com/office/drawing/2014/main" id="{134FF87C-515F-4091-93D0-6DCEC1A34CA0}"/>
              </a:ext>
            </a:extLst>
          </p:cNvPr>
          <p:cNvGrpSpPr/>
          <p:nvPr/>
        </p:nvGrpSpPr>
        <p:grpSpPr>
          <a:xfrm>
            <a:off x="3960234" y="3909889"/>
            <a:ext cx="1764926" cy="1548113"/>
            <a:chOff x="3960234" y="3909889"/>
            <a:chExt cx="1764926" cy="1548113"/>
          </a:xfrm>
        </p:grpSpPr>
        <p:grpSp>
          <p:nvGrpSpPr>
            <p:cNvPr id="15" name="Group 14">
              <a:extLst>
                <a:ext uri="{FF2B5EF4-FFF2-40B4-BE49-F238E27FC236}">
                  <a16:creationId xmlns:a16="http://schemas.microsoft.com/office/drawing/2014/main" id="{B80CB3E8-D14B-4A99-BFFA-0BAF79E751F5}"/>
                </a:ext>
              </a:extLst>
            </p:cNvPr>
            <p:cNvGrpSpPr/>
            <p:nvPr/>
          </p:nvGrpSpPr>
          <p:grpSpPr>
            <a:xfrm>
              <a:off x="3960234" y="3909889"/>
              <a:ext cx="1764926" cy="1548113"/>
              <a:chOff x="3786286" y="3842010"/>
              <a:chExt cx="2033322" cy="1548113"/>
            </a:xfrm>
          </p:grpSpPr>
          <p:sp>
            <p:nvSpPr>
              <p:cNvPr id="135" name="Rectangle 134">
                <a:extLst>
                  <a:ext uri="{FF2B5EF4-FFF2-40B4-BE49-F238E27FC236}">
                    <a16:creationId xmlns:a16="http://schemas.microsoft.com/office/drawing/2014/main" id="{DEE5545C-A3D3-40D0-B063-A88D07123B7F}"/>
                  </a:ext>
                </a:extLst>
              </p:cNvPr>
              <p:cNvSpPr/>
              <p:nvPr/>
            </p:nvSpPr>
            <p:spPr bwMode="auto">
              <a:xfrm>
                <a:off x="3786286" y="3926651"/>
                <a:ext cx="2033322" cy="1463472"/>
              </a:xfrm>
              <a:prstGeom prst="rect">
                <a:avLst/>
              </a:prstGeom>
              <a:solidFill>
                <a:schemeClr val="bg1"/>
              </a:solidFill>
              <a:ln w="19050">
                <a:solidFill>
                  <a:schemeClr val="bg1">
                    <a:lumMod val="50000"/>
                  </a:schemeClr>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36" name="TextBox 135">
                <a:extLst>
                  <a:ext uri="{FF2B5EF4-FFF2-40B4-BE49-F238E27FC236}">
                    <a16:creationId xmlns:a16="http://schemas.microsoft.com/office/drawing/2014/main" id="{B6C6133F-A2F2-4F67-82F1-438CA120D430}"/>
                  </a:ext>
                </a:extLst>
              </p:cNvPr>
              <p:cNvSpPr txBox="1"/>
              <p:nvPr/>
            </p:nvSpPr>
            <p:spPr>
              <a:xfrm>
                <a:off x="3880790" y="3842010"/>
                <a:ext cx="466026" cy="169277"/>
              </a:xfrm>
              <a:prstGeom prst="rect">
                <a:avLst/>
              </a:prstGeom>
              <a:solidFill>
                <a:schemeClr val="bg1"/>
              </a:solidFill>
            </p:spPr>
            <p:txBody>
              <a:bodyPr wrap="square" lIns="0" tIns="0" rIns="0" bIns="0" rtlCol="0" anchor="ctr">
                <a:spAutoFit/>
              </a:bodyPr>
              <a:lstStyle/>
              <a:p>
                <a:pPr algn="ctr"/>
                <a:r>
                  <a:rPr lang="en-US" sz="1100">
                    <a:solidFill>
                      <a:schemeClr val="tx1">
                        <a:lumMod val="50000"/>
                        <a:lumOff val="50000"/>
                      </a:schemeClr>
                    </a:solidFill>
                    <a:latin typeface="+mj-lt"/>
                  </a:rPr>
                  <a:t>Pod</a:t>
                </a:r>
              </a:p>
            </p:txBody>
          </p:sp>
        </p:grpSp>
        <p:grpSp>
          <p:nvGrpSpPr>
            <p:cNvPr id="27" name="!!AppA">
              <a:extLst>
                <a:ext uri="{FF2B5EF4-FFF2-40B4-BE49-F238E27FC236}">
                  <a16:creationId xmlns:a16="http://schemas.microsoft.com/office/drawing/2014/main" id="{B1687EA3-ABB5-40A7-94A9-2DAB28C7D2B9}"/>
                </a:ext>
              </a:extLst>
            </p:cNvPr>
            <p:cNvGrpSpPr/>
            <p:nvPr/>
          </p:nvGrpSpPr>
          <p:grpSpPr>
            <a:xfrm>
              <a:off x="4282279" y="4082102"/>
              <a:ext cx="1041365" cy="1214927"/>
              <a:chOff x="3444425" y="1954650"/>
              <a:chExt cx="1400539" cy="1633964"/>
            </a:xfrm>
          </p:grpSpPr>
          <p:pic>
            <p:nvPicPr>
              <p:cNvPr id="28" name="Graphic 27">
                <a:extLst>
                  <a:ext uri="{FF2B5EF4-FFF2-40B4-BE49-F238E27FC236}">
                    <a16:creationId xmlns:a16="http://schemas.microsoft.com/office/drawing/2014/main" id="{6A62726A-05BA-4F16-B476-1482DF273B6A}"/>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rcRect/>
              <a:stretch/>
            </p:blipFill>
            <p:spPr>
              <a:xfrm>
                <a:off x="3444425" y="1954650"/>
                <a:ext cx="1400539" cy="1633964"/>
              </a:xfrm>
              <a:prstGeom prst="rect">
                <a:avLst/>
              </a:prstGeom>
            </p:spPr>
          </p:pic>
          <p:sp>
            <p:nvSpPr>
              <p:cNvPr id="29" name="TextBox 28">
                <a:extLst>
                  <a:ext uri="{FF2B5EF4-FFF2-40B4-BE49-F238E27FC236}">
                    <a16:creationId xmlns:a16="http://schemas.microsoft.com/office/drawing/2014/main" id="{41F574AA-DE31-4BB1-A298-F3FBF69F81C7}"/>
                  </a:ext>
                </a:extLst>
              </p:cNvPr>
              <p:cNvSpPr txBox="1"/>
              <p:nvPr/>
            </p:nvSpPr>
            <p:spPr>
              <a:xfrm>
                <a:off x="3609567" y="2429761"/>
                <a:ext cx="987399" cy="331144"/>
              </a:xfrm>
              <a:prstGeom prst="rect">
                <a:avLst/>
              </a:prstGeom>
              <a:noFill/>
            </p:spPr>
            <p:txBody>
              <a:bodyPr wrap="none" lIns="0" tIns="0" rIns="0" bIns="0" rtlCol="0">
                <a:spAutoFit/>
              </a:bodyPr>
              <a:lstStyle/>
              <a:p>
                <a:pPr algn="ctr"/>
                <a:r>
                  <a:rPr lang="en-US" sz="1600">
                    <a:solidFill>
                      <a:srgbClr val="202192"/>
                    </a:solidFill>
                    <a:latin typeface="+mj-lt"/>
                  </a:rPr>
                  <a:t>My App</a:t>
                </a:r>
              </a:p>
            </p:txBody>
          </p:sp>
        </p:grpSp>
      </p:grpSp>
      <p:grpSp>
        <p:nvGrpSpPr>
          <p:cNvPr id="31" name="!!Sidecar">
            <a:extLst>
              <a:ext uri="{FF2B5EF4-FFF2-40B4-BE49-F238E27FC236}">
                <a16:creationId xmlns:a16="http://schemas.microsoft.com/office/drawing/2014/main" id="{4C671201-AD3B-47DD-B710-8081778AE605}"/>
              </a:ext>
            </a:extLst>
          </p:cNvPr>
          <p:cNvGrpSpPr/>
          <p:nvPr/>
        </p:nvGrpSpPr>
        <p:grpSpPr>
          <a:xfrm>
            <a:off x="4876079" y="4770700"/>
            <a:ext cx="527037" cy="617069"/>
            <a:chOff x="8298598" y="2543027"/>
            <a:chExt cx="1186830" cy="1389573"/>
          </a:xfrm>
        </p:grpSpPr>
        <p:sp>
          <p:nvSpPr>
            <p:cNvPr id="32" name="Freeform: Shape 31">
              <a:extLst>
                <a:ext uri="{FF2B5EF4-FFF2-40B4-BE49-F238E27FC236}">
                  <a16:creationId xmlns:a16="http://schemas.microsoft.com/office/drawing/2014/main" id="{B1CE1E2B-9FF6-403F-9C52-31D03C31D725}"/>
                </a:ext>
              </a:extLst>
            </p:cNvPr>
            <p:cNvSpPr/>
            <p:nvPr/>
          </p:nvSpPr>
          <p:spPr>
            <a:xfrm>
              <a:off x="8359990" y="2640643"/>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202192"/>
            </a:solidFill>
            <a:ln w="8202" cap="flat">
              <a:noFill/>
              <a:prstDash val="solid"/>
              <a:miter/>
            </a:ln>
          </p:spPr>
          <p:txBody>
            <a:bodyPr rtlCol="0" anchor="ctr"/>
            <a:lstStyle/>
            <a:p>
              <a:endParaRPr lang="en-US" sz="1400"/>
            </a:p>
          </p:txBody>
        </p:sp>
        <p:sp>
          <p:nvSpPr>
            <p:cNvPr id="33" name="Freeform: Shape 32">
              <a:extLst>
                <a:ext uri="{FF2B5EF4-FFF2-40B4-BE49-F238E27FC236}">
                  <a16:creationId xmlns:a16="http://schemas.microsoft.com/office/drawing/2014/main" id="{F7A11A29-4D68-4E29-929D-7A200C31BF73}"/>
                </a:ext>
              </a:extLst>
            </p:cNvPr>
            <p:cNvSpPr/>
            <p:nvPr/>
          </p:nvSpPr>
          <p:spPr>
            <a:xfrm>
              <a:off x="8298598" y="2543027"/>
              <a:ext cx="1125438" cy="1291956"/>
            </a:xfrm>
            <a:custGeom>
              <a:avLst/>
              <a:gdLst>
                <a:gd name="connsiteX0" fmla="*/ 578686 w 1125438"/>
                <a:gd name="connsiteY0" fmla="*/ 0 h 1291956"/>
                <a:gd name="connsiteX1" fmla="*/ 1125438 w 1125438"/>
                <a:gd name="connsiteY1" fmla="*/ 291117 h 1291956"/>
                <a:gd name="connsiteX2" fmla="*/ 1119415 w 1125438"/>
                <a:gd name="connsiteY2" fmla="*/ 1013877 h 1291956"/>
                <a:gd name="connsiteX3" fmla="*/ 562760 w 1125438"/>
                <a:gd name="connsiteY3" fmla="*/ 1291957 h 1291956"/>
                <a:gd name="connsiteX4" fmla="*/ 0 w 1125438"/>
                <a:gd name="connsiteY4" fmla="*/ 1007276 h 1291956"/>
                <a:gd name="connsiteX5" fmla="*/ 0 w 1125438"/>
                <a:gd name="connsiteY5" fmla="*/ 291117 h 1291956"/>
                <a:gd name="connsiteX6" fmla="*/ 578686 w 1125438"/>
                <a:gd name="connsiteY6" fmla="*/ 0 h 129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38" h="1291956">
                  <a:moveTo>
                    <a:pt x="578686" y="0"/>
                  </a:moveTo>
                  <a:lnTo>
                    <a:pt x="1125438" y="291117"/>
                  </a:lnTo>
                  <a:lnTo>
                    <a:pt x="1119415" y="1013877"/>
                  </a:lnTo>
                  <a:lnTo>
                    <a:pt x="562760" y="1291957"/>
                  </a:lnTo>
                  <a:lnTo>
                    <a:pt x="0" y="1007276"/>
                  </a:lnTo>
                  <a:lnTo>
                    <a:pt x="0" y="291117"/>
                  </a:lnTo>
                  <a:lnTo>
                    <a:pt x="578686" y="0"/>
                  </a:lnTo>
                  <a:close/>
                </a:path>
              </a:pathLst>
            </a:custGeom>
            <a:solidFill>
              <a:srgbClr val="FFFFFF"/>
            </a:solidFill>
            <a:ln w="8202" cap="flat">
              <a:noFill/>
              <a:prstDash val="solid"/>
              <a:miter/>
            </a:ln>
            <a:effectLst>
              <a:outerShdw blurRad="63500" sx="102000" sy="102000" algn="ctr" rotWithShape="0">
                <a:prstClr val="black">
                  <a:alpha val="40000"/>
                </a:prstClr>
              </a:outerShdw>
            </a:effectLst>
          </p:spPr>
          <p:txBody>
            <a:bodyPr rtlCol="0" anchor="ctr"/>
            <a:lstStyle/>
            <a:p>
              <a:endParaRPr lang="en-US" sz="1400"/>
            </a:p>
          </p:txBody>
        </p:sp>
        <p:grpSp>
          <p:nvGrpSpPr>
            <p:cNvPr id="34" name="Graphic 11">
              <a:extLst>
                <a:ext uri="{FF2B5EF4-FFF2-40B4-BE49-F238E27FC236}">
                  <a16:creationId xmlns:a16="http://schemas.microsoft.com/office/drawing/2014/main" id="{43E739E8-D06D-4657-BB69-7E806790E281}"/>
                </a:ext>
              </a:extLst>
            </p:cNvPr>
            <p:cNvGrpSpPr/>
            <p:nvPr/>
          </p:nvGrpSpPr>
          <p:grpSpPr>
            <a:xfrm>
              <a:off x="8386477" y="2846026"/>
              <a:ext cx="952402" cy="699902"/>
              <a:chOff x="8386477" y="2846026"/>
              <a:chExt cx="952402" cy="699902"/>
            </a:xfrm>
          </p:grpSpPr>
          <p:sp>
            <p:nvSpPr>
              <p:cNvPr id="35" name="Freeform: Shape 34">
                <a:extLst>
                  <a:ext uri="{FF2B5EF4-FFF2-40B4-BE49-F238E27FC236}">
                    <a16:creationId xmlns:a16="http://schemas.microsoft.com/office/drawing/2014/main" id="{CA9400E5-B801-44B9-A91E-11B391B51813}"/>
                  </a:ext>
                </a:extLst>
              </p:cNvPr>
              <p:cNvSpPr/>
              <p:nvPr/>
            </p:nvSpPr>
            <p:spPr>
              <a:xfrm>
                <a:off x="8386477" y="3024839"/>
                <a:ext cx="952402" cy="423390"/>
              </a:xfrm>
              <a:custGeom>
                <a:avLst/>
                <a:gdLst>
                  <a:gd name="connsiteX0" fmla="*/ 233026 w 952402"/>
                  <a:gd name="connsiteY0" fmla="*/ 323464 h 423390"/>
                  <a:gd name="connsiteX1" fmla="*/ 162392 w 952402"/>
                  <a:gd name="connsiteY1" fmla="*/ 323464 h 423390"/>
                  <a:gd name="connsiteX2" fmla="*/ 162392 w 952402"/>
                  <a:gd name="connsiteY2" fmla="*/ 301267 h 423390"/>
                  <a:gd name="connsiteX3" fmla="*/ 142011 w 952402"/>
                  <a:gd name="connsiteY3" fmla="*/ 319750 h 423390"/>
                  <a:gd name="connsiteX4" fmla="*/ 100753 w 952402"/>
                  <a:gd name="connsiteY4" fmla="*/ 329900 h 423390"/>
                  <a:gd name="connsiteX5" fmla="*/ 34740 w 952402"/>
                  <a:gd name="connsiteY5" fmla="*/ 304237 h 423390"/>
                  <a:gd name="connsiteX6" fmla="*/ 83 w 952402"/>
                  <a:gd name="connsiteY6" fmla="*/ 223289 h 423390"/>
                  <a:gd name="connsiteX7" fmla="*/ 35648 w 952402"/>
                  <a:gd name="connsiteY7" fmla="*/ 141515 h 423390"/>
                  <a:gd name="connsiteX8" fmla="*/ 100423 w 952402"/>
                  <a:gd name="connsiteY8" fmla="*/ 116761 h 423390"/>
                  <a:gd name="connsiteX9" fmla="*/ 140526 w 952402"/>
                  <a:gd name="connsiteY9" fmla="*/ 125755 h 423390"/>
                  <a:gd name="connsiteX10" fmla="*/ 162640 w 952402"/>
                  <a:gd name="connsiteY10" fmla="*/ 142753 h 423390"/>
                  <a:gd name="connsiteX11" fmla="*/ 162640 w 952402"/>
                  <a:gd name="connsiteY11" fmla="*/ 0 h 423390"/>
                  <a:gd name="connsiteX12" fmla="*/ 233274 w 952402"/>
                  <a:gd name="connsiteY12" fmla="*/ 0 h 423390"/>
                  <a:gd name="connsiteX13" fmla="*/ 164620 w 952402"/>
                  <a:gd name="connsiteY13" fmla="*/ 223537 h 423390"/>
                  <a:gd name="connsiteX14" fmla="*/ 151418 w 952402"/>
                  <a:gd name="connsiteY14" fmla="*/ 191355 h 423390"/>
                  <a:gd name="connsiteX15" fmla="*/ 118906 w 952402"/>
                  <a:gd name="connsiteY15" fmla="*/ 178318 h 423390"/>
                  <a:gd name="connsiteX16" fmla="*/ 84250 w 952402"/>
                  <a:gd name="connsiteY16" fmla="*/ 194243 h 423390"/>
                  <a:gd name="connsiteX17" fmla="*/ 84250 w 952402"/>
                  <a:gd name="connsiteY17" fmla="*/ 253242 h 423390"/>
                  <a:gd name="connsiteX18" fmla="*/ 118906 w 952402"/>
                  <a:gd name="connsiteY18" fmla="*/ 269086 h 423390"/>
                  <a:gd name="connsiteX19" fmla="*/ 151418 w 952402"/>
                  <a:gd name="connsiteY19" fmla="*/ 255800 h 423390"/>
                  <a:gd name="connsiteX20" fmla="*/ 164620 w 952402"/>
                  <a:gd name="connsiteY20" fmla="*/ 223537 h 423390"/>
                  <a:gd name="connsiteX21" fmla="*/ 497986 w 952402"/>
                  <a:gd name="connsiteY21" fmla="*/ 323464 h 423390"/>
                  <a:gd name="connsiteX22" fmla="*/ 427352 w 952402"/>
                  <a:gd name="connsiteY22" fmla="*/ 323464 h 423390"/>
                  <a:gd name="connsiteX23" fmla="*/ 427352 w 952402"/>
                  <a:gd name="connsiteY23" fmla="*/ 301267 h 423390"/>
                  <a:gd name="connsiteX24" fmla="*/ 407218 w 952402"/>
                  <a:gd name="connsiteY24" fmla="*/ 319750 h 423390"/>
                  <a:gd name="connsiteX25" fmla="*/ 365960 w 952402"/>
                  <a:gd name="connsiteY25" fmla="*/ 329900 h 423390"/>
                  <a:gd name="connsiteX26" fmla="*/ 299947 w 952402"/>
                  <a:gd name="connsiteY26" fmla="*/ 304237 h 423390"/>
                  <a:gd name="connsiteX27" fmla="*/ 265290 w 952402"/>
                  <a:gd name="connsiteY27" fmla="*/ 223289 h 423390"/>
                  <a:gd name="connsiteX28" fmla="*/ 299947 w 952402"/>
                  <a:gd name="connsiteY28" fmla="*/ 141515 h 423390"/>
                  <a:gd name="connsiteX29" fmla="*/ 364805 w 952402"/>
                  <a:gd name="connsiteY29" fmla="*/ 116761 h 423390"/>
                  <a:gd name="connsiteX30" fmla="*/ 404825 w 952402"/>
                  <a:gd name="connsiteY30" fmla="*/ 125755 h 423390"/>
                  <a:gd name="connsiteX31" fmla="*/ 427022 w 952402"/>
                  <a:gd name="connsiteY31" fmla="*/ 142753 h 423390"/>
                  <a:gd name="connsiteX32" fmla="*/ 427022 w 952402"/>
                  <a:gd name="connsiteY32" fmla="*/ 123609 h 423390"/>
                  <a:gd name="connsiteX33" fmla="*/ 497986 w 952402"/>
                  <a:gd name="connsiteY33" fmla="*/ 123609 h 423390"/>
                  <a:gd name="connsiteX34" fmla="*/ 429497 w 952402"/>
                  <a:gd name="connsiteY34" fmla="*/ 223537 h 423390"/>
                  <a:gd name="connsiteX35" fmla="*/ 416130 w 952402"/>
                  <a:gd name="connsiteY35" fmla="*/ 191355 h 423390"/>
                  <a:gd name="connsiteX36" fmla="*/ 383866 w 952402"/>
                  <a:gd name="connsiteY36" fmla="*/ 178318 h 423390"/>
                  <a:gd name="connsiteX37" fmla="*/ 349457 w 952402"/>
                  <a:gd name="connsiteY37" fmla="*/ 193996 h 423390"/>
                  <a:gd name="connsiteX38" fmla="*/ 349457 w 952402"/>
                  <a:gd name="connsiteY38" fmla="*/ 252995 h 423390"/>
                  <a:gd name="connsiteX39" fmla="*/ 383866 w 952402"/>
                  <a:gd name="connsiteY39" fmla="*/ 269086 h 423390"/>
                  <a:gd name="connsiteX40" fmla="*/ 416212 w 952402"/>
                  <a:gd name="connsiteY40" fmla="*/ 255965 h 423390"/>
                  <a:gd name="connsiteX41" fmla="*/ 429497 w 952402"/>
                  <a:gd name="connsiteY41" fmla="*/ 223537 h 423390"/>
                  <a:gd name="connsiteX42" fmla="*/ 770867 w 952402"/>
                  <a:gd name="connsiteY42" fmla="*/ 223537 h 423390"/>
                  <a:gd name="connsiteX43" fmla="*/ 735302 w 952402"/>
                  <a:gd name="connsiteY43" fmla="*/ 305393 h 423390"/>
                  <a:gd name="connsiteX44" fmla="*/ 670527 w 952402"/>
                  <a:gd name="connsiteY44" fmla="*/ 330148 h 423390"/>
                  <a:gd name="connsiteX45" fmla="*/ 630424 w 952402"/>
                  <a:gd name="connsiteY45" fmla="*/ 321071 h 423390"/>
                  <a:gd name="connsiteX46" fmla="*/ 608227 w 952402"/>
                  <a:gd name="connsiteY46" fmla="*/ 304072 h 423390"/>
                  <a:gd name="connsiteX47" fmla="*/ 608227 w 952402"/>
                  <a:gd name="connsiteY47" fmla="*/ 423391 h 423390"/>
                  <a:gd name="connsiteX48" fmla="*/ 537676 w 952402"/>
                  <a:gd name="connsiteY48" fmla="*/ 423391 h 423390"/>
                  <a:gd name="connsiteX49" fmla="*/ 537676 w 952402"/>
                  <a:gd name="connsiteY49" fmla="*/ 123609 h 423390"/>
                  <a:gd name="connsiteX50" fmla="*/ 608227 w 952402"/>
                  <a:gd name="connsiteY50" fmla="*/ 123609 h 423390"/>
                  <a:gd name="connsiteX51" fmla="*/ 608227 w 952402"/>
                  <a:gd name="connsiteY51" fmla="*/ 145806 h 423390"/>
                  <a:gd name="connsiteX52" fmla="*/ 628691 w 952402"/>
                  <a:gd name="connsiteY52" fmla="*/ 127240 h 423390"/>
                  <a:gd name="connsiteX53" fmla="*/ 669949 w 952402"/>
                  <a:gd name="connsiteY53" fmla="*/ 117173 h 423390"/>
                  <a:gd name="connsiteX54" fmla="*/ 735962 w 952402"/>
                  <a:gd name="connsiteY54" fmla="*/ 142753 h 423390"/>
                  <a:gd name="connsiteX55" fmla="*/ 770867 w 952402"/>
                  <a:gd name="connsiteY55" fmla="*/ 223702 h 423390"/>
                  <a:gd name="connsiteX56" fmla="*/ 697427 w 952402"/>
                  <a:gd name="connsiteY56" fmla="*/ 223537 h 423390"/>
                  <a:gd name="connsiteX57" fmla="*/ 652045 w 952402"/>
                  <a:gd name="connsiteY57" fmla="*/ 178317 h 423390"/>
                  <a:gd name="connsiteX58" fmla="*/ 651796 w 952402"/>
                  <a:gd name="connsiteY58" fmla="*/ 178318 h 423390"/>
                  <a:gd name="connsiteX59" fmla="*/ 606085 w 952402"/>
                  <a:gd name="connsiteY59" fmla="*/ 222705 h 423390"/>
                  <a:gd name="connsiteX60" fmla="*/ 606082 w 952402"/>
                  <a:gd name="connsiteY60" fmla="*/ 223784 h 423390"/>
                  <a:gd name="connsiteX61" fmla="*/ 619450 w 952402"/>
                  <a:gd name="connsiteY61" fmla="*/ 255965 h 423390"/>
                  <a:gd name="connsiteX62" fmla="*/ 651796 w 952402"/>
                  <a:gd name="connsiteY62" fmla="*/ 269086 h 423390"/>
                  <a:gd name="connsiteX63" fmla="*/ 686453 w 952402"/>
                  <a:gd name="connsiteY63" fmla="*/ 253160 h 423390"/>
                  <a:gd name="connsiteX64" fmla="*/ 697427 w 952402"/>
                  <a:gd name="connsiteY64" fmla="*/ 223537 h 423390"/>
                  <a:gd name="connsiteX65" fmla="*/ 952402 w 952402"/>
                  <a:gd name="connsiteY65" fmla="*/ 188880 h 423390"/>
                  <a:gd name="connsiteX66" fmla="*/ 922284 w 952402"/>
                  <a:gd name="connsiteY66" fmla="*/ 181783 h 423390"/>
                  <a:gd name="connsiteX67" fmla="*/ 877065 w 952402"/>
                  <a:gd name="connsiteY67" fmla="*/ 210169 h 423390"/>
                  <a:gd name="connsiteX68" fmla="*/ 873187 w 952402"/>
                  <a:gd name="connsiteY68" fmla="*/ 237977 h 423390"/>
                  <a:gd name="connsiteX69" fmla="*/ 873187 w 952402"/>
                  <a:gd name="connsiteY69" fmla="*/ 323464 h 423390"/>
                  <a:gd name="connsiteX70" fmla="*/ 802553 w 952402"/>
                  <a:gd name="connsiteY70" fmla="*/ 323464 h 423390"/>
                  <a:gd name="connsiteX71" fmla="*/ 802553 w 952402"/>
                  <a:gd name="connsiteY71" fmla="*/ 123609 h 423390"/>
                  <a:gd name="connsiteX72" fmla="*/ 873187 w 952402"/>
                  <a:gd name="connsiteY72" fmla="*/ 123609 h 423390"/>
                  <a:gd name="connsiteX73" fmla="*/ 873187 w 952402"/>
                  <a:gd name="connsiteY73" fmla="*/ 156616 h 423390"/>
                  <a:gd name="connsiteX74" fmla="*/ 897281 w 952402"/>
                  <a:gd name="connsiteY74" fmla="*/ 131366 h 423390"/>
                  <a:gd name="connsiteX75" fmla="*/ 938540 w 952402"/>
                  <a:gd name="connsiteY75" fmla="*/ 121051 h 423390"/>
                  <a:gd name="connsiteX76" fmla="*/ 952320 w 952402"/>
                  <a:gd name="connsiteY76" fmla="*/ 121711 h 423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52402" h="423390">
                    <a:moveTo>
                      <a:pt x="233026" y="323464"/>
                    </a:moveTo>
                    <a:lnTo>
                      <a:pt x="162392" y="323464"/>
                    </a:lnTo>
                    <a:lnTo>
                      <a:pt x="162392" y="301267"/>
                    </a:lnTo>
                    <a:cubicBezTo>
                      <a:pt x="156857" y="308688"/>
                      <a:pt x="149936" y="314965"/>
                      <a:pt x="142011" y="319750"/>
                    </a:cubicBezTo>
                    <a:cubicBezTo>
                      <a:pt x="129372" y="326655"/>
                      <a:pt x="115153" y="330153"/>
                      <a:pt x="100753" y="329900"/>
                    </a:cubicBezTo>
                    <a:cubicBezTo>
                      <a:pt x="76304" y="329952"/>
                      <a:pt x="52734" y="320789"/>
                      <a:pt x="34740" y="304237"/>
                    </a:cubicBezTo>
                    <a:cubicBezTo>
                      <a:pt x="11613" y="283831"/>
                      <a:pt x="-1112" y="254108"/>
                      <a:pt x="83" y="223289"/>
                    </a:cubicBezTo>
                    <a:cubicBezTo>
                      <a:pt x="-1175" y="192029"/>
                      <a:pt x="11924" y="161909"/>
                      <a:pt x="35648" y="141515"/>
                    </a:cubicBezTo>
                    <a:cubicBezTo>
                      <a:pt x="53403" y="125486"/>
                      <a:pt x="76502" y="116658"/>
                      <a:pt x="100423" y="116761"/>
                    </a:cubicBezTo>
                    <a:cubicBezTo>
                      <a:pt x="114299" y="116676"/>
                      <a:pt x="128014" y="119752"/>
                      <a:pt x="140526" y="125755"/>
                    </a:cubicBezTo>
                    <a:cubicBezTo>
                      <a:pt x="148828" y="130094"/>
                      <a:pt x="156311" y="135846"/>
                      <a:pt x="162640" y="142753"/>
                    </a:cubicBezTo>
                    <a:lnTo>
                      <a:pt x="162640" y="0"/>
                    </a:lnTo>
                    <a:lnTo>
                      <a:pt x="233274" y="0"/>
                    </a:lnTo>
                    <a:close/>
                    <a:moveTo>
                      <a:pt x="164620" y="223537"/>
                    </a:moveTo>
                    <a:cubicBezTo>
                      <a:pt x="164879" y="211441"/>
                      <a:pt x="160096" y="199784"/>
                      <a:pt x="151418" y="191355"/>
                    </a:cubicBezTo>
                    <a:cubicBezTo>
                      <a:pt x="142831" y="182729"/>
                      <a:pt x="131074" y="178014"/>
                      <a:pt x="118906" y="178318"/>
                    </a:cubicBezTo>
                    <a:cubicBezTo>
                      <a:pt x="105526" y="178044"/>
                      <a:pt x="92756" y="183911"/>
                      <a:pt x="84250" y="194243"/>
                    </a:cubicBezTo>
                    <a:cubicBezTo>
                      <a:pt x="69618" y="211188"/>
                      <a:pt x="69618" y="236298"/>
                      <a:pt x="84250" y="253242"/>
                    </a:cubicBezTo>
                    <a:cubicBezTo>
                      <a:pt x="92711" y="263625"/>
                      <a:pt x="105519" y="269480"/>
                      <a:pt x="118906" y="269086"/>
                    </a:cubicBezTo>
                    <a:cubicBezTo>
                      <a:pt x="131110" y="269324"/>
                      <a:pt x="142873" y="264517"/>
                      <a:pt x="151418" y="255800"/>
                    </a:cubicBezTo>
                    <a:cubicBezTo>
                      <a:pt x="160108" y="247346"/>
                      <a:pt x="164891" y="235658"/>
                      <a:pt x="164620" y="223537"/>
                    </a:cubicBezTo>
                    <a:close/>
                    <a:moveTo>
                      <a:pt x="497986" y="323464"/>
                    </a:moveTo>
                    <a:lnTo>
                      <a:pt x="427352" y="323464"/>
                    </a:lnTo>
                    <a:lnTo>
                      <a:pt x="427352" y="301267"/>
                    </a:lnTo>
                    <a:cubicBezTo>
                      <a:pt x="421865" y="308641"/>
                      <a:pt x="415034" y="314913"/>
                      <a:pt x="407218" y="319750"/>
                    </a:cubicBezTo>
                    <a:cubicBezTo>
                      <a:pt x="394587" y="326677"/>
                      <a:pt x="380363" y="330176"/>
                      <a:pt x="365960" y="329900"/>
                    </a:cubicBezTo>
                    <a:cubicBezTo>
                      <a:pt x="341508" y="329969"/>
                      <a:pt x="317932" y="320803"/>
                      <a:pt x="299947" y="304237"/>
                    </a:cubicBezTo>
                    <a:cubicBezTo>
                      <a:pt x="276820" y="283831"/>
                      <a:pt x="264095" y="254108"/>
                      <a:pt x="265290" y="223289"/>
                    </a:cubicBezTo>
                    <a:cubicBezTo>
                      <a:pt x="263806" y="192179"/>
                      <a:pt x="276560" y="162084"/>
                      <a:pt x="299947" y="141515"/>
                    </a:cubicBezTo>
                    <a:cubicBezTo>
                      <a:pt x="317737" y="125487"/>
                      <a:pt x="340859" y="116661"/>
                      <a:pt x="364805" y="116761"/>
                    </a:cubicBezTo>
                    <a:cubicBezTo>
                      <a:pt x="378657" y="116666"/>
                      <a:pt x="392346" y="119743"/>
                      <a:pt x="404825" y="125755"/>
                    </a:cubicBezTo>
                    <a:cubicBezTo>
                      <a:pt x="413154" y="130090"/>
                      <a:pt x="420665" y="135842"/>
                      <a:pt x="427022" y="142753"/>
                    </a:cubicBezTo>
                    <a:lnTo>
                      <a:pt x="427022" y="123609"/>
                    </a:lnTo>
                    <a:lnTo>
                      <a:pt x="497986" y="123609"/>
                    </a:lnTo>
                    <a:close/>
                    <a:moveTo>
                      <a:pt x="429497" y="223537"/>
                    </a:moveTo>
                    <a:cubicBezTo>
                      <a:pt x="429712" y="211417"/>
                      <a:pt x="424868" y="199755"/>
                      <a:pt x="416130" y="191355"/>
                    </a:cubicBezTo>
                    <a:cubicBezTo>
                      <a:pt x="407614" y="182775"/>
                      <a:pt x="395952" y="178063"/>
                      <a:pt x="383866" y="178318"/>
                    </a:cubicBezTo>
                    <a:cubicBezTo>
                      <a:pt x="370605" y="178022"/>
                      <a:pt x="357935" y="183796"/>
                      <a:pt x="349457" y="193996"/>
                    </a:cubicBezTo>
                    <a:cubicBezTo>
                      <a:pt x="334718" y="210901"/>
                      <a:pt x="334718" y="236090"/>
                      <a:pt x="349457" y="252995"/>
                    </a:cubicBezTo>
                    <a:cubicBezTo>
                      <a:pt x="357790" y="263430"/>
                      <a:pt x="370515" y="269380"/>
                      <a:pt x="383866" y="269086"/>
                    </a:cubicBezTo>
                    <a:cubicBezTo>
                      <a:pt x="395992" y="269341"/>
                      <a:pt x="407691" y="264597"/>
                      <a:pt x="416212" y="255965"/>
                    </a:cubicBezTo>
                    <a:cubicBezTo>
                      <a:pt x="424976" y="247486"/>
                      <a:pt x="429793" y="235727"/>
                      <a:pt x="429497" y="223537"/>
                    </a:cubicBezTo>
                    <a:close/>
                    <a:moveTo>
                      <a:pt x="770867" y="223537"/>
                    </a:moveTo>
                    <a:cubicBezTo>
                      <a:pt x="772137" y="254823"/>
                      <a:pt x="759042" y="284973"/>
                      <a:pt x="735302" y="305393"/>
                    </a:cubicBezTo>
                    <a:cubicBezTo>
                      <a:pt x="717538" y="321409"/>
                      <a:pt x="694445" y="330234"/>
                      <a:pt x="670527" y="330148"/>
                    </a:cubicBezTo>
                    <a:cubicBezTo>
                      <a:pt x="656639" y="330253"/>
                      <a:pt x="642914" y="327146"/>
                      <a:pt x="630424" y="321071"/>
                    </a:cubicBezTo>
                    <a:cubicBezTo>
                      <a:pt x="622073" y="316770"/>
                      <a:pt x="614556" y="311014"/>
                      <a:pt x="608227" y="304072"/>
                    </a:cubicBezTo>
                    <a:lnTo>
                      <a:pt x="608227" y="423391"/>
                    </a:lnTo>
                    <a:lnTo>
                      <a:pt x="537676" y="423391"/>
                    </a:lnTo>
                    <a:lnTo>
                      <a:pt x="537676" y="123609"/>
                    </a:lnTo>
                    <a:lnTo>
                      <a:pt x="608227" y="123609"/>
                    </a:lnTo>
                    <a:lnTo>
                      <a:pt x="608227" y="145806"/>
                    </a:lnTo>
                    <a:cubicBezTo>
                      <a:pt x="613699" y="138276"/>
                      <a:pt x="620666" y="131955"/>
                      <a:pt x="628691" y="127240"/>
                    </a:cubicBezTo>
                    <a:cubicBezTo>
                      <a:pt x="641352" y="120399"/>
                      <a:pt x="655561" y="116932"/>
                      <a:pt x="669949" y="117173"/>
                    </a:cubicBezTo>
                    <a:cubicBezTo>
                      <a:pt x="694381" y="117131"/>
                      <a:pt x="717938" y="126260"/>
                      <a:pt x="735962" y="142753"/>
                    </a:cubicBezTo>
                    <a:cubicBezTo>
                      <a:pt x="759182" y="163112"/>
                      <a:pt x="771997" y="192842"/>
                      <a:pt x="770867" y="223702"/>
                    </a:cubicBezTo>
                    <a:close/>
                    <a:moveTo>
                      <a:pt x="697427" y="223537"/>
                    </a:moveTo>
                    <a:cubicBezTo>
                      <a:pt x="697383" y="198518"/>
                      <a:pt x="677064" y="178271"/>
                      <a:pt x="652045" y="178317"/>
                    </a:cubicBezTo>
                    <a:cubicBezTo>
                      <a:pt x="651962" y="178317"/>
                      <a:pt x="651878" y="178317"/>
                      <a:pt x="651796" y="178318"/>
                    </a:cubicBezTo>
                    <a:cubicBezTo>
                      <a:pt x="626916" y="177952"/>
                      <a:pt x="606451" y="197824"/>
                      <a:pt x="606085" y="222705"/>
                    </a:cubicBezTo>
                    <a:cubicBezTo>
                      <a:pt x="606079" y="223065"/>
                      <a:pt x="606079" y="223424"/>
                      <a:pt x="606082" y="223784"/>
                    </a:cubicBezTo>
                    <a:cubicBezTo>
                      <a:pt x="605867" y="235903"/>
                      <a:pt x="610711" y="247565"/>
                      <a:pt x="619450" y="255965"/>
                    </a:cubicBezTo>
                    <a:cubicBezTo>
                      <a:pt x="627982" y="264580"/>
                      <a:pt x="639673" y="269322"/>
                      <a:pt x="651796" y="269086"/>
                    </a:cubicBezTo>
                    <a:cubicBezTo>
                      <a:pt x="665197" y="269459"/>
                      <a:pt x="678008" y="263573"/>
                      <a:pt x="686453" y="253160"/>
                    </a:cubicBezTo>
                    <a:cubicBezTo>
                      <a:pt x="693653" y="244985"/>
                      <a:pt x="697564" y="234430"/>
                      <a:pt x="697427" y="223537"/>
                    </a:cubicBezTo>
                    <a:close/>
                    <a:moveTo>
                      <a:pt x="952402" y="188880"/>
                    </a:moveTo>
                    <a:cubicBezTo>
                      <a:pt x="943037" y="184251"/>
                      <a:pt x="932730" y="181823"/>
                      <a:pt x="922284" y="181783"/>
                    </a:cubicBezTo>
                    <a:cubicBezTo>
                      <a:pt x="899014" y="181783"/>
                      <a:pt x="883914" y="191190"/>
                      <a:pt x="877065" y="210169"/>
                    </a:cubicBezTo>
                    <a:cubicBezTo>
                      <a:pt x="874193" y="219148"/>
                      <a:pt x="872881" y="228554"/>
                      <a:pt x="873187" y="237977"/>
                    </a:cubicBezTo>
                    <a:lnTo>
                      <a:pt x="873187" y="323464"/>
                    </a:lnTo>
                    <a:lnTo>
                      <a:pt x="802553" y="323464"/>
                    </a:lnTo>
                    <a:lnTo>
                      <a:pt x="802553" y="123609"/>
                    </a:lnTo>
                    <a:lnTo>
                      <a:pt x="873187" y="123609"/>
                    </a:lnTo>
                    <a:lnTo>
                      <a:pt x="873187" y="156616"/>
                    </a:lnTo>
                    <a:cubicBezTo>
                      <a:pt x="879194" y="146475"/>
                      <a:pt x="887429" y="137838"/>
                      <a:pt x="897281" y="131366"/>
                    </a:cubicBezTo>
                    <a:cubicBezTo>
                      <a:pt x="909849" y="124270"/>
                      <a:pt x="924107" y="120706"/>
                      <a:pt x="938540" y="121051"/>
                    </a:cubicBezTo>
                    <a:cubicBezTo>
                      <a:pt x="942253" y="121051"/>
                      <a:pt x="946791" y="121051"/>
                      <a:pt x="952320" y="121711"/>
                    </a:cubicBezTo>
                    <a:close/>
                  </a:path>
                </a:pathLst>
              </a:custGeom>
              <a:solidFill>
                <a:srgbClr val="0D2192"/>
              </a:solidFill>
              <a:ln w="8202" cap="flat">
                <a:noFill/>
                <a:prstDash val="solid"/>
                <a:miter/>
              </a:ln>
            </p:spPr>
            <p:txBody>
              <a:bodyPr rtlCol="0" anchor="ctr"/>
              <a:lstStyle/>
              <a:p>
                <a:endParaRPr lang="en-US" sz="1400"/>
              </a:p>
            </p:txBody>
          </p:sp>
          <p:sp>
            <p:nvSpPr>
              <p:cNvPr id="36" name="Freeform: Shape 35">
                <a:extLst>
                  <a:ext uri="{FF2B5EF4-FFF2-40B4-BE49-F238E27FC236}">
                    <a16:creationId xmlns:a16="http://schemas.microsoft.com/office/drawing/2014/main" id="{E98E1F03-0451-40D6-90EF-88B81B17577E}"/>
                  </a:ext>
                </a:extLst>
              </p:cNvPr>
              <p:cNvSpPr/>
              <p:nvPr/>
            </p:nvSpPr>
            <p:spPr>
              <a:xfrm>
                <a:off x="8917469" y="3349705"/>
                <a:ext cx="83341" cy="196223"/>
              </a:xfrm>
              <a:custGeom>
                <a:avLst/>
                <a:gdLst>
                  <a:gd name="connsiteX0" fmla="*/ 6106 w 83341"/>
                  <a:gd name="connsiteY0" fmla="*/ 0 h 196223"/>
                  <a:gd name="connsiteX1" fmla="*/ 77235 w 83341"/>
                  <a:gd name="connsiteY1" fmla="*/ 0 h 196223"/>
                  <a:gd name="connsiteX2" fmla="*/ 83341 w 83341"/>
                  <a:gd name="connsiteY2" fmla="*/ 167013 h 196223"/>
                  <a:gd name="connsiteX3" fmla="*/ 41671 w 83341"/>
                  <a:gd name="connsiteY3" fmla="*/ 196224 h 196223"/>
                  <a:gd name="connsiteX4" fmla="*/ 0 w 83341"/>
                  <a:gd name="connsiteY4" fmla="*/ 167013 h 196223"/>
                  <a:gd name="connsiteX5" fmla="*/ 6106 w 83341"/>
                  <a:gd name="connsiteY5" fmla="*/ 0 h 196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341" h="196223">
                    <a:moveTo>
                      <a:pt x="6106" y="0"/>
                    </a:moveTo>
                    <a:lnTo>
                      <a:pt x="77235" y="0"/>
                    </a:lnTo>
                    <a:lnTo>
                      <a:pt x="83341" y="167013"/>
                    </a:lnTo>
                    <a:lnTo>
                      <a:pt x="41671" y="196224"/>
                    </a:lnTo>
                    <a:lnTo>
                      <a:pt x="0" y="167013"/>
                    </a:lnTo>
                    <a:lnTo>
                      <a:pt x="6106" y="0"/>
                    </a:lnTo>
                    <a:close/>
                  </a:path>
                </a:pathLst>
              </a:custGeom>
              <a:solidFill>
                <a:srgbClr val="0D2192"/>
              </a:solidFill>
              <a:ln w="8202" cap="flat">
                <a:noFill/>
                <a:prstDash val="solid"/>
                <a:miter/>
              </a:ln>
            </p:spPr>
            <p:txBody>
              <a:bodyPr rtlCol="0" anchor="ctr"/>
              <a:lstStyle/>
              <a:p>
                <a:endParaRPr lang="en-US" sz="1400"/>
              </a:p>
            </p:txBody>
          </p:sp>
          <p:sp>
            <p:nvSpPr>
              <p:cNvPr id="37" name="Freeform: Shape 36">
                <a:extLst>
                  <a:ext uri="{FF2B5EF4-FFF2-40B4-BE49-F238E27FC236}">
                    <a16:creationId xmlns:a16="http://schemas.microsoft.com/office/drawing/2014/main" id="{2880B82E-7193-456C-80EB-89A9F9490211}"/>
                  </a:ext>
                </a:extLst>
              </p:cNvPr>
              <p:cNvSpPr/>
              <p:nvPr/>
            </p:nvSpPr>
            <p:spPr>
              <a:xfrm>
                <a:off x="8764071" y="2846026"/>
                <a:ext cx="269827" cy="189869"/>
              </a:xfrm>
              <a:custGeom>
                <a:avLst/>
                <a:gdLst>
                  <a:gd name="connsiteX0" fmla="*/ 264547 w 269827"/>
                  <a:gd name="connsiteY0" fmla="*/ 0 h 189869"/>
                  <a:gd name="connsiteX1" fmla="*/ 269828 w 269827"/>
                  <a:gd name="connsiteY1" fmla="*/ 0 h 189869"/>
                  <a:gd name="connsiteX2" fmla="*/ 269828 w 269827"/>
                  <a:gd name="connsiteY2" fmla="*/ 189870 h 189869"/>
                  <a:gd name="connsiteX3" fmla="*/ 264547 w 269827"/>
                  <a:gd name="connsiteY3" fmla="*/ 189870 h 189869"/>
                  <a:gd name="connsiteX4" fmla="*/ 5281 w 269827"/>
                  <a:gd name="connsiteY4" fmla="*/ 189870 h 189869"/>
                  <a:gd name="connsiteX5" fmla="*/ 0 w 269827"/>
                  <a:gd name="connsiteY5" fmla="*/ 189870 h 189869"/>
                  <a:gd name="connsiteX6" fmla="*/ 0 w 269827"/>
                  <a:gd name="connsiteY6" fmla="*/ 0 h 189869"/>
                  <a:gd name="connsiteX7" fmla="*/ 5281 w 269827"/>
                  <a:gd name="connsiteY7" fmla="*/ 0 h 189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827" h="189869">
                    <a:moveTo>
                      <a:pt x="264547" y="0"/>
                    </a:moveTo>
                    <a:cubicBezTo>
                      <a:pt x="267464" y="0"/>
                      <a:pt x="269828" y="0"/>
                      <a:pt x="269828" y="0"/>
                    </a:cubicBezTo>
                    <a:lnTo>
                      <a:pt x="269828" y="189870"/>
                    </a:lnTo>
                    <a:cubicBezTo>
                      <a:pt x="269828" y="189870"/>
                      <a:pt x="267464" y="189870"/>
                      <a:pt x="264547" y="189870"/>
                    </a:cubicBezTo>
                    <a:lnTo>
                      <a:pt x="5281" y="189870"/>
                    </a:lnTo>
                    <a:cubicBezTo>
                      <a:pt x="2364" y="189870"/>
                      <a:pt x="0" y="189870"/>
                      <a:pt x="0" y="189870"/>
                    </a:cubicBezTo>
                    <a:lnTo>
                      <a:pt x="0" y="0"/>
                    </a:lnTo>
                    <a:cubicBezTo>
                      <a:pt x="0" y="0"/>
                      <a:pt x="2364" y="0"/>
                      <a:pt x="5281" y="0"/>
                    </a:cubicBezTo>
                    <a:close/>
                  </a:path>
                </a:pathLst>
              </a:custGeom>
              <a:solidFill>
                <a:srgbClr val="0D2192"/>
              </a:solidFill>
              <a:ln w="8202" cap="flat">
                <a:noFill/>
                <a:prstDash val="solid"/>
                <a:miter/>
              </a:ln>
            </p:spPr>
            <p:txBody>
              <a:bodyPr rtlCol="0" anchor="ctr"/>
              <a:lstStyle/>
              <a:p>
                <a:endParaRPr lang="en-US" sz="1400"/>
              </a:p>
            </p:txBody>
          </p:sp>
          <p:sp>
            <p:nvSpPr>
              <p:cNvPr id="38" name="Freeform: Shape 37">
                <a:extLst>
                  <a:ext uri="{FF2B5EF4-FFF2-40B4-BE49-F238E27FC236}">
                    <a16:creationId xmlns:a16="http://schemas.microsoft.com/office/drawing/2014/main" id="{6EABC74E-B92D-4561-86AB-0B6075184FE4}"/>
                  </a:ext>
                </a:extLst>
              </p:cNvPr>
              <p:cNvSpPr/>
              <p:nvPr/>
            </p:nvSpPr>
            <p:spPr>
              <a:xfrm>
                <a:off x="8764071" y="2846026"/>
                <a:ext cx="99762" cy="189869"/>
              </a:xfrm>
              <a:custGeom>
                <a:avLst/>
                <a:gdLst>
                  <a:gd name="connsiteX0" fmla="*/ 0 w 99762"/>
                  <a:gd name="connsiteY0" fmla="*/ 0 h 189869"/>
                  <a:gd name="connsiteX1" fmla="*/ 99762 w 99762"/>
                  <a:gd name="connsiteY1" fmla="*/ 0 h 189869"/>
                  <a:gd name="connsiteX2" fmla="*/ 99762 w 99762"/>
                  <a:gd name="connsiteY2" fmla="*/ 189870 h 189869"/>
                  <a:gd name="connsiteX3" fmla="*/ 0 w 99762"/>
                  <a:gd name="connsiteY3" fmla="*/ 189870 h 189869"/>
                </a:gdLst>
                <a:ahLst/>
                <a:cxnLst>
                  <a:cxn ang="0">
                    <a:pos x="connsiteX0" y="connsiteY0"/>
                  </a:cxn>
                  <a:cxn ang="0">
                    <a:pos x="connsiteX1" y="connsiteY1"/>
                  </a:cxn>
                  <a:cxn ang="0">
                    <a:pos x="connsiteX2" y="connsiteY2"/>
                  </a:cxn>
                  <a:cxn ang="0">
                    <a:pos x="connsiteX3" y="connsiteY3"/>
                  </a:cxn>
                </a:cxnLst>
                <a:rect l="l" t="t" r="r" b="b"/>
                <a:pathLst>
                  <a:path w="99762" h="189869">
                    <a:moveTo>
                      <a:pt x="0" y="0"/>
                    </a:moveTo>
                    <a:lnTo>
                      <a:pt x="99762" y="0"/>
                    </a:lnTo>
                    <a:lnTo>
                      <a:pt x="99762" y="189870"/>
                    </a:lnTo>
                    <a:lnTo>
                      <a:pt x="0" y="189870"/>
                    </a:lnTo>
                    <a:close/>
                  </a:path>
                </a:pathLst>
              </a:custGeom>
              <a:solidFill>
                <a:srgbClr val="FFFFFF">
                  <a:alpha val="8000"/>
                </a:srgbClr>
              </a:solidFill>
              <a:ln w="8202" cap="flat">
                <a:noFill/>
                <a:prstDash val="solid"/>
                <a:miter/>
              </a:ln>
            </p:spPr>
            <p:txBody>
              <a:bodyPr rtlCol="0" anchor="ctr"/>
              <a:lstStyle/>
              <a:p>
                <a:endParaRPr lang="en-US" sz="1400"/>
              </a:p>
            </p:txBody>
          </p:sp>
          <p:sp>
            <p:nvSpPr>
              <p:cNvPr id="39" name="Freeform: Shape 38">
                <a:extLst>
                  <a:ext uri="{FF2B5EF4-FFF2-40B4-BE49-F238E27FC236}">
                    <a16:creationId xmlns:a16="http://schemas.microsoft.com/office/drawing/2014/main" id="{60FBD218-0932-4E0E-BD1D-E2448E84C2DB}"/>
                  </a:ext>
                </a:extLst>
              </p:cNvPr>
              <p:cNvSpPr/>
              <p:nvPr/>
            </p:nvSpPr>
            <p:spPr>
              <a:xfrm>
                <a:off x="8678915" y="3023601"/>
                <a:ext cx="436675" cy="45548"/>
              </a:xfrm>
              <a:custGeom>
                <a:avLst/>
                <a:gdLst>
                  <a:gd name="connsiteX0" fmla="*/ 426939 w 436675"/>
                  <a:gd name="connsiteY0" fmla="*/ 0 h 45548"/>
                  <a:gd name="connsiteX1" fmla="*/ 436676 w 436675"/>
                  <a:gd name="connsiteY1" fmla="*/ 0 h 45548"/>
                  <a:gd name="connsiteX2" fmla="*/ 436676 w 436675"/>
                  <a:gd name="connsiteY2" fmla="*/ 45549 h 45548"/>
                  <a:gd name="connsiteX3" fmla="*/ 426939 w 436675"/>
                  <a:gd name="connsiteY3" fmla="*/ 45549 h 45548"/>
                  <a:gd name="connsiteX4" fmla="*/ 9737 w 436675"/>
                  <a:gd name="connsiteY4" fmla="*/ 45549 h 45548"/>
                  <a:gd name="connsiteX5" fmla="*/ 0 w 436675"/>
                  <a:gd name="connsiteY5" fmla="*/ 45549 h 45548"/>
                  <a:gd name="connsiteX6" fmla="*/ 0 w 436675"/>
                  <a:gd name="connsiteY6" fmla="*/ 0 h 45548"/>
                  <a:gd name="connsiteX7" fmla="*/ 9737 w 436675"/>
                  <a:gd name="connsiteY7" fmla="*/ 0 h 45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6675" h="45548">
                    <a:moveTo>
                      <a:pt x="426939" y="0"/>
                    </a:moveTo>
                    <a:cubicBezTo>
                      <a:pt x="432316" y="0"/>
                      <a:pt x="436676" y="0"/>
                      <a:pt x="436676" y="0"/>
                    </a:cubicBezTo>
                    <a:lnTo>
                      <a:pt x="436676" y="45549"/>
                    </a:lnTo>
                    <a:cubicBezTo>
                      <a:pt x="436676" y="45549"/>
                      <a:pt x="432316" y="45549"/>
                      <a:pt x="426939" y="45549"/>
                    </a:cubicBezTo>
                    <a:lnTo>
                      <a:pt x="9737" y="45549"/>
                    </a:lnTo>
                    <a:cubicBezTo>
                      <a:pt x="4359" y="45549"/>
                      <a:pt x="0" y="45549"/>
                      <a:pt x="0" y="45549"/>
                    </a:cubicBezTo>
                    <a:lnTo>
                      <a:pt x="0" y="0"/>
                    </a:lnTo>
                    <a:cubicBezTo>
                      <a:pt x="0" y="0"/>
                      <a:pt x="4359" y="0"/>
                      <a:pt x="9737" y="0"/>
                    </a:cubicBezTo>
                    <a:close/>
                  </a:path>
                </a:pathLst>
              </a:custGeom>
              <a:solidFill>
                <a:srgbClr val="0D2192"/>
              </a:solidFill>
              <a:ln w="8202" cap="flat">
                <a:noFill/>
                <a:prstDash val="solid"/>
                <a:miter/>
              </a:ln>
            </p:spPr>
            <p:txBody>
              <a:bodyPr rtlCol="0" anchor="ctr"/>
              <a:lstStyle/>
              <a:p>
                <a:endParaRPr lang="en-US" sz="1400"/>
              </a:p>
            </p:txBody>
          </p:sp>
          <p:sp>
            <p:nvSpPr>
              <p:cNvPr id="40" name="Freeform: Shape 39">
                <a:extLst>
                  <a:ext uri="{FF2B5EF4-FFF2-40B4-BE49-F238E27FC236}">
                    <a16:creationId xmlns:a16="http://schemas.microsoft.com/office/drawing/2014/main" id="{7E7BDF0A-0165-4E6A-9F3C-AED7D71262E7}"/>
                  </a:ext>
                </a:extLst>
              </p:cNvPr>
              <p:cNvSpPr/>
              <p:nvPr/>
            </p:nvSpPr>
            <p:spPr>
              <a:xfrm>
                <a:off x="8678915" y="3023601"/>
                <a:ext cx="135078" cy="56111"/>
              </a:xfrm>
              <a:custGeom>
                <a:avLst/>
                <a:gdLst>
                  <a:gd name="connsiteX0" fmla="*/ 0 w 135078"/>
                  <a:gd name="connsiteY0" fmla="*/ 0 h 56111"/>
                  <a:gd name="connsiteX1" fmla="*/ 135079 w 135078"/>
                  <a:gd name="connsiteY1" fmla="*/ 0 h 56111"/>
                  <a:gd name="connsiteX2" fmla="*/ 135079 w 135078"/>
                  <a:gd name="connsiteY2" fmla="*/ 56111 h 56111"/>
                  <a:gd name="connsiteX3" fmla="*/ 0 w 135078"/>
                  <a:gd name="connsiteY3" fmla="*/ 56111 h 56111"/>
                </a:gdLst>
                <a:ahLst/>
                <a:cxnLst>
                  <a:cxn ang="0">
                    <a:pos x="connsiteX0" y="connsiteY0"/>
                  </a:cxn>
                  <a:cxn ang="0">
                    <a:pos x="connsiteX1" y="connsiteY1"/>
                  </a:cxn>
                  <a:cxn ang="0">
                    <a:pos x="connsiteX2" y="connsiteY2"/>
                  </a:cxn>
                  <a:cxn ang="0">
                    <a:pos x="connsiteX3" y="connsiteY3"/>
                  </a:cxn>
                </a:cxnLst>
                <a:rect l="l" t="t" r="r" b="b"/>
                <a:pathLst>
                  <a:path w="135078" h="56111">
                    <a:moveTo>
                      <a:pt x="0" y="0"/>
                    </a:moveTo>
                    <a:lnTo>
                      <a:pt x="135079" y="0"/>
                    </a:lnTo>
                    <a:lnTo>
                      <a:pt x="135079" y="56111"/>
                    </a:lnTo>
                    <a:lnTo>
                      <a:pt x="0" y="56111"/>
                    </a:lnTo>
                    <a:close/>
                  </a:path>
                </a:pathLst>
              </a:custGeom>
              <a:solidFill>
                <a:srgbClr val="FFFFFF">
                  <a:alpha val="8000"/>
                </a:srgbClr>
              </a:solidFill>
              <a:ln w="8202" cap="flat">
                <a:noFill/>
                <a:prstDash val="solid"/>
                <a:miter/>
              </a:ln>
            </p:spPr>
            <p:txBody>
              <a:bodyPr rtlCol="0" anchor="ctr"/>
              <a:lstStyle/>
              <a:p>
                <a:endParaRPr lang="en-US" sz="1400"/>
              </a:p>
            </p:txBody>
          </p:sp>
        </p:grpSp>
      </p:grpSp>
      <p:cxnSp>
        <p:nvCxnSpPr>
          <p:cNvPr id="16" name="Straight Arrow Connector 15">
            <a:extLst>
              <a:ext uri="{FF2B5EF4-FFF2-40B4-BE49-F238E27FC236}">
                <a16:creationId xmlns:a16="http://schemas.microsoft.com/office/drawing/2014/main" id="{3D1D7F29-314B-457B-A383-59F57D4C0006}"/>
              </a:ext>
            </a:extLst>
          </p:cNvPr>
          <p:cNvCxnSpPr>
            <a:cxnSpLocks/>
            <a:stCxn id="45" idx="2"/>
            <a:endCxn id="150" idx="1"/>
          </p:cNvCxnSpPr>
          <p:nvPr/>
        </p:nvCxnSpPr>
        <p:spPr>
          <a:xfrm rot="16200000" flipH="1">
            <a:off x="2009102" y="2212179"/>
            <a:ext cx="2111406" cy="3616039"/>
          </a:xfrm>
          <a:prstGeom prst="bentConnector2">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027" name="Straight Arrow Connector 15">
            <a:extLst>
              <a:ext uri="{FF2B5EF4-FFF2-40B4-BE49-F238E27FC236}">
                <a16:creationId xmlns:a16="http://schemas.microsoft.com/office/drawing/2014/main" id="{884FB003-0B80-4EC2-87B8-4C6CEF0493C9}"/>
              </a:ext>
            </a:extLst>
          </p:cNvPr>
          <p:cNvCxnSpPr>
            <a:cxnSpLocks/>
            <a:stCxn id="103" idx="2"/>
            <a:endCxn id="150" idx="1"/>
          </p:cNvCxnSpPr>
          <p:nvPr/>
        </p:nvCxnSpPr>
        <p:spPr>
          <a:xfrm rot="16200000" flipH="1">
            <a:off x="3030605" y="3233682"/>
            <a:ext cx="2111406" cy="1573034"/>
          </a:xfrm>
          <a:prstGeom prst="bentConnector2">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030" name="Straight Arrow Connector 15">
            <a:extLst>
              <a:ext uri="{FF2B5EF4-FFF2-40B4-BE49-F238E27FC236}">
                <a16:creationId xmlns:a16="http://schemas.microsoft.com/office/drawing/2014/main" id="{1B3F5ED6-3884-4E46-91E0-001D70BCB814}"/>
              </a:ext>
            </a:extLst>
          </p:cNvPr>
          <p:cNvCxnSpPr>
            <a:cxnSpLocks/>
            <a:stCxn id="123" idx="2"/>
            <a:endCxn id="150" idx="3"/>
          </p:cNvCxnSpPr>
          <p:nvPr/>
        </p:nvCxnSpPr>
        <p:spPr>
          <a:xfrm rot="5400000">
            <a:off x="5873947" y="2493319"/>
            <a:ext cx="2111406" cy="3053761"/>
          </a:xfrm>
          <a:prstGeom prst="bentConnector2">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033" name="Straight Arrow Connector 15">
            <a:extLst>
              <a:ext uri="{FF2B5EF4-FFF2-40B4-BE49-F238E27FC236}">
                <a16:creationId xmlns:a16="http://schemas.microsoft.com/office/drawing/2014/main" id="{E93D2234-F658-4B51-B425-A5291D014E07}"/>
              </a:ext>
            </a:extLst>
          </p:cNvPr>
          <p:cNvCxnSpPr>
            <a:cxnSpLocks/>
            <a:stCxn id="113" idx="2"/>
            <a:endCxn id="150" idx="3"/>
          </p:cNvCxnSpPr>
          <p:nvPr/>
        </p:nvCxnSpPr>
        <p:spPr>
          <a:xfrm rot="5400000">
            <a:off x="4778976" y="3588290"/>
            <a:ext cx="2111406" cy="863819"/>
          </a:xfrm>
          <a:prstGeom prst="bentConnector2">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086" name="Straight Arrow Connector 1085">
            <a:extLst>
              <a:ext uri="{FF2B5EF4-FFF2-40B4-BE49-F238E27FC236}">
                <a16:creationId xmlns:a16="http://schemas.microsoft.com/office/drawing/2014/main" id="{6502DEB9-F3D7-48D8-BA3D-0F2506CCC9F3}"/>
              </a:ext>
            </a:extLst>
          </p:cNvPr>
          <p:cNvCxnSpPr>
            <a:cxnSpLocks/>
            <a:stCxn id="123" idx="2"/>
            <a:endCxn id="248" idx="1"/>
          </p:cNvCxnSpPr>
          <p:nvPr/>
        </p:nvCxnSpPr>
        <p:spPr>
          <a:xfrm rot="16200000" flipH="1">
            <a:off x="8693566" y="2727459"/>
            <a:ext cx="700985" cy="1175057"/>
          </a:xfrm>
          <a:prstGeom prst="bentConnector2">
            <a:avLst/>
          </a:prstGeom>
          <a:ln w="28575">
            <a:solidFill>
              <a:srgbClr val="202192"/>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40" name="Straight Arrow Connector 139">
            <a:extLst>
              <a:ext uri="{FF2B5EF4-FFF2-40B4-BE49-F238E27FC236}">
                <a16:creationId xmlns:a16="http://schemas.microsoft.com/office/drawing/2014/main" id="{155AC947-6EFA-4140-A552-8EE5F6CAE20A}"/>
              </a:ext>
            </a:extLst>
          </p:cNvPr>
          <p:cNvCxnSpPr>
            <a:cxnSpLocks/>
            <a:stCxn id="146" idx="1"/>
            <a:endCxn id="150" idx="2"/>
          </p:cNvCxnSpPr>
          <p:nvPr/>
        </p:nvCxnSpPr>
        <p:spPr>
          <a:xfrm rot="10800000">
            <a:off x="5137797" y="5385573"/>
            <a:ext cx="4493790" cy="252421"/>
          </a:xfrm>
          <a:prstGeom prst="bentConnector2">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sp>
        <p:nvSpPr>
          <p:cNvPr id="150" name="Rectangle 149">
            <a:extLst>
              <a:ext uri="{FF2B5EF4-FFF2-40B4-BE49-F238E27FC236}">
                <a16:creationId xmlns:a16="http://schemas.microsoft.com/office/drawing/2014/main" id="{C876E559-CE22-4728-A17D-BC8B358E9E8C}"/>
              </a:ext>
            </a:extLst>
          </p:cNvPr>
          <p:cNvSpPr/>
          <p:nvPr/>
        </p:nvSpPr>
        <p:spPr bwMode="auto">
          <a:xfrm>
            <a:off x="4872825" y="4766231"/>
            <a:ext cx="529944" cy="61934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nvGrpSpPr>
          <p:cNvPr id="225" name="Group 224">
            <a:extLst>
              <a:ext uri="{FF2B5EF4-FFF2-40B4-BE49-F238E27FC236}">
                <a16:creationId xmlns:a16="http://schemas.microsoft.com/office/drawing/2014/main" id="{AD4E9470-D4AE-40E0-BECC-A6138C969DD2}"/>
              </a:ext>
            </a:extLst>
          </p:cNvPr>
          <p:cNvGrpSpPr/>
          <p:nvPr/>
        </p:nvGrpSpPr>
        <p:grpSpPr>
          <a:xfrm>
            <a:off x="2528579" y="5211473"/>
            <a:ext cx="1234697" cy="528005"/>
            <a:chOff x="1490435" y="5019503"/>
            <a:chExt cx="1234697" cy="528005"/>
          </a:xfrm>
        </p:grpSpPr>
        <p:sp>
          <p:nvSpPr>
            <p:cNvPr id="303" name="Rectangle 302">
              <a:extLst>
                <a:ext uri="{FF2B5EF4-FFF2-40B4-BE49-F238E27FC236}">
                  <a16:creationId xmlns:a16="http://schemas.microsoft.com/office/drawing/2014/main" id="{8FEFDCEB-B7E5-4035-B87D-56CC884BEB03}"/>
                </a:ext>
              </a:extLst>
            </p:cNvPr>
            <p:cNvSpPr/>
            <p:nvPr/>
          </p:nvSpPr>
          <p:spPr bwMode="auto">
            <a:xfrm>
              <a:off x="1490435" y="5019503"/>
              <a:ext cx="1234697" cy="528005"/>
            </a:xfrm>
            <a:prstGeom prst="rect">
              <a:avLst/>
            </a:prstGeom>
            <a:solidFill>
              <a:schemeClr val="bg1"/>
            </a:solidFill>
            <a:ln w="19050">
              <a:solidFill>
                <a:schemeClr val="bg1">
                  <a:lumMod val="50000"/>
                </a:schemeClr>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97" name="TextBox 296">
              <a:extLst>
                <a:ext uri="{FF2B5EF4-FFF2-40B4-BE49-F238E27FC236}">
                  <a16:creationId xmlns:a16="http://schemas.microsoft.com/office/drawing/2014/main" id="{867FB5FD-8F85-45EC-85C2-8A14C3FBE021}"/>
                </a:ext>
              </a:extLst>
            </p:cNvPr>
            <p:cNvSpPr txBox="1"/>
            <p:nvPr/>
          </p:nvSpPr>
          <p:spPr>
            <a:xfrm>
              <a:off x="2017490" y="5191172"/>
              <a:ext cx="661438" cy="184666"/>
            </a:xfrm>
            <a:prstGeom prst="rect">
              <a:avLst/>
            </a:prstGeom>
            <a:noFill/>
          </p:spPr>
          <p:txBody>
            <a:bodyPr wrap="square" lIns="0" tIns="0" rIns="0" bIns="0" rtlCol="0" anchor="ctr">
              <a:spAutoFit/>
            </a:bodyPr>
            <a:lstStyle/>
            <a:p>
              <a:r>
                <a:rPr lang="en-US" sz="1200" err="1">
                  <a:solidFill>
                    <a:srgbClr val="326DE6"/>
                  </a:solidFill>
                  <a:latin typeface="+mj-lt"/>
                </a:rPr>
                <a:t>Kubelet</a:t>
              </a:r>
              <a:endParaRPr lang="en-US" sz="1200">
                <a:solidFill>
                  <a:srgbClr val="326DE6"/>
                </a:solidFill>
                <a:latin typeface="+mj-lt"/>
              </a:endParaRPr>
            </a:p>
          </p:txBody>
        </p:sp>
        <p:pic>
          <p:nvPicPr>
            <p:cNvPr id="156" name="Graphic 155">
              <a:extLst>
                <a:ext uri="{FF2B5EF4-FFF2-40B4-BE49-F238E27FC236}">
                  <a16:creationId xmlns:a16="http://schemas.microsoft.com/office/drawing/2014/main" id="{494CFB91-D02E-4FAE-A6BF-411166C15FF5}"/>
                </a:ext>
              </a:extLst>
            </p:cNvPr>
            <p:cNvPicPr>
              <a:picLocks noChangeAspect="1"/>
            </p:cNvPicPr>
            <p:nvPr/>
          </p:nvPicPr>
          <p:blipFill rotWithShape="1">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rcRect r="81424"/>
            <a:stretch/>
          </p:blipFill>
          <p:spPr>
            <a:xfrm>
              <a:off x="1570312" y="5089891"/>
              <a:ext cx="406942" cy="387229"/>
            </a:xfrm>
            <a:prstGeom prst="rect">
              <a:avLst/>
            </a:prstGeom>
          </p:spPr>
        </p:pic>
      </p:grpSp>
      <p:cxnSp>
        <p:nvCxnSpPr>
          <p:cNvPr id="226" name="Straight Arrow Connector 15">
            <a:extLst>
              <a:ext uri="{FF2B5EF4-FFF2-40B4-BE49-F238E27FC236}">
                <a16:creationId xmlns:a16="http://schemas.microsoft.com/office/drawing/2014/main" id="{EFE4240E-3083-432C-A1B0-70319BAE43F5}"/>
              </a:ext>
            </a:extLst>
          </p:cNvPr>
          <p:cNvCxnSpPr>
            <a:cxnSpLocks/>
            <a:stCxn id="303" idx="0"/>
            <a:endCxn id="150" idx="1"/>
          </p:cNvCxnSpPr>
          <p:nvPr/>
        </p:nvCxnSpPr>
        <p:spPr>
          <a:xfrm rot="5400000" flipH="1" flipV="1">
            <a:off x="3941591" y="4280240"/>
            <a:ext cx="135571" cy="1726897"/>
          </a:xfrm>
          <a:prstGeom prst="bentConnector2">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sp>
        <p:nvSpPr>
          <p:cNvPr id="234" name="TextBox 233">
            <a:extLst>
              <a:ext uri="{FF2B5EF4-FFF2-40B4-BE49-F238E27FC236}">
                <a16:creationId xmlns:a16="http://schemas.microsoft.com/office/drawing/2014/main" id="{0BE8C16C-B47A-4EAB-B050-A4529F59EA6D}"/>
              </a:ext>
            </a:extLst>
          </p:cNvPr>
          <p:cNvSpPr txBox="1"/>
          <p:nvPr/>
        </p:nvSpPr>
        <p:spPr>
          <a:xfrm>
            <a:off x="6297532" y="5401432"/>
            <a:ext cx="1974138" cy="161583"/>
          </a:xfrm>
          <a:prstGeom prst="rect">
            <a:avLst/>
          </a:prstGeom>
          <a:noFill/>
        </p:spPr>
        <p:txBody>
          <a:bodyPr wrap="square" lIns="0" tIns="0" rIns="0" bIns="0" rtlCol="0" anchor="ctr">
            <a:spAutoFit/>
          </a:bodyPr>
          <a:lstStyle/>
          <a:p>
            <a:pPr algn="ctr"/>
            <a:r>
              <a:rPr lang="en-US" sz="1050">
                <a:latin typeface="+mj-lt"/>
              </a:rPr>
              <a:t>Use components</a:t>
            </a:r>
          </a:p>
        </p:txBody>
      </p:sp>
      <p:sp>
        <p:nvSpPr>
          <p:cNvPr id="321" name="TextBox 320">
            <a:extLst>
              <a:ext uri="{FF2B5EF4-FFF2-40B4-BE49-F238E27FC236}">
                <a16:creationId xmlns:a16="http://schemas.microsoft.com/office/drawing/2014/main" id="{C98D7919-13EA-4C06-9153-C2B0B80C9C97}"/>
              </a:ext>
            </a:extLst>
          </p:cNvPr>
          <p:cNvSpPr txBox="1"/>
          <p:nvPr/>
        </p:nvSpPr>
        <p:spPr>
          <a:xfrm>
            <a:off x="3406241" y="3218068"/>
            <a:ext cx="1244475" cy="538609"/>
          </a:xfrm>
          <a:prstGeom prst="rect">
            <a:avLst/>
          </a:prstGeom>
          <a:noFill/>
        </p:spPr>
        <p:txBody>
          <a:bodyPr wrap="square" lIns="0" tIns="0" rIns="0" bIns="0" rtlCol="0" anchor="t">
            <a:spAutoFit/>
          </a:bodyPr>
          <a:lstStyle/>
          <a:p>
            <a:pPr>
              <a:spcAft>
                <a:spcPts val="600"/>
              </a:spcAft>
            </a:pPr>
            <a:r>
              <a:rPr lang="en-US" sz="1000">
                <a:latin typeface="+mj-lt"/>
              </a:rPr>
              <a:t>Inject Dapr sidecar into annotated pods</a:t>
            </a:r>
          </a:p>
          <a:p>
            <a:pPr>
              <a:spcAft>
                <a:spcPts val="600"/>
              </a:spcAft>
            </a:pPr>
            <a:r>
              <a:rPr lang="en-US" sz="1000">
                <a:latin typeface="+mj-lt"/>
              </a:rPr>
              <a:t>Inject env variables</a:t>
            </a:r>
          </a:p>
        </p:txBody>
      </p:sp>
      <p:sp>
        <p:nvSpPr>
          <p:cNvPr id="322" name="TextBox 321">
            <a:extLst>
              <a:ext uri="{FF2B5EF4-FFF2-40B4-BE49-F238E27FC236}">
                <a16:creationId xmlns:a16="http://schemas.microsoft.com/office/drawing/2014/main" id="{25441865-58DC-40D7-A4D4-E943E3701EDB}"/>
              </a:ext>
            </a:extLst>
          </p:cNvPr>
          <p:cNvSpPr txBox="1"/>
          <p:nvPr/>
        </p:nvSpPr>
        <p:spPr>
          <a:xfrm>
            <a:off x="4894086" y="3213839"/>
            <a:ext cx="1256090" cy="538609"/>
          </a:xfrm>
          <a:prstGeom prst="rect">
            <a:avLst/>
          </a:prstGeom>
          <a:noFill/>
        </p:spPr>
        <p:txBody>
          <a:bodyPr wrap="square" lIns="0" tIns="0" rIns="0" bIns="0" rtlCol="0" anchor="t">
            <a:spAutoFit/>
          </a:bodyPr>
          <a:lstStyle/>
          <a:p>
            <a:pPr algn="r">
              <a:spcAft>
                <a:spcPts val="600"/>
              </a:spcAft>
            </a:pPr>
            <a:r>
              <a:rPr lang="en-US" sz="1000">
                <a:latin typeface="+mj-lt"/>
              </a:rPr>
              <a:t>Manage </a:t>
            </a:r>
            <a:r>
              <a:rPr lang="en-US" sz="1000" err="1">
                <a:latin typeface="+mj-lt"/>
              </a:rPr>
              <a:t>mTLS</a:t>
            </a:r>
            <a:r>
              <a:rPr lang="en-US" sz="1000">
                <a:latin typeface="+mj-lt"/>
              </a:rPr>
              <a:t> between services</a:t>
            </a:r>
          </a:p>
          <a:p>
            <a:pPr algn="r">
              <a:spcAft>
                <a:spcPts val="600"/>
              </a:spcAft>
            </a:pPr>
            <a:r>
              <a:rPr lang="en-US" sz="1000">
                <a:latin typeface="+mj-lt"/>
              </a:rPr>
              <a:t>Assign </a:t>
            </a:r>
            <a:r>
              <a:rPr lang="en-US" sz="1000" err="1">
                <a:latin typeface="+mj-lt"/>
              </a:rPr>
              <a:t>spiffe</a:t>
            </a:r>
            <a:r>
              <a:rPr lang="en-US" sz="1000">
                <a:latin typeface="+mj-lt"/>
              </a:rPr>
              <a:t> identity</a:t>
            </a:r>
          </a:p>
        </p:txBody>
      </p:sp>
      <p:sp>
        <p:nvSpPr>
          <p:cNvPr id="323" name="TextBox 322">
            <a:extLst>
              <a:ext uri="{FF2B5EF4-FFF2-40B4-BE49-F238E27FC236}">
                <a16:creationId xmlns:a16="http://schemas.microsoft.com/office/drawing/2014/main" id="{2E72F70C-8B18-42F0-AE5D-701FAA047164}"/>
              </a:ext>
            </a:extLst>
          </p:cNvPr>
          <p:cNvSpPr txBox="1"/>
          <p:nvPr/>
        </p:nvSpPr>
        <p:spPr>
          <a:xfrm>
            <a:off x="1375178" y="3221775"/>
            <a:ext cx="1649179" cy="307777"/>
          </a:xfrm>
          <a:prstGeom prst="rect">
            <a:avLst/>
          </a:prstGeom>
          <a:noFill/>
        </p:spPr>
        <p:txBody>
          <a:bodyPr wrap="square" lIns="0" tIns="0" rIns="0" bIns="0" rtlCol="0" anchor="t">
            <a:spAutoFit/>
          </a:bodyPr>
          <a:lstStyle/>
          <a:p>
            <a:pPr>
              <a:spcAft>
                <a:spcPts val="600"/>
              </a:spcAft>
            </a:pPr>
            <a:r>
              <a:rPr lang="en-US" sz="1000">
                <a:latin typeface="+mj-lt"/>
              </a:rPr>
              <a:t>Create mapping table of actor instances to pods</a:t>
            </a:r>
          </a:p>
        </p:txBody>
      </p:sp>
      <p:sp>
        <p:nvSpPr>
          <p:cNvPr id="324" name="TextBox 323">
            <a:extLst>
              <a:ext uri="{FF2B5EF4-FFF2-40B4-BE49-F238E27FC236}">
                <a16:creationId xmlns:a16="http://schemas.microsoft.com/office/drawing/2014/main" id="{61AE114D-E3A9-4F4A-8BD7-116ACFC0AC8B}"/>
              </a:ext>
            </a:extLst>
          </p:cNvPr>
          <p:cNvSpPr txBox="1"/>
          <p:nvPr/>
        </p:nvSpPr>
        <p:spPr>
          <a:xfrm>
            <a:off x="6609080" y="3221775"/>
            <a:ext cx="1729175" cy="538609"/>
          </a:xfrm>
          <a:prstGeom prst="rect">
            <a:avLst/>
          </a:prstGeom>
          <a:noFill/>
        </p:spPr>
        <p:txBody>
          <a:bodyPr wrap="square" lIns="0" tIns="0" rIns="0" bIns="0" rtlCol="0" anchor="t">
            <a:spAutoFit/>
          </a:bodyPr>
          <a:lstStyle/>
          <a:p>
            <a:pPr algn="r">
              <a:spcAft>
                <a:spcPts val="600"/>
              </a:spcAft>
            </a:pPr>
            <a:r>
              <a:rPr lang="en-US" sz="1000">
                <a:latin typeface="+mj-lt"/>
              </a:rPr>
              <a:t>Manage component updates</a:t>
            </a:r>
          </a:p>
          <a:p>
            <a:pPr algn="r"/>
            <a:r>
              <a:rPr lang="en-US" sz="1000">
                <a:latin typeface="+mj-lt"/>
              </a:rPr>
              <a:t>Manage Kubernetes</a:t>
            </a:r>
          </a:p>
          <a:p>
            <a:pPr algn="r">
              <a:spcAft>
                <a:spcPts val="600"/>
              </a:spcAft>
            </a:pPr>
            <a:r>
              <a:rPr lang="en-US" sz="1000">
                <a:latin typeface="+mj-lt"/>
              </a:rPr>
              <a:t>service endpoints</a:t>
            </a:r>
          </a:p>
        </p:txBody>
      </p:sp>
      <p:sp>
        <p:nvSpPr>
          <p:cNvPr id="325" name="TextBox 324">
            <a:extLst>
              <a:ext uri="{FF2B5EF4-FFF2-40B4-BE49-F238E27FC236}">
                <a16:creationId xmlns:a16="http://schemas.microsoft.com/office/drawing/2014/main" id="{8DF08C46-3071-441A-AAFC-AACC81A9E2FF}"/>
              </a:ext>
            </a:extLst>
          </p:cNvPr>
          <p:cNvSpPr txBox="1"/>
          <p:nvPr/>
        </p:nvSpPr>
        <p:spPr>
          <a:xfrm>
            <a:off x="739344" y="5242689"/>
            <a:ext cx="1687275" cy="461665"/>
          </a:xfrm>
          <a:prstGeom prst="rect">
            <a:avLst/>
          </a:prstGeom>
          <a:noFill/>
        </p:spPr>
        <p:txBody>
          <a:bodyPr wrap="square" lIns="0" tIns="0" rIns="0" bIns="0" rtlCol="0" anchor="t">
            <a:spAutoFit/>
          </a:bodyPr>
          <a:lstStyle/>
          <a:p>
            <a:pPr algn="r">
              <a:spcAft>
                <a:spcPts val="600"/>
              </a:spcAft>
            </a:pPr>
            <a:r>
              <a:rPr lang="en-US" sz="1000">
                <a:latin typeface="+mj-lt"/>
              </a:rPr>
              <a:t>Readiness and Liveness probe on </a:t>
            </a:r>
            <a:r>
              <a:rPr lang="en-US" sz="1000" err="1">
                <a:latin typeface="+mj-lt"/>
              </a:rPr>
              <a:t>healthz</a:t>
            </a:r>
            <a:r>
              <a:rPr lang="en-US" sz="1000">
                <a:latin typeface="+mj-lt"/>
              </a:rPr>
              <a:t> API to determine Dapr health state</a:t>
            </a:r>
          </a:p>
        </p:txBody>
      </p:sp>
      <p:grpSp>
        <p:nvGrpSpPr>
          <p:cNvPr id="292" name="Group 291">
            <a:extLst>
              <a:ext uri="{FF2B5EF4-FFF2-40B4-BE49-F238E27FC236}">
                <a16:creationId xmlns:a16="http://schemas.microsoft.com/office/drawing/2014/main" id="{AB963488-F637-4237-BD1C-7D999D988358}"/>
              </a:ext>
            </a:extLst>
          </p:cNvPr>
          <p:cNvGrpSpPr/>
          <p:nvPr/>
        </p:nvGrpSpPr>
        <p:grpSpPr>
          <a:xfrm>
            <a:off x="9773538" y="1279377"/>
            <a:ext cx="2149976" cy="5137659"/>
            <a:chOff x="9773538" y="1279377"/>
            <a:chExt cx="2149976" cy="5137659"/>
          </a:xfrm>
        </p:grpSpPr>
        <p:grpSp>
          <p:nvGrpSpPr>
            <p:cNvPr id="1060" name="Group 1059">
              <a:extLst>
                <a:ext uri="{FF2B5EF4-FFF2-40B4-BE49-F238E27FC236}">
                  <a16:creationId xmlns:a16="http://schemas.microsoft.com/office/drawing/2014/main" id="{FFA432DE-37CB-41F3-81E9-F6951C197BE9}"/>
                </a:ext>
              </a:extLst>
            </p:cNvPr>
            <p:cNvGrpSpPr/>
            <p:nvPr/>
          </p:nvGrpSpPr>
          <p:grpSpPr>
            <a:xfrm>
              <a:off x="10203788" y="1882310"/>
              <a:ext cx="1718387" cy="639938"/>
              <a:chOff x="9924112" y="485174"/>
              <a:chExt cx="1718387" cy="639938"/>
            </a:xfrm>
          </p:grpSpPr>
          <p:sp>
            <p:nvSpPr>
              <p:cNvPr id="158" name="Rounded Rectangle 5">
                <a:extLst>
                  <a:ext uri="{FF2B5EF4-FFF2-40B4-BE49-F238E27FC236}">
                    <a16:creationId xmlns:a16="http://schemas.microsoft.com/office/drawing/2014/main" id="{BA9645D7-0D59-434A-91AE-BA3593D20FAB}"/>
                  </a:ext>
                </a:extLst>
              </p:cNvPr>
              <p:cNvSpPr/>
              <p:nvPr/>
            </p:nvSpPr>
            <p:spPr bwMode="auto">
              <a:xfrm>
                <a:off x="9924112" y="485174"/>
                <a:ext cx="1718387" cy="639938"/>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mn-cs"/>
                  </a:rPr>
                  <a:t>State Stores</a:t>
                </a:r>
              </a:p>
            </p:txBody>
          </p:sp>
          <p:pic>
            <p:nvPicPr>
              <p:cNvPr id="159" name="Graphic 158">
                <a:extLst>
                  <a:ext uri="{FF2B5EF4-FFF2-40B4-BE49-F238E27FC236}">
                    <a16:creationId xmlns:a16="http://schemas.microsoft.com/office/drawing/2014/main" id="{AD2A4E35-67B0-4701-97A7-D2D1FB6C0842}"/>
                  </a:ext>
                </a:extLst>
              </p:cNvPr>
              <p:cNvPicPr>
                <a:picLocks noChangeAspect="1"/>
              </p:cNvPicPr>
              <p:nvPr/>
            </p:nvPicPr>
            <p:blipFill>
              <a:blip r:embed="rId11" cstate="print">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102326" y="563829"/>
                <a:ext cx="298842" cy="489176"/>
              </a:xfrm>
              <a:prstGeom prst="rect">
                <a:avLst/>
              </a:prstGeom>
            </p:spPr>
          </p:pic>
        </p:grpSp>
        <p:grpSp>
          <p:nvGrpSpPr>
            <p:cNvPr id="1059" name="Group 1058">
              <a:extLst>
                <a:ext uri="{FF2B5EF4-FFF2-40B4-BE49-F238E27FC236}">
                  <a16:creationId xmlns:a16="http://schemas.microsoft.com/office/drawing/2014/main" id="{EBA44D46-16FE-4525-AED9-9EF0301A8B39}"/>
                </a:ext>
              </a:extLst>
            </p:cNvPr>
            <p:cNvGrpSpPr/>
            <p:nvPr/>
          </p:nvGrpSpPr>
          <p:grpSpPr>
            <a:xfrm>
              <a:off x="10203788" y="2856007"/>
              <a:ext cx="1718388" cy="639938"/>
              <a:chOff x="9924112" y="1688138"/>
              <a:chExt cx="1718388" cy="639938"/>
            </a:xfrm>
          </p:grpSpPr>
          <p:sp>
            <p:nvSpPr>
              <p:cNvPr id="162" name="Rounded Rectangle 5">
                <a:extLst>
                  <a:ext uri="{FF2B5EF4-FFF2-40B4-BE49-F238E27FC236}">
                    <a16:creationId xmlns:a16="http://schemas.microsoft.com/office/drawing/2014/main" id="{056D3D50-74A7-448D-9E20-DB499836AC6D}"/>
                  </a:ext>
                </a:extLst>
              </p:cNvPr>
              <p:cNvSpPr/>
              <p:nvPr/>
            </p:nvSpPr>
            <p:spPr bwMode="auto">
              <a:xfrm>
                <a:off x="9924112" y="1688138"/>
                <a:ext cx="1718388" cy="639938"/>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mn-cs"/>
                  </a:rPr>
                  <a:t>Pub/Sub</a:t>
                </a:r>
              </a:p>
              <a:p>
                <a:pPr marL="0" marR="0" lvl="0" indent="0" defTabSz="932472" rtl="0" eaLnBrk="1" fontAlgn="base" latinLnBrk="0" hangingPunct="1">
                  <a:lnSpc>
                    <a:spcPct val="100000"/>
                  </a:lnSpc>
                  <a:spcBef>
                    <a:spcPct val="0"/>
                  </a:spcBef>
                  <a:spcAft>
                    <a:spcPct val="0"/>
                  </a:spcAft>
                  <a:buClrTx/>
                  <a:buSzTx/>
                  <a:buFontTx/>
                  <a:buNone/>
                  <a:tabLst/>
                  <a:defRPr/>
                </a:pPr>
                <a:r>
                  <a:rPr lang="en-US" sz="1200">
                    <a:solidFill>
                      <a:srgbClr val="000000"/>
                    </a:solidFill>
                    <a:latin typeface="Segoe UI Semibold"/>
                  </a:rPr>
                  <a:t>Brokers</a:t>
                </a:r>
                <a:endParaRPr kumimoji="0" lang="en-US" sz="1200" b="0" i="0" u="none" strike="noStrike" kern="1200" cap="none" spc="0" normalizeH="0" baseline="0" noProof="0">
                  <a:ln>
                    <a:noFill/>
                  </a:ln>
                  <a:solidFill>
                    <a:srgbClr val="000000"/>
                  </a:solidFill>
                  <a:effectLst/>
                  <a:uLnTx/>
                  <a:uFillTx/>
                  <a:latin typeface="Segoe UI Semibold"/>
                  <a:ea typeface="+mn-ea"/>
                  <a:cs typeface="+mn-cs"/>
                </a:endParaRPr>
              </a:p>
            </p:txBody>
          </p:sp>
          <p:pic>
            <p:nvPicPr>
              <p:cNvPr id="163" name="Graphic 162">
                <a:extLst>
                  <a:ext uri="{FF2B5EF4-FFF2-40B4-BE49-F238E27FC236}">
                    <a16:creationId xmlns:a16="http://schemas.microsoft.com/office/drawing/2014/main" id="{BC83B533-CA37-4431-B870-05708BB3698D}"/>
                  </a:ext>
                </a:extLst>
              </p:cNvPr>
              <p:cNvPicPr>
                <a:picLocks noChangeAspect="1"/>
              </p:cNvPicPr>
              <p:nvPr/>
            </p:nvPicPr>
            <p:blipFill>
              <a:blip r:embed="rId13" cstate="print">
                <a:extLst>
                  <a:ext uri="{28A0092B-C50C-407E-A947-70E740481C1C}">
                    <a14:useLocalDpi xmlns:a14="http://schemas.microsoft.com/office/drawing/2010/main"/>
                  </a:ext>
                  <a:ext uri="{96DAC541-7B7A-43D3-8B79-37D633B846F1}">
                    <asvg:svgBlip xmlns:asvg="http://schemas.microsoft.com/office/drawing/2016/SVG/main" r:embed="rId14"/>
                  </a:ext>
                </a:extLst>
              </a:blip>
              <a:srcRect/>
              <a:stretch/>
            </p:blipFill>
            <p:spPr>
              <a:xfrm>
                <a:off x="10036536" y="1910025"/>
                <a:ext cx="430421" cy="218797"/>
              </a:xfrm>
              <a:prstGeom prst="rect">
                <a:avLst/>
              </a:prstGeom>
            </p:spPr>
          </p:pic>
        </p:grpSp>
        <p:grpSp>
          <p:nvGrpSpPr>
            <p:cNvPr id="1057" name="Group 1056">
              <a:extLst>
                <a:ext uri="{FF2B5EF4-FFF2-40B4-BE49-F238E27FC236}">
                  <a16:creationId xmlns:a16="http://schemas.microsoft.com/office/drawing/2014/main" id="{340D0D5B-2DD9-4F12-9866-0D7ED838CDCC}"/>
                </a:ext>
              </a:extLst>
            </p:cNvPr>
            <p:cNvGrpSpPr/>
            <p:nvPr/>
          </p:nvGrpSpPr>
          <p:grpSpPr>
            <a:xfrm>
              <a:off x="10203788" y="4803401"/>
              <a:ext cx="1719726" cy="639938"/>
              <a:chOff x="9922477" y="4094066"/>
              <a:chExt cx="1719726" cy="639938"/>
            </a:xfrm>
          </p:grpSpPr>
          <p:sp>
            <p:nvSpPr>
              <p:cNvPr id="165" name="Rounded Rectangle 5">
                <a:extLst>
                  <a:ext uri="{FF2B5EF4-FFF2-40B4-BE49-F238E27FC236}">
                    <a16:creationId xmlns:a16="http://schemas.microsoft.com/office/drawing/2014/main" id="{E8F364FD-5BD4-46E0-8197-610DAFF79B54}"/>
                  </a:ext>
                </a:extLst>
              </p:cNvPr>
              <p:cNvSpPr/>
              <p:nvPr/>
            </p:nvSpPr>
            <p:spPr bwMode="auto">
              <a:xfrm>
                <a:off x="9922477" y="4094066"/>
                <a:ext cx="1719726" cy="639938"/>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mn-cs"/>
                  </a:rPr>
                  <a:t>Secret </a:t>
                </a:r>
                <a:r>
                  <a:rPr lang="en-US" sz="1200">
                    <a:solidFill>
                      <a:srgbClr val="000000"/>
                    </a:solidFill>
                    <a:latin typeface="Segoe UI Semibold"/>
                  </a:rPr>
                  <a:t>Stores</a:t>
                </a:r>
                <a:endParaRPr kumimoji="0" lang="en-US" sz="1200" b="0" i="0" u="none" strike="noStrike" kern="1200" cap="none" spc="0" normalizeH="0" baseline="0" noProof="0">
                  <a:ln>
                    <a:noFill/>
                  </a:ln>
                  <a:solidFill>
                    <a:srgbClr val="000000"/>
                  </a:solidFill>
                  <a:effectLst/>
                  <a:uLnTx/>
                  <a:uFillTx/>
                  <a:latin typeface="Segoe UI Semibold"/>
                  <a:ea typeface="+mn-ea"/>
                  <a:cs typeface="+mn-cs"/>
                </a:endParaRPr>
              </a:p>
            </p:txBody>
          </p:sp>
          <p:pic>
            <p:nvPicPr>
              <p:cNvPr id="166" name="Graphic 165">
                <a:extLst>
                  <a:ext uri="{FF2B5EF4-FFF2-40B4-BE49-F238E27FC236}">
                    <a16:creationId xmlns:a16="http://schemas.microsoft.com/office/drawing/2014/main" id="{B4C895EE-2FF2-465F-9A4D-FC2C0976D525}"/>
                  </a:ext>
                </a:extLst>
              </p:cNvPr>
              <p:cNvPicPr>
                <a:picLocks noChangeAspect="1"/>
              </p:cNvPicPr>
              <p:nvPr/>
            </p:nvPicPr>
            <p:blipFill>
              <a:blip r:embed="rId15" cstate="print">
                <a:extLst>
                  <a:ext uri="{28A0092B-C50C-407E-A947-70E740481C1C}">
                    <a14:useLocalDpi xmlns:a14="http://schemas.microsoft.com/office/drawing/2010/main"/>
                  </a:ext>
                  <a:ext uri="{96DAC541-7B7A-43D3-8B79-37D633B846F1}">
                    <asvg:svgBlip xmlns:asvg="http://schemas.microsoft.com/office/drawing/2016/SVG/main" r:embed="rId16"/>
                  </a:ext>
                </a:extLst>
              </a:blip>
              <a:srcRect/>
              <a:stretch/>
            </p:blipFill>
            <p:spPr>
              <a:xfrm>
                <a:off x="10054571" y="4204576"/>
                <a:ext cx="352530" cy="441552"/>
              </a:xfrm>
              <a:prstGeom prst="rect">
                <a:avLst/>
              </a:prstGeom>
            </p:spPr>
          </p:pic>
        </p:grpSp>
        <p:grpSp>
          <p:nvGrpSpPr>
            <p:cNvPr id="1058" name="Group 1057">
              <a:extLst>
                <a:ext uri="{FF2B5EF4-FFF2-40B4-BE49-F238E27FC236}">
                  <a16:creationId xmlns:a16="http://schemas.microsoft.com/office/drawing/2014/main" id="{10789EBD-F301-4C30-B05D-996BFE0FF967}"/>
                </a:ext>
              </a:extLst>
            </p:cNvPr>
            <p:cNvGrpSpPr/>
            <p:nvPr/>
          </p:nvGrpSpPr>
          <p:grpSpPr>
            <a:xfrm>
              <a:off x="10203788" y="3829704"/>
              <a:ext cx="1719726" cy="639938"/>
              <a:chOff x="9922479" y="2891102"/>
              <a:chExt cx="1719726" cy="639938"/>
            </a:xfrm>
          </p:grpSpPr>
          <p:sp>
            <p:nvSpPr>
              <p:cNvPr id="168" name="Rounded Rectangle 5">
                <a:extLst>
                  <a:ext uri="{FF2B5EF4-FFF2-40B4-BE49-F238E27FC236}">
                    <a16:creationId xmlns:a16="http://schemas.microsoft.com/office/drawing/2014/main" id="{2F28B1D0-DEF5-459D-90B1-A300FD886FBD}"/>
                  </a:ext>
                </a:extLst>
              </p:cNvPr>
              <p:cNvSpPr/>
              <p:nvPr/>
            </p:nvSpPr>
            <p:spPr bwMode="auto">
              <a:xfrm>
                <a:off x="9922479" y="2891102"/>
                <a:ext cx="1719726" cy="639938"/>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mn-cs"/>
                  </a:rPr>
                  <a:t>Bindings</a:t>
                </a:r>
              </a:p>
              <a:p>
                <a:pPr marL="0" marR="0" lvl="0" indent="0" defTabSz="932472" rtl="0" eaLnBrk="1" fontAlgn="base" latinLnBrk="0" hangingPunct="1">
                  <a:lnSpc>
                    <a:spcPct val="100000"/>
                  </a:lnSpc>
                  <a:spcBef>
                    <a:spcPct val="0"/>
                  </a:spcBef>
                  <a:spcAft>
                    <a:spcPct val="0"/>
                  </a:spcAft>
                  <a:buClrTx/>
                  <a:buSzTx/>
                  <a:buFontTx/>
                  <a:buNone/>
                  <a:tabLst/>
                  <a:defRPr/>
                </a:pPr>
                <a:r>
                  <a:rPr lang="en-US" sz="1200">
                    <a:solidFill>
                      <a:srgbClr val="000000"/>
                    </a:solidFill>
                    <a:latin typeface="Segoe UI Semibold"/>
                  </a:rPr>
                  <a:t>&amp; Triggers</a:t>
                </a:r>
                <a:endParaRPr kumimoji="0" lang="en-US" sz="1200" b="0" i="0" u="none" strike="noStrike" kern="1200" cap="none" spc="0" normalizeH="0" baseline="0" noProof="0">
                  <a:ln>
                    <a:noFill/>
                  </a:ln>
                  <a:solidFill>
                    <a:srgbClr val="000000"/>
                  </a:solidFill>
                  <a:effectLst/>
                  <a:uLnTx/>
                  <a:uFillTx/>
                  <a:latin typeface="Segoe UI Semibold"/>
                  <a:ea typeface="+mn-ea"/>
                  <a:cs typeface="+mn-cs"/>
                </a:endParaRPr>
              </a:p>
            </p:txBody>
          </p:sp>
          <p:pic>
            <p:nvPicPr>
              <p:cNvPr id="169" name="Graphic 168">
                <a:extLst>
                  <a:ext uri="{FF2B5EF4-FFF2-40B4-BE49-F238E27FC236}">
                    <a16:creationId xmlns:a16="http://schemas.microsoft.com/office/drawing/2014/main" id="{690873B7-8F57-4D0C-A1F8-40DC6F36920E}"/>
                  </a:ext>
                </a:extLst>
              </p:cNvPr>
              <p:cNvPicPr>
                <a:picLocks noChangeAspect="1"/>
              </p:cNvPicPr>
              <p:nvPr/>
            </p:nvPicPr>
            <p:blipFill>
              <a:blip r:embed="rId17" cstate="print">
                <a:extLst>
                  <a:ext uri="{28A0092B-C50C-407E-A947-70E740481C1C}">
                    <a14:useLocalDpi xmlns:a14="http://schemas.microsoft.com/office/drawing/2010/main"/>
                  </a:ext>
                  <a:ext uri="{96DAC541-7B7A-43D3-8B79-37D633B846F1}">
                    <asvg:svgBlip xmlns:asvg="http://schemas.microsoft.com/office/drawing/2016/SVG/main" r:embed="rId18"/>
                  </a:ext>
                </a:extLst>
              </a:blip>
              <a:srcRect/>
              <a:stretch/>
            </p:blipFill>
            <p:spPr>
              <a:xfrm>
                <a:off x="9986967" y="3030645"/>
                <a:ext cx="479990" cy="383486"/>
              </a:xfrm>
              <a:prstGeom prst="rect">
                <a:avLst/>
              </a:prstGeom>
            </p:spPr>
          </p:pic>
        </p:grpSp>
        <p:grpSp>
          <p:nvGrpSpPr>
            <p:cNvPr id="1056" name="Group 1055">
              <a:extLst>
                <a:ext uri="{FF2B5EF4-FFF2-40B4-BE49-F238E27FC236}">
                  <a16:creationId xmlns:a16="http://schemas.microsoft.com/office/drawing/2014/main" id="{79B03E2E-C2E9-4E46-B4C5-95087A0496DD}"/>
                </a:ext>
              </a:extLst>
            </p:cNvPr>
            <p:cNvGrpSpPr/>
            <p:nvPr/>
          </p:nvGrpSpPr>
          <p:grpSpPr>
            <a:xfrm>
              <a:off x="10205129" y="5777098"/>
              <a:ext cx="1718385" cy="639938"/>
              <a:chOff x="9924113" y="5297029"/>
              <a:chExt cx="1718385" cy="639938"/>
            </a:xfrm>
          </p:grpSpPr>
          <p:sp>
            <p:nvSpPr>
              <p:cNvPr id="171" name="Rounded Rectangle 5">
                <a:extLst>
                  <a:ext uri="{FF2B5EF4-FFF2-40B4-BE49-F238E27FC236}">
                    <a16:creationId xmlns:a16="http://schemas.microsoft.com/office/drawing/2014/main" id="{196AB0AC-4129-499C-8D47-BEBA5E8C1DCF}"/>
                  </a:ext>
                </a:extLst>
              </p:cNvPr>
              <p:cNvSpPr/>
              <p:nvPr/>
            </p:nvSpPr>
            <p:spPr bwMode="auto">
              <a:xfrm>
                <a:off x="9924113" y="5297029"/>
                <a:ext cx="1718385" cy="639938"/>
              </a:xfrm>
              <a:prstGeom prst="rect">
                <a:avLst/>
              </a:prstGeom>
              <a:solidFill>
                <a:schemeClr val="bg1"/>
              </a:solidFill>
              <a:ln>
                <a:noFill/>
              </a:ln>
              <a:effectLst>
                <a:outerShdw blurRad="63500" sx="102000" sy="102000" algn="ct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4008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mn-cs"/>
                  </a:rPr>
                  <a:t>Observability</a:t>
                </a:r>
              </a:p>
            </p:txBody>
          </p:sp>
          <p:pic>
            <p:nvPicPr>
              <p:cNvPr id="172" name="Graphic 171">
                <a:extLst>
                  <a:ext uri="{FF2B5EF4-FFF2-40B4-BE49-F238E27FC236}">
                    <a16:creationId xmlns:a16="http://schemas.microsoft.com/office/drawing/2014/main" id="{4F9F7D48-08F4-4479-8181-386E628B69DA}"/>
                  </a:ext>
                </a:extLst>
              </p:cNvPr>
              <p:cNvPicPr>
                <a:picLocks noChangeAspect="1"/>
              </p:cNvPicPr>
              <p:nvPr/>
            </p:nvPicPr>
            <p:blipFill>
              <a:blip r:embed="rId19" cstate="print">
                <a:extLst>
                  <a:ext uri="{28A0092B-C50C-407E-A947-70E740481C1C}">
                    <a14:useLocalDpi xmlns:a14="http://schemas.microsoft.com/office/drawing/2010/main"/>
                  </a:ext>
                  <a:ext uri="{96DAC541-7B7A-43D3-8B79-37D633B846F1}">
                    <asvg:svgBlip xmlns:asvg="http://schemas.microsoft.com/office/drawing/2016/SVG/main" r:embed="rId20"/>
                  </a:ext>
                </a:extLst>
              </a:blip>
              <a:srcRect/>
              <a:stretch/>
            </p:blipFill>
            <p:spPr>
              <a:xfrm>
                <a:off x="10008418" y="5403615"/>
                <a:ext cx="486655" cy="416934"/>
              </a:xfrm>
              <a:prstGeom prst="rect">
                <a:avLst/>
              </a:prstGeom>
            </p:spPr>
          </p:pic>
        </p:grpSp>
        <p:sp>
          <p:nvSpPr>
            <p:cNvPr id="235" name="TextBox 234">
              <a:extLst>
                <a:ext uri="{FF2B5EF4-FFF2-40B4-BE49-F238E27FC236}">
                  <a16:creationId xmlns:a16="http://schemas.microsoft.com/office/drawing/2014/main" id="{DF9191E3-93ED-4F24-A0A9-9856B37A0AD1}"/>
                </a:ext>
              </a:extLst>
            </p:cNvPr>
            <p:cNvSpPr txBox="1"/>
            <p:nvPr/>
          </p:nvSpPr>
          <p:spPr>
            <a:xfrm>
              <a:off x="9773538" y="1279377"/>
              <a:ext cx="2123979" cy="307777"/>
            </a:xfrm>
            <a:prstGeom prst="rect">
              <a:avLst/>
            </a:prstGeom>
            <a:noFill/>
          </p:spPr>
          <p:txBody>
            <a:bodyPr wrap="none" lIns="0" tIns="0" rIns="0" bIns="0" rtlCol="0">
              <a:spAutoFit/>
            </a:bodyPr>
            <a:lstStyle/>
            <a:p>
              <a:pPr algn="ctr"/>
              <a:r>
                <a:rPr lang="en-US" sz="2000">
                  <a:solidFill>
                    <a:srgbClr val="202192"/>
                  </a:solidFill>
                  <a:latin typeface="+mj-lt"/>
                </a:rPr>
                <a:t>Dapr Components</a:t>
              </a:r>
            </a:p>
          </p:txBody>
        </p:sp>
      </p:grpSp>
      <p:grpSp>
        <p:nvGrpSpPr>
          <p:cNvPr id="291" name="Group 290">
            <a:extLst>
              <a:ext uri="{FF2B5EF4-FFF2-40B4-BE49-F238E27FC236}">
                <a16:creationId xmlns:a16="http://schemas.microsoft.com/office/drawing/2014/main" id="{BFCB548C-A875-4F0A-A0B4-C1FD4CF1988D}"/>
              </a:ext>
            </a:extLst>
          </p:cNvPr>
          <p:cNvGrpSpPr/>
          <p:nvPr/>
        </p:nvGrpSpPr>
        <p:grpSpPr>
          <a:xfrm>
            <a:off x="9631587" y="2101046"/>
            <a:ext cx="573542" cy="4103164"/>
            <a:chOff x="9631587" y="2101046"/>
            <a:chExt cx="573542" cy="4103164"/>
          </a:xfrm>
        </p:grpSpPr>
        <p:cxnSp>
          <p:nvCxnSpPr>
            <p:cNvPr id="160" name="Straight Arrow Connector 159">
              <a:extLst>
                <a:ext uri="{FF2B5EF4-FFF2-40B4-BE49-F238E27FC236}">
                  <a16:creationId xmlns:a16="http://schemas.microsoft.com/office/drawing/2014/main" id="{00A81661-191A-4D25-B068-105B49F59D6A}"/>
                </a:ext>
              </a:extLst>
            </p:cNvPr>
            <p:cNvCxnSpPr>
              <a:cxnSpLocks/>
              <a:stCxn id="158" idx="1"/>
              <a:endCxn id="211" idx="6"/>
            </p:cNvCxnSpPr>
            <p:nvPr/>
          </p:nvCxnSpPr>
          <p:spPr>
            <a:xfrm flipH="1">
              <a:off x="9949849" y="2202279"/>
              <a:ext cx="253939" cy="951"/>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73" name="Rectangle 28">
              <a:extLst>
                <a:ext uri="{FF2B5EF4-FFF2-40B4-BE49-F238E27FC236}">
                  <a16:creationId xmlns:a16="http://schemas.microsoft.com/office/drawing/2014/main" id="{BAB18575-4609-45A9-B77B-CA0AE8657091}"/>
                </a:ext>
              </a:extLst>
            </p:cNvPr>
            <p:cNvSpPr/>
            <p:nvPr/>
          </p:nvSpPr>
          <p:spPr bwMode="auto">
            <a:xfrm rot="5400000">
              <a:off x="7773621" y="4066357"/>
              <a:ext cx="3899750" cy="182416"/>
            </a:xfrm>
            <a:custGeom>
              <a:avLst/>
              <a:gdLst>
                <a:gd name="connsiteX0" fmla="*/ 0 w 4891229"/>
                <a:gd name="connsiteY0" fmla="*/ 0 h 2229188"/>
                <a:gd name="connsiteX1" fmla="*/ 4891229 w 4891229"/>
                <a:gd name="connsiteY1" fmla="*/ 0 h 2229188"/>
                <a:gd name="connsiteX2" fmla="*/ 4891229 w 4891229"/>
                <a:gd name="connsiteY2" fmla="*/ 2229188 h 2229188"/>
                <a:gd name="connsiteX3" fmla="*/ 0 w 4891229"/>
                <a:gd name="connsiteY3" fmla="*/ 2229188 h 2229188"/>
                <a:gd name="connsiteX4" fmla="*/ 0 w 4891229"/>
                <a:gd name="connsiteY4" fmla="*/ 0 h 2229188"/>
                <a:gd name="connsiteX0" fmla="*/ 4891229 w 4982669"/>
                <a:gd name="connsiteY0" fmla="*/ 0 h 2229188"/>
                <a:gd name="connsiteX1" fmla="*/ 4891229 w 4982669"/>
                <a:gd name="connsiteY1" fmla="*/ 2229188 h 2229188"/>
                <a:gd name="connsiteX2" fmla="*/ 0 w 4982669"/>
                <a:gd name="connsiteY2" fmla="*/ 2229188 h 2229188"/>
                <a:gd name="connsiteX3" fmla="*/ 0 w 4982669"/>
                <a:gd name="connsiteY3" fmla="*/ 0 h 2229188"/>
                <a:gd name="connsiteX4" fmla="*/ 4982669 w 4982669"/>
                <a:gd name="connsiteY4" fmla="*/ 91440 h 2229188"/>
                <a:gd name="connsiteX0" fmla="*/ 4891229 w 4891229"/>
                <a:gd name="connsiteY0" fmla="*/ 0 h 2229188"/>
                <a:gd name="connsiteX1" fmla="*/ 4891229 w 4891229"/>
                <a:gd name="connsiteY1" fmla="*/ 2229188 h 2229188"/>
                <a:gd name="connsiteX2" fmla="*/ 0 w 4891229"/>
                <a:gd name="connsiteY2" fmla="*/ 2229188 h 2229188"/>
                <a:gd name="connsiteX3" fmla="*/ 0 w 4891229"/>
                <a:gd name="connsiteY3" fmla="*/ 0 h 2229188"/>
              </a:gdLst>
              <a:ahLst/>
              <a:cxnLst>
                <a:cxn ang="0">
                  <a:pos x="connsiteX0" y="connsiteY0"/>
                </a:cxn>
                <a:cxn ang="0">
                  <a:pos x="connsiteX1" y="connsiteY1"/>
                </a:cxn>
                <a:cxn ang="0">
                  <a:pos x="connsiteX2" y="connsiteY2"/>
                </a:cxn>
                <a:cxn ang="0">
                  <a:pos x="connsiteX3" y="connsiteY3"/>
                </a:cxn>
              </a:cxnLst>
              <a:rect l="l" t="t" r="r" b="b"/>
              <a:pathLst>
                <a:path w="4891229" h="2229188">
                  <a:moveTo>
                    <a:pt x="4891229" y="0"/>
                  </a:moveTo>
                  <a:lnTo>
                    <a:pt x="4891229" y="2229188"/>
                  </a:lnTo>
                  <a:lnTo>
                    <a:pt x="0" y="2229188"/>
                  </a:lnTo>
                  <a:lnTo>
                    <a:pt x="0" y="0"/>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cxnSp>
          <p:nvCxnSpPr>
            <p:cNvPr id="174" name="Straight Arrow Connector 173">
              <a:extLst>
                <a:ext uri="{FF2B5EF4-FFF2-40B4-BE49-F238E27FC236}">
                  <a16:creationId xmlns:a16="http://schemas.microsoft.com/office/drawing/2014/main" id="{CB454E21-3715-4291-AE21-CC54AA463159}"/>
                </a:ext>
              </a:extLst>
            </p:cNvPr>
            <p:cNvCxnSpPr>
              <a:cxnSpLocks/>
              <a:endCxn id="214" idx="3"/>
            </p:cNvCxnSpPr>
            <p:nvPr/>
          </p:nvCxnSpPr>
          <p:spPr>
            <a:xfrm>
              <a:off x="9632288" y="3175976"/>
              <a:ext cx="175815" cy="384"/>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5" name="Straight Arrow Connector 174">
              <a:extLst>
                <a:ext uri="{FF2B5EF4-FFF2-40B4-BE49-F238E27FC236}">
                  <a16:creationId xmlns:a16="http://schemas.microsoft.com/office/drawing/2014/main" id="{4DF0DDDA-8862-4FAC-B0C9-5E25AF7F0B80}"/>
                </a:ext>
              </a:extLst>
            </p:cNvPr>
            <p:cNvCxnSpPr>
              <a:cxnSpLocks/>
              <a:endCxn id="218" idx="3"/>
            </p:cNvCxnSpPr>
            <p:nvPr/>
          </p:nvCxnSpPr>
          <p:spPr>
            <a:xfrm>
              <a:off x="9642237" y="5118669"/>
              <a:ext cx="169213" cy="4264"/>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204" name="Group 203">
              <a:extLst>
                <a:ext uri="{FF2B5EF4-FFF2-40B4-BE49-F238E27FC236}">
                  <a16:creationId xmlns:a16="http://schemas.microsoft.com/office/drawing/2014/main" id="{3ABAB2ED-69BA-4CB4-AFCA-D2329A1ABAFE}"/>
                </a:ext>
              </a:extLst>
            </p:cNvPr>
            <p:cNvGrpSpPr/>
            <p:nvPr/>
          </p:nvGrpSpPr>
          <p:grpSpPr>
            <a:xfrm>
              <a:off x="9808103" y="4048042"/>
              <a:ext cx="188418" cy="204368"/>
              <a:chOff x="6207667" y="1018040"/>
              <a:chExt cx="248285" cy="269304"/>
            </a:xfrm>
          </p:grpSpPr>
          <p:sp>
            <p:nvSpPr>
              <p:cNvPr id="206" name="Freeform: Shape 205">
                <a:extLst>
                  <a:ext uri="{FF2B5EF4-FFF2-40B4-BE49-F238E27FC236}">
                    <a16:creationId xmlns:a16="http://schemas.microsoft.com/office/drawing/2014/main" id="{E8851341-80EB-415E-9FCC-E4D7EB947B78}"/>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07" name="Oval 206">
                <a:extLst>
                  <a:ext uri="{FF2B5EF4-FFF2-40B4-BE49-F238E27FC236}">
                    <a16:creationId xmlns:a16="http://schemas.microsoft.com/office/drawing/2014/main" id="{1A4ABC18-317B-4DD7-9AA8-57951E8C8742}"/>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grpSp>
          <p:nvGrpSpPr>
            <p:cNvPr id="208" name="Group 207">
              <a:extLst>
                <a:ext uri="{FF2B5EF4-FFF2-40B4-BE49-F238E27FC236}">
                  <a16:creationId xmlns:a16="http://schemas.microsoft.com/office/drawing/2014/main" id="{7DFC6B72-D1CB-40B0-BAF6-57B8305C7381}"/>
                </a:ext>
              </a:extLst>
            </p:cNvPr>
            <p:cNvGrpSpPr/>
            <p:nvPr/>
          </p:nvGrpSpPr>
          <p:grpSpPr>
            <a:xfrm>
              <a:off x="9808103" y="2101046"/>
              <a:ext cx="188418" cy="204368"/>
              <a:chOff x="6207667" y="1018040"/>
              <a:chExt cx="248285" cy="269304"/>
            </a:xfrm>
          </p:grpSpPr>
          <p:sp>
            <p:nvSpPr>
              <p:cNvPr id="210" name="Freeform: Shape 209">
                <a:extLst>
                  <a:ext uri="{FF2B5EF4-FFF2-40B4-BE49-F238E27FC236}">
                    <a16:creationId xmlns:a16="http://schemas.microsoft.com/office/drawing/2014/main" id="{9C68F00B-2A92-4193-B941-E01CE971DB42}"/>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11" name="Oval 210">
                <a:extLst>
                  <a:ext uri="{FF2B5EF4-FFF2-40B4-BE49-F238E27FC236}">
                    <a16:creationId xmlns:a16="http://schemas.microsoft.com/office/drawing/2014/main" id="{A085A0D3-82B4-45FE-9A68-A2DD9A3E0F70}"/>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grpSp>
          <p:nvGrpSpPr>
            <p:cNvPr id="212" name="Group 211">
              <a:extLst>
                <a:ext uri="{FF2B5EF4-FFF2-40B4-BE49-F238E27FC236}">
                  <a16:creationId xmlns:a16="http://schemas.microsoft.com/office/drawing/2014/main" id="{E6FEEE8F-F388-48C4-9DC8-9BEB280FE0CC}"/>
                </a:ext>
              </a:extLst>
            </p:cNvPr>
            <p:cNvGrpSpPr/>
            <p:nvPr/>
          </p:nvGrpSpPr>
          <p:grpSpPr>
            <a:xfrm>
              <a:off x="9808103" y="3074176"/>
              <a:ext cx="188418" cy="204368"/>
              <a:chOff x="6207667" y="1018040"/>
              <a:chExt cx="248285" cy="269304"/>
            </a:xfrm>
          </p:grpSpPr>
          <p:sp>
            <p:nvSpPr>
              <p:cNvPr id="214" name="Freeform: Shape 213">
                <a:extLst>
                  <a:ext uri="{FF2B5EF4-FFF2-40B4-BE49-F238E27FC236}">
                    <a16:creationId xmlns:a16="http://schemas.microsoft.com/office/drawing/2014/main" id="{D5A58F04-72D3-441E-B9EC-81BFF8EA3E92}"/>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15" name="Oval 214">
                <a:extLst>
                  <a:ext uri="{FF2B5EF4-FFF2-40B4-BE49-F238E27FC236}">
                    <a16:creationId xmlns:a16="http://schemas.microsoft.com/office/drawing/2014/main" id="{300B673E-A37B-4686-B38F-1DFBC7410C23}"/>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grpSp>
          <p:nvGrpSpPr>
            <p:cNvPr id="216" name="Group 215">
              <a:extLst>
                <a:ext uri="{FF2B5EF4-FFF2-40B4-BE49-F238E27FC236}">
                  <a16:creationId xmlns:a16="http://schemas.microsoft.com/office/drawing/2014/main" id="{2B8273E3-FB2C-492F-AFC1-44EBCB6F3FED}"/>
                </a:ext>
              </a:extLst>
            </p:cNvPr>
            <p:cNvGrpSpPr/>
            <p:nvPr/>
          </p:nvGrpSpPr>
          <p:grpSpPr>
            <a:xfrm>
              <a:off x="9811450" y="5020749"/>
              <a:ext cx="188418" cy="204368"/>
              <a:chOff x="6207667" y="1018040"/>
              <a:chExt cx="248285" cy="269304"/>
            </a:xfrm>
          </p:grpSpPr>
          <p:sp>
            <p:nvSpPr>
              <p:cNvPr id="218" name="Freeform: Shape 217">
                <a:extLst>
                  <a:ext uri="{FF2B5EF4-FFF2-40B4-BE49-F238E27FC236}">
                    <a16:creationId xmlns:a16="http://schemas.microsoft.com/office/drawing/2014/main" id="{DC225BBC-D6C2-4805-9801-01BF4A51E8BE}"/>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19" name="Oval 218">
                <a:extLst>
                  <a:ext uri="{FF2B5EF4-FFF2-40B4-BE49-F238E27FC236}">
                    <a16:creationId xmlns:a16="http://schemas.microsoft.com/office/drawing/2014/main" id="{AAABFEED-9C24-41B6-ABFD-55796B0F69FE}"/>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grpSp>
          <p:nvGrpSpPr>
            <p:cNvPr id="220" name="Group 219">
              <a:extLst>
                <a:ext uri="{FF2B5EF4-FFF2-40B4-BE49-F238E27FC236}">
                  <a16:creationId xmlns:a16="http://schemas.microsoft.com/office/drawing/2014/main" id="{39C6DE2B-8B6C-4ECC-BE09-C81DD23320FA}"/>
                </a:ext>
              </a:extLst>
            </p:cNvPr>
            <p:cNvGrpSpPr/>
            <p:nvPr/>
          </p:nvGrpSpPr>
          <p:grpSpPr>
            <a:xfrm>
              <a:off x="9814704" y="5999842"/>
              <a:ext cx="188418" cy="204368"/>
              <a:chOff x="6207667" y="1018040"/>
              <a:chExt cx="248285" cy="269304"/>
            </a:xfrm>
          </p:grpSpPr>
          <p:sp>
            <p:nvSpPr>
              <p:cNvPr id="222" name="Freeform: Shape 221">
                <a:extLst>
                  <a:ext uri="{FF2B5EF4-FFF2-40B4-BE49-F238E27FC236}">
                    <a16:creationId xmlns:a16="http://schemas.microsoft.com/office/drawing/2014/main" id="{C95F69F1-AB89-45E4-9F77-854AD6EB00B9}"/>
                  </a:ext>
                </a:extLst>
              </p:cNvPr>
              <p:cNvSpPr/>
              <p:nvPr/>
            </p:nvSpPr>
            <p:spPr bwMode="auto">
              <a:xfrm>
                <a:off x="6207667" y="1018040"/>
                <a:ext cx="248285" cy="269304"/>
              </a:xfrm>
              <a:custGeom>
                <a:avLst/>
                <a:gdLst>
                  <a:gd name="connsiteX0" fmla="*/ 134652 w 248285"/>
                  <a:gd name="connsiteY0" fmla="*/ 0 h 269304"/>
                  <a:gd name="connsiteX1" fmla="*/ 229866 w 248285"/>
                  <a:gd name="connsiteY1" fmla="*/ 39439 h 269304"/>
                  <a:gd name="connsiteX2" fmla="*/ 240434 w 248285"/>
                  <a:gd name="connsiteY2" fmla="*/ 55114 h 269304"/>
                  <a:gd name="connsiteX3" fmla="*/ 98785 w 248285"/>
                  <a:gd name="connsiteY3" fmla="*/ 55114 h 269304"/>
                  <a:gd name="connsiteX4" fmla="*/ 98785 w 248285"/>
                  <a:gd name="connsiteY4" fmla="*/ 202545 h 269304"/>
                  <a:gd name="connsiteX5" fmla="*/ 248285 w 248285"/>
                  <a:gd name="connsiteY5" fmla="*/ 202545 h 269304"/>
                  <a:gd name="connsiteX6" fmla="*/ 229866 w 248285"/>
                  <a:gd name="connsiteY6" fmla="*/ 229865 h 269304"/>
                  <a:gd name="connsiteX7" fmla="*/ 134652 w 248285"/>
                  <a:gd name="connsiteY7" fmla="*/ 269304 h 269304"/>
                  <a:gd name="connsiteX8" fmla="*/ 0 w 248285"/>
                  <a:gd name="connsiteY8" fmla="*/ 134652 h 269304"/>
                  <a:gd name="connsiteX9" fmla="*/ 134652 w 248285"/>
                  <a:gd name="connsiteY9" fmla="*/ 0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9" fmla="*/ 190225 w 248285"/>
                  <a:gd name="connsiteY9" fmla="*/ 146554 h 269304"/>
                  <a:gd name="connsiteX0" fmla="*/ 98785 w 248285"/>
                  <a:gd name="connsiteY0" fmla="*/ 55114 h 269304"/>
                  <a:gd name="connsiteX1" fmla="*/ 98785 w 248285"/>
                  <a:gd name="connsiteY1" fmla="*/ 202545 h 269304"/>
                  <a:gd name="connsiteX2" fmla="*/ 248285 w 248285"/>
                  <a:gd name="connsiteY2" fmla="*/ 202545 h 269304"/>
                  <a:gd name="connsiteX3" fmla="*/ 229866 w 248285"/>
                  <a:gd name="connsiteY3" fmla="*/ 229865 h 269304"/>
                  <a:gd name="connsiteX4" fmla="*/ 134652 w 248285"/>
                  <a:gd name="connsiteY4" fmla="*/ 269304 h 269304"/>
                  <a:gd name="connsiteX5" fmla="*/ 0 w 248285"/>
                  <a:gd name="connsiteY5" fmla="*/ 134652 h 269304"/>
                  <a:gd name="connsiteX6" fmla="*/ 134652 w 248285"/>
                  <a:gd name="connsiteY6" fmla="*/ 0 h 269304"/>
                  <a:gd name="connsiteX7" fmla="*/ 229866 w 248285"/>
                  <a:gd name="connsiteY7" fmla="*/ 39439 h 269304"/>
                  <a:gd name="connsiteX8" fmla="*/ 240434 w 248285"/>
                  <a:gd name="connsiteY8" fmla="*/ 55114 h 269304"/>
                  <a:gd name="connsiteX0" fmla="*/ 98785 w 248285"/>
                  <a:gd name="connsiteY0" fmla="*/ 202545 h 269304"/>
                  <a:gd name="connsiteX1" fmla="*/ 248285 w 248285"/>
                  <a:gd name="connsiteY1" fmla="*/ 202545 h 269304"/>
                  <a:gd name="connsiteX2" fmla="*/ 229866 w 248285"/>
                  <a:gd name="connsiteY2" fmla="*/ 229865 h 269304"/>
                  <a:gd name="connsiteX3" fmla="*/ 134652 w 248285"/>
                  <a:gd name="connsiteY3" fmla="*/ 269304 h 269304"/>
                  <a:gd name="connsiteX4" fmla="*/ 0 w 248285"/>
                  <a:gd name="connsiteY4" fmla="*/ 134652 h 269304"/>
                  <a:gd name="connsiteX5" fmla="*/ 134652 w 248285"/>
                  <a:gd name="connsiteY5" fmla="*/ 0 h 269304"/>
                  <a:gd name="connsiteX6" fmla="*/ 229866 w 248285"/>
                  <a:gd name="connsiteY6" fmla="*/ 39439 h 269304"/>
                  <a:gd name="connsiteX7" fmla="*/ 240434 w 248285"/>
                  <a:gd name="connsiteY7" fmla="*/ 55114 h 269304"/>
                  <a:gd name="connsiteX0" fmla="*/ 248285 w 248285"/>
                  <a:gd name="connsiteY0" fmla="*/ 202545 h 269304"/>
                  <a:gd name="connsiteX1" fmla="*/ 229866 w 248285"/>
                  <a:gd name="connsiteY1" fmla="*/ 229865 h 269304"/>
                  <a:gd name="connsiteX2" fmla="*/ 134652 w 248285"/>
                  <a:gd name="connsiteY2" fmla="*/ 269304 h 269304"/>
                  <a:gd name="connsiteX3" fmla="*/ 0 w 248285"/>
                  <a:gd name="connsiteY3" fmla="*/ 134652 h 269304"/>
                  <a:gd name="connsiteX4" fmla="*/ 134652 w 248285"/>
                  <a:gd name="connsiteY4" fmla="*/ 0 h 269304"/>
                  <a:gd name="connsiteX5" fmla="*/ 229866 w 248285"/>
                  <a:gd name="connsiteY5" fmla="*/ 39439 h 269304"/>
                  <a:gd name="connsiteX6" fmla="*/ 240434 w 248285"/>
                  <a:gd name="connsiteY6" fmla="*/ 55114 h 2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85" h="269304">
                    <a:moveTo>
                      <a:pt x="248285" y="202545"/>
                    </a:moveTo>
                    <a:lnTo>
                      <a:pt x="229866" y="229865"/>
                    </a:lnTo>
                    <a:cubicBezTo>
                      <a:pt x="205498" y="254233"/>
                      <a:pt x="171835" y="269304"/>
                      <a:pt x="134652" y="269304"/>
                    </a:cubicBezTo>
                    <a:cubicBezTo>
                      <a:pt x="60286" y="269304"/>
                      <a:pt x="0" y="209018"/>
                      <a:pt x="0" y="134652"/>
                    </a:cubicBezTo>
                    <a:cubicBezTo>
                      <a:pt x="0" y="60286"/>
                      <a:pt x="60286" y="0"/>
                      <a:pt x="134652" y="0"/>
                    </a:cubicBezTo>
                    <a:cubicBezTo>
                      <a:pt x="171835" y="0"/>
                      <a:pt x="205498" y="15072"/>
                      <a:pt x="229866" y="39439"/>
                    </a:cubicBezTo>
                    <a:lnTo>
                      <a:pt x="240434" y="55114"/>
                    </a:lnTo>
                  </a:path>
                </a:pathLst>
              </a:custGeom>
              <a:noFill/>
              <a:ln w="28575">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23" name="Oval 222">
                <a:extLst>
                  <a:ext uri="{FF2B5EF4-FFF2-40B4-BE49-F238E27FC236}">
                    <a16:creationId xmlns:a16="http://schemas.microsoft.com/office/drawing/2014/main" id="{E7DC72AF-2C67-42C0-B8E7-F36FCC3DF096}"/>
                  </a:ext>
                </a:extLst>
              </p:cNvPr>
              <p:cNvSpPr/>
              <p:nvPr/>
            </p:nvSpPr>
            <p:spPr bwMode="auto">
              <a:xfrm>
                <a:off x="6290186" y="1100560"/>
                <a:ext cx="104264" cy="104265"/>
              </a:xfrm>
              <a:prstGeom prst="ellipse">
                <a:avLst/>
              </a:prstGeom>
              <a:solidFill>
                <a:srgbClr val="20219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cxnSp>
          <p:nvCxnSpPr>
            <p:cNvPr id="1066" name="Straight Arrow Connector 1065">
              <a:extLst>
                <a:ext uri="{FF2B5EF4-FFF2-40B4-BE49-F238E27FC236}">
                  <a16:creationId xmlns:a16="http://schemas.microsoft.com/office/drawing/2014/main" id="{73C8970C-BFBB-4810-B9C7-42F03F7F16F5}"/>
                </a:ext>
              </a:extLst>
            </p:cNvPr>
            <p:cNvCxnSpPr>
              <a:cxnSpLocks/>
              <a:stCxn id="219" idx="6"/>
              <a:endCxn id="165" idx="1"/>
            </p:cNvCxnSpPr>
            <p:nvPr/>
          </p:nvCxnSpPr>
          <p:spPr>
            <a:xfrm>
              <a:off x="9953196" y="5122933"/>
              <a:ext cx="250592" cy="437"/>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71" name="Straight Arrow Connector 1070">
              <a:extLst>
                <a:ext uri="{FF2B5EF4-FFF2-40B4-BE49-F238E27FC236}">
                  <a16:creationId xmlns:a16="http://schemas.microsoft.com/office/drawing/2014/main" id="{CC3E3977-C77E-454A-8B2B-FD63A2BACD70}"/>
                </a:ext>
              </a:extLst>
            </p:cNvPr>
            <p:cNvCxnSpPr>
              <a:cxnSpLocks/>
              <a:stCxn id="215" idx="6"/>
              <a:endCxn id="162" idx="1"/>
            </p:cNvCxnSpPr>
            <p:nvPr/>
          </p:nvCxnSpPr>
          <p:spPr>
            <a:xfrm flipV="1">
              <a:off x="9949849" y="3175976"/>
              <a:ext cx="253939" cy="384"/>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77" name="Straight Arrow Connector 1076">
              <a:extLst>
                <a:ext uri="{FF2B5EF4-FFF2-40B4-BE49-F238E27FC236}">
                  <a16:creationId xmlns:a16="http://schemas.microsoft.com/office/drawing/2014/main" id="{A37436F5-3030-4082-8780-981D764C93AE}"/>
                </a:ext>
              </a:extLst>
            </p:cNvPr>
            <p:cNvCxnSpPr>
              <a:cxnSpLocks/>
              <a:endCxn id="206" idx="3"/>
            </p:cNvCxnSpPr>
            <p:nvPr/>
          </p:nvCxnSpPr>
          <p:spPr>
            <a:xfrm>
              <a:off x="9642237" y="4150226"/>
              <a:ext cx="165866" cy="0"/>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78" name="Straight Arrow Connector 1077">
              <a:extLst>
                <a:ext uri="{FF2B5EF4-FFF2-40B4-BE49-F238E27FC236}">
                  <a16:creationId xmlns:a16="http://schemas.microsoft.com/office/drawing/2014/main" id="{A480441C-B3D0-42D3-B57E-2E5BFDDEED16}"/>
                </a:ext>
              </a:extLst>
            </p:cNvPr>
            <p:cNvCxnSpPr>
              <a:cxnSpLocks/>
              <a:stCxn id="207" idx="6"/>
              <a:endCxn id="168" idx="1"/>
            </p:cNvCxnSpPr>
            <p:nvPr/>
          </p:nvCxnSpPr>
          <p:spPr>
            <a:xfrm flipV="1">
              <a:off x="9949849" y="4149673"/>
              <a:ext cx="253939" cy="553"/>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83" name="Straight Arrow Connector 1082">
              <a:extLst>
                <a:ext uri="{FF2B5EF4-FFF2-40B4-BE49-F238E27FC236}">
                  <a16:creationId xmlns:a16="http://schemas.microsoft.com/office/drawing/2014/main" id="{B62585C9-39EE-4405-AD22-EC94716F69EB}"/>
                </a:ext>
              </a:extLst>
            </p:cNvPr>
            <p:cNvCxnSpPr>
              <a:cxnSpLocks/>
              <a:stCxn id="223" idx="6"/>
              <a:endCxn id="171" idx="1"/>
            </p:cNvCxnSpPr>
            <p:nvPr/>
          </p:nvCxnSpPr>
          <p:spPr>
            <a:xfrm flipV="1">
              <a:off x="9956450" y="6097067"/>
              <a:ext cx="248679" cy="4959"/>
            </a:xfrm>
            <a:prstGeom prst="straightConnector1">
              <a:avLst/>
            </a:prstGeom>
            <a:ln w="28575">
              <a:solidFill>
                <a:srgbClr val="2021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46" name="Rectangle 145">
              <a:extLst>
                <a:ext uri="{FF2B5EF4-FFF2-40B4-BE49-F238E27FC236}">
                  <a16:creationId xmlns:a16="http://schemas.microsoft.com/office/drawing/2014/main" id="{0860F4F1-1083-4DB4-A801-A3CDCF73D0FF}"/>
                </a:ext>
              </a:extLst>
            </p:cNvPr>
            <p:cNvSpPr/>
            <p:nvPr/>
          </p:nvSpPr>
          <p:spPr bwMode="auto">
            <a:xfrm>
              <a:off x="9631587" y="5476817"/>
              <a:ext cx="175815" cy="32235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48" name="Rectangle 247">
              <a:extLst>
                <a:ext uri="{FF2B5EF4-FFF2-40B4-BE49-F238E27FC236}">
                  <a16:creationId xmlns:a16="http://schemas.microsoft.com/office/drawing/2014/main" id="{B1DEC28A-8A71-4A7B-B900-12DA857618B6}"/>
                </a:ext>
              </a:extLst>
            </p:cNvPr>
            <p:cNvSpPr/>
            <p:nvPr/>
          </p:nvSpPr>
          <p:spPr bwMode="auto">
            <a:xfrm>
              <a:off x="9631587" y="3504305"/>
              <a:ext cx="175815" cy="32235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cxnSp>
        <p:nvCxnSpPr>
          <p:cNvPr id="252" name="Straight Arrow Connector 15">
            <a:extLst>
              <a:ext uri="{FF2B5EF4-FFF2-40B4-BE49-F238E27FC236}">
                <a16:creationId xmlns:a16="http://schemas.microsoft.com/office/drawing/2014/main" id="{6FA88257-E6AA-48DF-A25A-98ECC9CF1CEE}"/>
              </a:ext>
            </a:extLst>
          </p:cNvPr>
          <p:cNvCxnSpPr>
            <a:cxnSpLocks/>
            <a:stCxn id="251" idx="2"/>
          </p:cNvCxnSpPr>
          <p:nvPr/>
        </p:nvCxnSpPr>
        <p:spPr>
          <a:xfrm>
            <a:off x="6274000" y="1073339"/>
            <a:ext cx="0" cy="663755"/>
          </a:xfrm>
          <a:prstGeom prst="straightConnector1">
            <a:avLst/>
          </a:prstGeom>
          <a:ln w="28575">
            <a:solidFill>
              <a:srgbClr val="202192"/>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grpSp>
        <p:nvGrpSpPr>
          <p:cNvPr id="254" name="Group 253">
            <a:extLst>
              <a:ext uri="{FF2B5EF4-FFF2-40B4-BE49-F238E27FC236}">
                <a16:creationId xmlns:a16="http://schemas.microsoft.com/office/drawing/2014/main" id="{47F51591-F31D-4018-A4B4-BD7AF42AACF7}"/>
              </a:ext>
            </a:extLst>
          </p:cNvPr>
          <p:cNvGrpSpPr/>
          <p:nvPr/>
        </p:nvGrpSpPr>
        <p:grpSpPr>
          <a:xfrm>
            <a:off x="6150176" y="609294"/>
            <a:ext cx="1240772" cy="492443"/>
            <a:chOff x="6150176" y="484846"/>
            <a:chExt cx="1240772" cy="492443"/>
          </a:xfrm>
        </p:grpSpPr>
        <p:pic>
          <p:nvPicPr>
            <p:cNvPr id="251" name="Graphic 250">
              <a:extLst>
                <a:ext uri="{FF2B5EF4-FFF2-40B4-BE49-F238E27FC236}">
                  <a16:creationId xmlns:a16="http://schemas.microsoft.com/office/drawing/2014/main" id="{A1D9BBE5-6853-4A4C-806E-179FACBAB743}"/>
                </a:ext>
              </a:extLst>
            </p:cNvPr>
            <p:cNvPicPr>
              <a:picLocks noChangeAspect="1"/>
            </p:cNvPicPr>
            <p:nvPr/>
          </p:nvPicPr>
          <p:blipFill>
            <a:blip r:embed="rId21" cstate="print">
              <a:extLst>
                <a:ext uri="{28A0092B-C50C-407E-A947-70E740481C1C}">
                  <a14:useLocalDpi xmlns:a14="http://schemas.microsoft.com/office/drawing/2010/main"/>
                </a:ext>
                <a:ext uri="{96DAC541-7B7A-43D3-8B79-37D633B846F1}">
                  <asvg:svgBlip xmlns:asvg="http://schemas.microsoft.com/office/drawing/2016/SVG/main" r:embed="rId22"/>
                </a:ext>
              </a:extLst>
            </a:blip>
            <a:stretch>
              <a:fillRect/>
            </a:stretch>
          </p:blipFill>
          <p:spPr>
            <a:xfrm>
              <a:off x="6150176" y="518204"/>
              <a:ext cx="247647" cy="430687"/>
            </a:xfrm>
            <a:prstGeom prst="rect">
              <a:avLst/>
            </a:prstGeom>
          </p:spPr>
        </p:pic>
        <p:sp>
          <p:nvSpPr>
            <p:cNvPr id="253" name="TextBox 252">
              <a:extLst>
                <a:ext uri="{FF2B5EF4-FFF2-40B4-BE49-F238E27FC236}">
                  <a16:creationId xmlns:a16="http://schemas.microsoft.com/office/drawing/2014/main" id="{C5860FFF-AD14-4FFD-BCA9-47ECFE446BB0}"/>
                </a:ext>
              </a:extLst>
            </p:cNvPr>
            <p:cNvSpPr txBox="1"/>
            <p:nvPr/>
          </p:nvSpPr>
          <p:spPr>
            <a:xfrm>
              <a:off x="6456375" y="484846"/>
              <a:ext cx="934573" cy="492443"/>
            </a:xfrm>
            <a:prstGeom prst="rect">
              <a:avLst/>
            </a:prstGeom>
            <a:noFill/>
          </p:spPr>
          <p:txBody>
            <a:bodyPr wrap="square" lIns="0" tIns="0" rIns="0" bIns="0" rtlCol="0" anchor="ctr">
              <a:spAutoFit/>
            </a:bodyPr>
            <a:lstStyle/>
            <a:p>
              <a:r>
                <a:rPr lang="en-US" sz="1200">
                  <a:solidFill>
                    <a:srgbClr val="202192"/>
                  </a:solidFill>
                  <a:latin typeface="+mj-lt"/>
                </a:rPr>
                <a:t>Operator</a:t>
              </a:r>
            </a:p>
            <a:p>
              <a:r>
                <a:rPr lang="en-US" sz="1000">
                  <a:latin typeface="+mj-lt"/>
                </a:rPr>
                <a:t>Deploys and manages Dapr</a:t>
              </a:r>
              <a:endParaRPr lang="en-US" sz="900">
                <a:latin typeface="+mj-lt"/>
              </a:endParaRPr>
            </a:p>
          </p:txBody>
        </p:sp>
      </p:grpSp>
      <p:grpSp>
        <p:nvGrpSpPr>
          <p:cNvPr id="144" name="Group 143">
            <a:extLst>
              <a:ext uri="{FF2B5EF4-FFF2-40B4-BE49-F238E27FC236}">
                <a16:creationId xmlns:a16="http://schemas.microsoft.com/office/drawing/2014/main" id="{228D91B2-5A4D-747F-20CA-6DF627357654}"/>
              </a:ext>
            </a:extLst>
          </p:cNvPr>
          <p:cNvGrpSpPr/>
          <p:nvPr/>
        </p:nvGrpSpPr>
        <p:grpSpPr>
          <a:xfrm>
            <a:off x="578399" y="5919168"/>
            <a:ext cx="8563610" cy="725055"/>
            <a:chOff x="588263" y="5517067"/>
            <a:chExt cx="11027664" cy="933450"/>
          </a:xfrm>
        </p:grpSpPr>
        <p:sp>
          <p:nvSpPr>
            <p:cNvPr id="145" name="Rectangle 144">
              <a:extLst>
                <a:ext uri="{FF2B5EF4-FFF2-40B4-BE49-F238E27FC236}">
                  <a16:creationId xmlns:a16="http://schemas.microsoft.com/office/drawing/2014/main" id="{2F0FB990-03E7-2057-6038-FBA70BF779A5}"/>
                </a:ext>
              </a:extLst>
            </p:cNvPr>
            <p:cNvSpPr/>
            <p:nvPr/>
          </p:nvSpPr>
          <p:spPr bwMode="auto">
            <a:xfrm>
              <a:off x="588263" y="5517067"/>
              <a:ext cx="11027664" cy="933450"/>
            </a:xfrm>
            <a:prstGeom prst="rect">
              <a:avLst/>
            </a:prstGeom>
            <a:solidFill>
              <a:schemeClr val="bg1"/>
            </a:solidFill>
            <a:ln w="7710" cap="flat">
              <a:noFill/>
              <a:prstDash val="solid"/>
              <a:miter/>
            </a:ln>
            <a:effectLst>
              <a:outerShdw blurRad="190500" sx="102000" sy="102000" algn="ctr" rotWithShape="0">
                <a:prstClr val="black">
                  <a:alpha val="2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91440" rIns="0" bIns="9144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1200"/>
                </a:spcAft>
                <a:buClrTx/>
                <a:buSzTx/>
                <a:buFontTx/>
                <a:buNone/>
                <a:tabLst/>
                <a:defRPr/>
              </a:pPr>
              <a:r>
                <a:rPr kumimoji="0" lang="en-US" sz="1600" b="0" i="0" u="none" strike="noStrike" kern="1200" cap="none" spc="0" normalizeH="0" baseline="0" noProof="0" dirty="0">
                  <a:ln>
                    <a:noFill/>
                  </a:ln>
                  <a:solidFill>
                    <a:srgbClr val="1A1A1A"/>
                  </a:solidFill>
                  <a:effectLst/>
                  <a:uLnTx/>
                  <a:uFillTx/>
                  <a:latin typeface="Segoe UI Semibold"/>
                  <a:ea typeface="Segoe UI Symbol"/>
                  <a:cs typeface="+mn-cs"/>
                </a:rPr>
                <a:t>Any cloud or edge infrastructure</a:t>
              </a:r>
            </a:p>
          </p:txBody>
        </p:sp>
        <p:grpSp>
          <p:nvGrpSpPr>
            <p:cNvPr id="147" name="Group 146">
              <a:extLst>
                <a:ext uri="{FF2B5EF4-FFF2-40B4-BE49-F238E27FC236}">
                  <a16:creationId xmlns:a16="http://schemas.microsoft.com/office/drawing/2014/main" id="{991D2FA3-0BE8-1211-4985-DC227C54FF08}"/>
                </a:ext>
              </a:extLst>
            </p:cNvPr>
            <p:cNvGrpSpPr/>
            <p:nvPr/>
          </p:nvGrpSpPr>
          <p:grpSpPr>
            <a:xfrm>
              <a:off x="819194" y="5711142"/>
              <a:ext cx="10593353" cy="717549"/>
              <a:chOff x="819194" y="5711142"/>
              <a:chExt cx="10593353" cy="717549"/>
            </a:xfrm>
          </p:grpSpPr>
          <p:pic>
            <p:nvPicPr>
              <p:cNvPr id="149" name="Picture 2" descr="Image result for aws logo">
                <a:extLst>
                  <a:ext uri="{FF2B5EF4-FFF2-40B4-BE49-F238E27FC236}">
                    <a16:creationId xmlns:a16="http://schemas.microsoft.com/office/drawing/2014/main" id="{0C15ADE7-B2F4-D15F-C4D3-059A08C61C83}"/>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3194715" y="5849089"/>
                <a:ext cx="616982" cy="441653"/>
              </a:xfrm>
              <a:prstGeom prst="rect">
                <a:avLst/>
              </a:prstGeom>
              <a:noFill/>
              <a:extLst>
                <a:ext uri="{909E8E84-426E-40DD-AFC4-6F175D3DCCD1}">
                  <a14:hiddenFill xmlns:a14="http://schemas.microsoft.com/office/drawing/2010/main">
                    <a:solidFill>
                      <a:srgbClr val="FFFFFF"/>
                    </a:solidFill>
                  </a14:hiddenFill>
                </a:ext>
              </a:extLst>
            </p:spPr>
          </p:pic>
          <p:pic>
            <p:nvPicPr>
              <p:cNvPr id="151" name="Picture 4">
                <a:extLst>
                  <a:ext uri="{FF2B5EF4-FFF2-40B4-BE49-F238E27FC236}">
                    <a16:creationId xmlns:a16="http://schemas.microsoft.com/office/drawing/2014/main" id="{2DE7C64F-9308-94D6-E944-EA9A656BFDA1}"/>
                  </a:ext>
                </a:extLst>
              </p:cNvPr>
              <p:cNvPicPr>
                <a:picLocks noChangeAspect="1" noChangeArrowheads="1"/>
              </p:cNvPicPr>
              <p:nvPr/>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rcRect/>
              <a:stretch/>
            </p:blipFill>
            <p:spPr bwMode="auto">
              <a:xfrm>
                <a:off x="9853647" y="5983792"/>
                <a:ext cx="1558900" cy="241153"/>
              </a:xfrm>
              <a:prstGeom prst="rect">
                <a:avLst/>
              </a:prstGeom>
              <a:noFill/>
              <a:extLst>
                <a:ext uri="{909E8E84-426E-40DD-AFC4-6F175D3DCCD1}">
                  <a14:hiddenFill xmlns:a14="http://schemas.microsoft.com/office/drawing/2010/main">
                    <a:solidFill>
                      <a:srgbClr val="FFFFFF"/>
                    </a:solidFill>
                  </a14:hiddenFill>
                </a:ext>
              </a:extLst>
            </p:spPr>
          </p:pic>
          <p:pic>
            <p:nvPicPr>
              <p:cNvPr id="152" name="Picture 2" descr="See the source image">
                <a:extLst>
                  <a:ext uri="{FF2B5EF4-FFF2-40B4-BE49-F238E27FC236}">
                    <a16:creationId xmlns:a16="http://schemas.microsoft.com/office/drawing/2014/main" id="{60020F23-9874-23C3-5CA1-C33F4F80EF27}"/>
                  </a:ext>
                </a:extLst>
              </p:cNvPr>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8157541" y="5924654"/>
                <a:ext cx="1520584" cy="366088"/>
              </a:xfrm>
              <a:prstGeom prst="rect">
                <a:avLst/>
              </a:prstGeom>
              <a:noFill/>
              <a:extLst>
                <a:ext uri="{909E8E84-426E-40DD-AFC4-6F175D3DCCD1}">
                  <a14:hiddenFill xmlns:a14="http://schemas.microsoft.com/office/drawing/2010/main">
                    <a:solidFill>
                      <a:srgbClr val="FFFFFF"/>
                    </a:solidFill>
                  </a14:hiddenFill>
                </a:ext>
              </a:extLst>
            </p:spPr>
          </p:pic>
          <p:pic>
            <p:nvPicPr>
              <p:cNvPr id="153" name="Picture 152" descr="A picture containing drawing&#10;&#10;Description automatically generated">
                <a:extLst>
                  <a:ext uri="{FF2B5EF4-FFF2-40B4-BE49-F238E27FC236}">
                    <a16:creationId xmlns:a16="http://schemas.microsoft.com/office/drawing/2014/main" id="{75088EF9-C8B6-B76E-F02C-DB29E33438EF}"/>
                  </a:ext>
                </a:extLst>
              </p:cNvPr>
              <p:cNvPicPr>
                <a:picLocks noChangeAspect="1"/>
              </p:cNvPicPr>
              <p:nvPr/>
            </p:nvPicPr>
            <p:blipFill>
              <a:blip r:embed="rId27"/>
              <a:stretch>
                <a:fillRect/>
              </a:stretch>
            </p:blipFill>
            <p:spPr>
              <a:xfrm>
                <a:off x="819194" y="5711142"/>
                <a:ext cx="2169401" cy="717549"/>
              </a:xfrm>
              <a:prstGeom prst="rect">
                <a:avLst/>
              </a:prstGeom>
            </p:spPr>
          </p:pic>
        </p:grpSp>
      </p:grpSp>
    </p:spTree>
    <p:extLst>
      <p:ext uri="{BB962C8B-B14F-4D97-AF65-F5344CB8AC3E}">
        <p14:creationId xmlns:p14="http://schemas.microsoft.com/office/powerpoint/2010/main" val="2217808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3"/>
                                        </p:tgtEl>
                                        <p:attrNameLst>
                                          <p:attrName>style.visibility</p:attrName>
                                        </p:attrNameLst>
                                      </p:cBhvr>
                                      <p:to>
                                        <p:strVal val="visible"/>
                                      </p:to>
                                    </p:set>
                                    <p:animEffect transition="in" filter="fade">
                                      <p:cBhvr>
                                        <p:cTn id="7" dur="500"/>
                                        <p:tgtEl>
                                          <p:spTgt spid="293"/>
                                        </p:tgtEl>
                                      </p:cBhvr>
                                    </p:animEffect>
                                  </p:childTnLst>
                                </p:cTn>
                              </p:par>
                              <p:par>
                                <p:cTn id="8" presetID="42" presetClass="path" presetSubtype="0" decel="100000" fill="hold" nodeType="withEffect">
                                  <p:stCondLst>
                                    <p:cond delay="0"/>
                                  </p:stCondLst>
                                  <p:childTnLst>
                                    <p:animMotion origin="layout" path="M -3.75E-6 1.85185E-6 L -3.75E-6 0.03773 " pathEditMode="relative" rAng="0" ptsTypes="AA">
                                      <p:cBhvr>
                                        <p:cTn id="9" dur="750" spd="-100000" fill="hold"/>
                                        <p:tgtEl>
                                          <p:spTgt spid="293"/>
                                        </p:tgtEl>
                                        <p:attrNameLst>
                                          <p:attrName>ppt_x</p:attrName>
                                          <p:attrName>ppt_y</p:attrName>
                                        </p:attrNameLst>
                                      </p:cBhvr>
                                      <p:rCtr x="0" y="1875"/>
                                    </p:animMotion>
                                  </p:childTnLst>
                                </p:cTn>
                              </p:par>
                            </p:childTnLst>
                          </p:cTn>
                        </p:par>
                        <p:par>
                          <p:cTn id="10" fill="hold">
                            <p:stCondLst>
                              <p:cond delay="750"/>
                            </p:stCondLst>
                            <p:childTnLst>
                              <p:par>
                                <p:cTn id="11" presetID="53" presetClass="entr" presetSubtype="16" fill="hold" nodeType="afterEffect">
                                  <p:stCondLst>
                                    <p:cond delay="0"/>
                                  </p:stCondLst>
                                  <p:childTnLst>
                                    <p:set>
                                      <p:cBhvr>
                                        <p:cTn id="12" dur="1" fill="hold">
                                          <p:stCondLst>
                                            <p:cond delay="0"/>
                                          </p:stCondLst>
                                        </p:cTn>
                                        <p:tgtEl>
                                          <p:spTgt spid="294"/>
                                        </p:tgtEl>
                                        <p:attrNameLst>
                                          <p:attrName>style.visibility</p:attrName>
                                        </p:attrNameLst>
                                      </p:cBhvr>
                                      <p:to>
                                        <p:strVal val="visible"/>
                                      </p:to>
                                    </p:set>
                                    <p:anim calcmode="lin" valueType="num">
                                      <p:cBhvr>
                                        <p:cTn id="13" dur="500" fill="hold"/>
                                        <p:tgtEl>
                                          <p:spTgt spid="294"/>
                                        </p:tgtEl>
                                        <p:attrNameLst>
                                          <p:attrName>ppt_w</p:attrName>
                                        </p:attrNameLst>
                                      </p:cBhvr>
                                      <p:tavLst>
                                        <p:tav tm="0">
                                          <p:val>
                                            <p:fltVal val="0"/>
                                          </p:val>
                                        </p:tav>
                                        <p:tav tm="100000">
                                          <p:val>
                                            <p:strVal val="#ppt_w"/>
                                          </p:val>
                                        </p:tav>
                                      </p:tavLst>
                                    </p:anim>
                                    <p:anim calcmode="lin" valueType="num">
                                      <p:cBhvr>
                                        <p:cTn id="14" dur="500" fill="hold"/>
                                        <p:tgtEl>
                                          <p:spTgt spid="294"/>
                                        </p:tgtEl>
                                        <p:attrNameLst>
                                          <p:attrName>ppt_h</p:attrName>
                                        </p:attrNameLst>
                                      </p:cBhvr>
                                      <p:tavLst>
                                        <p:tav tm="0">
                                          <p:val>
                                            <p:fltVal val="0"/>
                                          </p:val>
                                        </p:tav>
                                        <p:tav tm="100000">
                                          <p:val>
                                            <p:strVal val="#ppt_h"/>
                                          </p:val>
                                        </p:tav>
                                      </p:tavLst>
                                    </p:anim>
                                    <p:animEffect transition="in" filter="fade">
                                      <p:cBhvr>
                                        <p:cTn id="15" dur="500"/>
                                        <p:tgtEl>
                                          <p:spTgt spid="294"/>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254"/>
                                        </p:tgtEl>
                                        <p:attrNameLst>
                                          <p:attrName>style.visibility</p:attrName>
                                        </p:attrNameLst>
                                      </p:cBhvr>
                                      <p:to>
                                        <p:strVal val="visible"/>
                                      </p:to>
                                    </p:set>
                                    <p:anim calcmode="lin" valueType="num">
                                      <p:cBhvr>
                                        <p:cTn id="20" dur="500" fill="hold"/>
                                        <p:tgtEl>
                                          <p:spTgt spid="254"/>
                                        </p:tgtEl>
                                        <p:attrNameLst>
                                          <p:attrName>ppt_w</p:attrName>
                                        </p:attrNameLst>
                                      </p:cBhvr>
                                      <p:tavLst>
                                        <p:tav tm="0">
                                          <p:val>
                                            <p:fltVal val="0"/>
                                          </p:val>
                                        </p:tav>
                                        <p:tav tm="100000">
                                          <p:val>
                                            <p:strVal val="#ppt_w"/>
                                          </p:val>
                                        </p:tav>
                                      </p:tavLst>
                                    </p:anim>
                                    <p:anim calcmode="lin" valueType="num">
                                      <p:cBhvr>
                                        <p:cTn id="21" dur="500" fill="hold"/>
                                        <p:tgtEl>
                                          <p:spTgt spid="254"/>
                                        </p:tgtEl>
                                        <p:attrNameLst>
                                          <p:attrName>ppt_h</p:attrName>
                                        </p:attrNameLst>
                                      </p:cBhvr>
                                      <p:tavLst>
                                        <p:tav tm="0">
                                          <p:val>
                                            <p:fltVal val="0"/>
                                          </p:val>
                                        </p:tav>
                                        <p:tav tm="100000">
                                          <p:val>
                                            <p:strVal val="#ppt_h"/>
                                          </p:val>
                                        </p:tav>
                                      </p:tavLst>
                                    </p:anim>
                                    <p:animEffect transition="in" filter="fade">
                                      <p:cBhvr>
                                        <p:cTn id="22" dur="500"/>
                                        <p:tgtEl>
                                          <p:spTgt spid="254"/>
                                        </p:tgtEl>
                                      </p:cBhvr>
                                    </p:animEffect>
                                  </p:childTnLst>
                                </p:cTn>
                              </p:par>
                            </p:childTnLst>
                          </p:cTn>
                        </p:par>
                        <p:par>
                          <p:cTn id="23" fill="hold">
                            <p:stCondLst>
                              <p:cond delay="500"/>
                            </p:stCondLst>
                            <p:childTnLst>
                              <p:par>
                                <p:cTn id="24" presetID="22" presetClass="entr" presetSubtype="1" fill="hold" nodeType="afterEffect">
                                  <p:stCondLst>
                                    <p:cond delay="0"/>
                                  </p:stCondLst>
                                  <p:childTnLst>
                                    <p:set>
                                      <p:cBhvr>
                                        <p:cTn id="25" dur="1" fill="hold">
                                          <p:stCondLst>
                                            <p:cond delay="0"/>
                                          </p:stCondLst>
                                        </p:cTn>
                                        <p:tgtEl>
                                          <p:spTgt spid="252"/>
                                        </p:tgtEl>
                                        <p:attrNameLst>
                                          <p:attrName>style.visibility</p:attrName>
                                        </p:attrNameLst>
                                      </p:cBhvr>
                                      <p:to>
                                        <p:strVal val="visible"/>
                                      </p:to>
                                    </p:set>
                                    <p:animEffect transition="in" filter="wipe(up)">
                                      <p:cBhvr>
                                        <p:cTn id="26" dur="500"/>
                                        <p:tgtEl>
                                          <p:spTgt spid="252"/>
                                        </p:tgtEl>
                                      </p:cBhvr>
                                    </p:animEffect>
                                  </p:childTnLst>
                                </p:cTn>
                              </p:par>
                            </p:childTnLst>
                          </p:cTn>
                        </p:par>
                        <p:par>
                          <p:cTn id="27" fill="hold">
                            <p:stCondLst>
                              <p:cond delay="1000"/>
                            </p:stCondLst>
                            <p:childTnLst>
                              <p:par>
                                <p:cTn id="28" presetID="53" presetClass="entr" presetSubtype="16"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par>
                                <p:cTn id="33" presetID="53" presetClass="entr" presetSubtype="16" fill="hold" nodeType="withEffect">
                                  <p:stCondLst>
                                    <p:cond delay="0"/>
                                  </p:stCondLst>
                                  <p:childTnLst>
                                    <p:set>
                                      <p:cBhvr>
                                        <p:cTn id="34" dur="1" fill="hold">
                                          <p:stCondLst>
                                            <p:cond delay="0"/>
                                          </p:stCondLst>
                                        </p:cTn>
                                        <p:tgtEl>
                                          <p:spTgt spid="97"/>
                                        </p:tgtEl>
                                        <p:attrNameLst>
                                          <p:attrName>style.visibility</p:attrName>
                                        </p:attrNameLst>
                                      </p:cBhvr>
                                      <p:to>
                                        <p:strVal val="visible"/>
                                      </p:to>
                                    </p:set>
                                    <p:anim calcmode="lin" valueType="num">
                                      <p:cBhvr>
                                        <p:cTn id="35" dur="500" fill="hold"/>
                                        <p:tgtEl>
                                          <p:spTgt spid="97"/>
                                        </p:tgtEl>
                                        <p:attrNameLst>
                                          <p:attrName>ppt_w</p:attrName>
                                        </p:attrNameLst>
                                      </p:cBhvr>
                                      <p:tavLst>
                                        <p:tav tm="0">
                                          <p:val>
                                            <p:fltVal val="0"/>
                                          </p:val>
                                        </p:tav>
                                        <p:tav tm="100000">
                                          <p:val>
                                            <p:strVal val="#ppt_w"/>
                                          </p:val>
                                        </p:tav>
                                      </p:tavLst>
                                    </p:anim>
                                    <p:anim calcmode="lin" valueType="num">
                                      <p:cBhvr>
                                        <p:cTn id="36" dur="500" fill="hold"/>
                                        <p:tgtEl>
                                          <p:spTgt spid="97"/>
                                        </p:tgtEl>
                                        <p:attrNameLst>
                                          <p:attrName>ppt_h</p:attrName>
                                        </p:attrNameLst>
                                      </p:cBhvr>
                                      <p:tavLst>
                                        <p:tav tm="0">
                                          <p:val>
                                            <p:fltVal val="0"/>
                                          </p:val>
                                        </p:tav>
                                        <p:tav tm="100000">
                                          <p:val>
                                            <p:strVal val="#ppt_h"/>
                                          </p:val>
                                        </p:tav>
                                      </p:tavLst>
                                    </p:anim>
                                    <p:animEffect transition="in" filter="fade">
                                      <p:cBhvr>
                                        <p:cTn id="37" dur="500"/>
                                        <p:tgtEl>
                                          <p:spTgt spid="97"/>
                                        </p:tgtEl>
                                      </p:cBhvr>
                                    </p:animEffect>
                                  </p:childTnLst>
                                </p:cTn>
                              </p:par>
                              <p:par>
                                <p:cTn id="38" presetID="53" presetClass="entr" presetSubtype="16" fill="hold" nodeType="withEffect">
                                  <p:stCondLst>
                                    <p:cond delay="0"/>
                                  </p:stCondLst>
                                  <p:childTnLst>
                                    <p:set>
                                      <p:cBhvr>
                                        <p:cTn id="39" dur="1" fill="hold">
                                          <p:stCondLst>
                                            <p:cond delay="0"/>
                                          </p:stCondLst>
                                        </p:cTn>
                                        <p:tgtEl>
                                          <p:spTgt spid="232"/>
                                        </p:tgtEl>
                                        <p:attrNameLst>
                                          <p:attrName>style.visibility</p:attrName>
                                        </p:attrNameLst>
                                      </p:cBhvr>
                                      <p:to>
                                        <p:strVal val="visible"/>
                                      </p:to>
                                    </p:set>
                                    <p:anim calcmode="lin" valueType="num">
                                      <p:cBhvr>
                                        <p:cTn id="40" dur="500" fill="hold"/>
                                        <p:tgtEl>
                                          <p:spTgt spid="232"/>
                                        </p:tgtEl>
                                        <p:attrNameLst>
                                          <p:attrName>ppt_w</p:attrName>
                                        </p:attrNameLst>
                                      </p:cBhvr>
                                      <p:tavLst>
                                        <p:tav tm="0">
                                          <p:val>
                                            <p:fltVal val="0"/>
                                          </p:val>
                                        </p:tav>
                                        <p:tav tm="100000">
                                          <p:val>
                                            <p:strVal val="#ppt_w"/>
                                          </p:val>
                                        </p:tav>
                                      </p:tavLst>
                                    </p:anim>
                                    <p:anim calcmode="lin" valueType="num">
                                      <p:cBhvr>
                                        <p:cTn id="41" dur="500" fill="hold"/>
                                        <p:tgtEl>
                                          <p:spTgt spid="232"/>
                                        </p:tgtEl>
                                        <p:attrNameLst>
                                          <p:attrName>ppt_h</p:attrName>
                                        </p:attrNameLst>
                                      </p:cBhvr>
                                      <p:tavLst>
                                        <p:tav tm="0">
                                          <p:val>
                                            <p:fltVal val="0"/>
                                          </p:val>
                                        </p:tav>
                                        <p:tav tm="100000">
                                          <p:val>
                                            <p:strVal val="#ppt_h"/>
                                          </p:val>
                                        </p:tav>
                                      </p:tavLst>
                                    </p:anim>
                                    <p:animEffect transition="in" filter="fade">
                                      <p:cBhvr>
                                        <p:cTn id="42" dur="500"/>
                                        <p:tgtEl>
                                          <p:spTgt spid="232"/>
                                        </p:tgtEl>
                                      </p:cBhvr>
                                    </p:animEffect>
                                  </p:childTnLst>
                                </p:cTn>
                              </p:par>
                              <p:par>
                                <p:cTn id="43" presetID="53" presetClass="entr" presetSubtype="16" fill="hold" nodeType="withEffect">
                                  <p:stCondLst>
                                    <p:cond delay="0"/>
                                  </p:stCondLst>
                                  <p:childTnLst>
                                    <p:set>
                                      <p:cBhvr>
                                        <p:cTn id="44" dur="1" fill="hold">
                                          <p:stCondLst>
                                            <p:cond delay="0"/>
                                          </p:stCondLst>
                                        </p:cTn>
                                        <p:tgtEl>
                                          <p:spTgt spid="233"/>
                                        </p:tgtEl>
                                        <p:attrNameLst>
                                          <p:attrName>style.visibility</p:attrName>
                                        </p:attrNameLst>
                                      </p:cBhvr>
                                      <p:to>
                                        <p:strVal val="visible"/>
                                      </p:to>
                                    </p:set>
                                    <p:anim calcmode="lin" valueType="num">
                                      <p:cBhvr>
                                        <p:cTn id="45" dur="500" fill="hold"/>
                                        <p:tgtEl>
                                          <p:spTgt spid="233"/>
                                        </p:tgtEl>
                                        <p:attrNameLst>
                                          <p:attrName>ppt_w</p:attrName>
                                        </p:attrNameLst>
                                      </p:cBhvr>
                                      <p:tavLst>
                                        <p:tav tm="0">
                                          <p:val>
                                            <p:fltVal val="0"/>
                                          </p:val>
                                        </p:tav>
                                        <p:tav tm="100000">
                                          <p:val>
                                            <p:strVal val="#ppt_w"/>
                                          </p:val>
                                        </p:tav>
                                      </p:tavLst>
                                    </p:anim>
                                    <p:anim calcmode="lin" valueType="num">
                                      <p:cBhvr>
                                        <p:cTn id="46" dur="500" fill="hold"/>
                                        <p:tgtEl>
                                          <p:spTgt spid="233"/>
                                        </p:tgtEl>
                                        <p:attrNameLst>
                                          <p:attrName>ppt_h</p:attrName>
                                        </p:attrNameLst>
                                      </p:cBhvr>
                                      <p:tavLst>
                                        <p:tav tm="0">
                                          <p:val>
                                            <p:fltVal val="0"/>
                                          </p:val>
                                        </p:tav>
                                        <p:tav tm="100000">
                                          <p:val>
                                            <p:strVal val="#ppt_h"/>
                                          </p:val>
                                        </p:tav>
                                      </p:tavLst>
                                    </p:anim>
                                    <p:animEffect transition="in" filter="fade">
                                      <p:cBhvr>
                                        <p:cTn id="47" dur="500"/>
                                        <p:tgtEl>
                                          <p:spTgt spid="233"/>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42" fill="hold"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barn(outHorizontal)">
                                      <p:cBhvr>
                                        <p:cTn id="52" dur="500"/>
                                        <p:tgtEl>
                                          <p:spTgt spid="16"/>
                                        </p:tgtEl>
                                      </p:cBhvr>
                                    </p:animEffect>
                                  </p:childTnLst>
                                </p:cTn>
                              </p:par>
                              <p:par>
                                <p:cTn id="53" presetID="16" presetClass="entr" presetSubtype="42" fill="hold" nodeType="withEffect">
                                  <p:stCondLst>
                                    <p:cond delay="0"/>
                                  </p:stCondLst>
                                  <p:childTnLst>
                                    <p:set>
                                      <p:cBhvr>
                                        <p:cTn id="54" dur="1" fill="hold">
                                          <p:stCondLst>
                                            <p:cond delay="0"/>
                                          </p:stCondLst>
                                        </p:cTn>
                                        <p:tgtEl>
                                          <p:spTgt spid="1027"/>
                                        </p:tgtEl>
                                        <p:attrNameLst>
                                          <p:attrName>style.visibility</p:attrName>
                                        </p:attrNameLst>
                                      </p:cBhvr>
                                      <p:to>
                                        <p:strVal val="visible"/>
                                      </p:to>
                                    </p:set>
                                    <p:animEffect transition="in" filter="barn(outHorizontal)">
                                      <p:cBhvr>
                                        <p:cTn id="55" dur="500"/>
                                        <p:tgtEl>
                                          <p:spTgt spid="1027"/>
                                        </p:tgtEl>
                                      </p:cBhvr>
                                    </p:animEffect>
                                  </p:childTnLst>
                                </p:cTn>
                              </p:par>
                              <p:par>
                                <p:cTn id="56" presetID="16" presetClass="entr" presetSubtype="42" fill="hold" nodeType="withEffect">
                                  <p:stCondLst>
                                    <p:cond delay="0"/>
                                  </p:stCondLst>
                                  <p:childTnLst>
                                    <p:set>
                                      <p:cBhvr>
                                        <p:cTn id="57" dur="1" fill="hold">
                                          <p:stCondLst>
                                            <p:cond delay="0"/>
                                          </p:stCondLst>
                                        </p:cTn>
                                        <p:tgtEl>
                                          <p:spTgt spid="1033"/>
                                        </p:tgtEl>
                                        <p:attrNameLst>
                                          <p:attrName>style.visibility</p:attrName>
                                        </p:attrNameLst>
                                      </p:cBhvr>
                                      <p:to>
                                        <p:strVal val="visible"/>
                                      </p:to>
                                    </p:set>
                                    <p:animEffect transition="in" filter="barn(outHorizontal)">
                                      <p:cBhvr>
                                        <p:cTn id="58" dur="500"/>
                                        <p:tgtEl>
                                          <p:spTgt spid="1033"/>
                                        </p:tgtEl>
                                      </p:cBhvr>
                                    </p:animEffect>
                                  </p:childTnLst>
                                </p:cTn>
                              </p:par>
                              <p:par>
                                <p:cTn id="59" presetID="16" presetClass="entr" presetSubtype="42" fill="hold" nodeType="withEffect">
                                  <p:stCondLst>
                                    <p:cond delay="0"/>
                                  </p:stCondLst>
                                  <p:childTnLst>
                                    <p:set>
                                      <p:cBhvr>
                                        <p:cTn id="60" dur="1" fill="hold">
                                          <p:stCondLst>
                                            <p:cond delay="0"/>
                                          </p:stCondLst>
                                        </p:cTn>
                                        <p:tgtEl>
                                          <p:spTgt spid="1030"/>
                                        </p:tgtEl>
                                        <p:attrNameLst>
                                          <p:attrName>style.visibility</p:attrName>
                                        </p:attrNameLst>
                                      </p:cBhvr>
                                      <p:to>
                                        <p:strVal val="visible"/>
                                      </p:to>
                                    </p:set>
                                    <p:animEffect transition="in" filter="barn(outHorizontal)">
                                      <p:cBhvr>
                                        <p:cTn id="61" dur="500"/>
                                        <p:tgtEl>
                                          <p:spTgt spid="1030"/>
                                        </p:tgtEl>
                                      </p:cBhvr>
                                    </p:animEffect>
                                  </p:childTnLst>
                                </p:cTn>
                              </p:par>
                              <p:par>
                                <p:cTn id="62" presetID="10" presetClass="entr" presetSubtype="0" fill="hold" grpId="0" nodeType="withEffect">
                                  <p:stCondLst>
                                    <p:cond delay="250"/>
                                  </p:stCondLst>
                                  <p:childTnLst>
                                    <p:set>
                                      <p:cBhvr>
                                        <p:cTn id="63" dur="1" fill="hold">
                                          <p:stCondLst>
                                            <p:cond delay="0"/>
                                          </p:stCondLst>
                                        </p:cTn>
                                        <p:tgtEl>
                                          <p:spTgt spid="323"/>
                                        </p:tgtEl>
                                        <p:attrNameLst>
                                          <p:attrName>style.visibility</p:attrName>
                                        </p:attrNameLst>
                                      </p:cBhvr>
                                      <p:to>
                                        <p:strVal val="visible"/>
                                      </p:to>
                                    </p:set>
                                    <p:animEffect transition="in" filter="fade">
                                      <p:cBhvr>
                                        <p:cTn id="64" dur="500"/>
                                        <p:tgtEl>
                                          <p:spTgt spid="323"/>
                                        </p:tgtEl>
                                      </p:cBhvr>
                                    </p:animEffect>
                                  </p:childTnLst>
                                </p:cTn>
                              </p:par>
                              <p:par>
                                <p:cTn id="65" presetID="10" presetClass="entr" presetSubtype="0" fill="hold" grpId="0" nodeType="withEffect">
                                  <p:stCondLst>
                                    <p:cond delay="250"/>
                                  </p:stCondLst>
                                  <p:childTnLst>
                                    <p:set>
                                      <p:cBhvr>
                                        <p:cTn id="66" dur="1" fill="hold">
                                          <p:stCondLst>
                                            <p:cond delay="0"/>
                                          </p:stCondLst>
                                        </p:cTn>
                                        <p:tgtEl>
                                          <p:spTgt spid="321"/>
                                        </p:tgtEl>
                                        <p:attrNameLst>
                                          <p:attrName>style.visibility</p:attrName>
                                        </p:attrNameLst>
                                      </p:cBhvr>
                                      <p:to>
                                        <p:strVal val="visible"/>
                                      </p:to>
                                    </p:set>
                                    <p:animEffect transition="in" filter="fade">
                                      <p:cBhvr>
                                        <p:cTn id="67" dur="500"/>
                                        <p:tgtEl>
                                          <p:spTgt spid="321"/>
                                        </p:tgtEl>
                                      </p:cBhvr>
                                    </p:animEffect>
                                  </p:childTnLst>
                                </p:cTn>
                              </p:par>
                              <p:par>
                                <p:cTn id="68" presetID="10" presetClass="entr" presetSubtype="0" fill="hold" grpId="0" nodeType="withEffect">
                                  <p:stCondLst>
                                    <p:cond delay="250"/>
                                  </p:stCondLst>
                                  <p:childTnLst>
                                    <p:set>
                                      <p:cBhvr>
                                        <p:cTn id="69" dur="1" fill="hold">
                                          <p:stCondLst>
                                            <p:cond delay="0"/>
                                          </p:stCondLst>
                                        </p:cTn>
                                        <p:tgtEl>
                                          <p:spTgt spid="322"/>
                                        </p:tgtEl>
                                        <p:attrNameLst>
                                          <p:attrName>style.visibility</p:attrName>
                                        </p:attrNameLst>
                                      </p:cBhvr>
                                      <p:to>
                                        <p:strVal val="visible"/>
                                      </p:to>
                                    </p:set>
                                    <p:animEffect transition="in" filter="fade">
                                      <p:cBhvr>
                                        <p:cTn id="70" dur="500"/>
                                        <p:tgtEl>
                                          <p:spTgt spid="322"/>
                                        </p:tgtEl>
                                      </p:cBhvr>
                                    </p:animEffect>
                                  </p:childTnLst>
                                </p:cTn>
                              </p:par>
                              <p:par>
                                <p:cTn id="71" presetID="10" presetClass="entr" presetSubtype="0" fill="hold" grpId="0" nodeType="withEffect">
                                  <p:stCondLst>
                                    <p:cond delay="250"/>
                                  </p:stCondLst>
                                  <p:childTnLst>
                                    <p:set>
                                      <p:cBhvr>
                                        <p:cTn id="72" dur="1" fill="hold">
                                          <p:stCondLst>
                                            <p:cond delay="0"/>
                                          </p:stCondLst>
                                        </p:cTn>
                                        <p:tgtEl>
                                          <p:spTgt spid="324"/>
                                        </p:tgtEl>
                                        <p:attrNameLst>
                                          <p:attrName>style.visibility</p:attrName>
                                        </p:attrNameLst>
                                      </p:cBhvr>
                                      <p:to>
                                        <p:strVal val="visible"/>
                                      </p:to>
                                    </p:set>
                                    <p:animEffect transition="in" filter="fade">
                                      <p:cBhvr>
                                        <p:cTn id="73" dur="500"/>
                                        <p:tgtEl>
                                          <p:spTgt spid="324"/>
                                        </p:tgtEl>
                                      </p:cBhvr>
                                    </p:animEffect>
                                  </p:childTnLst>
                                </p:cTn>
                              </p:par>
                              <p:par>
                                <p:cTn id="74" presetID="53" presetClass="entr" presetSubtype="16" fill="hold" nodeType="withEffect">
                                  <p:stCondLst>
                                    <p:cond delay="250"/>
                                  </p:stCondLst>
                                  <p:childTnLst>
                                    <p:set>
                                      <p:cBhvr>
                                        <p:cTn id="75" dur="1" fill="hold">
                                          <p:stCondLst>
                                            <p:cond delay="0"/>
                                          </p:stCondLst>
                                        </p:cTn>
                                        <p:tgtEl>
                                          <p:spTgt spid="31"/>
                                        </p:tgtEl>
                                        <p:attrNameLst>
                                          <p:attrName>style.visibility</p:attrName>
                                        </p:attrNameLst>
                                      </p:cBhvr>
                                      <p:to>
                                        <p:strVal val="visible"/>
                                      </p:to>
                                    </p:set>
                                    <p:anim calcmode="lin" valueType="num">
                                      <p:cBhvr>
                                        <p:cTn id="76" dur="500" fill="hold"/>
                                        <p:tgtEl>
                                          <p:spTgt spid="31"/>
                                        </p:tgtEl>
                                        <p:attrNameLst>
                                          <p:attrName>ppt_w</p:attrName>
                                        </p:attrNameLst>
                                      </p:cBhvr>
                                      <p:tavLst>
                                        <p:tav tm="0">
                                          <p:val>
                                            <p:fltVal val="0"/>
                                          </p:val>
                                        </p:tav>
                                        <p:tav tm="100000">
                                          <p:val>
                                            <p:strVal val="#ppt_w"/>
                                          </p:val>
                                        </p:tav>
                                      </p:tavLst>
                                    </p:anim>
                                    <p:anim calcmode="lin" valueType="num">
                                      <p:cBhvr>
                                        <p:cTn id="77" dur="500" fill="hold"/>
                                        <p:tgtEl>
                                          <p:spTgt spid="31"/>
                                        </p:tgtEl>
                                        <p:attrNameLst>
                                          <p:attrName>ppt_h</p:attrName>
                                        </p:attrNameLst>
                                      </p:cBhvr>
                                      <p:tavLst>
                                        <p:tav tm="0">
                                          <p:val>
                                            <p:fltVal val="0"/>
                                          </p:val>
                                        </p:tav>
                                        <p:tav tm="100000">
                                          <p:val>
                                            <p:strVal val="#ppt_h"/>
                                          </p:val>
                                        </p:tav>
                                      </p:tavLst>
                                    </p:anim>
                                    <p:animEffect transition="in" filter="fade">
                                      <p:cBhvr>
                                        <p:cTn id="78" dur="500"/>
                                        <p:tgtEl>
                                          <p:spTgt spid="31"/>
                                        </p:tgtEl>
                                      </p:cBhvr>
                                    </p:animEffect>
                                  </p:childTnLst>
                                </p:cTn>
                              </p:par>
                            </p:childTnLst>
                          </p:cTn>
                        </p:par>
                      </p:childTnLst>
                    </p:cTn>
                  </p:par>
                  <p:par>
                    <p:cTn id="79" fill="hold">
                      <p:stCondLst>
                        <p:cond delay="indefinite"/>
                      </p:stCondLst>
                      <p:childTnLst>
                        <p:par>
                          <p:cTn id="80" fill="hold">
                            <p:stCondLst>
                              <p:cond delay="0"/>
                            </p:stCondLst>
                            <p:childTnLst>
                              <p:par>
                                <p:cTn id="81" presetID="53" presetClass="entr" presetSubtype="16" fill="hold" nodeType="clickEffect">
                                  <p:stCondLst>
                                    <p:cond delay="0"/>
                                  </p:stCondLst>
                                  <p:childTnLst>
                                    <p:set>
                                      <p:cBhvr>
                                        <p:cTn id="82" dur="1" fill="hold">
                                          <p:stCondLst>
                                            <p:cond delay="0"/>
                                          </p:stCondLst>
                                        </p:cTn>
                                        <p:tgtEl>
                                          <p:spTgt spid="225"/>
                                        </p:tgtEl>
                                        <p:attrNameLst>
                                          <p:attrName>style.visibility</p:attrName>
                                        </p:attrNameLst>
                                      </p:cBhvr>
                                      <p:to>
                                        <p:strVal val="visible"/>
                                      </p:to>
                                    </p:set>
                                    <p:anim calcmode="lin" valueType="num">
                                      <p:cBhvr>
                                        <p:cTn id="83" dur="500" fill="hold"/>
                                        <p:tgtEl>
                                          <p:spTgt spid="225"/>
                                        </p:tgtEl>
                                        <p:attrNameLst>
                                          <p:attrName>ppt_w</p:attrName>
                                        </p:attrNameLst>
                                      </p:cBhvr>
                                      <p:tavLst>
                                        <p:tav tm="0">
                                          <p:val>
                                            <p:fltVal val="0"/>
                                          </p:val>
                                        </p:tav>
                                        <p:tav tm="100000">
                                          <p:val>
                                            <p:strVal val="#ppt_w"/>
                                          </p:val>
                                        </p:tav>
                                      </p:tavLst>
                                    </p:anim>
                                    <p:anim calcmode="lin" valueType="num">
                                      <p:cBhvr>
                                        <p:cTn id="84" dur="500" fill="hold"/>
                                        <p:tgtEl>
                                          <p:spTgt spid="225"/>
                                        </p:tgtEl>
                                        <p:attrNameLst>
                                          <p:attrName>ppt_h</p:attrName>
                                        </p:attrNameLst>
                                      </p:cBhvr>
                                      <p:tavLst>
                                        <p:tav tm="0">
                                          <p:val>
                                            <p:fltVal val="0"/>
                                          </p:val>
                                        </p:tav>
                                        <p:tav tm="100000">
                                          <p:val>
                                            <p:strVal val="#ppt_h"/>
                                          </p:val>
                                        </p:tav>
                                      </p:tavLst>
                                    </p:anim>
                                    <p:animEffect transition="in" filter="fade">
                                      <p:cBhvr>
                                        <p:cTn id="85" dur="500"/>
                                        <p:tgtEl>
                                          <p:spTgt spid="225"/>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325"/>
                                        </p:tgtEl>
                                        <p:attrNameLst>
                                          <p:attrName>style.visibility</p:attrName>
                                        </p:attrNameLst>
                                      </p:cBhvr>
                                      <p:to>
                                        <p:strVal val="visible"/>
                                      </p:to>
                                    </p:set>
                                    <p:animEffect transition="in" filter="fade">
                                      <p:cBhvr>
                                        <p:cTn id="88" dur="500"/>
                                        <p:tgtEl>
                                          <p:spTgt spid="325"/>
                                        </p:tgtEl>
                                      </p:cBhvr>
                                    </p:animEffect>
                                  </p:childTnLst>
                                </p:cTn>
                              </p:par>
                              <p:par>
                                <p:cTn id="89" presetID="10" presetClass="entr" presetSubtype="0" fill="hold" nodeType="withEffect">
                                  <p:stCondLst>
                                    <p:cond delay="0"/>
                                  </p:stCondLst>
                                  <p:childTnLst>
                                    <p:set>
                                      <p:cBhvr>
                                        <p:cTn id="90" dur="1" fill="hold">
                                          <p:stCondLst>
                                            <p:cond delay="0"/>
                                          </p:stCondLst>
                                        </p:cTn>
                                        <p:tgtEl>
                                          <p:spTgt spid="226"/>
                                        </p:tgtEl>
                                        <p:attrNameLst>
                                          <p:attrName>style.visibility</p:attrName>
                                        </p:attrNameLst>
                                      </p:cBhvr>
                                      <p:to>
                                        <p:strVal val="visible"/>
                                      </p:to>
                                    </p:set>
                                    <p:animEffect transition="in" filter="fade">
                                      <p:cBhvr>
                                        <p:cTn id="91" dur="500"/>
                                        <p:tgtEl>
                                          <p:spTgt spid="226"/>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8" fill="hold" nodeType="clickEffect">
                                  <p:stCondLst>
                                    <p:cond delay="0"/>
                                  </p:stCondLst>
                                  <p:childTnLst>
                                    <p:set>
                                      <p:cBhvr>
                                        <p:cTn id="95" dur="1" fill="hold">
                                          <p:stCondLst>
                                            <p:cond delay="0"/>
                                          </p:stCondLst>
                                        </p:cTn>
                                        <p:tgtEl>
                                          <p:spTgt spid="140"/>
                                        </p:tgtEl>
                                        <p:attrNameLst>
                                          <p:attrName>style.visibility</p:attrName>
                                        </p:attrNameLst>
                                      </p:cBhvr>
                                      <p:to>
                                        <p:strVal val="visible"/>
                                      </p:to>
                                    </p:set>
                                    <p:animEffect transition="in" filter="wipe(left)">
                                      <p:cBhvr>
                                        <p:cTn id="96" dur="500"/>
                                        <p:tgtEl>
                                          <p:spTgt spid="140"/>
                                        </p:tgtEl>
                                      </p:cBhvr>
                                    </p:animEffect>
                                  </p:childTnLst>
                                </p:cTn>
                              </p:par>
                              <p:par>
                                <p:cTn id="97" presetID="22" presetClass="entr" presetSubtype="8" fill="hold" nodeType="withEffect">
                                  <p:stCondLst>
                                    <p:cond delay="0"/>
                                  </p:stCondLst>
                                  <p:childTnLst>
                                    <p:set>
                                      <p:cBhvr>
                                        <p:cTn id="98" dur="1" fill="hold">
                                          <p:stCondLst>
                                            <p:cond delay="0"/>
                                          </p:stCondLst>
                                        </p:cTn>
                                        <p:tgtEl>
                                          <p:spTgt spid="1086"/>
                                        </p:tgtEl>
                                        <p:attrNameLst>
                                          <p:attrName>style.visibility</p:attrName>
                                        </p:attrNameLst>
                                      </p:cBhvr>
                                      <p:to>
                                        <p:strVal val="visible"/>
                                      </p:to>
                                    </p:set>
                                    <p:animEffect transition="in" filter="wipe(left)">
                                      <p:cBhvr>
                                        <p:cTn id="99" dur="500"/>
                                        <p:tgtEl>
                                          <p:spTgt spid="1086"/>
                                        </p:tgtEl>
                                      </p:cBhvr>
                                    </p:animEffect>
                                  </p:childTnLst>
                                </p:cTn>
                              </p:par>
                            </p:childTnLst>
                          </p:cTn>
                        </p:par>
                        <p:par>
                          <p:cTn id="100" fill="hold">
                            <p:stCondLst>
                              <p:cond delay="500"/>
                            </p:stCondLst>
                            <p:childTnLst>
                              <p:par>
                                <p:cTn id="101" presetID="22" presetClass="entr" presetSubtype="8" fill="hold" nodeType="afterEffect">
                                  <p:stCondLst>
                                    <p:cond delay="0"/>
                                  </p:stCondLst>
                                  <p:childTnLst>
                                    <p:set>
                                      <p:cBhvr>
                                        <p:cTn id="102" dur="1" fill="hold">
                                          <p:stCondLst>
                                            <p:cond delay="0"/>
                                          </p:stCondLst>
                                        </p:cTn>
                                        <p:tgtEl>
                                          <p:spTgt spid="291"/>
                                        </p:tgtEl>
                                        <p:attrNameLst>
                                          <p:attrName>style.visibility</p:attrName>
                                        </p:attrNameLst>
                                      </p:cBhvr>
                                      <p:to>
                                        <p:strVal val="visible"/>
                                      </p:to>
                                    </p:set>
                                    <p:animEffect transition="in" filter="wipe(left)">
                                      <p:cBhvr>
                                        <p:cTn id="103" dur="500"/>
                                        <p:tgtEl>
                                          <p:spTgt spid="291"/>
                                        </p:tgtEl>
                                      </p:cBhvr>
                                    </p:animEffect>
                                  </p:childTnLst>
                                </p:cTn>
                              </p:par>
                              <p:par>
                                <p:cTn id="104" presetID="10" presetClass="entr" presetSubtype="0" fill="hold" grpId="0" nodeType="withEffect">
                                  <p:stCondLst>
                                    <p:cond delay="250"/>
                                  </p:stCondLst>
                                  <p:childTnLst>
                                    <p:set>
                                      <p:cBhvr>
                                        <p:cTn id="105" dur="1" fill="hold">
                                          <p:stCondLst>
                                            <p:cond delay="0"/>
                                          </p:stCondLst>
                                        </p:cTn>
                                        <p:tgtEl>
                                          <p:spTgt spid="234"/>
                                        </p:tgtEl>
                                        <p:attrNameLst>
                                          <p:attrName>style.visibility</p:attrName>
                                        </p:attrNameLst>
                                      </p:cBhvr>
                                      <p:to>
                                        <p:strVal val="visible"/>
                                      </p:to>
                                    </p:set>
                                    <p:animEffect transition="in" filter="fade">
                                      <p:cBhvr>
                                        <p:cTn id="106" dur="500"/>
                                        <p:tgtEl>
                                          <p:spTgt spid="234"/>
                                        </p:tgtEl>
                                      </p:cBhvr>
                                    </p:animEffect>
                                  </p:childTnLst>
                                </p:cTn>
                              </p:par>
                              <p:par>
                                <p:cTn id="107" presetID="10" presetClass="entr" presetSubtype="0" fill="hold" nodeType="withEffect">
                                  <p:stCondLst>
                                    <p:cond delay="0"/>
                                  </p:stCondLst>
                                  <p:childTnLst>
                                    <p:set>
                                      <p:cBhvr>
                                        <p:cTn id="108" dur="1" fill="hold">
                                          <p:stCondLst>
                                            <p:cond delay="0"/>
                                          </p:stCondLst>
                                        </p:cTn>
                                        <p:tgtEl>
                                          <p:spTgt spid="292"/>
                                        </p:tgtEl>
                                        <p:attrNameLst>
                                          <p:attrName>style.visibility</p:attrName>
                                        </p:attrNameLst>
                                      </p:cBhvr>
                                      <p:to>
                                        <p:strVal val="visible"/>
                                      </p:to>
                                    </p:set>
                                    <p:animEffect transition="in" filter="fade">
                                      <p:cBhvr>
                                        <p:cTn id="109" dur="500"/>
                                        <p:tgtEl>
                                          <p:spTgt spid="292"/>
                                        </p:tgtEl>
                                      </p:cBhvr>
                                    </p:animEffect>
                                  </p:childTnLst>
                                </p:cTn>
                              </p:par>
                              <p:par>
                                <p:cTn id="110" presetID="42" presetClass="path" presetSubtype="0" decel="100000" fill="hold" nodeType="withEffect">
                                  <p:stCondLst>
                                    <p:cond delay="0"/>
                                  </p:stCondLst>
                                  <p:childTnLst>
                                    <p:animMotion origin="layout" path="M -3.75E-6 1.85185E-6 L -3.75E-6 0.03773 " pathEditMode="relative" rAng="0" ptsTypes="AA">
                                      <p:cBhvr>
                                        <p:cTn id="111" dur="750" spd="-100000" fill="hold"/>
                                        <p:tgtEl>
                                          <p:spTgt spid="292"/>
                                        </p:tgtEl>
                                        <p:attrNameLst>
                                          <p:attrName>ppt_x</p:attrName>
                                          <p:attrName>ppt_y</p:attrName>
                                        </p:attrNameLst>
                                      </p:cBhvr>
                                      <p:rCtr x="0" y="1875"/>
                                    </p:animMotion>
                                  </p:childTnLst>
                                </p:cTn>
                              </p:par>
                              <p:par>
                                <p:cTn id="112" presetID="10" presetClass="entr" presetSubtype="0" fill="hold" nodeType="withEffect">
                                  <p:stCondLst>
                                    <p:cond delay="0"/>
                                  </p:stCondLst>
                                  <p:childTnLst>
                                    <p:set>
                                      <p:cBhvr>
                                        <p:cTn id="113" dur="1" fill="hold">
                                          <p:stCondLst>
                                            <p:cond delay="0"/>
                                          </p:stCondLst>
                                        </p:cTn>
                                        <p:tgtEl>
                                          <p:spTgt spid="144"/>
                                        </p:tgtEl>
                                        <p:attrNameLst>
                                          <p:attrName>style.visibility</p:attrName>
                                        </p:attrNameLst>
                                      </p:cBhvr>
                                      <p:to>
                                        <p:strVal val="visible"/>
                                      </p:to>
                                    </p:set>
                                    <p:animEffect transition="in" filter="fade">
                                      <p:cBhvr>
                                        <p:cTn id="114" dur="500"/>
                                        <p:tgtEl>
                                          <p:spTgt spid="144"/>
                                        </p:tgtEl>
                                      </p:cBhvr>
                                    </p:animEffect>
                                  </p:childTnLst>
                                </p:cTn>
                              </p:par>
                              <p:par>
                                <p:cTn id="115" presetID="42" presetClass="path" presetSubtype="0" decel="100000" fill="hold" nodeType="withEffect">
                                  <p:stCondLst>
                                    <p:cond delay="0"/>
                                  </p:stCondLst>
                                  <p:childTnLst>
                                    <p:animMotion origin="layout" path="M -3.33333E-6 0 L -3.33333E-6 0.02569 " pathEditMode="relative" rAng="0" ptsTypes="AA">
                                      <p:cBhvr>
                                        <p:cTn id="116" dur="500" spd="-100000" fill="hold"/>
                                        <p:tgtEl>
                                          <p:spTgt spid="144"/>
                                        </p:tgtEl>
                                        <p:attrNameLst>
                                          <p:attrName>ppt_x</p:attrName>
                                          <p:attrName>ppt_y</p:attrName>
                                        </p:attrNameLst>
                                      </p:cBhvr>
                                      <p:rCtr x="0" y="127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4" grpId="0"/>
      <p:bldP spid="321" grpId="0"/>
      <p:bldP spid="322" grpId="0"/>
      <p:bldP spid="323" grpId="0"/>
      <p:bldP spid="324" grpId="0"/>
      <p:bldP spid="32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DB0D0F-206E-4986-82DD-CCB42FDA5FF4}"/>
              </a:ext>
            </a:extLst>
          </p:cNvPr>
          <p:cNvSpPr>
            <a:spLocks noGrp="1"/>
          </p:cNvSpPr>
          <p:nvPr>
            <p:ph type="title"/>
          </p:nvPr>
        </p:nvSpPr>
        <p:spPr>
          <a:xfrm>
            <a:off x="393075" y="263015"/>
            <a:ext cx="4688673" cy="498598"/>
          </a:xfrm>
        </p:spPr>
        <p:txBody>
          <a:bodyPr/>
          <a:lstStyle/>
          <a:p>
            <a:r>
              <a:rPr lang="en-US" dirty="0">
                <a:solidFill>
                  <a:schemeClr val="tx1"/>
                </a:solidFill>
              </a:rPr>
              <a:t>Questions?</a:t>
            </a:r>
          </a:p>
        </p:txBody>
      </p:sp>
      <p:sp>
        <p:nvSpPr>
          <p:cNvPr id="15" name="TextBox 14">
            <a:extLst>
              <a:ext uri="{FF2B5EF4-FFF2-40B4-BE49-F238E27FC236}">
                <a16:creationId xmlns:a16="http://schemas.microsoft.com/office/drawing/2014/main" id="{FDD76AFE-5554-4672-A39C-3B1E295AFE95}"/>
              </a:ext>
            </a:extLst>
          </p:cNvPr>
          <p:cNvSpPr txBox="1"/>
          <p:nvPr/>
        </p:nvSpPr>
        <p:spPr>
          <a:xfrm>
            <a:off x="2737411" y="903369"/>
            <a:ext cx="10422131" cy="7971413"/>
          </a:xfrm>
          <a:prstGeom prst="rect">
            <a:avLst/>
          </a:prstGeom>
          <a:noFill/>
        </p:spPr>
        <p:txBody>
          <a:bodyPr wrap="square" lIns="0" tIns="0" rIns="0" bIns="0">
            <a:spAutoFit/>
          </a:bodyPr>
          <a:lstStyle/>
          <a:p>
            <a:pPr>
              <a:spcAft>
                <a:spcPts val="800"/>
              </a:spcAft>
            </a:pPr>
            <a:endParaRPr lang="en-US" sz="2800" spc="-50" dirty="0">
              <a:ln w="3175">
                <a:noFill/>
              </a:ln>
              <a:latin typeface="+mj-lt"/>
              <a:cs typeface="Segoe UI" pitchFamily="34" charset="0"/>
            </a:endParaRPr>
          </a:p>
          <a:p>
            <a:pPr>
              <a:spcAft>
                <a:spcPts val="800"/>
              </a:spcAft>
            </a:pPr>
            <a:r>
              <a:rPr lang="en-US" sz="2800" spc="-50" dirty="0">
                <a:ln w="3175">
                  <a:noFill/>
                </a:ln>
                <a:latin typeface="+mj-lt"/>
                <a:cs typeface="Segoe UI" pitchFamily="34" charset="0"/>
              </a:rPr>
              <a:t>Get started at </a:t>
            </a:r>
            <a:r>
              <a:rPr lang="en-US" sz="2800" spc="-50" dirty="0">
                <a:ln w="3175">
                  <a:noFill/>
                </a:ln>
                <a:solidFill>
                  <a:schemeClr val="accent1"/>
                </a:solidFill>
                <a:latin typeface="+mj-lt"/>
                <a:cs typeface="Segoe UI" pitchFamily="34" charset="0"/>
              </a:rPr>
              <a:t>http://</a:t>
            </a:r>
            <a:r>
              <a:rPr lang="en-US" sz="2800" spc="-50" dirty="0" err="1">
                <a:ln w="3175">
                  <a:noFill/>
                </a:ln>
                <a:solidFill>
                  <a:schemeClr val="accent1"/>
                </a:solidFill>
                <a:latin typeface="+mj-lt"/>
                <a:cs typeface="Segoe UI" pitchFamily="34" charset="0"/>
              </a:rPr>
              <a:t>dapr.io</a:t>
            </a:r>
            <a:endParaRPr lang="en-US" sz="2800" spc="-50" dirty="0">
              <a:ln w="3175">
                <a:noFill/>
              </a:ln>
              <a:solidFill>
                <a:schemeClr val="accent1"/>
              </a:solidFill>
              <a:latin typeface="+mj-lt"/>
              <a:cs typeface="Segoe UI" pitchFamily="34" charset="0"/>
            </a:endParaRPr>
          </a:p>
          <a:p>
            <a:pPr>
              <a:spcAft>
                <a:spcPts val="800"/>
              </a:spcAft>
            </a:pPr>
            <a:endParaRPr lang="en-US" sz="2800" spc="-50" dirty="0">
              <a:ln w="3175">
                <a:noFill/>
              </a:ln>
              <a:latin typeface="+mj-lt"/>
              <a:cs typeface="Segoe UI" pitchFamily="34" charset="0"/>
            </a:endParaRPr>
          </a:p>
          <a:p>
            <a:pPr>
              <a:spcAft>
                <a:spcPts val="800"/>
              </a:spcAft>
            </a:pPr>
            <a:r>
              <a:rPr lang="en-US" sz="2800" spc="-50" dirty="0">
                <a:ln w="3175">
                  <a:noFill/>
                </a:ln>
                <a:latin typeface="+mj-lt"/>
                <a:cs typeface="Segoe UI" pitchFamily="34" charset="0"/>
              </a:rPr>
              <a:t>Join the Discord community </a:t>
            </a:r>
            <a:r>
              <a:rPr lang="en-US" sz="2800" spc="-50" dirty="0" err="1">
                <a:ln w="3175">
                  <a:noFill/>
                </a:ln>
                <a:solidFill>
                  <a:schemeClr val="accent1"/>
                </a:solidFill>
                <a:latin typeface="+mj-lt"/>
                <a:cs typeface="Segoe UI" pitchFamily="34" charset="0"/>
              </a:rPr>
              <a:t>aka.ms</a:t>
            </a:r>
            <a:r>
              <a:rPr lang="en-US" sz="2800" spc="-50" dirty="0">
                <a:ln w="3175">
                  <a:noFill/>
                </a:ln>
                <a:solidFill>
                  <a:schemeClr val="accent1"/>
                </a:solidFill>
                <a:latin typeface="+mj-lt"/>
                <a:cs typeface="Segoe UI" pitchFamily="34" charset="0"/>
              </a:rPr>
              <a:t>/</a:t>
            </a:r>
            <a:r>
              <a:rPr lang="en-US" sz="2800" spc="-50" dirty="0" err="1">
                <a:ln w="3175">
                  <a:noFill/>
                </a:ln>
                <a:solidFill>
                  <a:schemeClr val="accent1"/>
                </a:solidFill>
                <a:latin typeface="+mj-lt"/>
                <a:cs typeface="Segoe UI" pitchFamily="34" charset="0"/>
              </a:rPr>
              <a:t>dapr</a:t>
            </a:r>
            <a:r>
              <a:rPr lang="en-US" sz="2800" spc="-50" dirty="0">
                <a:ln w="3175">
                  <a:noFill/>
                </a:ln>
                <a:solidFill>
                  <a:schemeClr val="accent1"/>
                </a:solidFill>
                <a:latin typeface="+mj-lt"/>
                <a:cs typeface="Segoe UI" pitchFamily="34" charset="0"/>
              </a:rPr>
              <a:t>-discord</a:t>
            </a:r>
          </a:p>
          <a:p>
            <a:pPr>
              <a:spcAft>
                <a:spcPts val="800"/>
              </a:spcAft>
            </a:pPr>
            <a:endParaRPr lang="en-US" sz="2800" spc="-50" dirty="0">
              <a:ln w="3175">
                <a:noFill/>
              </a:ln>
              <a:latin typeface="+mj-lt"/>
              <a:cs typeface="Segoe UI" pitchFamily="34" charset="0"/>
            </a:endParaRPr>
          </a:p>
          <a:p>
            <a:pPr>
              <a:spcAft>
                <a:spcPts val="800"/>
              </a:spcAft>
            </a:pPr>
            <a:r>
              <a:rPr lang="en-US" sz="2800" spc="-50" dirty="0">
                <a:ln w="3175">
                  <a:noFill/>
                </a:ln>
                <a:latin typeface="+mj-lt"/>
                <a:cs typeface="Segoe UI" pitchFamily="34" charset="0"/>
              </a:rPr>
              <a:t>Join the community calls </a:t>
            </a:r>
            <a:r>
              <a:rPr lang="en-US" sz="2800" spc="-50" dirty="0" err="1">
                <a:ln w="3175">
                  <a:noFill/>
                </a:ln>
                <a:solidFill>
                  <a:schemeClr val="accent1"/>
                </a:solidFill>
                <a:latin typeface="+mj-lt"/>
                <a:cs typeface="Segoe UI" pitchFamily="34" charset="0"/>
              </a:rPr>
              <a:t>aka.ms</a:t>
            </a:r>
            <a:r>
              <a:rPr lang="en-US" sz="2800" spc="-50" dirty="0">
                <a:ln w="3175">
                  <a:noFill/>
                </a:ln>
                <a:solidFill>
                  <a:schemeClr val="accent1"/>
                </a:solidFill>
                <a:latin typeface="+mj-lt"/>
                <a:cs typeface="Segoe UI" pitchFamily="34" charset="0"/>
              </a:rPr>
              <a:t>/</a:t>
            </a:r>
            <a:r>
              <a:rPr lang="en-US" sz="2800" spc="-50" dirty="0" err="1">
                <a:ln w="3175">
                  <a:noFill/>
                </a:ln>
                <a:solidFill>
                  <a:schemeClr val="accent1"/>
                </a:solidFill>
                <a:latin typeface="+mj-lt"/>
                <a:cs typeface="Segoe UI" pitchFamily="34" charset="0"/>
              </a:rPr>
              <a:t>dapr</a:t>
            </a:r>
            <a:r>
              <a:rPr lang="en-US" sz="2800" spc="-50" dirty="0">
                <a:ln w="3175">
                  <a:noFill/>
                </a:ln>
                <a:solidFill>
                  <a:schemeClr val="accent1"/>
                </a:solidFill>
                <a:latin typeface="+mj-lt"/>
                <a:cs typeface="Segoe UI" pitchFamily="34" charset="0"/>
              </a:rPr>
              <a:t>-community</a:t>
            </a:r>
          </a:p>
          <a:p>
            <a:pPr>
              <a:spcAft>
                <a:spcPts val="800"/>
              </a:spcAft>
            </a:pPr>
            <a:endParaRPr lang="en-US" sz="2800" spc="-50" dirty="0">
              <a:ln w="3175">
                <a:noFill/>
              </a:ln>
              <a:latin typeface="+mj-lt"/>
              <a:cs typeface="Segoe UI" pitchFamily="34" charset="0"/>
            </a:endParaRPr>
          </a:p>
          <a:p>
            <a:pPr>
              <a:spcAft>
                <a:spcPts val="800"/>
              </a:spcAft>
            </a:pPr>
            <a:r>
              <a:rPr lang="en-US" sz="2800" spc="-50" dirty="0">
                <a:ln w="3175">
                  <a:noFill/>
                </a:ln>
                <a:latin typeface="+mj-lt"/>
                <a:cs typeface="Segoe UI" pitchFamily="34" charset="0"/>
              </a:rPr>
              <a:t>Follow on Twitter </a:t>
            </a:r>
            <a:r>
              <a:rPr lang="en-US" sz="2800" spc="-50" dirty="0">
                <a:ln w="3175">
                  <a:noFill/>
                </a:ln>
                <a:solidFill>
                  <a:schemeClr val="accent1"/>
                </a:solidFill>
                <a:latin typeface="+mj-lt"/>
                <a:cs typeface="Segoe UI" pitchFamily="34" charset="0"/>
              </a:rPr>
              <a:t>@</a:t>
            </a:r>
            <a:r>
              <a:rPr lang="en-US" sz="2800" spc="-50" dirty="0" err="1">
                <a:ln w="3175">
                  <a:noFill/>
                </a:ln>
                <a:solidFill>
                  <a:schemeClr val="accent1"/>
                </a:solidFill>
                <a:latin typeface="+mj-lt"/>
                <a:cs typeface="Segoe UI" pitchFamily="34" charset="0"/>
              </a:rPr>
              <a:t>daprdev</a:t>
            </a:r>
            <a:endParaRPr lang="en-US" sz="2800" spc="-50" dirty="0">
              <a:ln w="3175">
                <a:noFill/>
              </a:ln>
              <a:solidFill>
                <a:schemeClr val="accent1"/>
              </a:solidFill>
              <a:latin typeface="+mj-lt"/>
              <a:cs typeface="Segoe UI" pitchFamily="34" charset="0"/>
            </a:endParaRPr>
          </a:p>
          <a:p>
            <a:pPr>
              <a:spcAft>
                <a:spcPts val="800"/>
              </a:spcAft>
            </a:pPr>
            <a:endParaRPr lang="en-US" sz="2800" spc="-50" dirty="0">
              <a:ln w="3175">
                <a:noFill/>
              </a:ln>
              <a:latin typeface="+mj-lt"/>
              <a:cs typeface="Segoe UI" pitchFamily="34" charset="0"/>
            </a:endParaRPr>
          </a:p>
          <a:p>
            <a:pPr>
              <a:spcAft>
                <a:spcPts val="800"/>
              </a:spcAft>
            </a:pPr>
            <a:r>
              <a:rPr lang="en-US" sz="2800" spc="-50" dirty="0">
                <a:ln w="3175">
                  <a:noFill/>
                </a:ln>
                <a:latin typeface="+mj-lt"/>
                <a:cs typeface="Segoe UI" pitchFamily="34" charset="0"/>
              </a:rPr>
              <a:t>Contribute at </a:t>
            </a:r>
            <a:r>
              <a:rPr lang="en-US" sz="2800" spc="-50" dirty="0" err="1">
                <a:ln w="3175">
                  <a:noFill/>
                </a:ln>
                <a:solidFill>
                  <a:schemeClr val="accent1"/>
                </a:solidFill>
                <a:latin typeface="+mj-lt"/>
                <a:cs typeface="Segoe UI" pitchFamily="34" charset="0"/>
              </a:rPr>
              <a:t>github.com</a:t>
            </a:r>
            <a:r>
              <a:rPr lang="en-US" sz="2800" spc="-50" dirty="0">
                <a:ln w="3175">
                  <a:noFill/>
                </a:ln>
                <a:solidFill>
                  <a:schemeClr val="accent1"/>
                </a:solidFill>
                <a:latin typeface="+mj-lt"/>
                <a:cs typeface="Segoe UI" pitchFamily="34" charset="0"/>
              </a:rPr>
              <a:t>/</a:t>
            </a:r>
            <a:r>
              <a:rPr lang="en-US" sz="2800" spc="-50" dirty="0" err="1">
                <a:ln w="3175">
                  <a:noFill/>
                </a:ln>
                <a:solidFill>
                  <a:schemeClr val="accent1"/>
                </a:solidFill>
                <a:latin typeface="+mj-lt"/>
                <a:cs typeface="Segoe UI" pitchFamily="34" charset="0"/>
              </a:rPr>
              <a:t>dapr</a:t>
            </a:r>
            <a:endParaRPr lang="en-US" sz="2800" spc="-50" dirty="0">
              <a:ln w="3175">
                <a:noFill/>
              </a:ln>
              <a:solidFill>
                <a:schemeClr val="accent1"/>
              </a:solidFill>
              <a:latin typeface="+mj-lt"/>
              <a:cs typeface="Segoe UI" pitchFamily="34" charset="0"/>
            </a:endParaRPr>
          </a:p>
          <a:p>
            <a:pPr>
              <a:spcAft>
                <a:spcPts val="800"/>
              </a:spcAft>
            </a:pPr>
            <a:endParaRPr lang="en-US" sz="2800" spc="-50" dirty="0">
              <a:ln w="3175">
                <a:noFill/>
              </a:ln>
              <a:solidFill>
                <a:schemeClr val="accent1"/>
              </a:solidFill>
              <a:cs typeface="Segoe UI" pitchFamily="34" charset="0"/>
            </a:endParaRPr>
          </a:p>
          <a:p>
            <a:pPr>
              <a:spcAft>
                <a:spcPts val="800"/>
              </a:spcAft>
            </a:pPr>
            <a:endParaRPr lang="en-US" sz="2800" spc="-50" dirty="0">
              <a:ln w="3175">
                <a:noFill/>
              </a:ln>
              <a:solidFill>
                <a:schemeClr val="accent1"/>
              </a:solidFill>
              <a:cs typeface="Segoe UI" pitchFamily="34" charset="0"/>
            </a:endParaRPr>
          </a:p>
          <a:p>
            <a:pPr>
              <a:spcAft>
                <a:spcPts val="800"/>
              </a:spcAft>
            </a:pPr>
            <a:endParaRPr lang="en-US" sz="2800" spc="-50" dirty="0">
              <a:ln w="3175">
                <a:noFill/>
              </a:ln>
              <a:solidFill>
                <a:schemeClr val="accent1"/>
              </a:solidFill>
              <a:latin typeface="+mj-lt"/>
              <a:cs typeface="Segoe UI" pitchFamily="34" charset="0"/>
            </a:endParaRPr>
          </a:p>
          <a:p>
            <a:pPr>
              <a:spcAft>
                <a:spcPts val="800"/>
              </a:spcAft>
            </a:pPr>
            <a:endParaRPr lang="en-US" spc="-50" dirty="0">
              <a:ln w="3175">
                <a:noFill/>
              </a:ln>
              <a:solidFill>
                <a:schemeClr val="accent1"/>
              </a:solidFill>
              <a:latin typeface="+mj-lt"/>
              <a:cs typeface="Segoe UI" pitchFamily="34" charset="0"/>
            </a:endParaRPr>
          </a:p>
          <a:p>
            <a:pPr>
              <a:spcAft>
                <a:spcPts val="800"/>
              </a:spcAft>
            </a:pPr>
            <a:endParaRPr lang="en-US" spc="-50" dirty="0">
              <a:ln w="3175">
                <a:noFill/>
              </a:ln>
              <a:solidFill>
                <a:schemeClr val="accent1"/>
              </a:solidFill>
              <a:latin typeface="+mj-lt"/>
              <a:cs typeface="Segoe UI" pitchFamily="34" charset="0"/>
            </a:endParaRPr>
          </a:p>
          <a:p>
            <a:pPr>
              <a:spcAft>
                <a:spcPts val="800"/>
              </a:spcAft>
            </a:pPr>
            <a:endParaRPr lang="en-US" spc="-50" dirty="0">
              <a:ln w="3175">
                <a:noFill/>
              </a:ln>
              <a:solidFill>
                <a:schemeClr val="accent1"/>
              </a:solidFill>
              <a:latin typeface="+mj-lt"/>
              <a:cs typeface="Segoe UI" pitchFamily="34" charset="0"/>
            </a:endParaRPr>
          </a:p>
        </p:txBody>
      </p:sp>
      <p:pic>
        <p:nvPicPr>
          <p:cNvPr id="1032" name="Picture 8" descr="See the source image">
            <a:extLst>
              <a:ext uri="{FF2B5EF4-FFF2-40B4-BE49-F238E27FC236}">
                <a16:creationId xmlns:a16="http://schemas.microsoft.com/office/drawing/2014/main" id="{D1F9A4EC-62D4-4806-A00E-7E81E25DDC7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1531" y="3395995"/>
            <a:ext cx="925897" cy="925897"/>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a:extLst>
              <a:ext uri="{FF2B5EF4-FFF2-40B4-BE49-F238E27FC236}">
                <a16:creationId xmlns:a16="http://schemas.microsoft.com/office/drawing/2014/main" id="{F31A0FA3-DD84-49FD-B6A6-6F08E3B9A53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4814" y="5582294"/>
            <a:ext cx="1678097" cy="558054"/>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See the source image">
            <a:extLst>
              <a:ext uri="{FF2B5EF4-FFF2-40B4-BE49-F238E27FC236}">
                <a16:creationId xmlns:a16="http://schemas.microsoft.com/office/drawing/2014/main" id="{358F46C3-A2E1-43B7-A2F6-5AE75B704B5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4028" y="4566157"/>
            <a:ext cx="709916" cy="709916"/>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descr="See the source image">
            <a:extLst>
              <a:ext uri="{FF2B5EF4-FFF2-40B4-BE49-F238E27FC236}">
                <a16:creationId xmlns:a16="http://schemas.microsoft.com/office/drawing/2014/main" id="{AC2255B9-F1F9-4476-A335-059A3F05D1A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1752" y="2543364"/>
            <a:ext cx="981666" cy="552187"/>
          </a:xfrm>
          <a:prstGeom prst="rect">
            <a:avLst/>
          </a:prstGeom>
          <a:noFill/>
          <a:extLst>
            <a:ext uri="{909E8E84-426E-40DD-AFC4-6F175D3DCCD1}">
              <a14:hiddenFill xmlns:a14="http://schemas.microsoft.com/office/drawing/2010/main">
                <a:solidFill>
                  <a:srgbClr val="FFFFFF"/>
                </a:solidFill>
              </a14:hiddenFill>
            </a:ext>
          </a:extLst>
        </p:spPr>
      </p:pic>
      <p:pic>
        <p:nvPicPr>
          <p:cNvPr id="8" name="Graphic 7">
            <a:extLst>
              <a:ext uri="{FF2B5EF4-FFF2-40B4-BE49-F238E27FC236}">
                <a16:creationId xmlns:a16="http://schemas.microsoft.com/office/drawing/2014/main" id="{AEAB747A-2594-FCC0-3FD8-E433E20ABB3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94028" y="1275706"/>
            <a:ext cx="843400" cy="983967"/>
          </a:xfrm>
          <a:prstGeom prst="rect">
            <a:avLst/>
          </a:prstGeom>
          <a:effectLst>
            <a:outerShdw blurRad="50800" dist="25400" dir="13500000" algn="br" rotWithShape="0">
              <a:prstClr val="black">
                <a:alpha val="40000"/>
              </a:prstClr>
            </a:outerShdw>
          </a:effectLst>
        </p:spPr>
      </p:pic>
    </p:spTree>
    <p:extLst>
      <p:ext uri="{BB962C8B-B14F-4D97-AF65-F5344CB8AC3E}">
        <p14:creationId xmlns:p14="http://schemas.microsoft.com/office/powerpoint/2010/main" val="115620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a:extLst>
              <a:ext uri="{FF2B5EF4-FFF2-40B4-BE49-F238E27FC236}">
                <a16:creationId xmlns:a16="http://schemas.microsoft.com/office/drawing/2014/main" id="{ECA3B9AF-D5DD-2509-C99C-DB1EB50FDE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7000" y="0"/>
            <a:ext cx="6858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612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3" name="Group 92">
            <a:extLst>
              <a:ext uri="{FF2B5EF4-FFF2-40B4-BE49-F238E27FC236}">
                <a16:creationId xmlns:a16="http://schemas.microsoft.com/office/drawing/2014/main" id="{FFDD7B5F-3CC9-4FBC-8D39-38C2F64709C9}"/>
              </a:ext>
            </a:extLst>
          </p:cNvPr>
          <p:cNvGrpSpPr/>
          <p:nvPr/>
        </p:nvGrpSpPr>
        <p:grpSpPr>
          <a:xfrm>
            <a:off x="401996" y="2304593"/>
            <a:ext cx="9944677" cy="2223954"/>
            <a:chOff x="401996" y="2304593"/>
            <a:chExt cx="9944677" cy="2223954"/>
          </a:xfrm>
        </p:grpSpPr>
        <p:sp>
          <p:nvSpPr>
            <p:cNvPr id="4" name="Rectangle: Rounded Corners 3">
              <a:extLst>
                <a:ext uri="{FF2B5EF4-FFF2-40B4-BE49-F238E27FC236}">
                  <a16:creationId xmlns:a16="http://schemas.microsoft.com/office/drawing/2014/main" id="{6DFBABE5-8D1C-46E1-8475-4A1F285D2529}"/>
                </a:ext>
              </a:extLst>
            </p:cNvPr>
            <p:cNvSpPr/>
            <p:nvPr/>
          </p:nvSpPr>
          <p:spPr bwMode="auto">
            <a:xfrm>
              <a:off x="401996" y="2304593"/>
              <a:ext cx="9944677" cy="2223954"/>
            </a:xfrm>
            <a:prstGeom prst="roundRect">
              <a:avLst>
                <a:gd name="adj" fmla="val 3514"/>
              </a:avLst>
            </a:prstGeom>
            <a:solidFill>
              <a:srgbClr val="0D2192">
                <a:alpha val="14000"/>
              </a:srgbClr>
            </a:solidFill>
            <a:ln w="38100">
              <a:solidFill>
                <a:srgbClr val="20219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pic>
          <p:nvPicPr>
            <p:cNvPr id="8" name="Graphic 7">
              <a:extLst>
                <a:ext uri="{FF2B5EF4-FFF2-40B4-BE49-F238E27FC236}">
                  <a16:creationId xmlns:a16="http://schemas.microsoft.com/office/drawing/2014/main" id="{6AD4FEC1-8A31-4E55-8BB2-365624C001D6}"/>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12476" y="2861320"/>
              <a:ext cx="1024880" cy="1024880"/>
            </a:xfrm>
            <a:prstGeom prst="rect">
              <a:avLst/>
            </a:prstGeom>
          </p:spPr>
        </p:pic>
      </p:grpSp>
      <p:sp>
        <p:nvSpPr>
          <p:cNvPr id="2" name="Title 1">
            <a:extLst>
              <a:ext uri="{FF2B5EF4-FFF2-40B4-BE49-F238E27FC236}">
                <a16:creationId xmlns:a16="http://schemas.microsoft.com/office/drawing/2014/main" id="{6FE6A955-1CD7-4E3C-B3FE-66EE679923FA}"/>
              </a:ext>
            </a:extLst>
          </p:cNvPr>
          <p:cNvSpPr>
            <a:spLocks noGrp="1"/>
          </p:cNvSpPr>
          <p:nvPr>
            <p:ph type="title"/>
          </p:nvPr>
        </p:nvSpPr>
        <p:spPr/>
        <p:txBody>
          <a:bodyPr/>
          <a:lstStyle/>
          <a:p>
            <a:r>
              <a:rPr lang="en-US"/>
              <a:t>Dapr and service meshes</a:t>
            </a:r>
          </a:p>
        </p:txBody>
      </p:sp>
      <p:grpSp>
        <p:nvGrpSpPr>
          <p:cNvPr id="94" name="Group 93">
            <a:extLst>
              <a:ext uri="{FF2B5EF4-FFF2-40B4-BE49-F238E27FC236}">
                <a16:creationId xmlns:a16="http://schemas.microsoft.com/office/drawing/2014/main" id="{B88C2602-BFB4-4C2D-B4D9-C40BC8F5D8E0}"/>
              </a:ext>
            </a:extLst>
          </p:cNvPr>
          <p:cNvGrpSpPr/>
          <p:nvPr/>
        </p:nvGrpSpPr>
        <p:grpSpPr>
          <a:xfrm>
            <a:off x="1632024" y="3452832"/>
            <a:ext cx="7912364" cy="2143635"/>
            <a:chOff x="1632024" y="3452832"/>
            <a:chExt cx="7912364" cy="2143635"/>
          </a:xfrm>
        </p:grpSpPr>
        <p:sp>
          <p:nvSpPr>
            <p:cNvPr id="6" name="Rectangle: Rounded Corners 5">
              <a:extLst>
                <a:ext uri="{FF2B5EF4-FFF2-40B4-BE49-F238E27FC236}">
                  <a16:creationId xmlns:a16="http://schemas.microsoft.com/office/drawing/2014/main" id="{4CC95F91-920C-41EF-A91B-73F6E3272E8F}"/>
                </a:ext>
              </a:extLst>
            </p:cNvPr>
            <p:cNvSpPr/>
            <p:nvPr/>
          </p:nvSpPr>
          <p:spPr bwMode="auto">
            <a:xfrm>
              <a:off x="1632024" y="3452832"/>
              <a:ext cx="7912364" cy="2143635"/>
            </a:xfrm>
            <a:prstGeom prst="roundRect">
              <a:avLst>
                <a:gd name="adj" fmla="val 3514"/>
              </a:avLst>
            </a:prstGeom>
            <a:solidFill>
              <a:schemeClr val="tx1">
                <a:alpha val="13000"/>
              </a:schemeClr>
            </a:solid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0" name="TextBox 9">
              <a:extLst>
                <a:ext uri="{FF2B5EF4-FFF2-40B4-BE49-F238E27FC236}">
                  <a16:creationId xmlns:a16="http://schemas.microsoft.com/office/drawing/2014/main" id="{EB249770-BFAB-43DE-BA42-FC0AEEAFF5FB}"/>
                </a:ext>
              </a:extLst>
            </p:cNvPr>
            <p:cNvSpPr txBox="1"/>
            <p:nvPr/>
          </p:nvSpPr>
          <p:spPr>
            <a:xfrm>
              <a:off x="1886145" y="4866812"/>
              <a:ext cx="1847850" cy="369332"/>
            </a:xfrm>
            <a:prstGeom prst="rect">
              <a:avLst/>
            </a:prstGeom>
            <a:noFill/>
          </p:spPr>
          <p:txBody>
            <a:bodyPr wrap="square" lIns="0" tIns="0" rIns="0" bIns="0" rtlCol="0" anchor="ctr">
              <a:spAutoFit/>
            </a:bodyPr>
            <a:lstStyle/>
            <a:p>
              <a:pPr algn="ctr"/>
              <a:r>
                <a:rPr lang="en-US" sz="2400">
                  <a:latin typeface="+mj-lt"/>
                </a:rPr>
                <a:t>Service Mesh</a:t>
              </a:r>
            </a:p>
          </p:txBody>
        </p:sp>
      </p:grpSp>
      <p:sp>
        <p:nvSpPr>
          <p:cNvPr id="14" name="TextBox 13">
            <a:extLst>
              <a:ext uri="{FF2B5EF4-FFF2-40B4-BE49-F238E27FC236}">
                <a16:creationId xmlns:a16="http://schemas.microsoft.com/office/drawing/2014/main" id="{E519391F-D78A-4EF2-AC6D-1B2FDEAA35F6}"/>
              </a:ext>
            </a:extLst>
          </p:cNvPr>
          <p:cNvSpPr txBox="1"/>
          <p:nvPr/>
        </p:nvSpPr>
        <p:spPr>
          <a:xfrm>
            <a:off x="10493015" y="6024346"/>
            <a:ext cx="1175398" cy="276999"/>
          </a:xfrm>
          <a:prstGeom prst="rect">
            <a:avLst/>
          </a:prstGeom>
          <a:noFill/>
        </p:spPr>
        <p:txBody>
          <a:bodyPr wrap="square" lIns="0" tIns="0" rIns="0" bIns="0" rtlCol="0" anchor="ctr">
            <a:spAutoFit/>
          </a:bodyPr>
          <a:lstStyle/>
          <a:p>
            <a:pPr algn="ctr"/>
            <a:r>
              <a:rPr lang="en-US">
                <a:latin typeface="+mj-lt"/>
              </a:rPr>
              <a:t>Operator</a:t>
            </a:r>
          </a:p>
        </p:txBody>
      </p:sp>
      <p:grpSp>
        <p:nvGrpSpPr>
          <p:cNvPr id="71" name="Group 70">
            <a:extLst>
              <a:ext uri="{FF2B5EF4-FFF2-40B4-BE49-F238E27FC236}">
                <a16:creationId xmlns:a16="http://schemas.microsoft.com/office/drawing/2014/main" id="{7C96736B-162B-44A3-9331-C2114F67C316}"/>
              </a:ext>
            </a:extLst>
          </p:cNvPr>
          <p:cNvGrpSpPr/>
          <p:nvPr/>
        </p:nvGrpSpPr>
        <p:grpSpPr>
          <a:xfrm>
            <a:off x="1582439" y="5847893"/>
            <a:ext cx="8600848" cy="553998"/>
            <a:chOff x="549502" y="5847893"/>
            <a:chExt cx="8600848" cy="553998"/>
          </a:xfrm>
        </p:grpSpPr>
        <p:sp>
          <p:nvSpPr>
            <p:cNvPr id="15" name="Rectangle 14">
              <a:extLst>
                <a:ext uri="{FF2B5EF4-FFF2-40B4-BE49-F238E27FC236}">
                  <a16:creationId xmlns:a16="http://schemas.microsoft.com/office/drawing/2014/main" id="{55999CFC-3333-4319-9AD3-5335AA65B3EA}"/>
                </a:ext>
              </a:extLst>
            </p:cNvPr>
            <p:cNvSpPr/>
            <p:nvPr/>
          </p:nvSpPr>
          <p:spPr bwMode="auto">
            <a:xfrm>
              <a:off x="586740" y="5847893"/>
              <a:ext cx="8563610" cy="553998"/>
            </a:xfrm>
            <a:prstGeom prst="rect">
              <a:avLst/>
            </a:prstGeom>
            <a:solidFill>
              <a:schemeClr val="bg1"/>
            </a:solidFill>
            <a:ln w="285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600">
                  <a:solidFill>
                    <a:schemeClr val="tx1">
                      <a:lumMod val="75000"/>
                      <a:lumOff val="25000"/>
                    </a:schemeClr>
                  </a:solidFill>
                  <a:latin typeface="+mj-lt"/>
                  <a:ea typeface="Segoe UI" pitchFamily="34" charset="0"/>
                  <a:cs typeface="Segoe UI" pitchFamily="34" charset="0"/>
                </a:rPr>
                <a:t>Hosting infrastructure</a:t>
              </a:r>
            </a:p>
          </p:txBody>
        </p:sp>
        <p:pic>
          <p:nvPicPr>
            <p:cNvPr id="16" name="Picture 15" descr="Graphical user interface&#10;&#10;Description automatically generated">
              <a:extLst>
                <a:ext uri="{FF2B5EF4-FFF2-40B4-BE49-F238E27FC236}">
                  <a16:creationId xmlns:a16="http://schemas.microsoft.com/office/drawing/2014/main" id="{B38AC871-44A5-43AA-9974-C82B3A3F6514}"/>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49502" y="5847893"/>
              <a:ext cx="1674935" cy="553998"/>
            </a:xfrm>
            <a:prstGeom prst="rect">
              <a:avLst/>
            </a:prstGeom>
          </p:spPr>
        </p:pic>
        <p:grpSp>
          <p:nvGrpSpPr>
            <p:cNvPr id="17" name="Group 16">
              <a:extLst>
                <a:ext uri="{FF2B5EF4-FFF2-40B4-BE49-F238E27FC236}">
                  <a16:creationId xmlns:a16="http://schemas.microsoft.com/office/drawing/2014/main" id="{F2101378-1310-4674-8EAE-30DD32FD1911}"/>
                </a:ext>
              </a:extLst>
            </p:cNvPr>
            <p:cNvGrpSpPr/>
            <p:nvPr/>
          </p:nvGrpSpPr>
          <p:grpSpPr>
            <a:xfrm>
              <a:off x="8590652" y="5977680"/>
              <a:ext cx="294425" cy="294425"/>
              <a:chOff x="729363" y="7184715"/>
              <a:chExt cx="573750" cy="573750"/>
            </a:xfrm>
          </p:grpSpPr>
          <p:sp>
            <p:nvSpPr>
              <p:cNvPr id="18" name="AutoShape 25">
                <a:extLst>
                  <a:ext uri="{FF2B5EF4-FFF2-40B4-BE49-F238E27FC236}">
                    <a16:creationId xmlns:a16="http://schemas.microsoft.com/office/drawing/2014/main" id="{42BD645A-8604-4567-A0E6-4331915FB634}"/>
                  </a:ext>
                </a:extLst>
              </p:cNvPr>
              <p:cNvSpPr>
                <a:spLocks noChangeAspect="1" noChangeArrowheads="1" noTextEdit="1"/>
              </p:cNvSpPr>
              <p:nvPr/>
            </p:nvSpPr>
            <p:spPr bwMode="auto">
              <a:xfrm>
                <a:off x="729363" y="7184715"/>
                <a:ext cx="573750" cy="57375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 name="Freeform 27">
                <a:extLst>
                  <a:ext uri="{FF2B5EF4-FFF2-40B4-BE49-F238E27FC236}">
                    <a16:creationId xmlns:a16="http://schemas.microsoft.com/office/drawing/2014/main" id="{2D1B399D-5018-4AD8-8972-FDAABB7B0739}"/>
                  </a:ext>
                </a:extLst>
              </p:cNvPr>
              <p:cNvSpPr>
                <a:spLocks noEditPoints="1"/>
              </p:cNvSpPr>
              <p:nvPr/>
            </p:nvSpPr>
            <p:spPr bwMode="auto">
              <a:xfrm>
                <a:off x="798841" y="7319188"/>
                <a:ext cx="226363" cy="396695"/>
              </a:xfrm>
              <a:custGeom>
                <a:avLst/>
                <a:gdLst>
                  <a:gd name="T0" fmla="*/ 54 w 163"/>
                  <a:gd name="T1" fmla="*/ 54 h 285"/>
                  <a:gd name="T2" fmla="*/ 54 w 163"/>
                  <a:gd name="T3" fmla="*/ 54 h 285"/>
                  <a:gd name="T4" fmla="*/ 27 w 163"/>
                  <a:gd name="T5" fmla="*/ 54 h 285"/>
                  <a:gd name="T6" fmla="*/ 27 w 163"/>
                  <a:gd name="T7" fmla="*/ 27 h 285"/>
                  <a:gd name="T8" fmla="*/ 54 w 163"/>
                  <a:gd name="T9" fmla="*/ 27 h 285"/>
                  <a:gd name="T10" fmla="*/ 54 w 163"/>
                  <a:gd name="T11" fmla="*/ 54 h 285"/>
                  <a:gd name="T12" fmla="*/ 54 w 163"/>
                  <a:gd name="T13" fmla="*/ 108 h 285"/>
                  <a:gd name="T14" fmla="*/ 54 w 163"/>
                  <a:gd name="T15" fmla="*/ 108 h 285"/>
                  <a:gd name="T16" fmla="*/ 27 w 163"/>
                  <a:gd name="T17" fmla="*/ 108 h 285"/>
                  <a:gd name="T18" fmla="*/ 27 w 163"/>
                  <a:gd name="T19" fmla="*/ 81 h 285"/>
                  <a:gd name="T20" fmla="*/ 54 w 163"/>
                  <a:gd name="T21" fmla="*/ 81 h 285"/>
                  <a:gd name="T22" fmla="*/ 54 w 163"/>
                  <a:gd name="T23" fmla="*/ 108 h 285"/>
                  <a:gd name="T24" fmla="*/ 54 w 163"/>
                  <a:gd name="T25" fmla="*/ 163 h 285"/>
                  <a:gd name="T26" fmla="*/ 54 w 163"/>
                  <a:gd name="T27" fmla="*/ 163 h 285"/>
                  <a:gd name="T28" fmla="*/ 27 w 163"/>
                  <a:gd name="T29" fmla="*/ 163 h 285"/>
                  <a:gd name="T30" fmla="*/ 27 w 163"/>
                  <a:gd name="T31" fmla="*/ 135 h 285"/>
                  <a:gd name="T32" fmla="*/ 54 w 163"/>
                  <a:gd name="T33" fmla="*/ 135 h 285"/>
                  <a:gd name="T34" fmla="*/ 54 w 163"/>
                  <a:gd name="T35" fmla="*/ 163 h 285"/>
                  <a:gd name="T36" fmla="*/ 54 w 163"/>
                  <a:gd name="T37" fmla="*/ 217 h 285"/>
                  <a:gd name="T38" fmla="*/ 54 w 163"/>
                  <a:gd name="T39" fmla="*/ 217 h 285"/>
                  <a:gd name="T40" fmla="*/ 27 w 163"/>
                  <a:gd name="T41" fmla="*/ 217 h 285"/>
                  <a:gd name="T42" fmla="*/ 27 w 163"/>
                  <a:gd name="T43" fmla="*/ 190 h 285"/>
                  <a:gd name="T44" fmla="*/ 54 w 163"/>
                  <a:gd name="T45" fmla="*/ 190 h 285"/>
                  <a:gd name="T46" fmla="*/ 54 w 163"/>
                  <a:gd name="T47" fmla="*/ 217 h 285"/>
                  <a:gd name="T48" fmla="*/ 54 w 163"/>
                  <a:gd name="T49" fmla="*/ 271 h 285"/>
                  <a:gd name="T50" fmla="*/ 54 w 163"/>
                  <a:gd name="T51" fmla="*/ 271 h 285"/>
                  <a:gd name="T52" fmla="*/ 27 w 163"/>
                  <a:gd name="T53" fmla="*/ 271 h 285"/>
                  <a:gd name="T54" fmla="*/ 27 w 163"/>
                  <a:gd name="T55" fmla="*/ 244 h 285"/>
                  <a:gd name="T56" fmla="*/ 54 w 163"/>
                  <a:gd name="T57" fmla="*/ 244 h 285"/>
                  <a:gd name="T58" fmla="*/ 54 w 163"/>
                  <a:gd name="T59" fmla="*/ 271 h 285"/>
                  <a:gd name="T60" fmla="*/ 81 w 163"/>
                  <a:gd name="T61" fmla="*/ 27 h 285"/>
                  <a:gd name="T62" fmla="*/ 81 w 163"/>
                  <a:gd name="T63" fmla="*/ 27 h 285"/>
                  <a:gd name="T64" fmla="*/ 163 w 163"/>
                  <a:gd name="T65" fmla="*/ 27 h 285"/>
                  <a:gd name="T66" fmla="*/ 163 w 163"/>
                  <a:gd name="T67" fmla="*/ 0 h 285"/>
                  <a:gd name="T68" fmla="*/ 0 w 163"/>
                  <a:gd name="T69" fmla="*/ 0 h 285"/>
                  <a:gd name="T70" fmla="*/ 0 w 163"/>
                  <a:gd name="T71" fmla="*/ 285 h 285"/>
                  <a:gd name="T72" fmla="*/ 81 w 163"/>
                  <a:gd name="T73" fmla="*/ 285 h 285"/>
                  <a:gd name="T74" fmla="*/ 81 w 163"/>
                  <a:gd name="T75" fmla="*/ 27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3" h="285">
                    <a:moveTo>
                      <a:pt x="54" y="54"/>
                    </a:moveTo>
                    <a:lnTo>
                      <a:pt x="54" y="54"/>
                    </a:lnTo>
                    <a:lnTo>
                      <a:pt x="27" y="54"/>
                    </a:lnTo>
                    <a:lnTo>
                      <a:pt x="27" y="27"/>
                    </a:lnTo>
                    <a:lnTo>
                      <a:pt x="54" y="27"/>
                    </a:lnTo>
                    <a:lnTo>
                      <a:pt x="54" y="54"/>
                    </a:lnTo>
                    <a:close/>
                    <a:moveTo>
                      <a:pt x="54" y="108"/>
                    </a:moveTo>
                    <a:lnTo>
                      <a:pt x="54" y="108"/>
                    </a:lnTo>
                    <a:lnTo>
                      <a:pt x="27" y="108"/>
                    </a:lnTo>
                    <a:lnTo>
                      <a:pt x="27" y="81"/>
                    </a:lnTo>
                    <a:lnTo>
                      <a:pt x="54" y="81"/>
                    </a:lnTo>
                    <a:lnTo>
                      <a:pt x="54" y="108"/>
                    </a:lnTo>
                    <a:close/>
                    <a:moveTo>
                      <a:pt x="54" y="163"/>
                    </a:moveTo>
                    <a:lnTo>
                      <a:pt x="54" y="163"/>
                    </a:lnTo>
                    <a:lnTo>
                      <a:pt x="27" y="163"/>
                    </a:lnTo>
                    <a:lnTo>
                      <a:pt x="27" y="135"/>
                    </a:lnTo>
                    <a:lnTo>
                      <a:pt x="54" y="135"/>
                    </a:lnTo>
                    <a:lnTo>
                      <a:pt x="54" y="163"/>
                    </a:lnTo>
                    <a:close/>
                    <a:moveTo>
                      <a:pt x="54" y="217"/>
                    </a:moveTo>
                    <a:lnTo>
                      <a:pt x="54" y="217"/>
                    </a:lnTo>
                    <a:lnTo>
                      <a:pt x="27" y="217"/>
                    </a:lnTo>
                    <a:lnTo>
                      <a:pt x="27" y="190"/>
                    </a:lnTo>
                    <a:lnTo>
                      <a:pt x="54" y="190"/>
                    </a:lnTo>
                    <a:lnTo>
                      <a:pt x="54" y="217"/>
                    </a:lnTo>
                    <a:close/>
                    <a:moveTo>
                      <a:pt x="54" y="271"/>
                    </a:moveTo>
                    <a:lnTo>
                      <a:pt x="54" y="271"/>
                    </a:lnTo>
                    <a:lnTo>
                      <a:pt x="27" y="271"/>
                    </a:lnTo>
                    <a:lnTo>
                      <a:pt x="27" y="244"/>
                    </a:lnTo>
                    <a:lnTo>
                      <a:pt x="54" y="244"/>
                    </a:lnTo>
                    <a:lnTo>
                      <a:pt x="54" y="271"/>
                    </a:lnTo>
                    <a:close/>
                    <a:moveTo>
                      <a:pt x="81" y="27"/>
                    </a:moveTo>
                    <a:lnTo>
                      <a:pt x="81" y="27"/>
                    </a:lnTo>
                    <a:lnTo>
                      <a:pt x="163" y="27"/>
                    </a:lnTo>
                    <a:lnTo>
                      <a:pt x="163" y="0"/>
                    </a:lnTo>
                    <a:lnTo>
                      <a:pt x="0" y="0"/>
                    </a:lnTo>
                    <a:lnTo>
                      <a:pt x="0" y="285"/>
                    </a:lnTo>
                    <a:lnTo>
                      <a:pt x="81" y="285"/>
                    </a:lnTo>
                    <a:lnTo>
                      <a:pt x="81" y="27"/>
                    </a:ln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8">
                <a:extLst>
                  <a:ext uri="{FF2B5EF4-FFF2-40B4-BE49-F238E27FC236}">
                    <a16:creationId xmlns:a16="http://schemas.microsoft.com/office/drawing/2014/main" id="{225565E3-DF5E-47AE-AC50-22242CB80615}"/>
                  </a:ext>
                </a:extLst>
              </p:cNvPr>
              <p:cNvSpPr>
                <a:spLocks noEditPoints="1"/>
              </p:cNvSpPr>
              <p:nvPr/>
            </p:nvSpPr>
            <p:spPr bwMode="auto">
              <a:xfrm>
                <a:off x="949002" y="7395390"/>
                <a:ext cx="190503" cy="320494"/>
              </a:xfrm>
              <a:custGeom>
                <a:avLst/>
                <a:gdLst>
                  <a:gd name="T0" fmla="*/ 82 w 136"/>
                  <a:gd name="T1" fmla="*/ 81 h 231"/>
                  <a:gd name="T2" fmla="*/ 82 w 136"/>
                  <a:gd name="T3" fmla="*/ 81 h 231"/>
                  <a:gd name="T4" fmla="*/ 109 w 136"/>
                  <a:gd name="T5" fmla="*/ 81 h 231"/>
                  <a:gd name="T6" fmla="*/ 109 w 136"/>
                  <a:gd name="T7" fmla="*/ 109 h 231"/>
                  <a:gd name="T8" fmla="*/ 82 w 136"/>
                  <a:gd name="T9" fmla="*/ 109 h 231"/>
                  <a:gd name="T10" fmla="*/ 82 w 136"/>
                  <a:gd name="T11" fmla="*/ 81 h 231"/>
                  <a:gd name="T12" fmla="*/ 55 w 136"/>
                  <a:gd name="T13" fmla="*/ 54 h 231"/>
                  <a:gd name="T14" fmla="*/ 55 w 136"/>
                  <a:gd name="T15" fmla="*/ 54 h 231"/>
                  <a:gd name="T16" fmla="*/ 28 w 136"/>
                  <a:gd name="T17" fmla="*/ 54 h 231"/>
                  <a:gd name="T18" fmla="*/ 28 w 136"/>
                  <a:gd name="T19" fmla="*/ 27 h 231"/>
                  <a:gd name="T20" fmla="*/ 55 w 136"/>
                  <a:gd name="T21" fmla="*/ 27 h 231"/>
                  <a:gd name="T22" fmla="*/ 55 w 136"/>
                  <a:gd name="T23" fmla="*/ 54 h 231"/>
                  <a:gd name="T24" fmla="*/ 55 w 136"/>
                  <a:gd name="T25" fmla="*/ 109 h 231"/>
                  <a:gd name="T26" fmla="*/ 55 w 136"/>
                  <a:gd name="T27" fmla="*/ 109 h 231"/>
                  <a:gd name="T28" fmla="*/ 28 w 136"/>
                  <a:gd name="T29" fmla="*/ 109 h 231"/>
                  <a:gd name="T30" fmla="*/ 28 w 136"/>
                  <a:gd name="T31" fmla="*/ 81 h 231"/>
                  <a:gd name="T32" fmla="*/ 55 w 136"/>
                  <a:gd name="T33" fmla="*/ 81 h 231"/>
                  <a:gd name="T34" fmla="*/ 55 w 136"/>
                  <a:gd name="T35" fmla="*/ 109 h 231"/>
                  <a:gd name="T36" fmla="*/ 82 w 136"/>
                  <a:gd name="T37" fmla="*/ 27 h 231"/>
                  <a:gd name="T38" fmla="*/ 82 w 136"/>
                  <a:gd name="T39" fmla="*/ 27 h 231"/>
                  <a:gd name="T40" fmla="*/ 109 w 136"/>
                  <a:gd name="T41" fmla="*/ 27 h 231"/>
                  <a:gd name="T42" fmla="*/ 109 w 136"/>
                  <a:gd name="T43" fmla="*/ 54 h 231"/>
                  <a:gd name="T44" fmla="*/ 82 w 136"/>
                  <a:gd name="T45" fmla="*/ 54 h 231"/>
                  <a:gd name="T46" fmla="*/ 82 w 136"/>
                  <a:gd name="T47" fmla="*/ 27 h 231"/>
                  <a:gd name="T48" fmla="*/ 136 w 136"/>
                  <a:gd name="T49" fmla="*/ 231 h 231"/>
                  <a:gd name="T50" fmla="*/ 136 w 136"/>
                  <a:gd name="T51" fmla="*/ 231 h 231"/>
                  <a:gd name="T52" fmla="*/ 136 w 136"/>
                  <a:gd name="T53" fmla="*/ 0 h 231"/>
                  <a:gd name="T54" fmla="*/ 0 w 136"/>
                  <a:gd name="T55" fmla="*/ 0 h 231"/>
                  <a:gd name="T56" fmla="*/ 0 w 136"/>
                  <a:gd name="T57" fmla="*/ 231 h 231"/>
                  <a:gd name="T58" fmla="*/ 28 w 136"/>
                  <a:gd name="T59" fmla="*/ 231 h 231"/>
                  <a:gd name="T60" fmla="*/ 28 w 136"/>
                  <a:gd name="T61" fmla="*/ 136 h 231"/>
                  <a:gd name="T62" fmla="*/ 109 w 136"/>
                  <a:gd name="T63" fmla="*/ 136 h 231"/>
                  <a:gd name="T64" fmla="*/ 109 w 136"/>
                  <a:gd name="T65" fmla="*/ 231 h 231"/>
                  <a:gd name="T66" fmla="*/ 136 w 136"/>
                  <a:gd name="T67" fmla="*/ 231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6" h="231">
                    <a:moveTo>
                      <a:pt x="82" y="81"/>
                    </a:moveTo>
                    <a:lnTo>
                      <a:pt x="82" y="81"/>
                    </a:lnTo>
                    <a:lnTo>
                      <a:pt x="109" y="81"/>
                    </a:lnTo>
                    <a:lnTo>
                      <a:pt x="109" y="109"/>
                    </a:lnTo>
                    <a:lnTo>
                      <a:pt x="82" y="109"/>
                    </a:lnTo>
                    <a:lnTo>
                      <a:pt x="82" y="81"/>
                    </a:lnTo>
                    <a:close/>
                    <a:moveTo>
                      <a:pt x="55" y="54"/>
                    </a:moveTo>
                    <a:lnTo>
                      <a:pt x="55" y="54"/>
                    </a:lnTo>
                    <a:lnTo>
                      <a:pt x="28" y="54"/>
                    </a:lnTo>
                    <a:lnTo>
                      <a:pt x="28" y="27"/>
                    </a:lnTo>
                    <a:lnTo>
                      <a:pt x="55" y="27"/>
                    </a:lnTo>
                    <a:lnTo>
                      <a:pt x="55" y="54"/>
                    </a:lnTo>
                    <a:close/>
                    <a:moveTo>
                      <a:pt x="55" y="109"/>
                    </a:moveTo>
                    <a:lnTo>
                      <a:pt x="55" y="109"/>
                    </a:lnTo>
                    <a:lnTo>
                      <a:pt x="28" y="109"/>
                    </a:lnTo>
                    <a:lnTo>
                      <a:pt x="28" y="81"/>
                    </a:lnTo>
                    <a:lnTo>
                      <a:pt x="55" y="81"/>
                    </a:lnTo>
                    <a:lnTo>
                      <a:pt x="55" y="109"/>
                    </a:lnTo>
                    <a:close/>
                    <a:moveTo>
                      <a:pt x="82" y="27"/>
                    </a:moveTo>
                    <a:lnTo>
                      <a:pt x="82" y="27"/>
                    </a:lnTo>
                    <a:lnTo>
                      <a:pt x="109" y="27"/>
                    </a:lnTo>
                    <a:lnTo>
                      <a:pt x="109" y="54"/>
                    </a:lnTo>
                    <a:lnTo>
                      <a:pt x="82" y="54"/>
                    </a:lnTo>
                    <a:lnTo>
                      <a:pt x="82" y="27"/>
                    </a:lnTo>
                    <a:close/>
                    <a:moveTo>
                      <a:pt x="136" y="231"/>
                    </a:moveTo>
                    <a:lnTo>
                      <a:pt x="136" y="231"/>
                    </a:lnTo>
                    <a:lnTo>
                      <a:pt x="136" y="0"/>
                    </a:lnTo>
                    <a:lnTo>
                      <a:pt x="0" y="0"/>
                    </a:lnTo>
                    <a:lnTo>
                      <a:pt x="0" y="231"/>
                    </a:lnTo>
                    <a:lnTo>
                      <a:pt x="28" y="231"/>
                    </a:lnTo>
                    <a:lnTo>
                      <a:pt x="28" y="136"/>
                    </a:lnTo>
                    <a:lnTo>
                      <a:pt x="109" y="136"/>
                    </a:lnTo>
                    <a:lnTo>
                      <a:pt x="109" y="231"/>
                    </a:lnTo>
                    <a:lnTo>
                      <a:pt x="136" y="231"/>
                    </a:ln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29">
                <a:extLst>
                  <a:ext uri="{FF2B5EF4-FFF2-40B4-BE49-F238E27FC236}">
                    <a16:creationId xmlns:a16="http://schemas.microsoft.com/office/drawing/2014/main" id="{FA48B35E-DA30-443F-9A19-945D5BC6D5DD}"/>
                  </a:ext>
                </a:extLst>
              </p:cNvPr>
              <p:cNvSpPr>
                <a:spLocks/>
              </p:cNvSpPr>
              <p:nvPr/>
            </p:nvSpPr>
            <p:spPr bwMode="auto">
              <a:xfrm>
                <a:off x="1025203" y="7621752"/>
                <a:ext cx="38101" cy="94131"/>
              </a:xfrm>
              <a:custGeom>
                <a:avLst/>
                <a:gdLst>
                  <a:gd name="T0" fmla="*/ 27 w 27"/>
                  <a:gd name="T1" fmla="*/ 0 h 68"/>
                  <a:gd name="T2" fmla="*/ 27 w 27"/>
                  <a:gd name="T3" fmla="*/ 0 h 68"/>
                  <a:gd name="T4" fmla="*/ 0 w 27"/>
                  <a:gd name="T5" fmla="*/ 0 h 68"/>
                  <a:gd name="T6" fmla="*/ 0 w 27"/>
                  <a:gd name="T7" fmla="*/ 68 h 68"/>
                  <a:gd name="T8" fmla="*/ 27 w 27"/>
                  <a:gd name="T9" fmla="*/ 68 h 68"/>
                  <a:gd name="T10" fmla="*/ 27 w 27"/>
                  <a:gd name="T11" fmla="*/ 0 h 68"/>
                </a:gdLst>
                <a:ahLst/>
                <a:cxnLst>
                  <a:cxn ang="0">
                    <a:pos x="T0" y="T1"/>
                  </a:cxn>
                  <a:cxn ang="0">
                    <a:pos x="T2" y="T3"/>
                  </a:cxn>
                  <a:cxn ang="0">
                    <a:pos x="T4" y="T5"/>
                  </a:cxn>
                  <a:cxn ang="0">
                    <a:pos x="T6" y="T7"/>
                  </a:cxn>
                  <a:cxn ang="0">
                    <a:pos x="T8" y="T9"/>
                  </a:cxn>
                  <a:cxn ang="0">
                    <a:pos x="T10" y="T11"/>
                  </a:cxn>
                </a:cxnLst>
                <a:rect l="0" t="0" r="r" b="b"/>
                <a:pathLst>
                  <a:path w="27" h="68">
                    <a:moveTo>
                      <a:pt x="27" y="0"/>
                    </a:moveTo>
                    <a:lnTo>
                      <a:pt x="27" y="0"/>
                    </a:lnTo>
                    <a:lnTo>
                      <a:pt x="0" y="0"/>
                    </a:lnTo>
                    <a:lnTo>
                      <a:pt x="0" y="68"/>
                    </a:lnTo>
                    <a:lnTo>
                      <a:pt x="27" y="68"/>
                    </a:lnTo>
                    <a:lnTo>
                      <a:pt x="27"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30">
                <a:extLst>
                  <a:ext uri="{FF2B5EF4-FFF2-40B4-BE49-F238E27FC236}">
                    <a16:creationId xmlns:a16="http://schemas.microsoft.com/office/drawing/2014/main" id="{7F34C70E-D934-4BD8-8898-E8316E21B6D0}"/>
                  </a:ext>
                </a:extLst>
              </p:cNvPr>
              <p:cNvSpPr>
                <a:spLocks/>
              </p:cNvSpPr>
              <p:nvPr/>
            </p:nvSpPr>
            <p:spPr bwMode="auto">
              <a:xfrm>
                <a:off x="1139505" y="7231781"/>
                <a:ext cx="112061" cy="484102"/>
              </a:xfrm>
              <a:custGeom>
                <a:avLst/>
                <a:gdLst>
                  <a:gd name="T0" fmla="*/ 82 w 82"/>
                  <a:gd name="T1" fmla="*/ 348 h 348"/>
                  <a:gd name="T2" fmla="*/ 82 w 82"/>
                  <a:gd name="T3" fmla="*/ 348 h 348"/>
                  <a:gd name="T4" fmla="*/ 82 w 82"/>
                  <a:gd name="T5" fmla="*/ 82 h 348"/>
                  <a:gd name="T6" fmla="*/ 0 w 82"/>
                  <a:gd name="T7" fmla="*/ 0 h 348"/>
                  <a:gd name="T8" fmla="*/ 0 w 82"/>
                  <a:gd name="T9" fmla="*/ 90 h 348"/>
                  <a:gd name="T10" fmla="*/ 27 w 82"/>
                  <a:gd name="T11" fmla="*/ 90 h 348"/>
                  <a:gd name="T12" fmla="*/ 27 w 82"/>
                  <a:gd name="T13" fmla="*/ 348 h 348"/>
                  <a:gd name="T14" fmla="*/ 82 w 82"/>
                  <a:gd name="T15" fmla="*/ 348 h 3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348">
                    <a:moveTo>
                      <a:pt x="82" y="348"/>
                    </a:moveTo>
                    <a:lnTo>
                      <a:pt x="82" y="348"/>
                    </a:lnTo>
                    <a:lnTo>
                      <a:pt x="82" y="82"/>
                    </a:lnTo>
                    <a:lnTo>
                      <a:pt x="0" y="0"/>
                    </a:lnTo>
                    <a:lnTo>
                      <a:pt x="0" y="90"/>
                    </a:lnTo>
                    <a:lnTo>
                      <a:pt x="27" y="90"/>
                    </a:lnTo>
                    <a:lnTo>
                      <a:pt x="27" y="348"/>
                    </a:lnTo>
                    <a:lnTo>
                      <a:pt x="82" y="348"/>
                    </a:lnTo>
                    <a:close/>
                  </a:path>
                </a:pathLst>
              </a:custGeom>
              <a:solidFill>
                <a:srgbClr val="C1C1C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31">
                <a:extLst>
                  <a:ext uri="{FF2B5EF4-FFF2-40B4-BE49-F238E27FC236}">
                    <a16:creationId xmlns:a16="http://schemas.microsoft.com/office/drawing/2014/main" id="{2FD44CA6-A578-4077-AFB1-7F3D82F8F585}"/>
                  </a:ext>
                </a:extLst>
              </p:cNvPr>
              <p:cNvSpPr>
                <a:spLocks/>
              </p:cNvSpPr>
              <p:nvPr/>
            </p:nvSpPr>
            <p:spPr bwMode="auto">
              <a:xfrm>
                <a:off x="836941" y="7431248"/>
                <a:ext cx="38101" cy="38101"/>
              </a:xfrm>
              <a:custGeom>
                <a:avLst/>
                <a:gdLst>
                  <a:gd name="T0" fmla="*/ 0 w 27"/>
                  <a:gd name="T1" fmla="*/ 27 h 27"/>
                  <a:gd name="T2" fmla="*/ 0 w 27"/>
                  <a:gd name="T3" fmla="*/ 27 h 27"/>
                  <a:gd name="T4" fmla="*/ 27 w 27"/>
                  <a:gd name="T5" fmla="*/ 27 h 27"/>
                  <a:gd name="T6" fmla="*/ 27 w 27"/>
                  <a:gd name="T7" fmla="*/ 0 h 27"/>
                  <a:gd name="T8" fmla="*/ 0 w 27"/>
                  <a:gd name="T9" fmla="*/ 0 h 27"/>
                  <a:gd name="T10" fmla="*/ 0 w 27"/>
                  <a:gd name="T11" fmla="*/ 27 h 27"/>
                </a:gdLst>
                <a:ahLst/>
                <a:cxnLst>
                  <a:cxn ang="0">
                    <a:pos x="T0" y="T1"/>
                  </a:cxn>
                  <a:cxn ang="0">
                    <a:pos x="T2" y="T3"/>
                  </a:cxn>
                  <a:cxn ang="0">
                    <a:pos x="T4" y="T5"/>
                  </a:cxn>
                  <a:cxn ang="0">
                    <a:pos x="T6" y="T7"/>
                  </a:cxn>
                  <a:cxn ang="0">
                    <a:pos x="T8" y="T9"/>
                  </a:cxn>
                  <a:cxn ang="0">
                    <a:pos x="T10" y="T11"/>
                  </a:cxn>
                </a:cxnLst>
                <a:rect l="0" t="0" r="r" b="b"/>
                <a:pathLst>
                  <a:path w="27" h="27">
                    <a:moveTo>
                      <a:pt x="0" y="27"/>
                    </a:moveTo>
                    <a:lnTo>
                      <a:pt x="0" y="27"/>
                    </a:lnTo>
                    <a:lnTo>
                      <a:pt x="27" y="27"/>
                    </a:lnTo>
                    <a:lnTo>
                      <a:pt x="27" y="0"/>
                    </a:lnTo>
                    <a:lnTo>
                      <a:pt x="0" y="0"/>
                    </a:lnTo>
                    <a:lnTo>
                      <a:pt x="0" y="27"/>
                    </a:lnTo>
                    <a:close/>
                  </a:path>
                </a:pathLst>
              </a:custGeom>
              <a:solidFill>
                <a:srgbClr val="50E6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32">
                <a:extLst>
                  <a:ext uri="{FF2B5EF4-FFF2-40B4-BE49-F238E27FC236}">
                    <a16:creationId xmlns:a16="http://schemas.microsoft.com/office/drawing/2014/main" id="{F0E1159C-D03B-4379-B3C5-040FCE2BDB8B}"/>
                  </a:ext>
                </a:extLst>
              </p:cNvPr>
              <p:cNvSpPr>
                <a:spLocks/>
              </p:cNvSpPr>
              <p:nvPr/>
            </p:nvSpPr>
            <p:spPr bwMode="auto">
              <a:xfrm>
                <a:off x="987103" y="7507449"/>
                <a:ext cx="38101" cy="38101"/>
              </a:xfrm>
              <a:custGeom>
                <a:avLst/>
                <a:gdLst>
                  <a:gd name="T0" fmla="*/ 0 w 27"/>
                  <a:gd name="T1" fmla="*/ 28 h 28"/>
                  <a:gd name="T2" fmla="*/ 0 w 27"/>
                  <a:gd name="T3" fmla="*/ 28 h 28"/>
                  <a:gd name="T4" fmla="*/ 27 w 27"/>
                  <a:gd name="T5" fmla="*/ 28 h 28"/>
                  <a:gd name="T6" fmla="*/ 27 w 27"/>
                  <a:gd name="T7" fmla="*/ 0 h 28"/>
                  <a:gd name="T8" fmla="*/ 0 w 27"/>
                  <a:gd name="T9" fmla="*/ 0 h 28"/>
                  <a:gd name="T10" fmla="*/ 0 w 27"/>
                  <a:gd name="T11" fmla="*/ 28 h 28"/>
                </a:gdLst>
                <a:ahLst/>
                <a:cxnLst>
                  <a:cxn ang="0">
                    <a:pos x="T0" y="T1"/>
                  </a:cxn>
                  <a:cxn ang="0">
                    <a:pos x="T2" y="T3"/>
                  </a:cxn>
                  <a:cxn ang="0">
                    <a:pos x="T4" y="T5"/>
                  </a:cxn>
                  <a:cxn ang="0">
                    <a:pos x="T6" y="T7"/>
                  </a:cxn>
                  <a:cxn ang="0">
                    <a:pos x="T8" y="T9"/>
                  </a:cxn>
                  <a:cxn ang="0">
                    <a:pos x="T10" y="T11"/>
                  </a:cxn>
                </a:cxnLst>
                <a:rect l="0" t="0" r="r" b="b"/>
                <a:pathLst>
                  <a:path w="27" h="28">
                    <a:moveTo>
                      <a:pt x="0" y="28"/>
                    </a:moveTo>
                    <a:lnTo>
                      <a:pt x="0" y="28"/>
                    </a:lnTo>
                    <a:lnTo>
                      <a:pt x="27" y="28"/>
                    </a:lnTo>
                    <a:lnTo>
                      <a:pt x="27" y="0"/>
                    </a:lnTo>
                    <a:lnTo>
                      <a:pt x="0" y="0"/>
                    </a:lnTo>
                    <a:lnTo>
                      <a:pt x="0" y="28"/>
                    </a:lnTo>
                    <a:close/>
                  </a:path>
                </a:pathLst>
              </a:custGeom>
              <a:solidFill>
                <a:srgbClr val="50E6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33">
                <a:extLst>
                  <a:ext uri="{FF2B5EF4-FFF2-40B4-BE49-F238E27FC236}">
                    <a16:creationId xmlns:a16="http://schemas.microsoft.com/office/drawing/2014/main" id="{7A094F2A-76C8-4DFC-A9B2-ECFAC1D8001F}"/>
                  </a:ext>
                </a:extLst>
              </p:cNvPr>
              <p:cNvSpPr>
                <a:spLocks/>
              </p:cNvSpPr>
              <p:nvPr/>
            </p:nvSpPr>
            <p:spPr bwMode="auto">
              <a:xfrm>
                <a:off x="1063304" y="7431248"/>
                <a:ext cx="38101" cy="38101"/>
              </a:xfrm>
              <a:custGeom>
                <a:avLst/>
                <a:gdLst>
                  <a:gd name="T0" fmla="*/ 27 w 27"/>
                  <a:gd name="T1" fmla="*/ 0 h 27"/>
                  <a:gd name="T2" fmla="*/ 27 w 27"/>
                  <a:gd name="T3" fmla="*/ 0 h 27"/>
                  <a:gd name="T4" fmla="*/ 0 w 27"/>
                  <a:gd name="T5" fmla="*/ 0 h 27"/>
                  <a:gd name="T6" fmla="*/ 0 w 27"/>
                  <a:gd name="T7" fmla="*/ 27 h 27"/>
                  <a:gd name="T8" fmla="*/ 27 w 27"/>
                  <a:gd name="T9" fmla="*/ 27 h 27"/>
                  <a:gd name="T10" fmla="*/ 27 w 27"/>
                  <a:gd name="T11" fmla="*/ 0 h 27"/>
                </a:gdLst>
                <a:ahLst/>
                <a:cxnLst>
                  <a:cxn ang="0">
                    <a:pos x="T0" y="T1"/>
                  </a:cxn>
                  <a:cxn ang="0">
                    <a:pos x="T2" y="T3"/>
                  </a:cxn>
                  <a:cxn ang="0">
                    <a:pos x="T4" y="T5"/>
                  </a:cxn>
                  <a:cxn ang="0">
                    <a:pos x="T6" y="T7"/>
                  </a:cxn>
                  <a:cxn ang="0">
                    <a:pos x="T8" y="T9"/>
                  </a:cxn>
                  <a:cxn ang="0">
                    <a:pos x="T10" y="T11"/>
                  </a:cxn>
                </a:cxnLst>
                <a:rect l="0" t="0" r="r" b="b"/>
                <a:pathLst>
                  <a:path w="27" h="27">
                    <a:moveTo>
                      <a:pt x="27" y="0"/>
                    </a:moveTo>
                    <a:lnTo>
                      <a:pt x="27" y="0"/>
                    </a:lnTo>
                    <a:lnTo>
                      <a:pt x="0" y="0"/>
                    </a:lnTo>
                    <a:lnTo>
                      <a:pt x="0" y="27"/>
                    </a:lnTo>
                    <a:lnTo>
                      <a:pt x="27" y="27"/>
                    </a:lnTo>
                    <a:lnTo>
                      <a:pt x="27" y="0"/>
                    </a:lnTo>
                    <a:close/>
                  </a:path>
                </a:pathLst>
              </a:custGeom>
              <a:solidFill>
                <a:srgbClr val="50E6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pic>
          <p:nvPicPr>
            <p:cNvPr id="26" name="Graphic 25">
              <a:extLst>
                <a:ext uri="{FF2B5EF4-FFF2-40B4-BE49-F238E27FC236}">
                  <a16:creationId xmlns:a16="http://schemas.microsoft.com/office/drawing/2014/main" id="{0385ED11-BC33-48BA-81DE-A86BA23AE534}"/>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6840176" y="6022514"/>
              <a:ext cx="1323600" cy="204756"/>
            </a:xfrm>
            <a:prstGeom prst="rect">
              <a:avLst/>
            </a:prstGeom>
          </p:spPr>
        </p:pic>
        <p:pic>
          <p:nvPicPr>
            <p:cNvPr id="27" name="Picture 2" descr="See the source image">
              <a:extLst>
                <a:ext uri="{FF2B5EF4-FFF2-40B4-BE49-F238E27FC236}">
                  <a16:creationId xmlns:a16="http://schemas.microsoft.com/office/drawing/2014/main" id="{1CC6E92E-22FB-4F81-AFAC-D1236E433E0B}"/>
                </a:ext>
              </a:extLst>
            </p:cNvPr>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2445077" y="6001832"/>
              <a:ext cx="412472" cy="24612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9" name="Group 68">
            <a:extLst>
              <a:ext uri="{FF2B5EF4-FFF2-40B4-BE49-F238E27FC236}">
                <a16:creationId xmlns:a16="http://schemas.microsoft.com/office/drawing/2014/main" id="{46040936-31F6-4925-854B-2310A74469C1}"/>
              </a:ext>
            </a:extLst>
          </p:cNvPr>
          <p:cNvGrpSpPr/>
          <p:nvPr/>
        </p:nvGrpSpPr>
        <p:grpSpPr>
          <a:xfrm>
            <a:off x="1582439" y="1467296"/>
            <a:ext cx="8563610" cy="553998"/>
            <a:chOff x="549502" y="1467296"/>
            <a:chExt cx="8563610" cy="553998"/>
          </a:xfrm>
        </p:grpSpPr>
        <p:sp>
          <p:nvSpPr>
            <p:cNvPr id="49" name="Rectangle 48">
              <a:extLst>
                <a:ext uri="{FF2B5EF4-FFF2-40B4-BE49-F238E27FC236}">
                  <a16:creationId xmlns:a16="http://schemas.microsoft.com/office/drawing/2014/main" id="{7A4BE73F-3E77-4DF0-A1BB-FB65FEC7F37F}"/>
                </a:ext>
              </a:extLst>
            </p:cNvPr>
            <p:cNvSpPr/>
            <p:nvPr/>
          </p:nvSpPr>
          <p:spPr bwMode="auto">
            <a:xfrm>
              <a:off x="549502" y="1467296"/>
              <a:ext cx="8563610" cy="553998"/>
            </a:xfrm>
            <a:prstGeom prst="rect">
              <a:avLst/>
            </a:prstGeom>
            <a:solidFill>
              <a:schemeClr val="bg1"/>
            </a:solidFill>
            <a:ln w="28575">
              <a:solidFill>
                <a:schemeClr val="tx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600">
                  <a:solidFill>
                    <a:schemeClr val="tx1">
                      <a:lumMod val="75000"/>
                      <a:lumOff val="25000"/>
                    </a:schemeClr>
                  </a:solidFill>
                  <a:latin typeface="+mj-lt"/>
                  <a:ea typeface="Segoe UI" pitchFamily="34" charset="0"/>
                  <a:cs typeface="Segoe UI" pitchFamily="34" charset="0"/>
                </a:rPr>
                <a:t>Application code</a:t>
              </a:r>
            </a:p>
          </p:txBody>
        </p:sp>
        <p:pic>
          <p:nvPicPr>
            <p:cNvPr id="35" name="Picture 4">
              <a:extLst>
                <a:ext uri="{FF2B5EF4-FFF2-40B4-BE49-F238E27FC236}">
                  <a16:creationId xmlns:a16="http://schemas.microsoft.com/office/drawing/2014/main" id="{86E2C78F-6111-4F9D-98E7-0F84F9889A51}"/>
                </a:ext>
              </a:extLst>
            </p:cNvPr>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6055965" y="1571577"/>
              <a:ext cx="617111" cy="345437"/>
            </a:xfrm>
            <a:prstGeom prst="rect">
              <a:avLst/>
            </a:prstGeom>
            <a:noFill/>
            <a:extLst>
              <a:ext uri="{909E8E84-426E-40DD-AFC4-6F175D3DCCD1}">
                <a14:hiddenFill xmlns:a14="http://schemas.microsoft.com/office/drawing/2010/main">
                  <a:solidFill>
                    <a:srgbClr val="FFFFFF"/>
                  </a:solidFill>
                </a14:hiddenFill>
              </a:ext>
            </a:extLst>
          </p:spPr>
        </p:pic>
        <p:pic>
          <p:nvPicPr>
            <p:cNvPr id="36" name="Graphic 35">
              <a:extLst>
                <a:ext uri="{FF2B5EF4-FFF2-40B4-BE49-F238E27FC236}">
                  <a16:creationId xmlns:a16="http://schemas.microsoft.com/office/drawing/2014/main" id="{1B3D4BB7-09C5-4915-89D7-D451CAA5EE9B}"/>
                </a:ext>
              </a:extLst>
            </p:cNvPr>
            <p:cNvPicPr>
              <a:picLocks noChangeAspect="1"/>
            </p:cNvPicPr>
            <p:nvPr/>
          </p:nvPicPr>
          <p:blipFill>
            <a:blip r:embed="rId10" cstate="print">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726890" y="1633518"/>
              <a:ext cx="513316" cy="221555"/>
            </a:xfrm>
            <a:prstGeom prst="rect">
              <a:avLst/>
            </a:prstGeom>
          </p:spPr>
        </p:pic>
        <p:pic>
          <p:nvPicPr>
            <p:cNvPr id="37" name="Picture 2">
              <a:extLst>
                <a:ext uri="{FF2B5EF4-FFF2-40B4-BE49-F238E27FC236}">
                  <a16:creationId xmlns:a16="http://schemas.microsoft.com/office/drawing/2014/main" id="{ED7D2967-93E1-43DC-AC19-4E92717E81AE}"/>
                </a:ext>
              </a:extLst>
            </p:cNvPr>
            <p:cNvPicPr>
              <a:picLocks noChangeAspect="1" noChangeArrowheads="1"/>
            </p:cNvPicPr>
            <p:nvPr/>
          </p:nvPicPr>
          <p:blipFill>
            <a:blip r:embed="rId12" cstate="print">
              <a:extLst>
                <a:ext uri="{28A0092B-C50C-407E-A947-70E740481C1C}">
                  <a14:useLocalDpi xmlns:a14="http://schemas.microsoft.com/office/drawing/2010/main"/>
                </a:ext>
              </a:extLst>
            </a:blip>
            <a:srcRect/>
            <a:stretch>
              <a:fillRect/>
            </a:stretch>
          </p:blipFill>
          <p:spPr bwMode="auto">
            <a:xfrm>
              <a:off x="2851096" y="1646645"/>
              <a:ext cx="815461" cy="19530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37" descr="A picture containing clipart&#10;&#10;Description automatically generated">
              <a:extLst>
                <a:ext uri="{FF2B5EF4-FFF2-40B4-BE49-F238E27FC236}">
                  <a16:creationId xmlns:a16="http://schemas.microsoft.com/office/drawing/2014/main" id="{1A00AD49-D80F-41A3-9C18-493B5F93D192}"/>
                </a:ext>
              </a:extLst>
            </p:cNvPr>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1650256" y="1559538"/>
              <a:ext cx="790789" cy="369515"/>
            </a:xfrm>
            <a:prstGeom prst="rect">
              <a:avLst/>
            </a:prstGeom>
            <a:ln>
              <a:noFill/>
            </a:ln>
          </p:spPr>
        </p:pic>
        <p:sp>
          <p:nvSpPr>
            <p:cNvPr id="39" name="Rectangle 38">
              <a:extLst>
                <a:ext uri="{FF2B5EF4-FFF2-40B4-BE49-F238E27FC236}">
                  <a16:creationId xmlns:a16="http://schemas.microsoft.com/office/drawing/2014/main" id="{41C312A4-8AEE-4EB3-AE5B-958CDE12A5A9}"/>
                </a:ext>
              </a:extLst>
            </p:cNvPr>
            <p:cNvSpPr/>
            <p:nvPr/>
          </p:nvSpPr>
          <p:spPr>
            <a:xfrm>
              <a:off x="8032482" y="1590407"/>
              <a:ext cx="947254" cy="307777"/>
            </a:xfrm>
            <a:prstGeom prst="rect">
              <a:avLst/>
            </a:prstGeom>
            <a:ln>
              <a:noFill/>
            </a:ln>
          </p:spPr>
          <p:txBody>
            <a:bodyPr wrap="square" lIns="0" tIns="0" rIns="0" bIns="0">
              <a:spAutoFit/>
            </a:bodyPr>
            <a:lstStyle/>
            <a:p>
              <a:pPr marL="0" marR="0" lvl="0" indent="0" algn="ctr" defTabSz="914367"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a:ln>
                    <a:noFill/>
                  </a:ln>
                  <a:solidFill>
                    <a:srgbClr val="1A1A1A"/>
                  </a:solidFill>
                  <a:effectLst/>
                  <a:uLnTx/>
                  <a:uFillTx/>
                  <a:latin typeface="+mj-lt"/>
                  <a:ea typeface="Segoe UI Symbol" panose="020B0502040204020203" pitchFamily="34" charset="0"/>
                  <a:cs typeface="Segoe UI Semibold" panose="020B0702040204020203" pitchFamily="34" charset="0"/>
                </a:rPr>
                <a:t>Any code or framework…</a:t>
              </a:r>
            </a:p>
          </p:txBody>
        </p:sp>
        <p:pic>
          <p:nvPicPr>
            <p:cNvPr id="40" name="Picture 2" descr="Image result for c++ logo">
              <a:extLst>
                <a:ext uri="{FF2B5EF4-FFF2-40B4-BE49-F238E27FC236}">
                  <a16:creationId xmlns:a16="http://schemas.microsoft.com/office/drawing/2014/main" id="{EC679669-EE15-4A90-8D6A-E328484ABE66}"/>
                </a:ext>
              </a:extLst>
            </p:cNvPr>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a:off x="7464170" y="1563086"/>
              <a:ext cx="329842" cy="362419"/>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2">
              <a:extLst>
                <a:ext uri="{FF2B5EF4-FFF2-40B4-BE49-F238E27FC236}">
                  <a16:creationId xmlns:a16="http://schemas.microsoft.com/office/drawing/2014/main" id="{52BCFE77-90BE-447F-9ED7-F77A8F52753A}"/>
                </a:ext>
              </a:extLst>
            </p:cNvPr>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a:off x="6911547" y="1587219"/>
              <a:ext cx="314152" cy="31415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8" name="Group 67">
            <a:extLst>
              <a:ext uri="{FF2B5EF4-FFF2-40B4-BE49-F238E27FC236}">
                <a16:creationId xmlns:a16="http://schemas.microsoft.com/office/drawing/2014/main" id="{42B693F7-806F-4976-89A5-B8B53F049355}"/>
              </a:ext>
            </a:extLst>
          </p:cNvPr>
          <p:cNvGrpSpPr/>
          <p:nvPr/>
        </p:nvGrpSpPr>
        <p:grpSpPr>
          <a:xfrm>
            <a:off x="4337174" y="4778232"/>
            <a:ext cx="3128615" cy="551178"/>
            <a:chOff x="3019680" y="5039476"/>
            <a:chExt cx="3128615" cy="551178"/>
          </a:xfrm>
        </p:grpSpPr>
        <p:sp>
          <p:nvSpPr>
            <p:cNvPr id="55" name="Rectangle 54">
              <a:extLst>
                <a:ext uri="{FF2B5EF4-FFF2-40B4-BE49-F238E27FC236}">
                  <a16:creationId xmlns:a16="http://schemas.microsoft.com/office/drawing/2014/main" id="{452B7D95-7085-4D41-ACB5-AC943269D4AF}"/>
                </a:ext>
              </a:extLst>
            </p:cNvPr>
            <p:cNvSpPr/>
            <p:nvPr/>
          </p:nvSpPr>
          <p:spPr bwMode="auto">
            <a:xfrm>
              <a:off x="4868545" y="5039476"/>
              <a:ext cx="1279750" cy="541620"/>
            </a:xfrm>
            <a:prstGeom prst="rect">
              <a:avLst/>
            </a:prstGeom>
            <a:solidFill>
              <a:schemeClr val="tx1"/>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lang="en-US" sz="1100">
                  <a:solidFill>
                    <a:srgbClr val="FFFFFF"/>
                  </a:solidFill>
                  <a:latin typeface="Segoe UI Semibold"/>
                  <a:ea typeface="Segoe UI" pitchFamily="34" charset="0"/>
                  <a:cs typeface="Segoe UI" pitchFamily="34" charset="0"/>
                </a:rPr>
                <a:t>Traffic splitting</a:t>
              </a:r>
              <a:endParaRPr kumimoji="0" lang="en-US" sz="1100" b="0" i="0" u="none" strike="noStrike" kern="1200" cap="none" spc="0" normalizeH="0" baseline="0" noProof="0">
                <a:ln>
                  <a:noFill/>
                </a:ln>
                <a:solidFill>
                  <a:srgbClr val="FFFFFF"/>
                </a:solidFill>
                <a:effectLst/>
                <a:uLnTx/>
                <a:uFillTx/>
                <a:latin typeface="Segoe UI Semibold"/>
                <a:ea typeface="Segoe UI" pitchFamily="34" charset="0"/>
                <a:cs typeface="Segoe UI" pitchFamily="34" charset="0"/>
              </a:endParaRPr>
            </a:p>
          </p:txBody>
        </p:sp>
        <p:sp>
          <p:nvSpPr>
            <p:cNvPr id="56" name="Rectangle 55">
              <a:extLst>
                <a:ext uri="{FF2B5EF4-FFF2-40B4-BE49-F238E27FC236}">
                  <a16:creationId xmlns:a16="http://schemas.microsoft.com/office/drawing/2014/main" id="{5A8CB62B-FAE5-436B-B840-07DFDE22F0C5}"/>
                </a:ext>
              </a:extLst>
            </p:cNvPr>
            <p:cNvSpPr/>
            <p:nvPr/>
          </p:nvSpPr>
          <p:spPr bwMode="auto">
            <a:xfrm>
              <a:off x="3019680" y="5039476"/>
              <a:ext cx="1374768" cy="551178"/>
            </a:xfrm>
            <a:prstGeom prst="rect">
              <a:avLst/>
            </a:prstGeom>
            <a:solidFill>
              <a:schemeClr val="tx1"/>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lang="en-US" sz="1100">
                  <a:solidFill>
                    <a:srgbClr val="FFFFFF"/>
                  </a:solidFill>
                  <a:latin typeface="Segoe UI Semibold"/>
                  <a:ea typeface="Segoe UI" pitchFamily="34" charset="0"/>
                  <a:cs typeface="Segoe UI" pitchFamily="34" charset="0"/>
                </a:rPr>
                <a:t>Traffic routing</a:t>
              </a:r>
              <a:endParaRPr kumimoji="0" lang="en-US" sz="1100" b="0" i="0" u="none" strike="noStrike" kern="1200" cap="none" spc="0" normalizeH="0" baseline="0" noProof="0">
                <a:ln>
                  <a:noFill/>
                </a:ln>
                <a:solidFill>
                  <a:srgbClr val="FFFFFF"/>
                </a:solidFill>
                <a:effectLst/>
                <a:uLnTx/>
                <a:uFillTx/>
                <a:latin typeface="Segoe UI Semibold"/>
                <a:ea typeface="Segoe UI" pitchFamily="34" charset="0"/>
                <a:cs typeface="Segoe UI" pitchFamily="34" charset="0"/>
              </a:endParaRPr>
            </a:p>
          </p:txBody>
        </p:sp>
      </p:grpSp>
      <p:grpSp>
        <p:nvGrpSpPr>
          <p:cNvPr id="67" name="Group 66">
            <a:extLst>
              <a:ext uri="{FF2B5EF4-FFF2-40B4-BE49-F238E27FC236}">
                <a16:creationId xmlns:a16="http://schemas.microsoft.com/office/drawing/2014/main" id="{E1395DA2-A793-40C5-A413-2C89C0E343F9}"/>
              </a:ext>
            </a:extLst>
          </p:cNvPr>
          <p:cNvGrpSpPr/>
          <p:nvPr/>
        </p:nvGrpSpPr>
        <p:grpSpPr>
          <a:xfrm>
            <a:off x="3036726" y="3736012"/>
            <a:ext cx="6083350" cy="523738"/>
            <a:chOff x="796031" y="3842770"/>
            <a:chExt cx="6083350" cy="523738"/>
          </a:xfrm>
        </p:grpSpPr>
        <p:sp>
          <p:nvSpPr>
            <p:cNvPr id="57" name="Rectangle 56">
              <a:extLst>
                <a:ext uri="{FF2B5EF4-FFF2-40B4-BE49-F238E27FC236}">
                  <a16:creationId xmlns:a16="http://schemas.microsoft.com/office/drawing/2014/main" id="{7A689011-291B-4F5D-A427-5CE24C75DE99}"/>
                </a:ext>
              </a:extLst>
            </p:cNvPr>
            <p:cNvSpPr/>
            <p:nvPr/>
          </p:nvSpPr>
          <p:spPr bwMode="auto">
            <a:xfrm>
              <a:off x="5037441" y="3842770"/>
              <a:ext cx="1841940" cy="523738"/>
            </a:xfrm>
            <a:prstGeom prst="rect">
              <a:avLst/>
            </a:prstGeom>
            <a:solidFill>
              <a:srgbClr val="00188F"/>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100" b="0" i="0" u="none" strike="noStrike" kern="1200" cap="none" spc="0" normalizeH="0" baseline="0" noProof="0">
                  <a:ln>
                    <a:noFill/>
                  </a:ln>
                  <a:solidFill>
                    <a:srgbClr val="FFFFFF"/>
                  </a:solidFill>
                  <a:effectLst/>
                  <a:uLnTx/>
                  <a:uFillTx/>
                  <a:latin typeface="Segoe UI Semibold"/>
                  <a:ea typeface="Segoe UI" pitchFamily="34" charset="0"/>
                  <a:cs typeface="Segoe UI" pitchFamily="34" charset="0"/>
                </a:rPr>
                <a:t>Distributed tracing</a:t>
              </a:r>
            </a:p>
          </p:txBody>
        </p:sp>
        <p:sp>
          <p:nvSpPr>
            <p:cNvPr id="58" name="Rectangle 57">
              <a:extLst>
                <a:ext uri="{FF2B5EF4-FFF2-40B4-BE49-F238E27FC236}">
                  <a16:creationId xmlns:a16="http://schemas.microsoft.com/office/drawing/2014/main" id="{977B6064-EAD9-4430-8971-8C24DD09BBF4}"/>
                </a:ext>
              </a:extLst>
            </p:cNvPr>
            <p:cNvSpPr/>
            <p:nvPr/>
          </p:nvSpPr>
          <p:spPr bwMode="auto">
            <a:xfrm>
              <a:off x="3623637" y="3842770"/>
              <a:ext cx="888350" cy="523738"/>
            </a:xfrm>
            <a:prstGeom prst="rect">
              <a:avLst/>
            </a:prstGeom>
            <a:solidFill>
              <a:srgbClr val="00188F"/>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100" b="0" i="0" u="none" strike="noStrike" kern="1200" cap="none" spc="0" normalizeH="0" baseline="0" noProof="0">
                  <a:ln>
                    <a:noFill/>
                  </a:ln>
                  <a:solidFill>
                    <a:srgbClr val="FFFFFF"/>
                  </a:solidFill>
                  <a:effectLst/>
                  <a:uLnTx/>
                  <a:uFillTx/>
                  <a:latin typeface="Segoe UI Semibold"/>
                  <a:ea typeface="Segoe UI" pitchFamily="34" charset="0"/>
                  <a:cs typeface="Segoe UI" pitchFamily="34" charset="0"/>
                </a:rPr>
                <a:t>Resiliency</a:t>
              </a:r>
            </a:p>
          </p:txBody>
        </p:sp>
        <p:sp>
          <p:nvSpPr>
            <p:cNvPr id="59" name="Rectangle 58">
              <a:extLst>
                <a:ext uri="{FF2B5EF4-FFF2-40B4-BE49-F238E27FC236}">
                  <a16:creationId xmlns:a16="http://schemas.microsoft.com/office/drawing/2014/main" id="{C28EF852-C06D-4885-8224-48CD6AE43D9F}"/>
                </a:ext>
              </a:extLst>
            </p:cNvPr>
            <p:cNvSpPr/>
            <p:nvPr/>
          </p:nvSpPr>
          <p:spPr bwMode="auto">
            <a:xfrm>
              <a:off x="2209834" y="3842770"/>
              <a:ext cx="888350" cy="523738"/>
            </a:xfrm>
            <a:prstGeom prst="rect">
              <a:avLst/>
            </a:prstGeom>
            <a:solidFill>
              <a:srgbClr val="00188F"/>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lang="en-US" sz="1100">
                  <a:solidFill>
                    <a:srgbClr val="FFFFFF"/>
                  </a:solidFill>
                  <a:latin typeface="Segoe UI Semibold"/>
                  <a:ea typeface="Segoe UI" pitchFamily="34" charset="0"/>
                  <a:cs typeface="Segoe UI" pitchFamily="34" charset="0"/>
                </a:rPr>
                <a:t>Metrics</a:t>
              </a:r>
              <a:endParaRPr kumimoji="0" lang="en-US" sz="1100" b="0" i="0" u="none" strike="noStrike" kern="1200" cap="none" spc="0" normalizeH="0" baseline="0" noProof="0">
                <a:ln>
                  <a:noFill/>
                </a:ln>
                <a:solidFill>
                  <a:srgbClr val="FFFFFF"/>
                </a:solidFill>
                <a:effectLst/>
                <a:uLnTx/>
                <a:uFillTx/>
                <a:latin typeface="Segoe UI Semibold"/>
                <a:ea typeface="Segoe UI" pitchFamily="34" charset="0"/>
                <a:cs typeface="Segoe UI" pitchFamily="34" charset="0"/>
              </a:endParaRPr>
            </a:p>
          </p:txBody>
        </p:sp>
        <p:sp>
          <p:nvSpPr>
            <p:cNvPr id="60" name="Rectangle 59">
              <a:extLst>
                <a:ext uri="{FF2B5EF4-FFF2-40B4-BE49-F238E27FC236}">
                  <a16:creationId xmlns:a16="http://schemas.microsoft.com/office/drawing/2014/main" id="{63F405AC-1EDA-47E9-A0E9-FFFADB62D05E}"/>
                </a:ext>
              </a:extLst>
            </p:cNvPr>
            <p:cNvSpPr/>
            <p:nvPr/>
          </p:nvSpPr>
          <p:spPr bwMode="auto">
            <a:xfrm>
              <a:off x="796031" y="3853692"/>
              <a:ext cx="888350" cy="501894"/>
            </a:xfrm>
            <a:prstGeom prst="rect">
              <a:avLst/>
            </a:prstGeom>
            <a:solidFill>
              <a:srgbClr val="00188F"/>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100" b="0" i="0" u="none" strike="noStrike" kern="1200" cap="none" spc="0" normalizeH="0" baseline="0" noProof="0" err="1">
                  <a:ln>
                    <a:noFill/>
                  </a:ln>
                  <a:solidFill>
                    <a:srgbClr val="FFFFFF"/>
                  </a:solidFill>
                  <a:effectLst/>
                  <a:uLnTx/>
                  <a:uFillTx/>
                  <a:latin typeface="Segoe UI Semibold"/>
                  <a:ea typeface="Segoe UI" pitchFamily="34" charset="0"/>
                  <a:cs typeface="Segoe UI" pitchFamily="34" charset="0"/>
                </a:rPr>
                <a:t>mTLS</a:t>
              </a:r>
              <a:endParaRPr kumimoji="0" lang="en-US" sz="1100" b="0" i="0" u="none" strike="noStrike" kern="1200" cap="none" spc="0" normalizeH="0" baseline="0" noProof="0">
                <a:ln>
                  <a:noFill/>
                </a:ln>
                <a:solidFill>
                  <a:srgbClr val="FFFFFF"/>
                </a:solidFill>
                <a:effectLst/>
                <a:uLnTx/>
                <a:uFillTx/>
                <a:latin typeface="Segoe UI Semibold"/>
                <a:ea typeface="Segoe UI" pitchFamily="34" charset="0"/>
                <a:cs typeface="Segoe UI" pitchFamily="34" charset="0"/>
              </a:endParaRPr>
            </a:p>
          </p:txBody>
        </p:sp>
      </p:grpSp>
      <p:sp>
        <p:nvSpPr>
          <p:cNvPr id="61" name="Rectangle 60">
            <a:extLst>
              <a:ext uri="{FF2B5EF4-FFF2-40B4-BE49-F238E27FC236}">
                <a16:creationId xmlns:a16="http://schemas.microsoft.com/office/drawing/2014/main" id="{AE6937C0-1F09-442F-A0E9-44D4C8D2A710}"/>
              </a:ext>
            </a:extLst>
          </p:cNvPr>
          <p:cNvSpPr/>
          <p:nvPr/>
        </p:nvSpPr>
        <p:spPr bwMode="auto">
          <a:xfrm>
            <a:off x="1582439" y="2545621"/>
            <a:ext cx="7912364" cy="671909"/>
          </a:xfrm>
          <a:prstGeom prst="rect">
            <a:avLst/>
          </a:prstGeom>
          <a:solidFill>
            <a:srgbClr val="0078D4"/>
          </a:solidFill>
          <a:ln w="9525" cap="flat" cmpd="sng" algn="ctr">
            <a:noFill/>
            <a:prstDash val="solid"/>
            <a:headEnd type="none" w="med" len="med"/>
            <a:tailEnd type="none" w="med" len="med"/>
          </a:ln>
          <a:effectLst>
            <a:outerShdw blurRad="152400" sx="102000" sy="102000" algn="ctr" rotWithShape="0">
              <a:prstClr val="black">
                <a:alpha val="20000"/>
              </a:prstClr>
            </a:outerShdw>
          </a:effectLst>
        </p:spPr>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algn="ctr" defTabSz="932472" fontAlgn="base">
              <a:spcBef>
                <a:spcPct val="0"/>
              </a:spcBef>
              <a:spcAft>
                <a:spcPct val="0"/>
              </a:spcAft>
            </a:pPr>
            <a:r>
              <a:rPr lang="en-US" sz="1400" dirty="0">
                <a:solidFill>
                  <a:srgbClr val="FFFFFF"/>
                </a:solidFill>
                <a:latin typeface="Segoe UI Semibold"/>
                <a:cs typeface="Segoe UI" pitchFamily="34" charset="0"/>
              </a:rPr>
              <a:t>Building Block APIs</a:t>
            </a:r>
          </a:p>
        </p:txBody>
      </p:sp>
      <p:sp>
        <p:nvSpPr>
          <p:cNvPr id="73" name="TextBox 72">
            <a:extLst>
              <a:ext uri="{FF2B5EF4-FFF2-40B4-BE49-F238E27FC236}">
                <a16:creationId xmlns:a16="http://schemas.microsoft.com/office/drawing/2014/main" id="{E8CF1196-C93F-416A-AE8F-0394A51AADDB}"/>
              </a:ext>
            </a:extLst>
          </p:cNvPr>
          <p:cNvSpPr txBox="1"/>
          <p:nvPr/>
        </p:nvSpPr>
        <p:spPr>
          <a:xfrm>
            <a:off x="10363682" y="1605795"/>
            <a:ext cx="1434064" cy="276999"/>
          </a:xfrm>
          <a:prstGeom prst="rect">
            <a:avLst/>
          </a:prstGeom>
          <a:noFill/>
        </p:spPr>
        <p:txBody>
          <a:bodyPr wrap="square" lIns="0" tIns="0" rIns="0" bIns="0" rtlCol="0" anchor="ctr">
            <a:spAutoFit/>
          </a:bodyPr>
          <a:lstStyle/>
          <a:p>
            <a:pPr algn="ctr"/>
            <a:r>
              <a:rPr lang="en-US">
                <a:latin typeface="+mj-lt"/>
              </a:rPr>
              <a:t>Developer</a:t>
            </a:r>
          </a:p>
        </p:txBody>
      </p:sp>
      <p:cxnSp>
        <p:nvCxnSpPr>
          <p:cNvPr id="75" name="Straight Connector 74">
            <a:extLst>
              <a:ext uri="{FF2B5EF4-FFF2-40B4-BE49-F238E27FC236}">
                <a16:creationId xmlns:a16="http://schemas.microsoft.com/office/drawing/2014/main" id="{B42AD7D8-9F94-42D9-9660-EEDE8B57BD1A}"/>
              </a:ext>
            </a:extLst>
          </p:cNvPr>
          <p:cNvCxnSpPr>
            <a:cxnSpLocks/>
          </p:cNvCxnSpPr>
          <p:nvPr/>
        </p:nvCxnSpPr>
        <p:spPr>
          <a:xfrm>
            <a:off x="10745874" y="3997881"/>
            <a:ext cx="669680" cy="0"/>
          </a:xfrm>
          <a:prstGeom prst="line">
            <a:avLst/>
          </a:prstGeom>
          <a:ln w="12700">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C7CECA1D-8AAA-42E7-AFB9-64D539A65C6A}"/>
              </a:ext>
            </a:extLst>
          </p:cNvPr>
          <p:cNvCxnSpPr>
            <a:cxnSpLocks/>
            <a:stCxn id="14" idx="0"/>
            <a:endCxn id="73" idx="2"/>
          </p:cNvCxnSpPr>
          <p:nvPr/>
        </p:nvCxnSpPr>
        <p:spPr>
          <a:xfrm flipV="1">
            <a:off x="11080714" y="1882794"/>
            <a:ext cx="0" cy="4141552"/>
          </a:xfrm>
          <a:prstGeom prst="line">
            <a:avLst/>
          </a:prstGeom>
          <a:ln w="127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72173661"/>
      </p:ext>
    </p:extLst>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1DA58A-A17D-4EE1-94CF-4598628B08C3}"/>
              </a:ext>
            </a:extLst>
          </p:cNvPr>
          <p:cNvSpPr>
            <a:spLocks noGrp="1"/>
          </p:cNvSpPr>
          <p:nvPr>
            <p:ph type="title"/>
          </p:nvPr>
        </p:nvSpPr>
        <p:spPr>
          <a:xfrm>
            <a:off x="1540933" y="457200"/>
            <a:ext cx="10065850" cy="553998"/>
          </a:xfrm>
        </p:spPr>
        <p:txBody>
          <a:bodyPr/>
          <a:lstStyle/>
          <a:p>
            <a:r>
              <a:rPr lang="en-US"/>
              <a:t>ZEISS Group</a:t>
            </a:r>
          </a:p>
        </p:txBody>
      </p:sp>
      <p:pic>
        <p:nvPicPr>
          <p:cNvPr id="4" name="Picture 3" descr="Logo&#10;&#10;Description automatically generated">
            <a:extLst>
              <a:ext uri="{FF2B5EF4-FFF2-40B4-BE49-F238E27FC236}">
                <a16:creationId xmlns:a16="http://schemas.microsoft.com/office/drawing/2014/main" id="{108DB2C3-1A9C-4687-84C3-BAA96EEE5B74}"/>
              </a:ext>
            </a:extLst>
          </p:cNvPr>
          <p:cNvPicPr>
            <a:picLocks noChangeAspect="1"/>
          </p:cNvPicPr>
          <p:nvPr/>
        </p:nvPicPr>
        <p:blipFill>
          <a:blip r:embed="rId3" cstate="print">
            <a:clrChange>
              <a:clrFrom>
                <a:srgbClr val="FEFFFF"/>
              </a:clrFrom>
              <a:clrTo>
                <a:srgbClr val="FEFFFF">
                  <a:alpha val="0"/>
                </a:srgbClr>
              </a:clrTo>
            </a:clrChange>
            <a:extLst>
              <a:ext uri="{28A0092B-C50C-407E-A947-70E740481C1C}">
                <a14:useLocalDpi xmlns:a14="http://schemas.microsoft.com/office/drawing/2010/main" val="0"/>
              </a:ext>
            </a:extLst>
          </a:blip>
          <a:stretch>
            <a:fillRect/>
          </a:stretch>
        </p:blipFill>
        <p:spPr>
          <a:xfrm>
            <a:off x="416797" y="381000"/>
            <a:ext cx="828820" cy="828820"/>
          </a:xfrm>
          <a:prstGeom prst="rect">
            <a:avLst/>
          </a:prstGeom>
        </p:spPr>
      </p:pic>
      <p:sp>
        <p:nvSpPr>
          <p:cNvPr id="6" name="TextBox 5">
            <a:extLst>
              <a:ext uri="{FF2B5EF4-FFF2-40B4-BE49-F238E27FC236}">
                <a16:creationId xmlns:a16="http://schemas.microsoft.com/office/drawing/2014/main" id="{63458EF9-6F31-416A-9809-E121DF8D963C}"/>
              </a:ext>
            </a:extLst>
          </p:cNvPr>
          <p:cNvSpPr txBox="1"/>
          <p:nvPr/>
        </p:nvSpPr>
        <p:spPr>
          <a:xfrm>
            <a:off x="5379701" y="4782673"/>
            <a:ext cx="6466261" cy="1908215"/>
          </a:xfrm>
          <a:prstGeom prst="rect">
            <a:avLst/>
          </a:prstGeom>
          <a:noFill/>
        </p:spPr>
        <p:txBody>
          <a:bodyPr wrap="square">
            <a:spAutoFit/>
          </a:bodyPr>
          <a:lstStyle/>
          <a:p>
            <a:pPr algn="ctr"/>
            <a:r>
              <a:rPr lang="en-US" sz="2000" b="0" i="1" dirty="0">
                <a:solidFill>
                  <a:srgbClr val="0067B8"/>
                </a:solidFill>
                <a:effectLst/>
                <a:latin typeface="SegoeUI"/>
              </a:rPr>
              <a:t>“</a:t>
            </a:r>
            <a:r>
              <a:rPr lang="en-US" sz="2000" b="0" i="0" dirty="0">
                <a:solidFill>
                  <a:srgbClr val="0067B8"/>
                </a:solidFill>
                <a:effectLst/>
                <a:latin typeface="SegoeUI"/>
              </a:rPr>
              <a:t>Dapr really simplifies the case of distributed application architectures. With Dapr, any developer can do it</a:t>
            </a:r>
            <a:r>
              <a:rPr lang="en-US" sz="2000" b="0" i="1" dirty="0">
                <a:solidFill>
                  <a:srgbClr val="0067B8"/>
                </a:solidFill>
                <a:effectLst/>
                <a:latin typeface="SegoeUI"/>
              </a:rPr>
              <a:t>. </a:t>
            </a:r>
            <a:r>
              <a:rPr lang="en-US" sz="2000" dirty="0">
                <a:solidFill>
                  <a:srgbClr val="0067B8"/>
                </a:solidFill>
                <a:latin typeface="SegoeUI"/>
              </a:rPr>
              <a:t>Dapr made it much faster for us to build an app on Azure Kubernetes Service”</a:t>
            </a:r>
          </a:p>
          <a:p>
            <a:pPr defTabSz="914367"/>
            <a:endParaRPr lang="en-US" sz="2000" dirty="0">
              <a:latin typeface="Segoe UI" panose="020B0502040204020203" pitchFamily="34" charset="0"/>
            </a:endParaRPr>
          </a:p>
          <a:p>
            <a:pPr algn="r" defTabSz="914367"/>
            <a:r>
              <a:rPr lang="en-US" i="1" dirty="0">
                <a:latin typeface="Segoe UI" panose="020B0502040204020203" pitchFamily="34" charset="0"/>
              </a:rPr>
              <a:t>- </a:t>
            </a:r>
            <a:r>
              <a:rPr lang="en-US" b="1" i="1" dirty="0">
                <a:latin typeface="Segoe UI" panose="020B0502040204020203" pitchFamily="34" charset="0"/>
              </a:rPr>
              <a:t>Kai Walter, Lead Architect, ZEISS</a:t>
            </a:r>
            <a:endParaRPr lang="en-US" b="1" dirty="0">
              <a:latin typeface="Segoe UI" panose="020B0502040204020203" pitchFamily="34" charset="0"/>
            </a:endParaRPr>
          </a:p>
        </p:txBody>
      </p:sp>
      <p:grpSp>
        <p:nvGrpSpPr>
          <p:cNvPr id="92" name="Group 91">
            <a:extLst>
              <a:ext uri="{FF2B5EF4-FFF2-40B4-BE49-F238E27FC236}">
                <a16:creationId xmlns:a16="http://schemas.microsoft.com/office/drawing/2014/main" id="{D91976D5-E89C-47DC-BD31-9E06AF17DABC}"/>
              </a:ext>
            </a:extLst>
          </p:cNvPr>
          <p:cNvGrpSpPr/>
          <p:nvPr/>
        </p:nvGrpSpPr>
        <p:grpSpPr>
          <a:xfrm>
            <a:off x="4820050" y="1158565"/>
            <a:ext cx="7302179" cy="3377112"/>
            <a:chOff x="1989855" y="1358219"/>
            <a:chExt cx="8345624" cy="3578155"/>
          </a:xfrm>
        </p:grpSpPr>
        <p:sp>
          <p:nvSpPr>
            <p:cNvPr id="7" name="Rectangle 6">
              <a:extLst>
                <a:ext uri="{FF2B5EF4-FFF2-40B4-BE49-F238E27FC236}">
                  <a16:creationId xmlns:a16="http://schemas.microsoft.com/office/drawing/2014/main" id="{B51155B4-3B48-48EE-BCF3-8F6570ACEA78}"/>
                </a:ext>
              </a:extLst>
            </p:cNvPr>
            <p:cNvSpPr/>
            <p:nvPr/>
          </p:nvSpPr>
          <p:spPr>
            <a:xfrm>
              <a:off x="8567233" y="1765350"/>
              <a:ext cx="1768246" cy="2177378"/>
            </a:xfrm>
            <a:prstGeom prst="rect">
              <a:avLst/>
            </a:prstGeom>
            <a:solidFill>
              <a:sysClr val="window" lastClr="FFFFFF"/>
            </a:solidFill>
            <a:ln w="7710" cap="flat" cmpd="sng" algn="ctr">
              <a:noFill/>
              <a:prstDash val="solid"/>
              <a:miter lim="800000"/>
            </a:ln>
            <a:effectLst>
              <a:outerShdw blurRad="152400" sx="101000" sy="101000" algn="ctr" rotWithShape="0">
                <a:prstClr val="black">
                  <a:alpha val="30000"/>
                </a:prstClr>
              </a:outerShdw>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a:ln>
                  <a:noFill/>
                </a:ln>
                <a:solidFill>
                  <a:srgbClr val="000000"/>
                </a:solidFill>
                <a:effectLst/>
                <a:uLnTx/>
                <a:uFillTx/>
                <a:latin typeface="Segoe UI Semibold"/>
                <a:ea typeface="+mn-ea"/>
                <a:cs typeface="Segoe UI" pitchFamily="34" charset="0"/>
              </a:endParaRPr>
            </a:p>
          </p:txBody>
        </p:sp>
        <p:sp>
          <p:nvSpPr>
            <p:cNvPr id="8" name="Rectangle 7">
              <a:extLst>
                <a:ext uri="{FF2B5EF4-FFF2-40B4-BE49-F238E27FC236}">
                  <a16:creationId xmlns:a16="http://schemas.microsoft.com/office/drawing/2014/main" id="{71D8D0B7-0E9F-4035-ADB0-5730F305102F}"/>
                </a:ext>
              </a:extLst>
            </p:cNvPr>
            <p:cNvSpPr/>
            <p:nvPr/>
          </p:nvSpPr>
          <p:spPr>
            <a:xfrm>
              <a:off x="3770508" y="1358219"/>
              <a:ext cx="4097318" cy="3195166"/>
            </a:xfrm>
            <a:prstGeom prst="rect">
              <a:avLst/>
            </a:prstGeom>
            <a:solidFill>
              <a:sysClr val="window" lastClr="FFFFFF"/>
            </a:solidFill>
            <a:ln w="7710" cap="flat" cmpd="sng" algn="ctr">
              <a:noFill/>
              <a:prstDash val="solid"/>
              <a:miter lim="800000"/>
            </a:ln>
            <a:effectLst>
              <a:outerShdw blurRad="152400" sx="101000" sy="101000" algn="ctr" rotWithShape="0">
                <a:prstClr val="black">
                  <a:alpha val="30000"/>
                </a:prstClr>
              </a:outerShdw>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a:ln>
                  <a:noFill/>
                </a:ln>
                <a:solidFill>
                  <a:srgbClr val="000000"/>
                </a:solidFill>
                <a:effectLst/>
                <a:uLnTx/>
                <a:uFillTx/>
                <a:latin typeface="Segoe UI Semibold"/>
                <a:ea typeface="+mn-ea"/>
                <a:cs typeface="Segoe UI" pitchFamily="34" charset="0"/>
              </a:endParaRPr>
            </a:p>
          </p:txBody>
        </p:sp>
        <p:sp>
          <p:nvSpPr>
            <p:cNvPr id="9" name="Rectangle 8">
              <a:extLst>
                <a:ext uri="{FF2B5EF4-FFF2-40B4-BE49-F238E27FC236}">
                  <a16:creationId xmlns:a16="http://schemas.microsoft.com/office/drawing/2014/main" id="{FBCA5CBB-A0F9-49A2-8507-8C810B05D49A}"/>
                </a:ext>
              </a:extLst>
            </p:cNvPr>
            <p:cNvSpPr/>
            <p:nvPr/>
          </p:nvSpPr>
          <p:spPr>
            <a:xfrm>
              <a:off x="3730310" y="1390919"/>
              <a:ext cx="4097318" cy="3195166"/>
            </a:xfrm>
            <a:prstGeom prst="rect">
              <a:avLst/>
            </a:prstGeom>
            <a:solidFill>
              <a:sysClr val="window" lastClr="FFFFFF"/>
            </a:solidFill>
            <a:ln w="7710" cap="flat" cmpd="sng" algn="ctr">
              <a:noFill/>
              <a:prstDash val="solid"/>
              <a:miter lim="800000"/>
            </a:ln>
            <a:effectLst>
              <a:outerShdw blurRad="152400" sx="101000" sy="101000" algn="ctr" rotWithShape="0">
                <a:prstClr val="black">
                  <a:alpha val="30000"/>
                </a:prstClr>
              </a:outerShdw>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a:ln>
                  <a:noFill/>
                </a:ln>
                <a:solidFill>
                  <a:srgbClr val="000000"/>
                </a:solidFill>
                <a:effectLst/>
                <a:uLnTx/>
                <a:uFillTx/>
                <a:latin typeface="Segoe UI Semibold"/>
                <a:ea typeface="+mn-ea"/>
                <a:cs typeface="Segoe UI" pitchFamily="34" charset="0"/>
              </a:endParaRPr>
            </a:p>
          </p:txBody>
        </p:sp>
        <p:sp>
          <p:nvSpPr>
            <p:cNvPr id="10" name="Rectangle 9">
              <a:extLst>
                <a:ext uri="{FF2B5EF4-FFF2-40B4-BE49-F238E27FC236}">
                  <a16:creationId xmlns:a16="http://schemas.microsoft.com/office/drawing/2014/main" id="{D5DBB623-2BE4-4830-910E-095414B1ECF0}"/>
                </a:ext>
              </a:extLst>
            </p:cNvPr>
            <p:cNvSpPr/>
            <p:nvPr/>
          </p:nvSpPr>
          <p:spPr>
            <a:xfrm>
              <a:off x="3690111" y="1434330"/>
              <a:ext cx="4097318" cy="3195166"/>
            </a:xfrm>
            <a:prstGeom prst="rect">
              <a:avLst/>
            </a:prstGeom>
            <a:solidFill>
              <a:sysClr val="window" lastClr="FFFFFF"/>
            </a:solidFill>
            <a:ln w="7710" cap="flat" cmpd="sng" algn="ctr">
              <a:noFill/>
              <a:prstDash val="solid"/>
              <a:miter lim="800000"/>
            </a:ln>
            <a:effectLst>
              <a:outerShdw blurRad="152400" sx="101000" sy="101000" algn="ctr" rotWithShape="0">
                <a:prstClr val="black">
                  <a:alpha val="30000"/>
                </a:prstClr>
              </a:outerShdw>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a:ln>
                  <a:noFill/>
                </a:ln>
                <a:solidFill>
                  <a:srgbClr val="000000"/>
                </a:solidFill>
                <a:effectLst/>
                <a:uLnTx/>
                <a:uFillTx/>
                <a:latin typeface="Segoe UI Semibold"/>
                <a:ea typeface="+mn-ea"/>
                <a:cs typeface="Segoe UI" pitchFamily="34" charset="0"/>
              </a:endParaRPr>
            </a:p>
          </p:txBody>
        </p:sp>
        <p:sp>
          <p:nvSpPr>
            <p:cNvPr id="11" name="Rectangle 10">
              <a:extLst>
                <a:ext uri="{FF2B5EF4-FFF2-40B4-BE49-F238E27FC236}">
                  <a16:creationId xmlns:a16="http://schemas.microsoft.com/office/drawing/2014/main" id="{9C9CCCF9-46FB-4066-B8FA-8CC2392E4DF2}"/>
                </a:ext>
              </a:extLst>
            </p:cNvPr>
            <p:cNvSpPr/>
            <p:nvPr/>
          </p:nvSpPr>
          <p:spPr>
            <a:xfrm>
              <a:off x="4054159" y="1551566"/>
              <a:ext cx="3369224" cy="1790522"/>
            </a:xfrm>
            <a:prstGeom prst="rect">
              <a:avLst/>
            </a:prstGeom>
            <a:solidFill>
              <a:sysClr val="window" lastClr="FFFFFF"/>
            </a:solidFill>
            <a:ln w="7710" cap="flat" cmpd="sng" algn="ctr">
              <a:noFill/>
              <a:prstDash val="solid"/>
              <a:miter lim="800000"/>
            </a:ln>
            <a:effectLst>
              <a:outerShdw blurRad="152400" sx="101000" sy="101000" algn="ctr" rotWithShape="0">
                <a:prstClr val="black">
                  <a:alpha val="30000"/>
                </a:prstClr>
              </a:outerShdw>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a:ln>
                  <a:noFill/>
                </a:ln>
                <a:solidFill>
                  <a:srgbClr val="000000"/>
                </a:solidFill>
                <a:effectLst/>
                <a:uLnTx/>
                <a:uFillTx/>
                <a:latin typeface="Segoe UI Semibold"/>
                <a:ea typeface="+mn-ea"/>
                <a:cs typeface="Segoe UI" pitchFamily="34" charset="0"/>
              </a:endParaRPr>
            </a:p>
          </p:txBody>
        </p:sp>
        <p:sp>
          <p:nvSpPr>
            <p:cNvPr id="12" name="Rectangle 11">
              <a:extLst>
                <a:ext uri="{FF2B5EF4-FFF2-40B4-BE49-F238E27FC236}">
                  <a16:creationId xmlns:a16="http://schemas.microsoft.com/office/drawing/2014/main" id="{A712D1EA-2946-4EB1-8965-21F7FE8E2714}"/>
                </a:ext>
              </a:extLst>
            </p:cNvPr>
            <p:cNvSpPr/>
            <p:nvPr/>
          </p:nvSpPr>
          <p:spPr>
            <a:xfrm>
              <a:off x="4848656" y="4629496"/>
              <a:ext cx="1941022" cy="290043"/>
            </a:xfrm>
            <a:prstGeom prst="rect">
              <a:avLst/>
            </a:prstGeom>
            <a:noFill/>
            <a:ln w="12700" cap="flat" cmpd="sng" algn="ctr">
              <a:noFill/>
              <a:prstDash val="solid"/>
              <a:miter lim="800000"/>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ts val="0"/>
                </a:spcBef>
                <a:spcAft>
                  <a:spcPts val="300"/>
                </a:spcAft>
                <a:buClrTx/>
                <a:buSzTx/>
                <a:buFontTx/>
                <a:buNone/>
                <a:tabLst/>
                <a:defRPr/>
              </a:pPr>
              <a:r>
                <a:rPr kumimoji="0" lang="en-US" sz="1100" b="0" i="0" u="none" strike="noStrike" kern="0" cap="none" spc="0" normalizeH="0" baseline="0" noProof="0">
                  <a:ln>
                    <a:noFill/>
                  </a:ln>
                  <a:solidFill>
                    <a:srgbClr val="000000"/>
                  </a:solidFill>
                  <a:effectLst/>
                  <a:uLnTx/>
                  <a:uFillTx/>
                  <a:latin typeface="Segoe UI Semibold"/>
                  <a:ea typeface="+mn-ea"/>
                  <a:cs typeface="Segoe UI" pitchFamily="34" charset="0"/>
                </a:rPr>
                <a:t>Deployment regions</a:t>
              </a:r>
            </a:p>
          </p:txBody>
        </p:sp>
        <p:grpSp>
          <p:nvGrpSpPr>
            <p:cNvPr id="13" name="Group 12">
              <a:extLst>
                <a:ext uri="{FF2B5EF4-FFF2-40B4-BE49-F238E27FC236}">
                  <a16:creationId xmlns:a16="http://schemas.microsoft.com/office/drawing/2014/main" id="{18FDE512-D6F6-4C18-9C1B-F7339159BFCF}"/>
                </a:ext>
              </a:extLst>
            </p:cNvPr>
            <p:cNvGrpSpPr/>
            <p:nvPr/>
          </p:nvGrpSpPr>
          <p:grpSpPr>
            <a:xfrm>
              <a:off x="4157322" y="1617828"/>
              <a:ext cx="2229079" cy="247859"/>
              <a:chOff x="4584199" y="2126589"/>
              <a:chExt cx="2229079" cy="247859"/>
            </a:xfrm>
          </p:grpSpPr>
          <p:pic>
            <p:nvPicPr>
              <p:cNvPr id="14" name="Graphic 13">
                <a:extLst>
                  <a:ext uri="{FF2B5EF4-FFF2-40B4-BE49-F238E27FC236}">
                    <a16:creationId xmlns:a16="http://schemas.microsoft.com/office/drawing/2014/main" id="{113AA462-090E-48D0-87C6-E91EBC740C8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584199" y="2126589"/>
                <a:ext cx="247859" cy="247859"/>
              </a:xfrm>
              <a:prstGeom prst="rect">
                <a:avLst/>
              </a:prstGeom>
            </p:spPr>
          </p:pic>
          <p:sp>
            <p:nvSpPr>
              <p:cNvPr id="15" name="Rectangle 14">
                <a:extLst>
                  <a:ext uri="{FF2B5EF4-FFF2-40B4-BE49-F238E27FC236}">
                    <a16:creationId xmlns:a16="http://schemas.microsoft.com/office/drawing/2014/main" id="{F42AE4E8-ADB1-4118-915A-B26F596A85F6}"/>
                  </a:ext>
                </a:extLst>
              </p:cNvPr>
              <p:cNvSpPr/>
              <p:nvPr/>
            </p:nvSpPr>
            <p:spPr>
              <a:xfrm>
                <a:off x="4872256" y="2129861"/>
                <a:ext cx="1941022" cy="241314"/>
              </a:xfrm>
              <a:prstGeom prst="rect">
                <a:avLst/>
              </a:prstGeom>
              <a:noFill/>
              <a:ln w="12700" cap="flat" cmpd="sng" algn="ctr">
                <a:noFill/>
                <a:prstDash val="solid"/>
                <a:miter lim="800000"/>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defTabSz="932472" eaLnBrk="1" fontAlgn="base" latinLnBrk="0" hangingPunct="1">
                  <a:lnSpc>
                    <a:spcPct val="10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Segoe UI Semibold" panose="020B0702040204020203" pitchFamily="34" charset="0"/>
                    <a:ea typeface="+mn-ea"/>
                    <a:cs typeface="Segoe UI Semibold" panose="020B0702040204020203" pitchFamily="34" charset="0"/>
                  </a:rPr>
                  <a:t>Azure Kubernetes Service</a:t>
                </a:r>
              </a:p>
            </p:txBody>
          </p:sp>
        </p:grpSp>
        <p:grpSp>
          <p:nvGrpSpPr>
            <p:cNvPr id="16" name="Group 15">
              <a:extLst>
                <a:ext uri="{FF2B5EF4-FFF2-40B4-BE49-F238E27FC236}">
                  <a16:creationId xmlns:a16="http://schemas.microsoft.com/office/drawing/2014/main" id="{31ED633A-38B5-422E-92DD-F80DE8DB2B38}"/>
                </a:ext>
              </a:extLst>
            </p:cNvPr>
            <p:cNvGrpSpPr/>
            <p:nvPr/>
          </p:nvGrpSpPr>
          <p:grpSpPr>
            <a:xfrm>
              <a:off x="4481319" y="1960227"/>
              <a:ext cx="2684170" cy="1208136"/>
              <a:chOff x="665239" y="3654865"/>
              <a:chExt cx="3527415" cy="1587678"/>
            </a:xfrm>
          </p:grpSpPr>
          <p:sp>
            <p:nvSpPr>
              <p:cNvPr id="17" name="Rectangle 16">
                <a:extLst>
                  <a:ext uri="{FF2B5EF4-FFF2-40B4-BE49-F238E27FC236}">
                    <a16:creationId xmlns:a16="http://schemas.microsoft.com/office/drawing/2014/main" id="{9F6A6C3A-6759-48D8-8D9F-9B38D59F236C}"/>
                  </a:ext>
                </a:extLst>
              </p:cNvPr>
              <p:cNvSpPr/>
              <p:nvPr/>
            </p:nvSpPr>
            <p:spPr bwMode="auto">
              <a:xfrm>
                <a:off x="734019" y="3654865"/>
                <a:ext cx="3458635" cy="1461300"/>
              </a:xfrm>
              <a:prstGeom prst="rect">
                <a:avLst/>
              </a:prstGeom>
              <a:solidFill>
                <a:sysClr val="window" lastClr="FFFFFF"/>
              </a:solidFill>
              <a:ln w="12700" cap="flat" cmpd="sng" algn="ctr">
                <a:solidFill>
                  <a:srgbClr val="0078D4"/>
                </a:solid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1050" b="1" i="0" u="none" strike="noStrike" kern="0" cap="none" spc="0" normalizeH="0" baseline="0" noProof="0" err="1">
                  <a:ln>
                    <a:noFill/>
                  </a:ln>
                  <a:gradFill>
                    <a:gsLst>
                      <a:gs pos="0">
                        <a:srgbClr val="FFFFFF"/>
                      </a:gs>
                      <a:gs pos="100000">
                        <a:srgbClr val="FFFFFF"/>
                      </a:gs>
                    </a:gsLst>
                    <a:lin ang="5400000" scaled="0"/>
                  </a:gradFill>
                  <a:effectLst/>
                  <a:uLnTx/>
                  <a:uFillTx/>
                  <a:cs typeface="Segoe UI" pitchFamily="34" charset="0"/>
                </a:endParaRPr>
              </a:p>
            </p:txBody>
          </p:sp>
          <p:sp>
            <p:nvSpPr>
              <p:cNvPr id="18" name="Rectangle 17">
                <a:extLst>
                  <a:ext uri="{FF2B5EF4-FFF2-40B4-BE49-F238E27FC236}">
                    <a16:creationId xmlns:a16="http://schemas.microsoft.com/office/drawing/2014/main" id="{A7936BC6-4DF3-4BA9-A731-C36F587F5E9F}"/>
                  </a:ext>
                </a:extLst>
              </p:cNvPr>
              <p:cNvSpPr/>
              <p:nvPr/>
            </p:nvSpPr>
            <p:spPr bwMode="auto">
              <a:xfrm>
                <a:off x="697975" y="3682521"/>
                <a:ext cx="3458635" cy="1461300"/>
              </a:xfrm>
              <a:prstGeom prst="rect">
                <a:avLst/>
              </a:prstGeom>
              <a:solidFill>
                <a:sysClr val="window" lastClr="FFFFFF"/>
              </a:solidFill>
              <a:ln w="12700" cap="flat" cmpd="sng" algn="ctr">
                <a:solidFill>
                  <a:srgbClr val="0078D4"/>
                </a:solid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1050" b="1" i="0" u="none" strike="noStrike" kern="0" cap="none" spc="0" normalizeH="0" baseline="0" noProof="0" err="1">
                  <a:ln>
                    <a:noFill/>
                  </a:ln>
                  <a:gradFill>
                    <a:gsLst>
                      <a:gs pos="0">
                        <a:srgbClr val="FFFFFF"/>
                      </a:gs>
                      <a:gs pos="100000">
                        <a:srgbClr val="FFFFFF"/>
                      </a:gs>
                    </a:gsLst>
                    <a:lin ang="5400000" scaled="0"/>
                  </a:gradFill>
                  <a:effectLst/>
                  <a:uLnTx/>
                  <a:uFillTx/>
                  <a:cs typeface="Segoe UI" pitchFamily="34" charset="0"/>
                </a:endParaRPr>
              </a:p>
            </p:txBody>
          </p:sp>
          <p:sp>
            <p:nvSpPr>
              <p:cNvPr id="19" name="Rectangle 18">
                <a:extLst>
                  <a:ext uri="{FF2B5EF4-FFF2-40B4-BE49-F238E27FC236}">
                    <a16:creationId xmlns:a16="http://schemas.microsoft.com/office/drawing/2014/main" id="{8455A329-4CC1-4F08-B105-94B8A2B59DAF}"/>
                  </a:ext>
                </a:extLst>
              </p:cNvPr>
              <p:cNvSpPr/>
              <p:nvPr/>
            </p:nvSpPr>
            <p:spPr bwMode="auto">
              <a:xfrm>
                <a:off x="665239" y="3716374"/>
                <a:ext cx="3458635" cy="1461300"/>
              </a:xfrm>
              <a:prstGeom prst="rect">
                <a:avLst/>
              </a:prstGeom>
              <a:solidFill>
                <a:sysClr val="window" lastClr="FFFFFF"/>
              </a:solidFill>
              <a:ln w="12700" cap="flat" cmpd="sng" algn="ctr">
                <a:solidFill>
                  <a:srgbClr val="0078D4"/>
                </a:solid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1050" b="1" i="0" u="none" strike="noStrike" kern="0" cap="none" spc="0" normalizeH="0" baseline="0" noProof="0">
                  <a:ln>
                    <a:noFill/>
                  </a:ln>
                  <a:gradFill>
                    <a:gsLst>
                      <a:gs pos="0">
                        <a:srgbClr val="FFFFFF"/>
                      </a:gs>
                      <a:gs pos="100000">
                        <a:srgbClr val="FFFFFF"/>
                      </a:gs>
                    </a:gsLst>
                    <a:lin ang="5400000" scaled="0"/>
                  </a:gradFill>
                  <a:effectLst/>
                  <a:uLnTx/>
                  <a:uFillTx/>
                  <a:cs typeface="Segoe UI" pitchFamily="34" charset="0"/>
                </a:endParaRPr>
              </a:p>
            </p:txBody>
          </p:sp>
          <p:grpSp>
            <p:nvGrpSpPr>
              <p:cNvPr id="20" name="Group 19">
                <a:extLst>
                  <a:ext uri="{FF2B5EF4-FFF2-40B4-BE49-F238E27FC236}">
                    <a16:creationId xmlns:a16="http://schemas.microsoft.com/office/drawing/2014/main" id="{B4CAB509-4678-4FF5-8D86-24422330699C}"/>
                  </a:ext>
                </a:extLst>
              </p:cNvPr>
              <p:cNvGrpSpPr/>
              <p:nvPr/>
            </p:nvGrpSpPr>
            <p:grpSpPr>
              <a:xfrm>
                <a:off x="891462" y="3894405"/>
                <a:ext cx="3006187" cy="1011163"/>
                <a:chOff x="5173361" y="3053522"/>
                <a:chExt cx="3006187" cy="1011163"/>
              </a:xfrm>
            </p:grpSpPr>
            <p:grpSp>
              <p:nvGrpSpPr>
                <p:cNvPr id="24" name="Group 23">
                  <a:extLst>
                    <a:ext uri="{FF2B5EF4-FFF2-40B4-BE49-F238E27FC236}">
                      <a16:creationId xmlns:a16="http://schemas.microsoft.com/office/drawing/2014/main" id="{93E1D898-C8A9-4C5E-BA27-D6BF11333119}"/>
                    </a:ext>
                  </a:extLst>
                </p:cNvPr>
                <p:cNvGrpSpPr/>
                <p:nvPr/>
              </p:nvGrpSpPr>
              <p:grpSpPr>
                <a:xfrm>
                  <a:off x="7101292" y="3053523"/>
                  <a:ext cx="1078256" cy="1011162"/>
                  <a:chOff x="4978385" y="2981873"/>
                  <a:chExt cx="1184842" cy="1111115"/>
                </a:xfrm>
              </p:grpSpPr>
              <p:sp>
                <p:nvSpPr>
                  <p:cNvPr id="28" name="Rectangle 27">
                    <a:extLst>
                      <a:ext uri="{FF2B5EF4-FFF2-40B4-BE49-F238E27FC236}">
                        <a16:creationId xmlns:a16="http://schemas.microsoft.com/office/drawing/2014/main" id="{6B7BFA1B-17B4-4DDE-B60F-6A88A38738CF}"/>
                      </a:ext>
                    </a:extLst>
                  </p:cNvPr>
                  <p:cNvSpPr/>
                  <p:nvPr/>
                </p:nvSpPr>
                <p:spPr>
                  <a:xfrm>
                    <a:off x="4978385" y="2981873"/>
                    <a:ext cx="1184842" cy="1111115"/>
                  </a:xfrm>
                  <a:prstGeom prst="rect">
                    <a:avLst/>
                  </a:prstGeom>
                  <a:solidFill>
                    <a:sysClr val="window" lastClr="FFFFFF"/>
                  </a:solidFill>
                  <a:ln w="7710" cap="flat" cmpd="sng" algn="ctr">
                    <a:noFill/>
                    <a:prstDash val="solid"/>
                    <a:miter lim="800000"/>
                  </a:ln>
                  <a:effectLst>
                    <a:outerShdw blurRad="152400" sx="101000" sy="101000" algn="ctr" rotWithShape="0">
                      <a:prstClr val="black">
                        <a:alpha val="30000"/>
                      </a:prstClr>
                    </a:outerShdw>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1000" b="0" i="0" u="none" strike="noStrike" kern="0" cap="none" spc="0" normalizeH="0" baseline="0" noProof="0">
                      <a:ln>
                        <a:noFill/>
                      </a:ln>
                      <a:solidFill>
                        <a:srgbClr val="000000"/>
                      </a:solidFill>
                      <a:effectLst/>
                      <a:uLnTx/>
                      <a:uFillTx/>
                      <a:latin typeface="Segoe UI Semibold"/>
                      <a:ea typeface="+mn-ea"/>
                      <a:cs typeface="Segoe UI" pitchFamily="34" charset="0"/>
                    </a:endParaRPr>
                  </a:p>
                </p:txBody>
              </p:sp>
              <p:pic>
                <p:nvPicPr>
                  <p:cNvPr id="29" name="Graphic 28">
                    <a:extLst>
                      <a:ext uri="{FF2B5EF4-FFF2-40B4-BE49-F238E27FC236}">
                        <a16:creationId xmlns:a16="http://schemas.microsoft.com/office/drawing/2014/main" id="{FD865A3B-F926-4E7F-B237-57BAA30D298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196953" y="3186434"/>
                    <a:ext cx="719274" cy="529167"/>
                  </a:xfrm>
                  <a:prstGeom prst="rect">
                    <a:avLst/>
                  </a:prstGeom>
                </p:spPr>
              </p:pic>
              <p:sp>
                <p:nvSpPr>
                  <p:cNvPr id="30" name="Rectangle 29">
                    <a:extLst>
                      <a:ext uri="{FF2B5EF4-FFF2-40B4-BE49-F238E27FC236}">
                        <a16:creationId xmlns:a16="http://schemas.microsoft.com/office/drawing/2014/main" id="{8694BCB6-9BD5-4392-9CE0-4565FF0BAC4B}"/>
                      </a:ext>
                    </a:extLst>
                  </p:cNvPr>
                  <p:cNvSpPr/>
                  <p:nvPr/>
                </p:nvSpPr>
                <p:spPr>
                  <a:xfrm>
                    <a:off x="5210842" y="3733673"/>
                    <a:ext cx="691498" cy="290044"/>
                  </a:xfrm>
                  <a:prstGeom prst="rect">
                    <a:avLst/>
                  </a:prstGeom>
                  <a:noFill/>
                  <a:ln w="12700" cap="flat" cmpd="sng" algn="ctr">
                    <a:noFill/>
                    <a:prstDash val="solid"/>
                    <a:miter lim="800000"/>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ts val="0"/>
                      </a:spcBef>
                      <a:spcAft>
                        <a:spcPts val="300"/>
                      </a:spcAft>
                      <a:buClrTx/>
                      <a:buSzTx/>
                      <a:buFontTx/>
                      <a:buNone/>
                      <a:tabLst/>
                      <a:defRPr/>
                    </a:pPr>
                    <a:r>
                      <a:rPr kumimoji="0" lang="en-US" sz="900" b="0" i="0" u="none" strike="noStrike" kern="0" cap="none" spc="0" normalizeH="0" baseline="0" noProof="0">
                        <a:ln>
                          <a:noFill/>
                        </a:ln>
                        <a:solidFill>
                          <a:srgbClr val="0D2192"/>
                        </a:solidFill>
                        <a:effectLst/>
                        <a:uLnTx/>
                        <a:uFillTx/>
                        <a:latin typeface="Segoe UI Semibold"/>
                        <a:ea typeface="+mn-ea"/>
                        <a:cs typeface="Segoe UI" pitchFamily="34" charset="0"/>
                      </a:rPr>
                      <a:t>Sidecar</a:t>
                    </a:r>
                  </a:p>
                </p:txBody>
              </p:sp>
            </p:grpSp>
            <p:grpSp>
              <p:nvGrpSpPr>
                <p:cNvPr id="25" name="Group 24">
                  <a:extLst>
                    <a:ext uri="{FF2B5EF4-FFF2-40B4-BE49-F238E27FC236}">
                      <a16:creationId xmlns:a16="http://schemas.microsoft.com/office/drawing/2014/main" id="{CD795491-5634-496F-A45F-C9A900AD70F3}"/>
                    </a:ext>
                  </a:extLst>
                </p:cNvPr>
                <p:cNvGrpSpPr/>
                <p:nvPr/>
              </p:nvGrpSpPr>
              <p:grpSpPr>
                <a:xfrm>
                  <a:off x="5173361" y="3053522"/>
                  <a:ext cx="1078255" cy="1011162"/>
                  <a:chOff x="4978386" y="2981872"/>
                  <a:chExt cx="1184841" cy="1111115"/>
                </a:xfrm>
              </p:grpSpPr>
              <p:sp>
                <p:nvSpPr>
                  <p:cNvPr id="26" name="Rectangle 25">
                    <a:extLst>
                      <a:ext uri="{FF2B5EF4-FFF2-40B4-BE49-F238E27FC236}">
                        <a16:creationId xmlns:a16="http://schemas.microsoft.com/office/drawing/2014/main" id="{D9C27A45-94E5-46B7-A706-58826B0A4467}"/>
                      </a:ext>
                    </a:extLst>
                  </p:cNvPr>
                  <p:cNvSpPr/>
                  <p:nvPr/>
                </p:nvSpPr>
                <p:spPr>
                  <a:xfrm>
                    <a:off x="4978386" y="2981872"/>
                    <a:ext cx="1184841" cy="1111115"/>
                  </a:xfrm>
                  <a:prstGeom prst="rect">
                    <a:avLst/>
                  </a:prstGeom>
                  <a:solidFill>
                    <a:sysClr val="window" lastClr="FFFFFF"/>
                  </a:solidFill>
                  <a:ln w="7710" cap="flat" cmpd="sng" algn="ctr">
                    <a:noFill/>
                    <a:prstDash val="solid"/>
                    <a:miter lim="800000"/>
                  </a:ln>
                  <a:effectLst>
                    <a:outerShdw blurRad="152400" sx="101000" sy="101000" algn="ctr" rotWithShape="0">
                      <a:prstClr val="black">
                        <a:alpha val="30000"/>
                      </a:prstClr>
                    </a:outerShdw>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1000" b="0" i="0" u="none" strike="noStrike" kern="0" cap="none" spc="0" normalizeH="0" baseline="0" noProof="0">
                      <a:ln>
                        <a:noFill/>
                      </a:ln>
                      <a:solidFill>
                        <a:srgbClr val="000000"/>
                      </a:solidFill>
                      <a:effectLst/>
                      <a:uLnTx/>
                      <a:uFillTx/>
                      <a:latin typeface="Segoe UI Semibold"/>
                      <a:ea typeface="+mn-ea"/>
                      <a:cs typeface="Segoe UI" pitchFamily="34" charset="0"/>
                    </a:endParaRPr>
                  </a:p>
                </p:txBody>
              </p:sp>
              <p:sp>
                <p:nvSpPr>
                  <p:cNvPr id="27" name="Rectangle 26">
                    <a:extLst>
                      <a:ext uri="{FF2B5EF4-FFF2-40B4-BE49-F238E27FC236}">
                        <a16:creationId xmlns:a16="http://schemas.microsoft.com/office/drawing/2014/main" id="{E6319E42-ECEC-42A2-B554-9BB6B2433166}"/>
                      </a:ext>
                    </a:extLst>
                  </p:cNvPr>
                  <p:cNvSpPr/>
                  <p:nvPr/>
                </p:nvSpPr>
                <p:spPr>
                  <a:xfrm>
                    <a:off x="5052354" y="3737907"/>
                    <a:ext cx="1036902" cy="290042"/>
                  </a:xfrm>
                  <a:prstGeom prst="rect">
                    <a:avLst/>
                  </a:prstGeom>
                  <a:noFill/>
                  <a:ln w="12700" cap="flat" cmpd="sng" algn="ctr">
                    <a:noFill/>
                    <a:prstDash val="solid"/>
                    <a:miter lim="800000"/>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a:ln>
                          <a:noFill/>
                        </a:ln>
                        <a:solidFill>
                          <a:prstClr val="black"/>
                        </a:solidFill>
                        <a:effectLst/>
                        <a:uLnTx/>
                        <a:uFillTx/>
                        <a:latin typeface="Segoe UI Semibold"/>
                        <a:ea typeface="+mn-ea"/>
                        <a:cs typeface="Segoe UI" pitchFamily="34" charset="0"/>
                      </a:rPr>
                      <a:t>Microservice</a:t>
                    </a:r>
                  </a:p>
                </p:txBody>
              </p:sp>
            </p:grpSp>
          </p:grpSp>
          <p:sp>
            <p:nvSpPr>
              <p:cNvPr id="21" name="TextBox 20">
                <a:extLst>
                  <a:ext uri="{FF2B5EF4-FFF2-40B4-BE49-F238E27FC236}">
                    <a16:creationId xmlns:a16="http://schemas.microsoft.com/office/drawing/2014/main" id="{BA2DE9D9-065D-4416-B1AD-0849AD84814A}"/>
                  </a:ext>
                </a:extLst>
              </p:cNvPr>
              <p:cNvSpPr txBox="1"/>
              <p:nvPr/>
            </p:nvSpPr>
            <p:spPr>
              <a:xfrm flipH="1">
                <a:off x="1758170" y="5080756"/>
                <a:ext cx="1272768" cy="161787"/>
              </a:xfrm>
              <a:prstGeom prst="rect">
                <a:avLst/>
              </a:prstGeom>
              <a:solidFill>
                <a:srgbClr val="FFFFFF"/>
              </a:solidFill>
            </p:spPr>
            <p:txBody>
              <a:bodyPr wrap="square" lIns="0" tIns="0" rIns="0" bIns="0" rtlCol="0" anchor="t">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srgbClr val="0078D4"/>
                    </a:solidFill>
                    <a:effectLst/>
                    <a:uLnTx/>
                    <a:uFillTx/>
                    <a:latin typeface="Segoe UI Semibold"/>
                  </a:rPr>
                  <a:t>Application pods</a:t>
                </a:r>
              </a:p>
            </p:txBody>
          </p:sp>
          <p:cxnSp>
            <p:nvCxnSpPr>
              <p:cNvPr id="22" name="Straight Arrow Connector 21">
                <a:extLst>
                  <a:ext uri="{FF2B5EF4-FFF2-40B4-BE49-F238E27FC236}">
                    <a16:creationId xmlns:a16="http://schemas.microsoft.com/office/drawing/2014/main" id="{2F3A0820-951F-4700-B2AC-2631919C6A4E}"/>
                  </a:ext>
                </a:extLst>
              </p:cNvPr>
              <p:cNvCxnSpPr>
                <a:cxnSpLocks/>
                <a:stCxn id="26" idx="3"/>
                <a:endCxn id="28" idx="1"/>
              </p:cNvCxnSpPr>
              <p:nvPr/>
            </p:nvCxnSpPr>
            <p:spPr>
              <a:xfrm>
                <a:off x="1969717" y="4399987"/>
                <a:ext cx="849676" cy="0"/>
              </a:xfrm>
              <a:prstGeom prst="straightConnector1">
                <a:avLst/>
              </a:prstGeom>
              <a:noFill/>
              <a:ln w="12700" cap="flat" cmpd="sng" algn="ctr">
                <a:solidFill>
                  <a:sysClr val="window" lastClr="FFFFFF">
                    <a:lumMod val="50000"/>
                  </a:sysClr>
                </a:solidFill>
                <a:prstDash val="solid"/>
                <a:miter lim="800000"/>
                <a:headEnd type="arrow" w="med" len="med"/>
                <a:tailEnd type="arrow" w="med" len="med"/>
              </a:ln>
              <a:effectLst/>
            </p:spPr>
          </p:cxnSp>
          <p:sp>
            <p:nvSpPr>
              <p:cNvPr id="23" name="Rectangle 22">
                <a:extLst>
                  <a:ext uri="{FF2B5EF4-FFF2-40B4-BE49-F238E27FC236}">
                    <a16:creationId xmlns:a16="http://schemas.microsoft.com/office/drawing/2014/main" id="{1FEAAA07-F5C0-41B2-A844-F428379B75C2}"/>
                  </a:ext>
                </a:extLst>
              </p:cNvPr>
              <p:cNvSpPr/>
              <p:nvPr/>
            </p:nvSpPr>
            <p:spPr>
              <a:xfrm>
                <a:off x="3793660" y="4486240"/>
                <a:ext cx="103989" cy="196098"/>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31" name="Group 30">
              <a:extLst>
                <a:ext uri="{FF2B5EF4-FFF2-40B4-BE49-F238E27FC236}">
                  <a16:creationId xmlns:a16="http://schemas.microsoft.com/office/drawing/2014/main" id="{07FCFE68-55A0-4DB8-A098-9884F1D77E5C}"/>
                </a:ext>
              </a:extLst>
            </p:cNvPr>
            <p:cNvGrpSpPr/>
            <p:nvPr/>
          </p:nvGrpSpPr>
          <p:grpSpPr>
            <a:xfrm>
              <a:off x="1989855" y="3730361"/>
              <a:ext cx="679507" cy="801863"/>
              <a:chOff x="2568027" y="4003151"/>
              <a:chExt cx="704535" cy="831397"/>
            </a:xfrm>
          </p:grpSpPr>
          <p:pic>
            <p:nvPicPr>
              <p:cNvPr id="32" name="Graphic 31">
                <a:extLst>
                  <a:ext uri="{FF2B5EF4-FFF2-40B4-BE49-F238E27FC236}">
                    <a16:creationId xmlns:a16="http://schemas.microsoft.com/office/drawing/2014/main" id="{70A08D1D-43DB-4374-9FA7-3FF81BF9E6F7}"/>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649618" y="4003151"/>
                <a:ext cx="541354" cy="541354"/>
              </a:xfrm>
              <a:prstGeom prst="rect">
                <a:avLst/>
              </a:prstGeom>
            </p:spPr>
          </p:pic>
          <p:sp>
            <p:nvSpPr>
              <p:cNvPr id="33" name="Rectangle 32">
                <a:extLst>
                  <a:ext uri="{FF2B5EF4-FFF2-40B4-BE49-F238E27FC236}">
                    <a16:creationId xmlns:a16="http://schemas.microsoft.com/office/drawing/2014/main" id="{F7CFD011-7196-44E5-8E70-E005F1D4AA2D}"/>
                  </a:ext>
                </a:extLst>
              </p:cNvPr>
              <p:cNvSpPr/>
              <p:nvPr/>
            </p:nvSpPr>
            <p:spPr>
              <a:xfrm>
                <a:off x="2568027" y="4544505"/>
                <a:ext cx="704535" cy="290043"/>
              </a:xfrm>
              <a:prstGeom prst="rect">
                <a:avLst/>
              </a:prstGeom>
              <a:noFill/>
              <a:ln w="12700" cap="flat" cmpd="sng" algn="ctr">
                <a:noFill/>
                <a:prstDash val="solid"/>
                <a:miter lim="800000"/>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a:ln>
                      <a:noFill/>
                    </a:ln>
                    <a:solidFill>
                      <a:srgbClr val="000000"/>
                    </a:solidFill>
                    <a:effectLst/>
                    <a:uLnTx/>
                    <a:uFillTx/>
                    <a:latin typeface="Calibri" panose="020F0502020204030204"/>
                    <a:ea typeface="+mn-ea"/>
                    <a:cs typeface="Segoe UI" panose="020B0502040204020203" pitchFamily="34" charset="0"/>
                  </a:rPr>
                  <a:t>Azure</a:t>
                </a:r>
              </a:p>
              <a:p>
                <a:pPr marL="0" marR="0" lvl="0" indent="0" algn="ctr" defTabSz="932472" eaLnBrk="1" fontAlgn="base"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a:ln>
                      <a:noFill/>
                    </a:ln>
                    <a:solidFill>
                      <a:srgbClr val="000000"/>
                    </a:solidFill>
                    <a:effectLst/>
                    <a:uLnTx/>
                    <a:uFillTx/>
                    <a:latin typeface="Calibri" panose="020F0502020204030204"/>
                    <a:ea typeface="+mn-ea"/>
                    <a:cs typeface="Segoe UI" panose="020B0502040204020203" pitchFamily="34" charset="0"/>
                  </a:rPr>
                  <a:t>Front Door</a:t>
                </a:r>
              </a:p>
            </p:txBody>
          </p:sp>
        </p:grpSp>
        <p:grpSp>
          <p:nvGrpSpPr>
            <p:cNvPr id="34" name="Group 33">
              <a:extLst>
                <a:ext uri="{FF2B5EF4-FFF2-40B4-BE49-F238E27FC236}">
                  <a16:creationId xmlns:a16="http://schemas.microsoft.com/office/drawing/2014/main" id="{C020D43A-4B49-4CE5-83BA-06FFFE6D8F5B}"/>
                </a:ext>
              </a:extLst>
            </p:cNvPr>
            <p:cNvGrpSpPr/>
            <p:nvPr/>
          </p:nvGrpSpPr>
          <p:grpSpPr>
            <a:xfrm>
              <a:off x="1989855" y="1957492"/>
              <a:ext cx="679507" cy="931341"/>
              <a:chOff x="2023077" y="2184673"/>
              <a:chExt cx="679507" cy="931341"/>
            </a:xfrm>
          </p:grpSpPr>
          <p:grpSp>
            <p:nvGrpSpPr>
              <p:cNvPr id="35" name="Group 34">
                <a:extLst>
                  <a:ext uri="{FF2B5EF4-FFF2-40B4-BE49-F238E27FC236}">
                    <a16:creationId xmlns:a16="http://schemas.microsoft.com/office/drawing/2014/main" id="{778E4841-A616-4939-8411-48A89B65DC0D}"/>
                  </a:ext>
                </a:extLst>
              </p:cNvPr>
              <p:cNvGrpSpPr/>
              <p:nvPr/>
            </p:nvGrpSpPr>
            <p:grpSpPr>
              <a:xfrm>
                <a:off x="2184319" y="2184673"/>
                <a:ext cx="357026" cy="605668"/>
                <a:chOff x="2184319" y="2184673"/>
                <a:chExt cx="357026" cy="605668"/>
              </a:xfrm>
            </p:grpSpPr>
            <p:grpSp>
              <p:nvGrpSpPr>
                <p:cNvPr id="37" name="phone" descr="phone">
                  <a:extLst>
                    <a:ext uri="{FF2B5EF4-FFF2-40B4-BE49-F238E27FC236}">
                      <a16:creationId xmlns:a16="http://schemas.microsoft.com/office/drawing/2014/main" id="{2A7D7AE2-7DF4-432C-8AC1-66A90ACBA857}"/>
                    </a:ext>
                  </a:extLst>
                </p:cNvPr>
                <p:cNvGrpSpPr/>
                <p:nvPr/>
              </p:nvGrpSpPr>
              <p:grpSpPr>
                <a:xfrm>
                  <a:off x="2184319" y="2184673"/>
                  <a:ext cx="357026" cy="605668"/>
                  <a:chOff x="7648576" y="1841501"/>
                  <a:chExt cx="177800" cy="301625"/>
                </a:xfrm>
              </p:grpSpPr>
              <p:sp>
                <p:nvSpPr>
                  <p:cNvPr id="45" name="Freeform 48">
                    <a:extLst>
                      <a:ext uri="{FF2B5EF4-FFF2-40B4-BE49-F238E27FC236}">
                        <a16:creationId xmlns:a16="http://schemas.microsoft.com/office/drawing/2014/main" id="{27E87C6C-FD9A-4CF5-946D-CB62DD16EDE2}"/>
                      </a:ext>
                    </a:extLst>
                  </p:cNvPr>
                  <p:cNvSpPr>
                    <a:spLocks/>
                  </p:cNvSpPr>
                  <p:nvPr/>
                </p:nvSpPr>
                <p:spPr bwMode="auto">
                  <a:xfrm>
                    <a:off x="7648576" y="2051051"/>
                    <a:ext cx="177800" cy="92075"/>
                  </a:xfrm>
                  <a:custGeom>
                    <a:avLst/>
                    <a:gdLst>
                      <a:gd name="T0" fmla="*/ 53 w 106"/>
                      <a:gd name="T1" fmla="*/ 0 h 54"/>
                      <a:gd name="T2" fmla="*/ 0 w 106"/>
                      <a:gd name="T3" fmla="*/ 16 h 54"/>
                      <a:gd name="T4" fmla="*/ 0 w 106"/>
                      <a:gd name="T5" fmla="*/ 44 h 54"/>
                      <a:gd name="T6" fmla="*/ 9 w 106"/>
                      <a:gd name="T7" fmla="*/ 54 h 54"/>
                      <a:gd name="T8" fmla="*/ 96 w 106"/>
                      <a:gd name="T9" fmla="*/ 54 h 54"/>
                      <a:gd name="T10" fmla="*/ 106 w 106"/>
                      <a:gd name="T11" fmla="*/ 44 h 54"/>
                      <a:gd name="T12" fmla="*/ 106 w 106"/>
                      <a:gd name="T13" fmla="*/ 16 h 54"/>
                      <a:gd name="T14" fmla="*/ 53 w 106"/>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54">
                        <a:moveTo>
                          <a:pt x="53" y="0"/>
                        </a:moveTo>
                        <a:cubicBezTo>
                          <a:pt x="0" y="16"/>
                          <a:pt x="0" y="16"/>
                          <a:pt x="0" y="16"/>
                        </a:cubicBezTo>
                        <a:cubicBezTo>
                          <a:pt x="0" y="44"/>
                          <a:pt x="0" y="44"/>
                          <a:pt x="0" y="44"/>
                        </a:cubicBezTo>
                        <a:cubicBezTo>
                          <a:pt x="0" y="49"/>
                          <a:pt x="4" y="54"/>
                          <a:pt x="9" y="54"/>
                        </a:cubicBezTo>
                        <a:cubicBezTo>
                          <a:pt x="96" y="54"/>
                          <a:pt x="96" y="54"/>
                          <a:pt x="96" y="54"/>
                        </a:cubicBezTo>
                        <a:cubicBezTo>
                          <a:pt x="102" y="54"/>
                          <a:pt x="106" y="49"/>
                          <a:pt x="106" y="44"/>
                        </a:cubicBezTo>
                        <a:cubicBezTo>
                          <a:pt x="106" y="16"/>
                          <a:pt x="106" y="16"/>
                          <a:pt x="106" y="16"/>
                        </a:cubicBezTo>
                        <a:lnTo>
                          <a:pt x="53" y="0"/>
                        </a:lnTo>
                        <a:close/>
                      </a:path>
                    </a:pathLst>
                  </a:custGeom>
                  <a:solidFill>
                    <a:srgbClr val="4472C4"/>
                  </a:solidFill>
                  <a:ln>
                    <a:noFill/>
                  </a:ln>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505050"/>
                      </a:solidFill>
                      <a:effectLst/>
                      <a:uLnTx/>
                      <a:uFillTx/>
                      <a:cs typeface="Segoe UI" panose="020B0502040204020203" pitchFamily="34" charset="0"/>
                    </a:endParaRPr>
                  </a:p>
                </p:txBody>
              </p:sp>
              <p:sp>
                <p:nvSpPr>
                  <p:cNvPr id="46" name="Rectangle 45">
                    <a:extLst>
                      <a:ext uri="{FF2B5EF4-FFF2-40B4-BE49-F238E27FC236}">
                        <a16:creationId xmlns:a16="http://schemas.microsoft.com/office/drawing/2014/main" id="{EFB9E11A-950D-4EF1-9203-78AF44E2627A}"/>
                      </a:ext>
                    </a:extLst>
                  </p:cNvPr>
                  <p:cNvSpPr>
                    <a:spLocks noChangeArrowheads="1"/>
                  </p:cNvSpPr>
                  <p:nvPr/>
                </p:nvSpPr>
                <p:spPr bwMode="auto">
                  <a:xfrm>
                    <a:off x="7721601" y="2100264"/>
                    <a:ext cx="33338" cy="19050"/>
                  </a:xfrm>
                  <a:prstGeom prst="rect">
                    <a:avLst/>
                  </a:prstGeom>
                  <a:solidFill>
                    <a:srgbClr val="4FE4FF"/>
                  </a:solidFill>
                  <a:ln>
                    <a:noFill/>
                  </a:ln>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505050"/>
                      </a:solidFill>
                      <a:effectLst/>
                      <a:uLnTx/>
                      <a:uFillTx/>
                      <a:cs typeface="Segoe UI" panose="020B0502040204020203" pitchFamily="34" charset="0"/>
                    </a:endParaRPr>
                  </a:p>
                </p:txBody>
              </p:sp>
              <p:sp>
                <p:nvSpPr>
                  <p:cNvPr id="47" name="Freeform 50">
                    <a:extLst>
                      <a:ext uri="{FF2B5EF4-FFF2-40B4-BE49-F238E27FC236}">
                        <a16:creationId xmlns:a16="http://schemas.microsoft.com/office/drawing/2014/main" id="{7839A090-18C3-450A-9B86-5466DE02762A}"/>
                      </a:ext>
                    </a:extLst>
                  </p:cNvPr>
                  <p:cNvSpPr>
                    <a:spLocks/>
                  </p:cNvSpPr>
                  <p:nvPr/>
                </p:nvSpPr>
                <p:spPr bwMode="auto">
                  <a:xfrm>
                    <a:off x="7648576" y="1841501"/>
                    <a:ext cx="177800" cy="236538"/>
                  </a:xfrm>
                  <a:custGeom>
                    <a:avLst/>
                    <a:gdLst>
                      <a:gd name="T0" fmla="*/ 96 w 106"/>
                      <a:gd name="T1" fmla="*/ 0 h 141"/>
                      <a:gd name="T2" fmla="*/ 9 w 106"/>
                      <a:gd name="T3" fmla="*/ 0 h 141"/>
                      <a:gd name="T4" fmla="*/ 0 w 106"/>
                      <a:gd name="T5" fmla="*/ 9 h 141"/>
                      <a:gd name="T6" fmla="*/ 0 w 106"/>
                      <a:gd name="T7" fmla="*/ 140 h 141"/>
                      <a:gd name="T8" fmla="*/ 106 w 106"/>
                      <a:gd name="T9" fmla="*/ 141 h 141"/>
                      <a:gd name="T10" fmla="*/ 106 w 106"/>
                      <a:gd name="T11" fmla="*/ 9 h 141"/>
                      <a:gd name="T12" fmla="*/ 96 w 106"/>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106" h="141">
                        <a:moveTo>
                          <a:pt x="96" y="0"/>
                        </a:moveTo>
                        <a:cubicBezTo>
                          <a:pt x="9" y="0"/>
                          <a:pt x="9" y="0"/>
                          <a:pt x="9" y="0"/>
                        </a:cubicBezTo>
                        <a:cubicBezTo>
                          <a:pt x="4" y="0"/>
                          <a:pt x="0" y="4"/>
                          <a:pt x="0" y="9"/>
                        </a:cubicBezTo>
                        <a:cubicBezTo>
                          <a:pt x="0" y="140"/>
                          <a:pt x="0" y="140"/>
                          <a:pt x="0" y="140"/>
                        </a:cubicBezTo>
                        <a:cubicBezTo>
                          <a:pt x="106" y="141"/>
                          <a:pt x="106" y="141"/>
                          <a:pt x="106" y="141"/>
                        </a:cubicBezTo>
                        <a:cubicBezTo>
                          <a:pt x="106" y="9"/>
                          <a:pt x="106" y="9"/>
                          <a:pt x="106" y="9"/>
                        </a:cubicBezTo>
                        <a:cubicBezTo>
                          <a:pt x="106" y="4"/>
                          <a:pt x="102" y="0"/>
                          <a:pt x="96" y="0"/>
                        </a:cubicBezTo>
                        <a:close/>
                      </a:path>
                    </a:pathLst>
                  </a:custGeom>
                  <a:solidFill>
                    <a:srgbClr val="4FE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505050"/>
                      </a:solidFill>
                      <a:effectLst/>
                      <a:uLnTx/>
                      <a:uFillTx/>
                      <a:cs typeface="Segoe UI" panose="020B0502040204020203" pitchFamily="34" charset="0"/>
                    </a:endParaRPr>
                  </a:p>
                </p:txBody>
              </p:sp>
              <p:sp>
                <p:nvSpPr>
                  <p:cNvPr id="48" name="Freeform 175">
                    <a:extLst>
                      <a:ext uri="{FF2B5EF4-FFF2-40B4-BE49-F238E27FC236}">
                        <a16:creationId xmlns:a16="http://schemas.microsoft.com/office/drawing/2014/main" id="{096EAB08-DF93-433D-B951-1BD302089434}"/>
                      </a:ext>
                    </a:extLst>
                  </p:cNvPr>
                  <p:cNvSpPr>
                    <a:spLocks/>
                  </p:cNvSpPr>
                  <p:nvPr/>
                </p:nvSpPr>
                <p:spPr bwMode="auto">
                  <a:xfrm>
                    <a:off x="7648576" y="1841501"/>
                    <a:ext cx="177800" cy="234950"/>
                  </a:xfrm>
                  <a:custGeom>
                    <a:avLst/>
                    <a:gdLst>
                      <a:gd name="T0" fmla="*/ 106 w 106"/>
                      <a:gd name="T1" fmla="*/ 9 h 140"/>
                      <a:gd name="T2" fmla="*/ 96 w 106"/>
                      <a:gd name="T3" fmla="*/ 0 h 140"/>
                      <a:gd name="T4" fmla="*/ 9 w 106"/>
                      <a:gd name="T5" fmla="*/ 0 h 140"/>
                      <a:gd name="T6" fmla="*/ 0 w 106"/>
                      <a:gd name="T7" fmla="*/ 9 h 140"/>
                      <a:gd name="T8" fmla="*/ 0 w 106"/>
                      <a:gd name="T9" fmla="*/ 140 h 140"/>
                      <a:gd name="T10" fmla="*/ 106 w 106"/>
                      <a:gd name="T11" fmla="*/ 34 h 140"/>
                      <a:gd name="T12" fmla="*/ 106 w 106"/>
                      <a:gd name="T13" fmla="*/ 9 h 140"/>
                    </a:gdLst>
                    <a:ahLst/>
                    <a:cxnLst>
                      <a:cxn ang="0">
                        <a:pos x="T0" y="T1"/>
                      </a:cxn>
                      <a:cxn ang="0">
                        <a:pos x="T2" y="T3"/>
                      </a:cxn>
                      <a:cxn ang="0">
                        <a:pos x="T4" y="T5"/>
                      </a:cxn>
                      <a:cxn ang="0">
                        <a:pos x="T6" y="T7"/>
                      </a:cxn>
                      <a:cxn ang="0">
                        <a:pos x="T8" y="T9"/>
                      </a:cxn>
                      <a:cxn ang="0">
                        <a:pos x="T10" y="T11"/>
                      </a:cxn>
                      <a:cxn ang="0">
                        <a:pos x="T12" y="T13"/>
                      </a:cxn>
                    </a:cxnLst>
                    <a:rect l="0" t="0" r="r" b="b"/>
                    <a:pathLst>
                      <a:path w="106" h="140">
                        <a:moveTo>
                          <a:pt x="106" y="9"/>
                        </a:moveTo>
                        <a:cubicBezTo>
                          <a:pt x="106" y="4"/>
                          <a:pt x="102" y="0"/>
                          <a:pt x="96" y="0"/>
                        </a:cubicBezTo>
                        <a:cubicBezTo>
                          <a:pt x="9" y="0"/>
                          <a:pt x="9" y="0"/>
                          <a:pt x="9" y="0"/>
                        </a:cubicBezTo>
                        <a:cubicBezTo>
                          <a:pt x="4" y="0"/>
                          <a:pt x="0" y="4"/>
                          <a:pt x="0" y="9"/>
                        </a:cubicBezTo>
                        <a:cubicBezTo>
                          <a:pt x="0" y="140"/>
                          <a:pt x="0" y="140"/>
                          <a:pt x="0" y="140"/>
                        </a:cubicBezTo>
                        <a:cubicBezTo>
                          <a:pt x="106" y="34"/>
                          <a:pt x="106" y="34"/>
                          <a:pt x="106" y="34"/>
                        </a:cubicBezTo>
                        <a:lnTo>
                          <a:pt x="106" y="9"/>
                        </a:lnTo>
                        <a:close/>
                      </a:path>
                    </a:pathLst>
                  </a:custGeom>
                  <a:solidFill>
                    <a:srgbClr val="4472C4"/>
                  </a:solidFill>
                  <a:ln>
                    <a:noFill/>
                  </a:ln>
                </p:spPr>
                <p:txBody>
                  <a:bodyPr vert="horz" wrap="square" lIns="89642" tIns="44821" rIns="89642" bIns="44821" numCol="1" anchor="t" anchorCtr="0" compatLnSpc="1">
                    <a:prstTxWarp prst="textNoShape">
                      <a:avLst/>
                    </a:prstTxWarp>
                  </a:bodyPr>
                  <a:lstStyle/>
                  <a:p>
                    <a:pPr marL="0" marR="0" lvl="0" indent="0" algn="ctr" defTabSz="896386" eaLnBrk="1" fontAlgn="base"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505050"/>
                      </a:solidFill>
                      <a:effectLst/>
                      <a:uLnTx/>
                      <a:uFillTx/>
                      <a:cs typeface="Segoe UI" panose="020B0502040204020203" pitchFamily="34" charset="0"/>
                    </a:endParaRPr>
                  </a:p>
                </p:txBody>
              </p:sp>
            </p:grpSp>
            <p:sp>
              <p:nvSpPr>
                <p:cNvPr id="38" name="Rectangle: Rounded Corners 37">
                  <a:extLst>
                    <a:ext uri="{FF2B5EF4-FFF2-40B4-BE49-F238E27FC236}">
                      <a16:creationId xmlns:a16="http://schemas.microsoft.com/office/drawing/2014/main" id="{A058F9D0-2BC9-4955-9934-608AA847214D}"/>
                    </a:ext>
                  </a:extLst>
                </p:cNvPr>
                <p:cNvSpPr/>
                <p:nvPr/>
              </p:nvSpPr>
              <p:spPr>
                <a:xfrm>
                  <a:off x="2213877" y="2210371"/>
                  <a:ext cx="297909" cy="420399"/>
                </a:xfrm>
                <a:prstGeom prst="roundRect">
                  <a:avLst>
                    <a:gd name="adj" fmla="val 7143"/>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prstClr val="white"/>
                    </a:solidFill>
                    <a:effectLst/>
                    <a:uLnTx/>
                    <a:uFillTx/>
                    <a:latin typeface="Calibri" panose="020F0502020204030204"/>
                    <a:ea typeface="+mn-ea"/>
                    <a:cs typeface="Segoe UI" panose="020B0502040204020203" pitchFamily="34" charset="0"/>
                  </a:endParaRPr>
                </a:p>
              </p:txBody>
            </p:sp>
            <p:grpSp>
              <p:nvGrpSpPr>
                <p:cNvPr id="39" name="retail 2" descr="retail, cart">
                  <a:extLst>
                    <a:ext uri="{FF2B5EF4-FFF2-40B4-BE49-F238E27FC236}">
                      <a16:creationId xmlns:a16="http://schemas.microsoft.com/office/drawing/2014/main" id="{E370E767-2611-4D7C-A85E-E33D56DF727F}"/>
                    </a:ext>
                  </a:extLst>
                </p:cNvPr>
                <p:cNvGrpSpPr/>
                <p:nvPr/>
              </p:nvGrpSpPr>
              <p:grpSpPr>
                <a:xfrm>
                  <a:off x="2243132" y="2344626"/>
                  <a:ext cx="224892" cy="185496"/>
                  <a:chOff x="9091369" y="1324498"/>
                  <a:chExt cx="471559" cy="388952"/>
                </a:xfrm>
              </p:grpSpPr>
              <p:sp>
                <p:nvSpPr>
                  <p:cNvPr id="40" name="Freeform: Shape 39">
                    <a:extLst>
                      <a:ext uri="{FF2B5EF4-FFF2-40B4-BE49-F238E27FC236}">
                        <a16:creationId xmlns:a16="http://schemas.microsoft.com/office/drawing/2014/main" id="{DD0F4C7A-57C8-4929-8B1F-DEE9671457E2}"/>
                      </a:ext>
                    </a:extLst>
                  </p:cNvPr>
                  <p:cNvSpPr/>
                  <p:nvPr/>
                </p:nvSpPr>
                <p:spPr>
                  <a:xfrm>
                    <a:off x="9173306" y="1398283"/>
                    <a:ext cx="389622" cy="212993"/>
                  </a:xfrm>
                  <a:custGeom>
                    <a:avLst/>
                    <a:gdLst>
                      <a:gd name="connsiteX0" fmla="*/ 316183 w 389621"/>
                      <a:gd name="connsiteY0" fmla="*/ 211660 h 212993"/>
                      <a:gd name="connsiteX1" fmla="*/ 24849 w 389621"/>
                      <a:gd name="connsiteY1" fmla="*/ 211660 h 212993"/>
                      <a:gd name="connsiteX2" fmla="*/ 2089 w 389621"/>
                      <a:gd name="connsiteY2" fmla="*/ 2089 h 212993"/>
                      <a:gd name="connsiteX3" fmla="*/ 389979 w 389621"/>
                      <a:gd name="connsiteY3" fmla="*/ 2089 h 212993"/>
                      <a:gd name="connsiteX4" fmla="*/ 316183 w 389621"/>
                      <a:gd name="connsiteY4" fmla="*/ 211660 h 212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9621" h="212993">
                        <a:moveTo>
                          <a:pt x="316183" y="211660"/>
                        </a:moveTo>
                        <a:lnTo>
                          <a:pt x="24849" y="211660"/>
                        </a:lnTo>
                        <a:lnTo>
                          <a:pt x="2089" y="2089"/>
                        </a:lnTo>
                        <a:lnTo>
                          <a:pt x="389979" y="2089"/>
                        </a:lnTo>
                        <a:lnTo>
                          <a:pt x="316183" y="211660"/>
                        </a:lnTo>
                        <a:close/>
                      </a:path>
                    </a:pathLst>
                  </a:custGeom>
                  <a:solidFill>
                    <a:srgbClr val="0078D7"/>
                  </a:solidFill>
                  <a:ln w="510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prstClr val="black"/>
                      </a:solidFill>
                      <a:effectLst/>
                      <a:uLnTx/>
                      <a:uFillTx/>
                      <a:cs typeface="Segoe UI" panose="020B0502040204020203" pitchFamily="34" charset="0"/>
                    </a:endParaRPr>
                  </a:p>
                </p:txBody>
              </p:sp>
              <p:sp>
                <p:nvSpPr>
                  <p:cNvPr id="41" name="Freeform: Shape 40">
                    <a:extLst>
                      <a:ext uri="{FF2B5EF4-FFF2-40B4-BE49-F238E27FC236}">
                        <a16:creationId xmlns:a16="http://schemas.microsoft.com/office/drawing/2014/main" id="{07CADC6A-A631-4A60-8024-3267B925476C}"/>
                      </a:ext>
                    </a:extLst>
                  </p:cNvPr>
                  <p:cNvSpPr/>
                  <p:nvPr/>
                </p:nvSpPr>
                <p:spPr>
                  <a:xfrm>
                    <a:off x="9091369" y="1324498"/>
                    <a:ext cx="124679" cy="145459"/>
                  </a:xfrm>
                  <a:custGeom>
                    <a:avLst/>
                    <a:gdLst>
                      <a:gd name="connsiteX0" fmla="*/ 105911 w 124679"/>
                      <a:gd name="connsiteY0" fmla="*/ 2089 h 145458"/>
                      <a:gd name="connsiteX1" fmla="*/ 2089 w 124679"/>
                      <a:gd name="connsiteY1" fmla="*/ 2089 h 145458"/>
                      <a:gd name="connsiteX2" fmla="*/ 2089 w 124679"/>
                      <a:gd name="connsiteY2" fmla="*/ 36405 h 145458"/>
                      <a:gd name="connsiteX3" fmla="*/ 79912 w 124679"/>
                      <a:gd name="connsiteY3" fmla="*/ 36405 h 145458"/>
                      <a:gd name="connsiteX4" fmla="*/ 91730 w 124679"/>
                      <a:gd name="connsiteY4" fmla="*/ 146355 h 145458"/>
                      <a:gd name="connsiteX5" fmla="*/ 127709 w 124679"/>
                      <a:gd name="connsiteY5" fmla="*/ 141278 h 145458"/>
                      <a:gd name="connsiteX6" fmla="*/ 105911 w 124679"/>
                      <a:gd name="connsiteY6" fmla="*/ 2089 h 145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679" h="145458">
                        <a:moveTo>
                          <a:pt x="105911" y="2089"/>
                        </a:moveTo>
                        <a:lnTo>
                          <a:pt x="2089" y="2089"/>
                        </a:lnTo>
                        <a:lnTo>
                          <a:pt x="2089" y="36405"/>
                        </a:lnTo>
                        <a:lnTo>
                          <a:pt x="79912" y="36405"/>
                        </a:lnTo>
                        <a:lnTo>
                          <a:pt x="91730" y="146355"/>
                        </a:lnTo>
                        <a:lnTo>
                          <a:pt x="127709" y="141278"/>
                        </a:lnTo>
                        <a:lnTo>
                          <a:pt x="105911" y="2089"/>
                        </a:lnTo>
                        <a:close/>
                      </a:path>
                    </a:pathLst>
                  </a:custGeom>
                  <a:solidFill>
                    <a:srgbClr val="0078D7"/>
                  </a:solidFill>
                  <a:ln w="510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prstClr val="black"/>
                      </a:solidFill>
                      <a:effectLst/>
                      <a:uLnTx/>
                      <a:uFillTx/>
                      <a:cs typeface="Segoe UI" panose="020B0502040204020203" pitchFamily="34" charset="0"/>
                    </a:endParaRPr>
                  </a:p>
                </p:txBody>
              </p:sp>
              <p:sp>
                <p:nvSpPr>
                  <p:cNvPr id="42" name="Freeform: Shape 41">
                    <a:extLst>
                      <a:ext uri="{FF2B5EF4-FFF2-40B4-BE49-F238E27FC236}">
                        <a16:creationId xmlns:a16="http://schemas.microsoft.com/office/drawing/2014/main" id="{1DE927DC-087D-4D4D-8506-D47B8D1E5E11}"/>
                      </a:ext>
                    </a:extLst>
                  </p:cNvPr>
                  <p:cNvSpPr/>
                  <p:nvPr/>
                </p:nvSpPr>
                <p:spPr>
                  <a:xfrm>
                    <a:off x="9195367" y="1635526"/>
                    <a:ext cx="77924" cy="77924"/>
                  </a:xfrm>
                  <a:custGeom>
                    <a:avLst/>
                    <a:gdLst>
                      <a:gd name="connsiteX0" fmla="*/ 41306 w 77924"/>
                      <a:gd name="connsiteY0" fmla="*/ 80525 h 77924"/>
                      <a:gd name="connsiteX1" fmla="*/ 80525 w 77924"/>
                      <a:gd name="connsiteY1" fmla="*/ 41306 h 77924"/>
                      <a:gd name="connsiteX2" fmla="*/ 41306 w 77924"/>
                      <a:gd name="connsiteY2" fmla="*/ 2089 h 77924"/>
                      <a:gd name="connsiteX3" fmla="*/ 2089 w 77924"/>
                      <a:gd name="connsiteY3" fmla="*/ 41306 h 77924"/>
                      <a:gd name="connsiteX4" fmla="*/ 41306 w 77924"/>
                      <a:gd name="connsiteY4" fmla="*/ 80525 h 77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924" h="77924">
                        <a:moveTo>
                          <a:pt x="41306" y="80525"/>
                        </a:moveTo>
                        <a:cubicBezTo>
                          <a:pt x="62966" y="80525"/>
                          <a:pt x="80525" y="62966"/>
                          <a:pt x="80525" y="41306"/>
                        </a:cubicBezTo>
                        <a:cubicBezTo>
                          <a:pt x="80525" y="19647"/>
                          <a:pt x="62966" y="2089"/>
                          <a:pt x="41306" y="2089"/>
                        </a:cubicBezTo>
                        <a:cubicBezTo>
                          <a:pt x="19647" y="2089"/>
                          <a:pt x="2089" y="19647"/>
                          <a:pt x="2089" y="41306"/>
                        </a:cubicBezTo>
                        <a:cubicBezTo>
                          <a:pt x="2089" y="62966"/>
                          <a:pt x="19647" y="80525"/>
                          <a:pt x="41306" y="80525"/>
                        </a:cubicBezTo>
                        <a:close/>
                      </a:path>
                    </a:pathLst>
                  </a:custGeom>
                  <a:solidFill>
                    <a:srgbClr val="0078D7"/>
                  </a:solidFill>
                  <a:ln w="510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prstClr val="black"/>
                      </a:solidFill>
                      <a:effectLst/>
                      <a:uLnTx/>
                      <a:uFillTx/>
                      <a:cs typeface="Segoe UI" panose="020B0502040204020203" pitchFamily="34" charset="0"/>
                    </a:endParaRPr>
                  </a:p>
                </p:txBody>
              </p:sp>
              <p:sp>
                <p:nvSpPr>
                  <p:cNvPr id="43" name="Freeform: Shape 42">
                    <a:extLst>
                      <a:ext uri="{FF2B5EF4-FFF2-40B4-BE49-F238E27FC236}">
                        <a16:creationId xmlns:a16="http://schemas.microsoft.com/office/drawing/2014/main" id="{5A57D18E-CF8C-4C07-8899-8FEC2C3CD3D3}"/>
                      </a:ext>
                    </a:extLst>
                  </p:cNvPr>
                  <p:cNvSpPr/>
                  <p:nvPr/>
                </p:nvSpPr>
                <p:spPr>
                  <a:xfrm>
                    <a:off x="9408439" y="1635526"/>
                    <a:ext cx="77924" cy="77924"/>
                  </a:xfrm>
                  <a:custGeom>
                    <a:avLst/>
                    <a:gdLst>
                      <a:gd name="connsiteX0" fmla="*/ 41307 w 77924"/>
                      <a:gd name="connsiteY0" fmla="*/ 80525 h 77924"/>
                      <a:gd name="connsiteX1" fmla="*/ 80525 w 77924"/>
                      <a:gd name="connsiteY1" fmla="*/ 41306 h 77924"/>
                      <a:gd name="connsiteX2" fmla="*/ 41307 w 77924"/>
                      <a:gd name="connsiteY2" fmla="*/ 2089 h 77924"/>
                      <a:gd name="connsiteX3" fmla="*/ 2089 w 77924"/>
                      <a:gd name="connsiteY3" fmla="*/ 41306 h 77924"/>
                      <a:gd name="connsiteX4" fmla="*/ 41307 w 77924"/>
                      <a:gd name="connsiteY4" fmla="*/ 80525 h 77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924" h="77924">
                        <a:moveTo>
                          <a:pt x="41307" y="80525"/>
                        </a:moveTo>
                        <a:cubicBezTo>
                          <a:pt x="62966" y="80525"/>
                          <a:pt x="80525" y="62966"/>
                          <a:pt x="80525" y="41306"/>
                        </a:cubicBezTo>
                        <a:cubicBezTo>
                          <a:pt x="80525" y="19647"/>
                          <a:pt x="62966" y="2089"/>
                          <a:pt x="41307" y="2089"/>
                        </a:cubicBezTo>
                        <a:cubicBezTo>
                          <a:pt x="19647" y="2089"/>
                          <a:pt x="2089" y="19647"/>
                          <a:pt x="2089" y="41306"/>
                        </a:cubicBezTo>
                        <a:cubicBezTo>
                          <a:pt x="2089" y="62966"/>
                          <a:pt x="19647" y="80525"/>
                          <a:pt x="41307" y="80525"/>
                        </a:cubicBezTo>
                        <a:close/>
                      </a:path>
                    </a:pathLst>
                  </a:custGeom>
                  <a:solidFill>
                    <a:srgbClr val="0078D7"/>
                  </a:solidFill>
                  <a:ln w="510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prstClr val="black"/>
                      </a:solidFill>
                      <a:effectLst/>
                      <a:uLnTx/>
                      <a:uFillTx/>
                      <a:cs typeface="Segoe UI" panose="020B0502040204020203" pitchFamily="34" charset="0"/>
                    </a:endParaRPr>
                  </a:p>
                </p:txBody>
              </p:sp>
              <p:sp>
                <p:nvSpPr>
                  <p:cNvPr id="44" name="Freeform: Shape 43">
                    <a:extLst>
                      <a:ext uri="{FF2B5EF4-FFF2-40B4-BE49-F238E27FC236}">
                        <a16:creationId xmlns:a16="http://schemas.microsoft.com/office/drawing/2014/main" id="{6A68A781-5EF1-4B48-8D49-8EF37980B15C}"/>
                      </a:ext>
                    </a:extLst>
                  </p:cNvPr>
                  <p:cNvSpPr/>
                  <p:nvPr/>
                </p:nvSpPr>
                <p:spPr>
                  <a:xfrm>
                    <a:off x="9325969" y="1425780"/>
                    <a:ext cx="77924" cy="145459"/>
                  </a:xfrm>
                  <a:custGeom>
                    <a:avLst/>
                    <a:gdLst>
                      <a:gd name="connsiteX0" fmla="*/ 70115 w 77924"/>
                      <a:gd name="connsiteY0" fmla="*/ 77548 h 145458"/>
                      <a:gd name="connsiteX1" fmla="*/ 45516 w 77924"/>
                      <a:gd name="connsiteY1" fmla="*/ 63542 h 145458"/>
                      <a:gd name="connsiteX2" fmla="*/ 45516 w 77924"/>
                      <a:gd name="connsiteY2" fmla="*/ 34391 h 145458"/>
                      <a:gd name="connsiteX3" fmla="*/ 70115 w 77924"/>
                      <a:gd name="connsiteY3" fmla="*/ 42445 h 145458"/>
                      <a:gd name="connsiteX4" fmla="*/ 70115 w 77924"/>
                      <a:gd name="connsiteY4" fmla="*/ 21347 h 145458"/>
                      <a:gd name="connsiteX5" fmla="*/ 45516 w 77924"/>
                      <a:gd name="connsiteY5" fmla="*/ 16095 h 145458"/>
                      <a:gd name="connsiteX6" fmla="*/ 45516 w 77924"/>
                      <a:gd name="connsiteY6" fmla="*/ 2089 h 145458"/>
                      <a:gd name="connsiteX7" fmla="*/ 33786 w 77924"/>
                      <a:gd name="connsiteY7" fmla="*/ 2089 h 145458"/>
                      <a:gd name="connsiteX8" fmla="*/ 33786 w 77924"/>
                      <a:gd name="connsiteY8" fmla="*/ 16533 h 145458"/>
                      <a:gd name="connsiteX9" fmla="*/ 11025 w 77924"/>
                      <a:gd name="connsiteY9" fmla="*/ 26337 h 145458"/>
                      <a:gd name="connsiteX10" fmla="*/ 4285 w 77924"/>
                      <a:gd name="connsiteY10" fmla="*/ 35879 h 145458"/>
                      <a:gd name="connsiteX11" fmla="*/ 2184 w 77924"/>
                      <a:gd name="connsiteY11" fmla="*/ 47084 h 145458"/>
                      <a:gd name="connsiteX12" fmla="*/ 9712 w 77924"/>
                      <a:gd name="connsiteY12" fmla="*/ 66781 h 145458"/>
                      <a:gd name="connsiteX13" fmla="*/ 34311 w 77924"/>
                      <a:gd name="connsiteY13" fmla="*/ 80787 h 145458"/>
                      <a:gd name="connsiteX14" fmla="*/ 34311 w 77924"/>
                      <a:gd name="connsiteY14" fmla="*/ 108888 h 145458"/>
                      <a:gd name="connsiteX15" fmla="*/ 17941 w 77924"/>
                      <a:gd name="connsiteY15" fmla="*/ 105036 h 145458"/>
                      <a:gd name="connsiteX16" fmla="*/ 4022 w 77924"/>
                      <a:gd name="connsiteY16" fmla="*/ 98383 h 145458"/>
                      <a:gd name="connsiteX17" fmla="*/ 4022 w 77924"/>
                      <a:gd name="connsiteY17" fmla="*/ 119830 h 145458"/>
                      <a:gd name="connsiteX18" fmla="*/ 33523 w 77924"/>
                      <a:gd name="connsiteY18" fmla="*/ 127183 h 145458"/>
                      <a:gd name="connsiteX19" fmla="*/ 33523 w 77924"/>
                      <a:gd name="connsiteY19" fmla="*/ 143379 h 145458"/>
                      <a:gd name="connsiteX20" fmla="*/ 45254 w 77924"/>
                      <a:gd name="connsiteY20" fmla="*/ 143379 h 145458"/>
                      <a:gd name="connsiteX21" fmla="*/ 45254 w 77924"/>
                      <a:gd name="connsiteY21" fmla="*/ 126833 h 145458"/>
                      <a:gd name="connsiteX22" fmla="*/ 69415 w 77924"/>
                      <a:gd name="connsiteY22" fmla="*/ 117292 h 145458"/>
                      <a:gd name="connsiteX23" fmla="*/ 77644 w 77924"/>
                      <a:gd name="connsiteY23" fmla="*/ 96544 h 145458"/>
                      <a:gd name="connsiteX24" fmla="*/ 70115 w 77924"/>
                      <a:gd name="connsiteY24" fmla="*/ 77548 h 145458"/>
                      <a:gd name="connsiteX25" fmla="*/ 33786 w 77924"/>
                      <a:gd name="connsiteY25" fmla="*/ 58902 h 145458"/>
                      <a:gd name="connsiteX26" fmla="*/ 23106 w 77924"/>
                      <a:gd name="connsiteY26" fmla="*/ 45159 h 145458"/>
                      <a:gd name="connsiteX27" fmla="*/ 33786 w 77924"/>
                      <a:gd name="connsiteY27" fmla="*/ 33954 h 145458"/>
                      <a:gd name="connsiteX28" fmla="*/ 33786 w 77924"/>
                      <a:gd name="connsiteY28" fmla="*/ 58902 h 145458"/>
                      <a:gd name="connsiteX29" fmla="*/ 45166 w 77924"/>
                      <a:gd name="connsiteY29" fmla="*/ 108450 h 145458"/>
                      <a:gd name="connsiteX30" fmla="*/ 45166 w 77924"/>
                      <a:gd name="connsiteY30" fmla="*/ 84902 h 145458"/>
                      <a:gd name="connsiteX31" fmla="*/ 56546 w 77924"/>
                      <a:gd name="connsiteY31" fmla="*/ 97245 h 145458"/>
                      <a:gd name="connsiteX32" fmla="*/ 45166 w 77924"/>
                      <a:gd name="connsiteY32" fmla="*/ 108450 h 145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77924" h="145458">
                        <a:moveTo>
                          <a:pt x="70115" y="77548"/>
                        </a:moveTo>
                        <a:cubicBezTo>
                          <a:pt x="65125" y="72296"/>
                          <a:pt x="56896" y="67744"/>
                          <a:pt x="45516" y="63542"/>
                        </a:cubicBezTo>
                        <a:lnTo>
                          <a:pt x="45516" y="34391"/>
                        </a:lnTo>
                        <a:cubicBezTo>
                          <a:pt x="54796" y="35441"/>
                          <a:pt x="62937" y="38243"/>
                          <a:pt x="70115" y="42445"/>
                        </a:cubicBezTo>
                        <a:lnTo>
                          <a:pt x="70115" y="21347"/>
                        </a:lnTo>
                        <a:cubicBezTo>
                          <a:pt x="64775" y="18196"/>
                          <a:pt x="56196" y="16445"/>
                          <a:pt x="45516" y="16095"/>
                        </a:cubicBezTo>
                        <a:lnTo>
                          <a:pt x="45516" y="2089"/>
                        </a:lnTo>
                        <a:lnTo>
                          <a:pt x="33786" y="2089"/>
                        </a:lnTo>
                        <a:lnTo>
                          <a:pt x="33786" y="16533"/>
                        </a:lnTo>
                        <a:cubicBezTo>
                          <a:pt x="24506" y="17233"/>
                          <a:pt x="16716" y="20385"/>
                          <a:pt x="11025" y="26337"/>
                        </a:cubicBezTo>
                        <a:cubicBezTo>
                          <a:pt x="8224" y="29139"/>
                          <a:pt x="6036" y="32290"/>
                          <a:pt x="4285" y="35879"/>
                        </a:cubicBezTo>
                        <a:cubicBezTo>
                          <a:pt x="2884" y="39381"/>
                          <a:pt x="1746" y="43233"/>
                          <a:pt x="2184" y="47084"/>
                        </a:cubicBezTo>
                        <a:cubicBezTo>
                          <a:pt x="2184" y="55138"/>
                          <a:pt x="4722" y="61791"/>
                          <a:pt x="9712" y="66781"/>
                        </a:cubicBezTo>
                        <a:cubicBezTo>
                          <a:pt x="14352" y="71683"/>
                          <a:pt x="22493" y="76585"/>
                          <a:pt x="34311" y="80787"/>
                        </a:cubicBezTo>
                        <a:lnTo>
                          <a:pt x="34311" y="108888"/>
                        </a:lnTo>
                        <a:cubicBezTo>
                          <a:pt x="29671" y="108538"/>
                          <a:pt x="23981" y="107137"/>
                          <a:pt x="17941" y="105036"/>
                        </a:cubicBezTo>
                        <a:cubicBezTo>
                          <a:pt x="11551" y="102585"/>
                          <a:pt x="7261" y="100834"/>
                          <a:pt x="4022" y="98383"/>
                        </a:cubicBezTo>
                        <a:lnTo>
                          <a:pt x="4022" y="119830"/>
                        </a:lnTo>
                        <a:cubicBezTo>
                          <a:pt x="13301" y="124732"/>
                          <a:pt x="23194" y="127183"/>
                          <a:pt x="33523" y="127183"/>
                        </a:cubicBezTo>
                        <a:lnTo>
                          <a:pt x="33523" y="143379"/>
                        </a:lnTo>
                        <a:lnTo>
                          <a:pt x="45254" y="143379"/>
                        </a:lnTo>
                        <a:lnTo>
                          <a:pt x="45254" y="126833"/>
                        </a:lnTo>
                        <a:cubicBezTo>
                          <a:pt x="55933" y="125783"/>
                          <a:pt x="63725" y="122281"/>
                          <a:pt x="69415" y="117292"/>
                        </a:cubicBezTo>
                        <a:cubicBezTo>
                          <a:pt x="74755" y="112039"/>
                          <a:pt x="77644" y="105386"/>
                          <a:pt x="77644" y="96544"/>
                        </a:cubicBezTo>
                        <a:cubicBezTo>
                          <a:pt x="77206" y="88403"/>
                          <a:pt x="75105" y="82451"/>
                          <a:pt x="70115" y="77548"/>
                        </a:cubicBezTo>
                        <a:close/>
                        <a:moveTo>
                          <a:pt x="33786" y="58902"/>
                        </a:moveTo>
                        <a:cubicBezTo>
                          <a:pt x="26695" y="55400"/>
                          <a:pt x="23106" y="50849"/>
                          <a:pt x="23106" y="45159"/>
                        </a:cubicBezTo>
                        <a:cubicBezTo>
                          <a:pt x="23106" y="39206"/>
                          <a:pt x="26695" y="35354"/>
                          <a:pt x="33786" y="33954"/>
                        </a:cubicBezTo>
                        <a:lnTo>
                          <a:pt x="33786" y="58902"/>
                        </a:lnTo>
                        <a:close/>
                        <a:moveTo>
                          <a:pt x="45166" y="108450"/>
                        </a:moveTo>
                        <a:lnTo>
                          <a:pt x="45166" y="84902"/>
                        </a:lnTo>
                        <a:cubicBezTo>
                          <a:pt x="52695" y="88053"/>
                          <a:pt x="56546" y="91905"/>
                          <a:pt x="56546" y="97245"/>
                        </a:cubicBezTo>
                        <a:cubicBezTo>
                          <a:pt x="56196" y="103548"/>
                          <a:pt x="52607" y="107049"/>
                          <a:pt x="45166" y="108450"/>
                        </a:cubicBezTo>
                        <a:close/>
                      </a:path>
                    </a:pathLst>
                  </a:custGeom>
                  <a:solidFill>
                    <a:srgbClr val="50E6FF"/>
                  </a:solidFill>
                  <a:ln w="510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prstClr val="black"/>
                      </a:solidFill>
                      <a:effectLst/>
                      <a:uLnTx/>
                      <a:uFillTx/>
                      <a:cs typeface="Segoe UI" panose="020B0502040204020203" pitchFamily="34" charset="0"/>
                    </a:endParaRPr>
                  </a:p>
                </p:txBody>
              </p:sp>
            </p:grpSp>
          </p:grpSp>
          <p:sp>
            <p:nvSpPr>
              <p:cNvPr id="36" name="Rectangle 35">
                <a:extLst>
                  <a:ext uri="{FF2B5EF4-FFF2-40B4-BE49-F238E27FC236}">
                    <a16:creationId xmlns:a16="http://schemas.microsoft.com/office/drawing/2014/main" id="{E47AEE64-08F8-4B7A-A682-B2EC52794154}"/>
                  </a:ext>
                </a:extLst>
              </p:cNvPr>
              <p:cNvSpPr/>
              <p:nvPr/>
            </p:nvSpPr>
            <p:spPr>
              <a:xfrm>
                <a:off x="2023077" y="2836275"/>
                <a:ext cx="679507" cy="279739"/>
              </a:xfrm>
              <a:prstGeom prst="rect">
                <a:avLst/>
              </a:prstGeom>
              <a:noFill/>
              <a:ln w="12700" cap="flat" cmpd="sng" algn="ctr">
                <a:noFill/>
                <a:prstDash val="solid"/>
                <a:miter lim="800000"/>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a:ln>
                      <a:noFill/>
                    </a:ln>
                    <a:solidFill>
                      <a:srgbClr val="000000"/>
                    </a:solidFill>
                    <a:effectLst/>
                    <a:uLnTx/>
                    <a:uFillTx/>
                    <a:latin typeface="Calibri" panose="020F0502020204030204"/>
                    <a:ea typeface="+mn-ea"/>
                    <a:cs typeface="Segoe UI" panose="020B0502040204020203" pitchFamily="34" charset="0"/>
                  </a:rPr>
                  <a:t>Customer</a:t>
                </a:r>
              </a:p>
              <a:p>
                <a:pPr marL="0" marR="0" lvl="0" indent="0" algn="ctr" defTabSz="932472" eaLnBrk="1" fontAlgn="base"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a:ln>
                      <a:noFill/>
                    </a:ln>
                    <a:solidFill>
                      <a:srgbClr val="000000"/>
                    </a:solidFill>
                    <a:effectLst/>
                    <a:uLnTx/>
                    <a:uFillTx/>
                    <a:latin typeface="Calibri" panose="020F0502020204030204"/>
                    <a:ea typeface="+mn-ea"/>
                    <a:cs typeface="Segoe UI" panose="020B0502040204020203" pitchFamily="34" charset="0"/>
                  </a:rPr>
                  <a:t>order</a:t>
                </a:r>
              </a:p>
            </p:txBody>
          </p:sp>
        </p:grpSp>
        <p:grpSp>
          <p:nvGrpSpPr>
            <p:cNvPr id="49" name="Group 48">
              <a:extLst>
                <a:ext uri="{FF2B5EF4-FFF2-40B4-BE49-F238E27FC236}">
                  <a16:creationId xmlns:a16="http://schemas.microsoft.com/office/drawing/2014/main" id="{114CA146-6B29-4926-A171-53D4853FAC4A}"/>
                </a:ext>
              </a:extLst>
            </p:cNvPr>
            <p:cNvGrpSpPr/>
            <p:nvPr/>
          </p:nvGrpSpPr>
          <p:grpSpPr>
            <a:xfrm>
              <a:off x="6894787" y="3802854"/>
              <a:ext cx="679507" cy="680343"/>
              <a:chOff x="7247689" y="4180706"/>
              <a:chExt cx="679507" cy="680343"/>
            </a:xfrm>
          </p:grpSpPr>
          <p:pic>
            <p:nvPicPr>
              <p:cNvPr id="50" name="Graphic 49">
                <a:extLst>
                  <a:ext uri="{FF2B5EF4-FFF2-40B4-BE49-F238E27FC236}">
                    <a16:creationId xmlns:a16="http://schemas.microsoft.com/office/drawing/2014/main" id="{61802A1D-CD1C-4A8E-BF10-52586FA16B7D}"/>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398585" y="4180706"/>
                <a:ext cx="377716" cy="377716"/>
              </a:xfrm>
              <a:prstGeom prst="rect">
                <a:avLst/>
              </a:prstGeom>
            </p:spPr>
          </p:pic>
          <p:sp>
            <p:nvSpPr>
              <p:cNvPr id="51" name="Rectangle 50">
                <a:extLst>
                  <a:ext uri="{FF2B5EF4-FFF2-40B4-BE49-F238E27FC236}">
                    <a16:creationId xmlns:a16="http://schemas.microsoft.com/office/drawing/2014/main" id="{1734BA3F-7410-45F8-BE06-8024E2154F1B}"/>
                  </a:ext>
                </a:extLst>
              </p:cNvPr>
              <p:cNvSpPr/>
              <p:nvPr/>
            </p:nvSpPr>
            <p:spPr>
              <a:xfrm>
                <a:off x="7247689" y="4581310"/>
                <a:ext cx="679507" cy="279739"/>
              </a:xfrm>
              <a:prstGeom prst="rect">
                <a:avLst/>
              </a:prstGeom>
              <a:noFill/>
              <a:ln w="12700" cap="flat" cmpd="sng" algn="ctr">
                <a:noFill/>
                <a:prstDash val="solid"/>
                <a:miter lim="800000"/>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a:ln>
                      <a:noFill/>
                    </a:ln>
                    <a:solidFill>
                      <a:srgbClr val="000000"/>
                    </a:solidFill>
                    <a:effectLst/>
                    <a:uLnTx/>
                    <a:uFillTx/>
                    <a:latin typeface="Calibri" panose="020F0502020204030204"/>
                    <a:ea typeface="+mn-ea"/>
                    <a:cs typeface="Segoe UI" panose="020B0502040204020203" pitchFamily="34" charset="0"/>
                  </a:rPr>
                  <a:t>Azure</a:t>
                </a:r>
              </a:p>
              <a:p>
                <a:pPr marL="0" marR="0" lvl="0" indent="0" algn="ctr" defTabSz="932472" eaLnBrk="1" fontAlgn="base"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a:ln>
                      <a:noFill/>
                    </a:ln>
                    <a:solidFill>
                      <a:srgbClr val="000000"/>
                    </a:solidFill>
                    <a:effectLst/>
                    <a:uLnTx/>
                    <a:uFillTx/>
                    <a:latin typeface="Calibri" panose="020F0502020204030204"/>
                    <a:ea typeface="+mn-ea"/>
                    <a:cs typeface="Segoe UI" panose="020B0502040204020203" pitchFamily="34" charset="0"/>
                  </a:rPr>
                  <a:t>Key Vault</a:t>
                </a:r>
              </a:p>
            </p:txBody>
          </p:sp>
        </p:grpSp>
        <p:grpSp>
          <p:nvGrpSpPr>
            <p:cNvPr id="52" name="Group 51">
              <a:extLst>
                <a:ext uri="{FF2B5EF4-FFF2-40B4-BE49-F238E27FC236}">
                  <a16:creationId xmlns:a16="http://schemas.microsoft.com/office/drawing/2014/main" id="{F75AF5FA-3C03-44AE-BBFB-332EAC4D9E7C}"/>
                </a:ext>
              </a:extLst>
            </p:cNvPr>
            <p:cNvGrpSpPr/>
            <p:nvPr/>
          </p:nvGrpSpPr>
          <p:grpSpPr>
            <a:xfrm>
              <a:off x="4988167" y="3802854"/>
              <a:ext cx="679507" cy="680343"/>
              <a:chOff x="7247689" y="4180706"/>
              <a:chExt cx="679507" cy="680343"/>
            </a:xfrm>
          </p:grpSpPr>
          <p:pic>
            <p:nvPicPr>
              <p:cNvPr id="53" name="Graphic 52">
                <a:extLst>
                  <a:ext uri="{FF2B5EF4-FFF2-40B4-BE49-F238E27FC236}">
                    <a16:creationId xmlns:a16="http://schemas.microsoft.com/office/drawing/2014/main" id="{2B5D7824-2443-4DAB-86FE-593FE175498E}"/>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p:blipFill>
            <p:spPr>
              <a:xfrm>
                <a:off x="7398585" y="4180706"/>
                <a:ext cx="377716" cy="377716"/>
              </a:xfrm>
              <a:prstGeom prst="rect">
                <a:avLst/>
              </a:prstGeom>
            </p:spPr>
          </p:pic>
          <p:sp>
            <p:nvSpPr>
              <p:cNvPr id="54" name="Rectangle 53">
                <a:extLst>
                  <a:ext uri="{FF2B5EF4-FFF2-40B4-BE49-F238E27FC236}">
                    <a16:creationId xmlns:a16="http://schemas.microsoft.com/office/drawing/2014/main" id="{F5FC6F27-9D12-4F7A-ABE4-567059940D3D}"/>
                  </a:ext>
                </a:extLst>
              </p:cNvPr>
              <p:cNvSpPr/>
              <p:nvPr/>
            </p:nvSpPr>
            <p:spPr>
              <a:xfrm>
                <a:off x="7247689" y="4581310"/>
                <a:ext cx="679507" cy="279739"/>
              </a:xfrm>
              <a:prstGeom prst="rect">
                <a:avLst/>
              </a:prstGeom>
              <a:noFill/>
              <a:ln w="12700" cap="flat" cmpd="sng" algn="ctr">
                <a:noFill/>
                <a:prstDash val="solid"/>
                <a:miter lim="800000"/>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a:ln>
                      <a:noFill/>
                    </a:ln>
                    <a:solidFill>
                      <a:srgbClr val="000000"/>
                    </a:solidFill>
                    <a:effectLst/>
                    <a:uLnTx/>
                    <a:uFillTx/>
                    <a:latin typeface="Calibri" panose="020F0502020204030204"/>
                    <a:ea typeface="+mn-ea"/>
                    <a:cs typeface="Segoe UI" panose="020B0502040204020203" pitchFamily="34" charset="0"/>
                  </a:rPr>
                  <a:t>Azure</a:t>
                </a:r>
              </a:p>
              <a:p>
                <a:pPr marL="0" marR="0" lvl="0" indent="0" algn="ctr" defTabSz="932472" eaLnBrk="1" fontAlgn="base"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a:ln>
                      <a:noFill/>
                    </a:ln>
                    <a:solidFill>
                      <a:srgbClr val="000000"/>
                    </a:solidFill>
                    <a:effectLst/>
                    <a:uLnTx/>
                    <a:uFillTx/>
                    <a:latin typeface="Calibri" panose="020F0502020204030204"/>
                    <a:ea typeface="+mn-ea"/>
                    <a:cs typeface="Segoe UI" panose="020B0502040204020203" pitchFamily="34" charset="0"/>
                  </a:rPr>
                  <a:t>Service Bus</a:t>
                </a:r>
              </a:p>
            </p:txBody>
          </p:sp>
        </p:grpSp>
        <p:grpSp>
          <p:nvGrpSpPr>
            <p:cNvPr id="55" name="Group 54">
              <a:extLst>
                <a:ext uri="{FF2B5EF4-FFF2-40B4-BE49-F238E27FC236}">
                  <a16:creationId xmlns:a16="http://schemas.microsoft.com/office/drawing/2014/main" id="{86690D63-06DB-4F89-BE25-2FD051A31DE4}"/>
                </a:ext>
              </a:extLst>
            </p:cNvPr>
            <p:cNvGrpSpPr/>
            <p:nvPr/>
          </p:nvGrpSpPr>
          <p:grpSpPr>
            <a:xfrm>
              <a:off x="3898182" y="3802854"/>
              <a:ext cx="816182" cy="680343"/>
              <a:chOff x="7179352" y="4180706"/>
              <a:chExt cx="816182" cy="680343"/>
            </a:xfrm>
          </p:grpSpPr>
          <p:pic>
            <p:nvPicPr>
              <p:cNvPr id="56" name="Graphic 55">
                <a:extLst>
                  <a:ext uri="{FF2B5EF4-FFF2-40B4-BE49-F238E27FC236}">
                    <a16:creationId xmlns:a16="http://schemas.microsoft.com/office/drawing/2014/main" id="{C84CFF45-CBA0-4EEE-9CDA-5E7CFBB8C021}"/>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p:blipFill>
            <p:spPr>
              <a:xfrm>
                <a:off x="7398585" y="4180706"/>
                <a:ext cx="377716" cy="377716"/>
              </a:xfrm>
              <a:prstGeom prst="rect">
                <a:avLst/>
              </a:prstGeom>
            </p:spPr>
          </p:pic>
          <p:sp>
            <p:nvSpPr>
              <p:cNvPr id="57" name="Rectangle 56">
                <a:extLst>
                  <a:ext uri="{FF2B5EF4-FFF2-40B4-BE49-F238E27FC236}">
                    <a16:creationId xmlns:a16="http://schemas.microsoft.com/office/drawing/2014/main" id="{022A8FB3-7A46-4349-B38C-0AC8ED1CB4BB}"/>
                  </a:ext>
                </a:extLst>
              </p:cNvPr>
              <p:cNvSpPr/>
              <p:nvPr/>
            </p:nvSpPr>
            <p:spPr>
              <a:xfrm>
                <a:off x="7179352" y="4581310"/>
                <a:ext cx="816182" cy="279739"/>
              </a:xfrm>
              <a:prstGeom prst="rect">
                <a:avLst/>
              </a:prstGeom>
              <a:noFill/>
              <a:ln w="12700" cap="flat" cmpd="sng" algn="ctr">
                <a:noFill/>
                <a:prstDash val="solid"/>
                <a:miter lim="800000"/>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Calibri" panose="020F0502020204030204"/>
                    <a:ea typeface="+mn-ea"/>
                    <a:cs typeface="Segoe UI" panose="020B0502040204020203" pitchFamily="34" charset="0"/>
                  </a:rPr>
                  <a:t>Azure API</a:t>
                </a:r>
              </a:p>
              <a:p>
                <a:pPr marL="0" marR="0" lvl="0" indent="0" algn="ctr" defTabSz="932472" eaLnBrk="1" fontAlgn="base"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000000"/>
                    </a:solidFill>
                    <a:effectLst/>
                    <a:uLnTx/>
                    <a:uFillTx/>
                    <a:latin typeface="Calibri" panose="020F0502020204030204"/>
                    <a:ea typeface="+mn-ea"/>
                    <a:cs typeface="Segoe UI" panose="020B0502040204020203" pitchFamily="34" charset="0"/>
                  </a:rPr>
                  <a:t>Management</a:t>
                </a:r>
              </a:p>
            </p:txBody>
          </p:sp>
        </p:grpSp>
        <p:grpSp>
          <p:nvGrpSpPr>
            <p:cNvPr id="58" name="Group 57">
              <a:extLst>
                <a:ext uri="{FF2B5EF4-FFF2-40B4-BE49-F238E27FC236}">
                  <a16:creationId xmlns:a16="http://schemas.microsoft.com/office/drawing/2014/main" id="{B99B322C-ECF1-4949-9992-A22B6E8E6094}"/>
                </a:ext>
              </a:extLst>
            </p:cNvPr>
            <p:cNvGrpSpPr/>
            <p:nvPr/>
          </p:nvGrpSpPr>
          <p:grpSpPr>
            <a:xfrm>
              <a:off x="5941477" y="3802854"/>
              <a:ext cx="679507" cy="680343"/>
              <a:chOff x="7247689" y="4180706"/>
              <a:chExt cx="679507" cy="680343"/>
            </a:xfrm>
          </p:grpSpPr>
          <p:pic>
            <p:nvPicPr>
              <p:cNvPr id="59" name="Graphic 58">
                <a:extLst>
                  <a:ext uri="{FF2B5EF4-FFF2-40B4-BE49-F238E27FC236}">
                    <a16:creationId xmlns:a16="http://schemas.microsoft.com/office/drawing/2014/main" id="{4D7DFECC-BDDA-4961-A117-EA9EFB0BE7DB}"/>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rcRect/>
              <a:stretch/>
            </p:blipFill>
            <p:spPr>
              <a:xfrm>
                <a:off x="7398585" y="4180706"/>
                <a:ext cx="377716" cy="377716"/>
              </a:xfrm>
              <a:prstGeom prst="rect">
                <a:avLst/>
              </a:prstGeom>
            </p:spPr>
          </p:pic>
          <p:sp>
            <p:nvSpPr>
              <p:cNvPr id="60" name="Rectangle 59">
                <a:extLst>
                  <a:ext uri="{FF2B5EF4-FFF2-40B4-BE49-F238E27FC236}">
                    <a16:creationId xmlns:a16="http://schemas.microsoft.com/office/drawing/2014/main" id="{CBD010E8-B122-413A-8AF6-302BF011EB25}"/>
                  </a:ext>
                </a:extLst>
              </p:cNvPr>
              <p:cNvSpPr/>
              <p:nvPr/>
            </p:nvSpPr>
            <p:spPr>
              <a:xfrm>
                <a:off x="7247689" y="4581310"/>
                <a:ext cx="679507" cy="279739"/>
              </a:xfrm>
              <a:prstGeom prst="rect">
                <a:avLst/>
              </a:prstGeom>
              <a:noFill/>
              <a:ln w="12700" cap="flat" cmpd="sng" algn="ctr">
                <a:noFill/>
                <a:prstDash val="solid"/>
                <a:miter lim="800000"/>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a:ln>
                      <a:noFill/>
                    </a:ln>
                    <a:solidFill>
                      <a:srgbClr val="000000"/>
                    </a:solidFill>
                    <a:effectLst/>
                    <a:uLnTx/>
                    <a:uFillTx/>
                    <a:latin typeface="Calibri" panose="020F0502020204030204"/>
                    <a:ea typeface="+mn-ea"/>
                    <a:cs typeface="Segoe UI" panose="020B0502040204020203" pitchFamily="34" charset="0"/>
                  </a:rPr>
                  <a:t>Azure</a:t>
                </a:r>
              </a:p>
              <a:p>
                <a:pPr marL="0" marR="0" lvl="0" indent="0" algn="ctr" defTabSz="932472" eaLnBrk="1" fontAlgn="base"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a:ln>
                      <a:noFill/>
                    </a:ln>
                    <a:solidFill>
                      <a:srgbClr val="000000"/>
                    </a:solidFill>
                    <a:effectLst/>
                    <a:uLnTx/>
                    <a:uFillTx/>
                    <a:latin typeface="Calibri" panose="020F0502020204030204"/>
                    <a:ea typeface="+mn-ea"/>
                    <a:cs typeface="Segoe UI" panose="020B0502040204020203" pitchFamily="34" charset="0"/>
                  </a:rPr>
                  <a:t>Cosmos DB</a:t>
                </a:r>
              </a:p>
            </p:txBody>
          </p:sp>
        </p:grpSp>
        <p:cxnSp>
          <p:nvCxnSpPr>
            <p:cNvPr id="61" name="Straight Arrow Connector 60">
              <a:extLst>
                <a:ext uri="{FF2B5EF4-FFF2-40B4-BE49-F238E27FC236}">
                  <a16:creationId xmlns:a16="http://schemas.microsoft.com/office/drawing/2014/main" id="{96052FA7-CE27-4FC2-BFE8-2799837AEC4F}"/>
                </a:ext>
              </a:extLst>
            </p:cNvPr>
            <p:cNvCxnSpPr>
              <a:cxnSpLocks/>
              <a:stCxn id="53" idx="1"/>
              <a:endCxn id="56" idx="3"/>
            </p:cNvCxnSpPr>
            <p:nvPr/>
          </p:nvCxnSpPr>
          <p:spPr>
            <a:xfrm flipH="1">
              <a:off x="4495131" y="3991712"/>
              <a:ext cx="643932" cy="0"/>
            </a:xfrm>
            <a:prstGeom prst="straightConnector1">
              <a:avLst/>
            </a:prstGeom>
            <a:noFill/>
            <a:ln w="12700" cap="flat" cmpd="sng" algn="ctr">
              <a:solidFill>
                <a:sysClr val="window" lastClr="FFFFFF">
                  <a:lumMod val="50000"/>
                </a:sysClr>
              </a:solidFill>
              <a:prstDash val="solid"/>
              <a:miter lim="800000"/>
              <a:headEnd type="arrow" w="med" len="med"/>
              <a:tailEnd type="arrow" w="med" len="med"/>
            </a:ln>
            <a:effectLst/>
          </p:spPr>
        </p:cxnSp>
        <p:cxnSp>
          <p:nvCxnSpPr>
            <p:cNvPr id="62" name="Straight Arrow Connector 61">
              <a:extLst>
                <a:ext uri="{FF2B5EF4-FFF2-40B4-BE49-F238E27FC236}">
                  <a16:creationId xmlns:a16="http://schemas.microsoft.com/office/drawing/2014/main" id="{8FE7DD77-ED28-4E3E-AD49-BCB63BC4DC5D}"/>
                </a:ext>
              </a:extLst>
            </p:cNvPr>
            <p:cNvCxnSpPr>
              <a:cxnSpLocks/>
              <a:stCxn id="53" idx="0"/>
            </p:cNvCxnSpPr>
            <p:nvPr/>
          </p:nvCxnSpPr>
          <p:spPr>
            <a:xfrm flipV="1">
              <a:off x="5327921" y="3340354"/>
              <a:ext cx="0" cy="462500"/>
            </a:xfrm>
            <a:prstGeom prst="straightConnector1">
              <a:avLst/>
            </a:prstGeom>
            <a:noFill/>
            <a:ln w="12700" cap="flat" cmpd="sng" algn="ctr">
              <a:solidFill>
                <a:sysClr val="window" lastClr="FFFFFF">
                  <a:lumMod val="50000"/>
                </a:sysClr>
              </a:solidFill>
              <a:prstDash val="solid"/>
              <a:miter lim="800000"/>
              <a:headEnd type="arrow" w="med" len="med"/>
              <a:tailEnd type="arrow" w="med" len="med"/>
            </a:ln>
            <a:effectLst/>
          </p:spPr>
        </p:cxnSp>
        <p:cxnSp>
          <p:nvCxnSpPr>
            <p:cNvPr id="63" name="Straight Arrow Connector 62">
              <a:extLst>
                <a:ext uri="{FF2B5EF4-FFF2-40B4-BE49-F238E27FC236}">
                  <a16:creationId xmlns:a16="http://schemas.microsoft.com/office/drawing/2014/main" id="{D388E94F-200A-4C24-9246-1EBACB304106}"/>
                </a:ext>
              </a:extLst>
            </p:cNvPr>
            <p:cNvCxnSpPr>
              <a:cxnSpLocks/>
              <a:stCxn id="59" idx="0"/>
            </p:cNvCxnSpPr>
            <p:nvPr/>
          </p:nvCxnSpPr>
          <p:spPr>
            <a:xfrm flipH="1" flipV="1">
              <a:off x="6281230" y="3340354"/>
              <a:ext cx="1" cy="462500"/>
            </a:xfrm>
            <a:prstGeom prst="straightConnector1">
              <a:avLst/>
            </a:prstGeom>
            <a:noFill/>
            <a:ln w="12700" cap="flat" cmpd="sng" algn="ctr">
              <a:solidFill>
                <a:sysClr val="window" lastClr="FFFFFF">
                  <a:lumMod val="50000"/>
                </a:sysClr>
              </a:solidFill>
              <a:prstDash val="solid"/>
              <a:miter lim="800000"/>
              <a:headEnd type="arrow" w="med" len="med"/>
              <a:tailEnd type="arrow" w="med" len="med"/>
            </a:ln>
            <a:effectLst/>
          </p:spPr>
        </p:cxnSp>
        <p:cxnSp>
          <p:nvCxnSpPr>
            <p:cNvPr id="64" name="Straight Arrow Connector 63">
              <a:extLst>
                <a:ext uri="{FF2B5EF4-FFF2-40B4-BE49-F238E27FC236}">
                  <a16:creationId xmlns:a16="http://schemas.microsoft.com/office/drawing/2014/main" id="{2EC22E07-D8FC-4CF8-AB7E-9AE9F2B47797}"/>
                </a:ext>
              </a:extLst>
            </p:cNvPr>
            <p:cNvCxnSpPr>
              <a:cxnSpLocks/>
              <a:stCxn id="50" idx="0"/>
            </p:cNvCxnSpPr>
            <p:nvPr/>
          </p:nvCxnSpPr>
          <p:spPr>
            <a:xfrm flipH="1" flipV="1">
              <a:off x="7234539" y="3340354"/>
              <a:ext cx="2" cy="462500"/>
            </a:xfrm>
            <a:prstGeom prst="straightConnector1">
              <a:avLst/>
            </a:prstGeom>
            <a:noFill/>
            <a:ln w="12700" cap="flat" cmpd="sng" algn="ctr">
              <a:solidFill>
                <a:sysClr val="window" lastClr="FFFFFF">
                  <a:lumMod val="50000"/>
                </a:sysClr>
              </a:solidFill>
              <a:prstDash val="solid"/>
              <a:miter lim="800000"/>
              <a:headEnd type="arrow" w="med" len="med"/>
              <a:tailEnd type="arrow" w="med" len="med"/>
            </a:ln>
            <a:effectLst/>
          </p:spPr>
        </p:cxnSp>
        <p:cxnSp>
          <p:nvCxnSpPr>
            <p:cNvPr id="65" name="Straight Arrow Connector 64">
              <a:extLst>
                <a:ext uri="{FF2B5EF4-FFF2-40B4-BE49-F238E27FC236}">
                  <a16:creationId xmlns:a16="http://schemas.microsoft.com/office/drawing/2014/main" id="{0AE41150-7F0B-4600-8D09-E78C1A777881}"/>
                </a:ext>
              </a:extLst>
            </p:cNvPr>
            <p:cNvCxnSpPr>
              <a:cxnSpLocks/>
              <a:stCxn id="36" idx="2"/>
              <a:endCxn id="32" idx="0"/>
            </p:cNvCxnSpPr>
            <p:nvPr/>
          </p:nvCxnSpPr>
          <p:spPr>
            <a:xfrm>
              <a:off x="2329609" y="2888833"/>
              <a:ext cx="1" cy="841523"/>
            </a:xfrm>
            <a:prstGeom prst="straightConnector1">
              <a:avLst/>
            </a:prstGeom>
            <a:noFill/>
            <a:ln w="12700" cap="flat" cmpd="sng" algn="ctr">
              <a:solidFill>
                <a:sysClr val="window" lastClr="FFFFFF">
                  <a:lumMod val="50000"/>
                </a:sysClr>
              </a:solidFill>
              <a:prstDash val="solid"/>
              <a:miter lim="800000"/>
              <a:headEnd type="none" w="med" len="med"/>
              <a:tailEnd type="arrow" w="med" len="med"/>
            </a:ln>
            <a:effectLst/>
          </p:spPr>
        </p:cxnSp>
        <p:cxnSp>
          <p:nvCxnSpPr>
            <p:cNvPr id="66" name="Straight Arrow Connector 65">
              <a:extLst>
                <a:ext uri="{FF2B5EF4-FFF2-40B4-BE49-F238E27FC236}">
                  <a16:creationId xmlns:a16="http://schemas.microsoft.com/office/drawing/2014/main" id="{A1F48CB4-507B-47A3-B5D4-A6A09AF3A50F}"/>
                </a:ext>
              </a:extLst>
            </p:cNvPr>
            <p:cNvCxnSpPr>
              <a:cxnSpLocks/>
              <a:stCxn id="32" idx="3"/>
              <a:endCxn id="56" idx="1"/>
            </p:cNvCxnSpPr>
            <p:nvPr/>
          </p:nvCxnSpPr>
          <p:spPr>
            <a:xfrm>
              <a:off x="2590671" y="3991418"/>
              <a:ext cx="1526744" cy="294"/>
            </a:xfrm>
            <a:prstGeom prst="straightConnector1">
              <a:avLst/>
            </a:prstGeom>
            <a:noFill/>
            <a:ln w="12700" cap="flat" cmpd="sng" algn="ctr">
              <a:solidFill>
                <a:sysClr val="window" lastClr="FFFFFF">
                  <a:lumMod val="50000"/>
                </a:sysClr>
              </a:solidFill>
              <a:prstDash val="solid"/>
              <a:miter lim="800000"/>
              <a:headEnd type="none" w="med" len="med"/>
              <a:tailEnd type="arrow" w="med" len="med"/>
            </a:ln>
            <a:effectLst/>
          </p:spPr>
        </p:cxnSp>
        <p:cxnSp>
          <p:nvCxnSpPr>
            <p:cNvPr id="67" name="Straight Arrow Connector 66">
              <a:extLst>
                <a:ext uri="{FF2B5EF4-FFF2-40B4-BE49-F238E27FC236}">
                  <a16:creationId xmlns:a16="http://schemas.microsoft.com/office/drawing/2014/main" id="{02041F63-7C78-4F23-B4D8-1CB42F23E81E}"/>
                </a:ext>
              </a:extLst>
            </p:cNvPr>
            <p:cNvCxnSpPr>
              <a:cxnSpLocks/>
            </p:cNvCxnSpPr>
            <p:nvPr/>
          </p:nvCxnSpPr>
          <p:spPr>
            <a:xfrm flipH="1" flipV="1">
              <a:off x="2513663" y="2243272"/>
              <a:ext cx="1967653" cy="8663"/>
            </a:xfrm>
            <a:prstGeom prst="straightConnector1">
              <a:avLst/>
            </a:prstGeom>
            <a:noFill/>
            <a:ln w="12700" cap="flat" cmpd="sng" algn="ctr">
              <a:solidFill>
                <a:sysClr val="window" lastClr="FFFFFF">
                  <a:lumMod val="50000"/>
                </a:sysClr>
              </a:solidFill>
              <a:prstDash val="solid"/>
              <a:miter lim="800000"/>
              <a:headEnd type="none" w="med" len="med"/>
              <a:tailEnd type="arrow" w="med" len="med"/>
            </a:ln>
            <a:effectLst/>
          </p:spPr>
        </p:cxnSp>
        <p:sp>
          <p:nvSpPr>
            <p:cNvPr id="68" name="Rectangle 67">
              <a:extLst>
                <a:ext uri="{FF2B5EF4-FFF2-40B4-BE49-F238E27FC236}">
                  <a16:creationId xmlns:a16="http://schemas.microsoft.com/office/drawing/2014/main" id="{225885AA-4F4F-4973-B8A6-41F40EF53002}"/>
                </a:ext>
              </a:extLst>
            </p:cNvPr>
            <p:cNvSpPr/>
            <p:nvPr/>
          </p:nvSpPr>
          <p:spPr>
            <a:xfrm>
              <a:off x="8692523" y="1475308"/>
              <a:ext cx="1544624" cy="290043"/>
            </a:xfrm>
            <a:prstGeom prst="rect">
              <a:avLst/>
            </a:prstGeom>
            <a:noFill/>
            <a:ln w="12700" cap="flat" cmpd="sng" algn="ctr">
              <a:noFill/>
              <a:prstDash val="solid"/>
              <a:miter lim="800000"/>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ts val="0"/>
                </a:spcBef>
                <a:spcAft>
                  <a:spcPts val="300"/>
                </a:spcAft>
                <a:buClrTx/>
                <a:buSzTx/>
                <a:buFontTx/>
                <a:buNone/>
                <a:tabLst/>
                <a:defRPr/>
              </a:pPr>
              <a:r>
                <a:rPr kumimoji="0" lang="en-US" sz="1100" b="0" i="0" u="none" strike="noStrike" kern="0" cap="none" spc="0" normalizeH="0" baseline="0" noProof="0">
                  <a:ln>
                    <a:noFill/>
                  </a:ln>
                  <a:solidFill>
                    <a:srgbClr val="000000"/>
                  </a:solidFill>
                  <a:effectLst/>
                  <a:uLnTx/>
                  <a:uFillTx/>
                  <a:latin typeface="Segoe UI Semibold"/>
                  <a:ea typeface="+mn-ea"/>
                  <a:cs typeface="Segoe UI" pitchFamily="34" charset="0"/>
                </a:rPr>
                <a:t>ZEISS location</a:t>
              </a:r>
            </a:p>
          </p:txBody>
        </p:sp>
        <p:sp>
          <p:nvSpPr>
            <p:cNvPr id="69" name="Rectangle 68">
              <a:extLst>
                <a:ext uri="{FF2B5EF4-FFF2-40B4-BE49-F238E27FC236}">
                  <a16:creationId xmlns:a16="http://schemas.microsoft.com/office/drawing/2014/main" id="{BB032EDB-DB59-435E-ABEB-B0670F6A72E0}"/>
                </a:ext>
              </a:extLst>
            </p:cNvPr>
            <p:cNvSpPr/>
            <p:nvPr/>
          </p:nvSpPr>
          <p:spPr>
            <a:xfrm>
              <a:off x="2963804" y="2122218"/>
              <a:ext cx="381752" cy="225796"/>
            </a:xfrm>
            <a:prstGeom prst="rect">
              <a:avLst/>
            </a:prstGeom>
            <a:solidFill>
              <a:sysClr val="window" lastClr="FFFFFF"/>
            </a:solidFill>
            <a:ln w="12700" cap="flat" cmpd="sng" algn="ctr">
              <a:noFill/>
              <a:prstDash val="solid"/>
              <a:miter lim="800000"/>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a:ln>
                    <a:noFill/>
                  </a:ln>
                  <a:solidFill>
                    <a:srgbClr val="000000"/>
                  </a:solidFill>
                  <a:effectLst/>
                  <a:uLnTx/>
                  <a:uFillTx/>
                  <a:latin typeface="Calibri" panose="020F0502020204030204"/>
                  <a:ea typeface="+mn-ea"/>
                  <a:cs typeface="Segoe UI" panose="020B0502040204020203" pitchFamily="34" charset="0"/>
                </a:rPr>
                <a:t>Confirm </a:t>
              </a:r>
            </a:p>
            <a:p>
              <a:pPr marL="0" marR="0" lvl="0" indent="0" algn="ctr" defTabSz="932472" eaLnBrk="1" fontAlgn="base"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srgbClr val="000000"/>
                  </a:solidFill>
                  <a:effectLst/>
                  <a:uLnTx/>
                  <a:uFillTx/>
                  <a:latin typeface="Calibri" panose="020F0502020204030204"/>
                  <a:ea typeface="+mn-ea"/>
                  <a:cs typeface="Segoe UI" panose="020B0502040204020203" pitchFamily="34" charset="0"/>
                </a:rPr>
                <a:t>order</a:t>
              </a:r>
            </a:p>
          </p:txBody>
        </p:sp>
        <p:sp>
          <p:nvSpPr>
            <p:cNvPr id="70" name="Rectangle 69">
              <a:extLst>
                <a:ext uri="{FF2B5EF4-FFF2-40B4-BE49-F238E27FC236}">
                  <a16:creationId xmlns:a16="http://schemas.microsoft.com/office/drawing/2014/main" id="{D44FD314-1641-4FE7-A053-E6C5DB106BC9}"/>
                </a:ext>
              </a:extLst>
            </p:cNvPr>
            <p:cNvSpPr/>
            <p:nvPr/>
          </p:nvSpPr>
          <p:spPr>
            <a:xfrm>
              <a:off x="2826708" y="3802854"/>
              <a:ext cx="603786" cy="375878"/>
            </a:xfrm>
            <a:prstGeom prst="rect">
              <a:avLst/>
            </a:prstGeom>
            <a:solidFill>
              <a:sysClr val="window" lastClr="FFFFFF"/>
            </a:solidFill>
            <a:ln w="12700" cap="flat" cmpd="sng" algn="ctr">
              <a:noFill/>
              <a:prstDash val="solid"/>
              <a:miter lim="800000"/>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a:ln>
                    <a:noFill/>
                  </a:ln>
                  <a:solidFill>
                    <a:srgbClr val="000000"/>
                  </a:solidFill>
                  <a:effectLst/>
                  <a:uLnTx/>
                  <a:uFillTx/>
                  <a:latin typeface="Calibri" panose="020F0502020204030204"/>
                  <a:ea typeface="+mn-ea"/>
                  <a:cs typeface="Segoe UI" panose="020B0502040204020203" pitchFamily="34" charset="0"/>
                </a:rPr>
                <a:t>Forward</a:t>
              </a:r>
            </a:p>
            <a:p>
              <a:pPr marL="0" marR="0" lvl="0" indent="0" algn="ctr" defTabSz="932472" eaLnBrk="1" fontAlgn="base"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a:ln>
                    <a:noFill/>
                  </a:ln>
                  <a:solidFill>
                    <a:srgbClr val="000000"/>
                  </a:solidFill>
                  <a:effectLst/>
                  <a:uLnTx/>
                  <a:uFillTx/>
                  <a:latin typeface="Calibri" panose="020F0502020204030204"/>
                  <a:ea typeface="+mn-ea"/>
                  <a:cs typeface="Segoe UI" panose="020B0502040204020203" pitchFamily="34" charset="0"/>
                </a:rPr>
                <a:t>to nearest</a:t>
              </a:r>
            </a:p>
            <a:p>
              <a:pPr marL="0" marR="0" lvl="0" indent="0" algn="ctr" defTabSz="932472" eaLnBrk="1" fontAlgn="base"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a:ln>
                    <a:noFill/>
                  </a:ln>
                  <a:solidFill>
                    <a:srgbClr val="000000"/>
                  </a:solidFill>
                  <a:effectLst/>
                  <a:uLnTx/>
                  <a:uFillTx/>
                  <a:latin typeface="Calibri" panose="020F0502020204030204"/>
                  <a:ea typeface="+mn-ea"/>
                  <a:cs typeface="Segoe UI" panose="020B0502040204020203" pitchFamily="34" charset="0"/>
                </a:rPr>
                <a:t>deployment</a:t>
              </a:r>
            </a:p>
          </p:txBody>
        </p:sp>
        <p:sp>
          <p:nvSpPr>
            <p:cNvPr id="71" name="Rectangle 70">
              <a:extLst>
                <a:ext uri="{FF2B5EF4-FFF2-40B4-BE49-F238E27FC236}">
                  <a16:creationId xmlns:a16="http://schemas.microsoft.com/office/drawing/2014/main" id="{BDAE80AC-95B0-4816-8C5C-4B25113EF03E}"/>
                </a:ext>
              </a:extLst>
            </p:cNvPr>
            <p:cNvSpPr/>
            <p:nvPr/>
          </p:nvSpPr>
          <p:spPr>
            <a:xfrm>
              <a:off x="2016767" y="3163314"/>
              <a:ext cx="610060" cy="241986"/>
            </a:xfrm>
            <a:prstGeom prst="rect">
              <a:avLst/>
            </a:prstGeom>
            <a:solidFill>
              <a:sysClr val="window" lastClr="FFFFFF"/>
            </a:solidFill>
            <a:ln w="12700" cap="flat" cmpd="sng" algn="ctr">
              <a:noFill/>
              <a:prstDash val="solid"/>
              <a:miter lim="800000"/>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a:ln>
                    <a:noFill/>
                  </a:ln>
                  <a:solidFill>
                    <a:srgbClr val="000000"/>
                  </a:solidFill>
                  <a:effectLst/>
                  <a:uLnTx/>
                  <a:uFillTx/>
                  <a:latin typeface="Calibri" panose="020F0502020204030204"/>
                  <a:ea typeface="+mn-ea"/>
                  <a:cs typeface="Segoe UI" panose="020B0502040204020203" pitchFamily="34" charset="0"/>
                </a:rPr>
                <a:t>Send</a:t>
              </a:r>
            </a:p>
            <a:p>
              <a:pPr marL="0" marR="0" lvl="0" indent="0" algn="ctr" defTabSz="932472" eaLnBrk="1" fontAlgn="base"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a:ln>
                    <a:noFill/>
                  </a:ln>
                  <a:solidFill>
                    <a:srgbClr val="000000"/>
                  </a:solidFill>
                  <a:effectLst/>
                  <a:uLnTx/>
                  <a:uFillTx/>
                  <a:latin typeface="Calibri" panose="020F0502020204030204"/>
                  <a:ea typeface="+mn-ea"/>
                  <a:cs typeface="Segoe UI" panose="020B0502040204020203" pitchFamily="34" charset="0"/>
                </a:rPr>
                <a:t>order request</a:t>
              </a:r>
            </a:p>
          </p:txBody>
        </p:sp>
        <p:cxnSp>
          <p:nvCxnSpPr>
            <p:cNvPr id="72" name="Straight Arrow Connector 71">
              <a:extLst>
                <a:ext uri="{FF2B5EF4-FFF2-40B4-BE49-F238E27FC236}">
                  <a16:creationId xmlns:a16="http://schemas.microsoft.com/office/drawing/2014/main" id="{318B8866-8A48-4E11-8747-79129760E341}"/>
                </a:ext>
              </a:extLst>
            </p:cNvPr>
            <p:cNvCxnSpPr>
              <a:cxnSpLocks/>
              <a:stCxn id="11" idx="3"/>
              <a:endCxn id="73" idx="1"/>
            </p:cNvCxnSpPr>
            <p:nvPr/>
          </p:nvCxnSpPr>
          <p:spPr>
            <a:xfrm>
              <a:off x="7423383" y="2446827"/>
              <a:ext cx="1427135" cy="221"/>
            </a:xfrm>
            <a:prstGeom prst="straightConnector1">
              <a:avLst/>
            </a:prstGeom>
            <a:noFill/>
            <a:ln w="12700" cap="flat" cmpd="sng" algn="ctr">
              <a:solidFill>
                <a:sysClr val="window" lastClr="FFFFFF">
                  <a:lumMod val="50000"/>
                </a:sysClr>
              </a:solidFill>
              <a:prstDash val="solid"/>
              <a:miter lim="800000"/>
              <a:headEnd type="arrow" w="med" len="med"/>
              <a:tailEnd type="arrow" w="med" len="med"/>
            </a:ln>
            <a:effectLst/>
          </p:spPr>
        </p:cxnSp>
        <p:sp>
          <p:nvSpPr>
            <p:cNvPr id="73" name="Rectangle 72">
              <a:extLst>
                <a:ext uri="{FF2B5EF4-FFF2-40B4-BE49-F238E27FC236}">
                  <a16:creationId xmlns:a16="http://schemas.microsoft.com/office/drawing/2014/main" id="{5314CCF5-1CCA-4C56-A046-0AEEC26CB97D}"/>
                </a:ext>
              </a:extLst>
            </p:cNvPr>
            <p:cNvSpPr/>
            <p:nvPr/>
          </p:nvSpPr>
          <p:spPr bwMode="auto">
            <a:xfrm>
              <a:off x="8850518" y="1891063"/>
              <a:ext cx="1216330" cy="1111969"/>
            </a:xfrm>
            <a:prstGeom prst="rect">
              <a:avLst/>
            </a:prstGeom>
            <a:solidFill>
              <a:sysClr val="window" lastClr="FFFFFF"/>
            </a:solidFill>
            <a:ln w="12700" cap="flat" cmpd="sng" algn="ctr">
              <a:solidFill>
                <a:srgbClr val="0078D4"/>
              </a:solid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1050" b="1" i="0" u="none" strike="noStrike" kern="0" cap="none" spc="0" normalizeH="0" baseline="0" noProof="0">
                <a:ln>
                  <a:noFill/>
                </a:ln>
                <a:gradFill>
                  <a:gsLst>
                    <a:gs pos="0">
                      <a:srgbClr val="FFFFFF"/>
                    </a:gs>
                    <a:gs pos="100000">
                      <a:srgbClr val="FFFFFF"/>
                    </a:gs>
                  </a:gsLst>
                  <a:lin ang="5400000" scaled="0"/>
                </a:gradFill>
                <a:effectLst/>
                <a:uLnTx/>
                <a:uFillTx/>
                <a:cs typeface="Segoe UI" pitchFamily="34" charset="0"/>
              </a:endParaRPr>
            </a:p>
          </p:txBody>
        </p:sp>
        <p:sp>
          <p:nvSpPr>
            <p:cNvPr id="74" name="TextBox 73">
              <a:extLst>
                <a:ext uri="{FF2B5EF4-FFF2-40B4-BE49-F238E27FC236}">
                  <a16:creationId xmlns:a16="http://schemas.microsoft.com/office/drawing/2014/main" id="{4E5C60CE-CDDE-433D-B9FE-AC8B3BA08E3F}"/>
                </a:ext>
              </a:extLst>
            </p:cNvPr>
            <p:cNvSpPr txBox="1"/>
            <p:nvPr/>
          </p:nvSpPr>
          <p:spPr>
            <a:xfrm flipH="1">
              <a:off x="9180576" y="2947153"/>
              <a:ext cx="529512" cy="123111"/>
            </a:xfrm>
            <a:prstGeom prst="rect">
              <a:avLst/>
            </a:prstGeom>
            <a:solidFill>
              <a:srgbClr val="FFFFFF"/>
            </a:solidFill>
          </p:spPr>
          <p:txBody>
            <a:bodyPr wrap="square" lIns="0" tIns="0" rIns="0" bIns="0" rtlCol="0" anchor="t">
              <a:spAutoFit/>
            </a:bodyPr>
            <a:lstStyle/>
            <a:p>
              <a:pPr algn="ctr">
                <a:defRPr/>
              </a:pPr>
              <a:r>
                <a:rPr lang="en-US" sz="800" kern="0">
                  <a:solidFill>
                    <a:srgbClr val="0078D4"/>
                  </a:solidFill>
                  <a:latin typeface="Segoe UI Semibold"/>
                </a:rPr>
                <a:t>Zeiss ESB</a:t>
              </a:r>
            </a:p>
          </p:txBody>
        </p:sp>
        <p:grpSp>
          <p:nvGrpSpPr>
            <p:cNvPr id="75" name="Group 74">
              <a:extLst>
                <a:ext uri="{FF2B5EF4-FFF2-40B4-BE49-F238E27FC236}">
                  <a16:creationId xmlns:a16="http://schemas.microsoft.com/office/drawing/2014/main" id="{C6957894-08A2-4081-9229-365EFB41AE5D}"/>
                </a:ext>
              </a:extLst>
            </p:cNvPr>
            <p:cNvGrpSpPr/>
            <p:nvPr/>
          </p:nvGrpSpPr>
          <p:grpSpPr>
            <a:xfrm>
              <a:off x="9056744" y="2101636"/>
              <a:ext cx="816182" cy="680343"/>
              <a:chOff x="7179352" y="4180706"/>
              <a:chExt cx="816182" cy="680343"/>
            </a:xfrm>
          </p:grpSpPr>
          <p:pic>
            <p:nvPicPr>
              <p:cNvPr id="76" name="Graphic 75">
                <a:extLst>
                  <a:ext uri="{FF2B5EF4-FFF2-40B4-BE49-F238E27FC236}">
                    <a16:creationId xmlns:a16="http://schemas.microsoft.com/office/drawing/2014/main" id="{E132CED1-E5D9-42BD-AABE-26F105B27857}"/>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p:blipFill>
            <p:spPr>
              <a:xfrm>
                <a:off x="7398585" y="4180706"/>
                <a:ext cx="377716" cy="377716"/>
              </a:xfrm>
              <a:prstGeom prst="rect">
                <a:avLst/>
              </a:prstGeom>
            </p:spPr>
          </p:pic>
          <p:sp>
            <p:nvSpPr>
              <p:cNvPr id="77" name="Rectangle 76">
                <a:extLst>
                  <a:ext uri="{FF2B5EF4-FFF2-40B4-BE49-F238E27FC236}">
                    <a16:creationId xmlns:a16="http://schemas.microsoft.com/office/drawing/2014/main" id="{720FAD14-C7D8-48C0-9D62-12C37EF34EC5}"/>
                  </a:ext>
                </a:extLst>
              </p:cNvPr>
              <p:cNvSpPr/>
              <p:nvPr/>
            </p:nvSpPr>
            <p:spPr>
              <a:xfrm>
                <a:off x="7179352" y="4581310"/>
                <a:ext cx="816182" cy="279739"/>
              </a:xfrm>
              <a:prstGeom prst="rect">
                <a:avLst/>
              </a:prstGeom>
              <a:noFill/>
              <a:ln w="12700" cap="flat" cmpd="sng" algn="ctr">
                <a:noFill/>
                <a:prstDash val="solid"/>
                <a:miter lim="800000"/>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a:ln>
                      <a:noFill/>
                    </a:ln>
                    <a:solidFill>
                      <a:srgbClr val="000000"/>
                    </a:solidFill>
                    <a:effectLst/>
                    <a:uLnTx/>
                    <a:uFillTx/>
                    <a:latin typeface="Calibri" panose="020F0502020204030204"/>
                    <a:ea typeface="+mn-ea"/>
                    <a:cs typeface="Segoe UI" panose="020B0502040204020203" pitchFamily="34" charset="0"/>
                  </a:rPr>
                  <a:t>Azure API</a:t>
                </a:r>
              </a:p>
              <a:p>
                <a:pPr marL="0" marR="0" lvl="0" indent="0" algn="ctr" defTabSz="932472" eaLnBrk="1" fontAlgn="base"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a:ln>
                      <a:noFill/>
                    </a:ln>
                    <a:solidFill>
                      <a:srgbClr val="000000"/>
                    </a:solidFill>
                    <a:effectLst/>
                    <a:uLnTx/>
                    <a:uFillTx/>
                    <a:latin typeface="Calibri" panose="020F0502020204030204"/>
                    <a:ea typeface="+mn-ea"/>
                    <a:cs typeface="Segoe UI" panose="020B0502040204020203" pitchFamily="34" charset="0"/>
                  </a:rPr>
                  <a:t>Management</a:t>
                </a:r>
              </a:p>
            </p:txBody>
          </p:sp>
        </p:grpSp>
        <p:sp>
          <p:nvSpPr>
            <p:cNvPr id="78" name="Rectangle 77">
              <a:extLst>
                <a:ext uri="{FF2B5EF4-FFF2-40B4-BE49-F238E27FC236}">
                  <a16:creationId xmlns:a16="http://schemas.microsoft.com/office/drawing/2014/main" id="{13D6897B-96A8-4A11-9494-D32BA7B919DD}"/>
                </a:ext>
              </a:extLst>
            </p:cNvPr>
            <p:cNvSpPr/>
            <p:nvPr/>
          </p:nvSpPr>
          <p:spPr>
            <a:xfrm>
              <a:off x="5855596" y="3445282"/>
              <a:ext cx="337235" cy="241986"/>
            </a:xfrm>
            <a:prstGeom prst="rect">
              <a:avLst/>
            </a:prstGeom>
            <a:solidFill>
              <a:sysClr val="window" lastClr="FFFFFF"/>
            </a:solidFill>
            <a:ln w="12700" cap="flat" cmpd="sng" algn="ctr">
              <a:noFill/>
              <a:prstDash val="solid"/>
              <a:miter lim="800000"/>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r" defTabSz="932472" eaLnBrk="1" fontAlgn="base"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srgbClr val="000000"/>
                  </a:solidFill>
                  <a:effectLst/>
                  <a:uLnTx/>
                  <a:uFillTx/>
                  <a:latin typeface="Calibri" panose="020F0502020204030204"/>
                  <a:ea typeface="+mn-ea"/>
                  <a:cs typeface="Segoe UI" panose="020B0502040204020203" pitchFamily="34" charset="0"/>
                </a:rPr>
                <a:t>Actor</a:t>
              </a:r>
            </a:p>
            <a:p>
              <a:pPr marL="0" marR="0" lvl="0" indent="0" algn="r" defTabSz="932472" eaLnBrk="1" fontAlgn="base"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srgbClr val="000000"/>
                  </a:solidFill>
                  <a:effectLst/>
                  <a:uLnTx/>
                  <a:uFillTx/>
                  <a:latin typeface="Calibri" panose="020F0502020204030204"/>
                  <a:ea typeface="+mn-ea"/>
                  <a:cs typeface="Segoe UI" panose="020B0502040204020203" pitchFamily="34" charset="0"/>
                </a:rPr>
                <a:t>state</a:t>
              </a:r>
            </a:p>
          </p:txBody>
        </p:sp>
        <p:sp>
          <p:nvSpPr>
            <p:cNvPr id="79" name="Rectangle 78">
              <a:extLst>
                <a:ext uri="{FF2B5EF4-FFF2-40B4-BE49-F238E27FC236}">
                  <a16:creationId xmlns:a16="http://schemas.microsoft.com/office/drawing/2014/main" id="{C097B6B5-3F40-468F-A1B3-9175FF807F37}"/>
                </a:ext>
              </a:extLst>
            </p:cNvPr>
            <p:cNvSpPr/>
            <p:nvPr/>
          </p:nvSpPr>
          <p:spPr>
            <a:xfrm>
              <a:off x="6720504" y="3439901"/>
              <a:ext cx="425634" cy="241986"/>
            </a:xfrm>
            <a:prstGeom prst="rect">
              <a:avLst/>
            </a:prstGeom>
            <a:solidFill>
              <a:sysClr val="window" lastClr="FFFFFF"/>
            </a:solidFill>
            <a:ln w="12700" cap="flat" cmpd="sng" algn="ctr">
              <a:noFill/>
              <a:prstDash val="solid"/>
              <a:miter lim="800000"/>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r" defTabSz="932472" eaLnBrk="1" fontAlgn="base"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srgbClr val="000000"/>
                  </a:solidFill>
                  <a:effectLst/>
                  <a:uLnTx/>
                  <a:uFillTx/>
                  <a:latin typeface="Calibri" panose="020F0502020204030204"/>
                  <a:ea typeface="+mn-ea"/>
                  <a:cs typeface="Segoe UI" panose="020B0502040204020203" pitchFamily="34" charset="0"/>
                </a:rPr>
                <a:t>Secrets</a:t>
              </a:r>
            </a:p>
          </p:txBody>
        </p:sp>
        <p:sp>
          <p:nvSpPr>
            <p:cNvPr id="80" name="Rectangle 79">
              <a:extLst>
                <a:ext uri="{FF2B5EF4-FFF2-40B4-BE49-F238E27FC236}">
                  <a16:creationId xmlns:a16="http://schemas.microsoft.com/office/drawing/2014/main" id="{56A69113-2884-4122-87ED-5B5B0344A019}"/>
                </a:ext>
              </a:extLst>
            </p:cNvPr>
            <p:cNvSpPr/>
            <p:nvPr/>
          </p:nvSpPr>
          <p:spPr>
            <a:xfrm>
              <a:off x="4800247" y="3447800"/>
              <a:ext cx="436493" cy="241986"/>
            </a:xfrm>
            <a:prstGeom prst="rect">
              <a:avLst/>
            </a:prstGeom>
            <a:solidFill>
              <a:sysClr val="window" lastClr="FFFFFF"/>
            </a:solidFill>
            <a:ln w="12700" cap="flat" cmpd="sng" algn="ctr">
              <a:noFill/>
              <a:prstDash val="solid"/>
              <a:miter lim="800000"/>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r" defTabSz="932472" eaLnBrk="1" fontAlgn="base"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a:ln>
                    <a:noFill/>
                  </a:ln>
                  <a:solidFill>
                    <a:srgbClr val="000000"/>
                  </a:solidFill>
                  <a:effectLst/>
                  <a:uLnTx/>
                  <a:uFillTx/>
                  <a:latin typeface="Calibri" panose="020F0502020204030204"/>
                  <a:ea typeface="+mn-ea"/>
                  <a:cs typeface="Segoe UI" panose="020B0502040204020203" pitchFamily="34" charset="0"/>
                </a:rPr>
                <a:t>Pub/sub</a:t>
              </a:r>
            </a:p>
          </p:txBody>
        </p:sp>
        <p:pic>
          <p:nvPicPr>
            <p:cNvPr id="81" name="Picture 80" descr="A picture containing drawing, clock&#10;&#10;Description automatically generated">
              <a:extLst>
                <a:ext uri="{FF2B5EF4-FFF2-40B4-BE49-F238E27FC236}">
                  <a16:creationId xmlns:a16="http://schemas.microsoft.com/office/drawing/2014/main" id="{E11EDB32-0E0D-4846-B2A6-D5AA339FA910}"/>
                </a:ext>
              </a:extLst>
            </p:cNvPr>
            <p:cNvPicPr>
              <a:picLocks noChangeAspect="1"/>
            </p:cNvPicPr>
            <p:nvPr/>
          </p:nvPicPr>
          <p:blipFill>
            <a:blip r:embed="rId18"/>
            <a:stretch>
              <a:fillRect/>
            </a:stretch>
          </p:blipFill>
          <p:spPr>
            <a:xfrm>
              <a:off x="9237019" y="4223875"/>
              <a:ext cx="416638" cy="416638"/>
            </a:xfrm>
            <a:prstGeom prst="rect">
              <a:avLst/>
            </a:prstGeom>
          </p:spPr>
        </p:pic>
        <p:grpSp>
          <p:nvGrpSpPr>
            <p:cNvPr id="82" name="Group 81">
              <a:extLst>
                <a:ext uri="{FF2B5EF4-FFF2-40B4-BE49-F238E27FC236}">
                  <a16:creationId xmlns:a16="http://schemas.microsoft.com/office/drawing/2014/main" id="{CBA14750-22FB-4EEB-84B3-40802D416171}"/>
                </a:ext>
              </a:extLst>
            </p:cNvPr>
            <p:cNvGrpSpPr/>
            <p:nvPr/>
          </p:nvGrpSpPr>
          <p:grpSpPr>
            <a:xfrm>
              <a:off x="9505691" y="3163369"/>
              <a:ext cx="731456" cy="684796"/>
              <a:chOff x="7221715" y="4176253"/>
              <a:chExt cx="731456" cy="684796"/>
            </a:xfrm>
          </p:grpSpPr>
          <p:pic>
            <p:nvPicPr>
              <p:cNvPr id="83" name="Graphic 82">
                <a:extLst>
                  <a:ext uri="{FF2B5EF4-FFF2-40B4-BE49-F238E27FC236}">
                    <a16:creationId xmlns:a16="http://schemas.microsoft.com/office/drawing/2014/main" id="{AEFA5325-5797-411D-A7D9-21CEFF3D4043}"/>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rcRect/>
              <a:stretch/>
            </p:blipFill>
            <p:spPr>
              <a:xfrm>
                <a:off x="7426112" y="4176253"/>
                <a:ext cx="377716" cy="377716"/>
              </a:xfrm>
              <a:prstGeom prst="rect">
                <a:avLst/>
              </a:prstGeom>
            </p:spPr>
          </p:pic>
          <p:sp>
            <p:nvSpPr>
              <p:cNvPr id="84" name="Rectangle 83">
                <a:extLst>
                  <a:ext uri="{FF2B5EF4-FFF2-40B4-BE49-F238E27FC236}">
                    <a16:creationId xmlns:a16="http://schemas.microsoft.com/office/drawing/2014/main" id="{5F15BB5E-60CF-44F7-8E2B-2EE51A5E4E81}"/>
                  </a:ext>
                </a:extLst>
              </p:cNvPr>
              <p:cNvSpPr/>
              <p:nvPr/>
            </p:nvSpPr>
            <p:spPr>
              <a:xfrm>
                <a:off x="7221715" y="4581310"/>
                <a:ext cx="731456" cy="279739"/>
              </a:xfrm>
              <a:prstGeom prst="rect">
                <a:avLst/>
              </a:prstGeom>
              <a:noFill/>
              <a:ln w="12700" cap="flat" cmpd="sng" algn="ctr">
                <a:noFill/>
                <a:prstDash val="solid"/>
                <a:miter lim="800000"/>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a:ln>
                      <a:noFill/>
                    </a:ln>
                    <a:solidFill>
                      <a:srgbClr val="000000"/>
                    </a:solidFill>
                    <a:effectLst/>
                    <a:uLnTx/>
                    <a:uFillTx/>
                    <a:latin typeface="Calibri" panose="020F0502020204030204"/>
                    <a:ea typeface="+mn-ea"/>
                    <a:cs typeface="Segoe UI" panose="020B0502040204020203" pitchFamily="34" charset="0"/>
                  </a:rPr>
                  <a:t>Multiple ZEISS</a:t>
                </a:r>
              </a:p>
              <a:p>
                <a:pPr marL="0" marR="0" lvl="0" indent="0" algn="ctr" defTabSz="932472" eaLnBrk="1" fontAlgn="base"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a:ln>
                      <a:noFill/>
                    </a:ln>
                    <a:solidFill>
                      <a:srgbClr val="000000"/>
                    </a:solidFill>
                    <a:effectLst/>
                    <a:uLnTx/>
                    <a:uFillTx/>
                    <a:latin typeface="Calibri" panose="020F0502020204030204"/>
                    <a:ea typeface="+mn-ea"/>
                    <a:cs typeface="Segoe UI" panose="020B0502040204020203" pitchFamily="34" charset="0"/>
                  </a:rPr>
                  <a:t>SAP Systems</a:t>
                </a:r>
              </a:p>
            </p:txBody>
          </p:sp>
        </p:grpSp>
        <p:grpSp>
          <p:nvGrpSpPr>
            <p:cNvPr id="85" name="Group 84">
              <a:extLst>
                <a:ext uri="{FF2B5EF4-FFF2-40B4-BE49-F238E27FC236}">
                  <a16:creationId xmlns:a16="http://schemas.microsoft.com/office/drawing/2014/main" id="{072F6B21-293A-4C3C-976D-2C70C5A8D6C2}"/>
                </a:ext>
              </a:extLst>
            </p:cNvPr>
            <p:cNvGrpSpPr/>
            <p:nvPr/>
          </p:nvGrpSpPr>
          <p:grpSpPr>
            <a:xfrm>
              <a:off x="8687743" y="3164168"/>
              <a:ext cx="731456" cy="680343"/>
              <a:chOff x="7221715" y="4180706"/>
              <a:chExt cx="731456" cy="680343"/>
            </a:xfrm>
          </p:grpSpPr>
          <p:pic>
            <p:nvPicPr>
              <p:cNvPr id="86" name="Graphic 85">
                <a:extLst>
                  <a:ext uri="{FF2B5EF4-FFF2-40B4-BE49-F238E27FC236}">
                    <a16:creationId xmlns:a16="http://schemas.microsoft.com/office/drawing/2014/main" id="{38E98FE5-ADA1-4B0F-8410-2DB14CE34035}"/>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rcRect/>
              <a:stretch/>
            </p:blipFill>
            <p:spPr>
              <a:xfrm>
                <a:off x="7398585" y="4180706"/>
                <a:ext cx="377716" cy="377716"/>
              </a:xfrm>
              <a:prstGeom prst="rect">
                <a:avLst/>
              </a:prstGeom>
            </p:spPr>
          </p:pic>
          <p:sp>
            <p:nvSpPr>
              <p:cNvPr id="87" name="Rectangle 86">
                <a:extLst>
                  <a:ext uri="{FF2B5EF4-FFF2-40B4-BE49-F238E27FC236}">
                    <a16:creationId xmlns:a16="http://schemas.microsoft.com/office/drawing/2014/main" id="{E2A63489-2AA3-40F5-B816-AD4F793DF200}"/>
                  </a:ext>
                </a:extLst>
              </p:cNvPr>
              <p:cNvSpPr/>
              <p:nvPr/>
            </p:nvSpPr>
            <p:spPr>
              <a:xfrm>
                <a:off x="7221715" y="4581310"/>
                <a:ext cx="731456" cy="279739"/>
              </a:xfrm>
              <a:prstGeom prst="rect">
                <a:avLst/>
              </a:prstGeom>
              <a:noFill/>
              <a:ln w="12700" cap="flat" cmpd="sng" algn="ctr">
                <a:noFill/>
                <a:prstDash val="solid"/>
                <a:miter lim="800000"/>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a:ln>
                      <a:noFill/>
                    </a:ln>
                    <a:solidFill>
                      <a:srgbClr val="000000"/>
                    </a:solidFill>
                    <a:effectLst/>
                    <a:uLnTx/>
                    <a:uFillTx/>
                    <a:latin typeface="Calibri" panose="020F0502020204030204"/>
                    <a:ea typeface="+mn-ea"/>
                    <a:cs typeface="Segoe UI" panose="020B0502040204020203" pitchFamily="34" charset="0"/>
                  </a:rPr>
                  <a:t>ZEISS Identity</a:t>
                </a:r>
              </a:p>
              <a:p>
                <a:pPr marL="0" marR="0" lvl="0" indent="0" algn="ctr" defTabSz="932472" eaLnBrk="1" fontAlgn="base"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a:ln>
                      <a:noFill/>
                    </a:ln>
                    <a:solidFill>
                      <a:srgbClr val="000000"/>
                    </a:solidFill>
                    <a:effectLst/>
                    <a:uLnTx/>
                    <a:uFillTx/>
                    <a:latin typeface="Calibri" panose="020F0502020204030204"/>
                    <a:ea typeface="+mn-ea"/>
                    <a:cs typeface="Segoe UI" panose="020B0502040204020203" pitchFamily="34" charset="0"/>
                  </a:rPr>
                  <a:t>Management</a:t>
                </a:r>
              </a:p>
            </p:txBody>
          </p:sp>
        </p:grpSp>
        <p:sp>
          <p:nvSpPr>
            <p:cNvPr id="88" name="Rectangle 87">
              <a:extLst>
                <a:ext uri="{FF2B5EF4-FFF2-40B4-BE49-F238E27FC236}">
                  <a16:creationId xmlns:a16="http://schemas.microsoft.com/office/drawing/2014/main" id="{542CD2A8-4F56-438D-9BA8-94530B93C440}"/>
                </a:ext>
              </a:extLst>
            </p:cNvPr>
            <p:cNvSpPr/>
            <p:nvPr/>
          </p:nvSpPr>
          <p:spPr>
            <a:xfrm>
              <a:off x="8673026" y="4646331"/>
              <a:ext cx="1544624" cy="290043"/>
            </a:xfrm>
            <a:prstGeom prst="rect">
              <a:avLst/>
            </a:prstGeom>
            <a:noFill/>
            <a:ln w="12700" cap="flat" cmpd="sng" algn="ctr">
              <a:noFill/>
              <a:prstDash val="solid"/>
              <a:miter lim="800000"/>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ts val="0"/>
                </a:spcBef>
                <a:spcAft>
                  <a:spcPts val="300"/>
                </a:spcAft>
                <a:buClrTx/>
                <a:buSzTx/>
                <a:buFontTx/>
                <a:buNone/>
                <a:tabLst/>
                <a:defRPr/>
              </a:pPr>
              <a:r>
                <a:rPr kumimoji="0" lang="en-US" sz="1100" b="0" i="0" u="none" strike="noStrike" kern="0" cap="none" spc="0" normalizeH="0" baseline="0" noProof="0">
                  <a:ln>
                    <a:noFill/>
                  </a:ln>
                  <a:solidFill>
                    <a:srgbClr val="000000"/>
                  </a:solidFill>
                  <a:effectLst/>
                  <a:uLnTx/>
                  <a:uFillTx/>
                  <a:latin typeface="Segoe UI Semibold"/>
                  <a:ea typeface="+mn-ea"/>
                  <a:cs typeface="Segoe UI" pitchFamily="34" charset="0"/>
                </a:rPr>
                <a:t>ZEISS plant</a:t>
              </a:r>
            </a:p>
          </p:txBody>
        </p:sp>
        <p:cxnSp>
          <p:nvCxnSpPr>
            <p:cNvPr id="89" name="Straight Arrow Connector 88">
              <a:extLst>
                <a:ext uri="{FF2B5EF4-FFF2-40B4-BE49-F238E27FC236}">
                  <a16:creationId xmlns:a16="http://schemas.microsoft.com/office/drawing/2014/main" id="{923C962C-1D37-47E4-89CE-89DC13153D8F}"/>
                </a:ext>
              </a:extLst>
            </p:cNvPr>
            <p:cNvCxnSpPr>
              <a:cxnSpLocks/>
              <a:stCxn id="81" idx="0"/>
              <a:endCxn id="74" idx="2"/>
            </p:cNvCxnSpPr>
            <p:nvPr/>
          </p:nvCxnSpPr>
          <p:spPr>
            <a:xfrm flipH="1" flipV="1">
              <a:off x="9445332" y="3070264"/>
              <a:ext cx="6" cy="1153611"/>
            </a:xfrm>
            <a:prstGeom prst="straightConnector1">
              <a:avLst/>
            </a:prstGeom>
            <a:noFill/>
            <a:ln w="12700" cap="flat" cmpd="sng" algn="ctr">
              <a:solidFill>
                <a:sysClr val="window" lastClr="FFFFFF">
                  <a:lumMod val="50000"/>
                </a:sysClr>
              </a:solidFill>
              <a:prstDash val="solid"/>
              <a:miter lim="800000"/>
              <a:headEnd type="arrow" w="med" len="med"/>
              <a:tailEnd type="arrow" w="med" len="med"/>
            </a:ln>
            <a:effectLst/>
          </p:spPr>
        </p:cxnSp>
        <p:sp>
          <p:nvSpPr>
            <p:cNvPr id="90" name="Rectangle 89">
              <a:extLst>
                <a:ext uri="{FF2B5EF4-FFF2-40B4-BE49-F238E27FC236}">
                  <a16:creationId xmlns:a16="http://schemas.microsoft.com/office/drawing/2014/main" id="{F4C3A994-A5D3-48E1-BC9A-46694ADF1870}"/>
                </a:ext>
              </a:extLst>
            </p:cNvPr>
            <p:cNvSpPr/>
            <p:nvPr/>
          </p:nvSpPr>
          <p:spPr>
            <a:xfrm>
              <a:off x="7951593" y="2330494"/>
              <a:ext cx="522592" cy="232666"/>
            </a:xfrm>
            <a:prstGeom prst="rect">
              <a:avLst/>
            </a:prstGeom>
            <a:solidFill>
              <a:sysClr val="window" lastClr="FFFFFF"/>
            </a:solidFill>
            <a:ln w="12700" cap="flat" cmpd="sng" algn="ctr">
              <a:noFill/>
              <a:prstDash val="solid"/>
              <a:miter lim="800000"/>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eaLnBrk="1" fontAlgn="base"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a:ln>
                    <a:noFill/>
                  </a:ln>
                  <a:solidFill>
                    <a:srgbClr val="000000"/>
                  </a:solidFill>
                  <a:effectLst/>
                  <a:uLnTx/>
                  <a:uFillTx/>
                  <a:latin typeface="Calibri" panose="020F0502020204030204"/>
                  <a:ea typeface="+mn-ea"/>
                  <a:cs typeface="Segoe UI" panose="020B0502040204020203" pitchFamily="34" charset="0"/>
                </a:rPr>
                <a:t>Customer</a:t>
              </a:r>
            </a:p>
            <a:p>
              <a:pPr marL="0" marR="0" lvl="0" indent="0" algn="ctr" defTabSz="932472" eaLnBrk="1" fontAlgn="base"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a:ln>
                    <a:noFill/>
                  </a:ln>
                  <a:solidFill>
                    <a:srgbClr val="000000"/>
                  </a:solidFill>
                  <a:effectLst/>
                  <a:uLnTx/>
                  <a:uFillTx/>
                  <a:latin typeface="Calibri" panose="020F0502020204030204"/>
                  <a:ea typeface="+mn-ea"/>
                  <a:cs typeface="Segoe UI" panose="020B0502040204020203" pitchFamily="34" charset="0"/>
                </a:rPr>
                <a:t>metadata</a:t>
              </a:r>
            </a:p>
          </p:txBody>
        </p:sp>
        <p:pic>
          <p:nvPicPr>
            <p:cNvPr id="91" name="Picture 5">
              <a:extLst>
                <a:ext uri="{FF2B5EF4-FFF2-40B4-BE49-F238E27FC236}">
                  <a16:creationId xmlns:a16="http://schemas.microsoft.com/office/drawing/2014/main" id="{BD857D71-3AD3-4054-9FB9-2336D232036F}"/>
                </a:ext>
              </a:extLst>
            </p:cNvPr>
            <p:cNvPicPr>
              <a:picLocks noChangeAspect="1"/>
            </p:cNvPicPr>
            <p:nvPr/>
          </p:nvPicPr>
          <p:blipFill>
            <a:blip r:embed="rId23">
              <a:extLst>
                <a:ext uri="{28A0092B-C50C-407E-A947-70E740481C1C}">
                  <a14:useLocalDpi xmlns:a14="http://schemas.microsoft.com/office/drawing/2010/main" val="0"/>
                </a:ext>
              </a:extLst>
            </a:blip>
            <a:srcRect/>
            <a:stretch/>
          </p:blipFill>
          <p:spPr>
            <a:xfrm>
              <a:off x="4861229" y="2263985"/>
              <a:ext cx="399136" cy="399136"/>
            </a:xfrm>
            <a:prstGeom prst="rect">
              <a:avLst/>
            </a:prstGeom>
          </p:spPr>
        </p:pic>
      </p:grpSp>
      <p:sp>
        <p:nvSpPr>
          <p:cNvPr id="3" name="TextBox 2">
            <a:extLst>
              <a:ext uri="{FF2B5EF4-FFF2-40B4-BE49-F238E27FC236}">
                <a16:creationId xmlns:a16="http://schemas.microsoft.com/office/drawing/2014/main" id="{7F200FBF-74CF-49F9-87B4-7686237B1F47}"/>
              </a:ext>
            </a:extLst>
          </p:cNvPr>
          <p:cNvSpPr txBox="1"/>
          <p:nvPr/>
        </p:nvSpPr>
        <p:spPr>
          <a:xfrm>
            <a:off x="78967" y="1542821"/>
            <a:ext cx="4888483" cy="3687869"/>
          </a:xfrm>
          <a:prstGeom prst="rect">
            <a:avLst/>
          </a:prstGeom>
          <a:noFill/>
        </p:spPr>
        <p:txBody>
          <a:bodyPr wrap="square" lIns="0" tIns="0" rIns="0" bIns="0" rtlCol="0">
            <a:spAutoFit/>
          </a:bodyPr>
          <a:lstStyle/>
          <a:p>
            <a:pPr marL="285750" indent="-285750" algn="l">
              <a:lnSpc>
                <a:spcPct val="150000"/>
              </a:lnSpc>
              <a:buFont typeface="Arial" panose="020B0604020202020204" pitchFamily="34" charset="0"/>
              <a:buChar char="•"/>
            </a:pPr>
            <a:r>
              <a:rPr lang="en-US" sz="1800" dirty="0"/>
              <a:t>Worldwide order processing solution </a:t>
            </a:r>
          </a:p>
          <a:p>
            <a:pPr marL="285750" indent="-285750" algn="l">
              <a:lnSpc>
                <a:spcPct val="150000"/>
              </a:lnSpc>
              <a:buFont typeface="Arial" panose="020B0604020202020204" pitchFamily="34" charset="0"/>
              <a:buChar char="•"/>
            </a:pPr>
            <a:r>
              <a:rPr lang="en-US" dirty="0"/>
              <a:t>Original system based on SAP and was</a:t>
            </a:r>
          </a:p>
          <a:p>
            <a:pPr algn="l">
              <a:lnSpc>
                <a:spcPct val="150000"/>
              </a:lnSpc>
            </a:pPr>
            <a:r>
              <a:rPr lang="en-US" sz="1800" dirty="0"/>
              <a:t>     slow </a:t>
            </a:r>
            <a:r>
              <a:rPr lang="en-US" dirty="0"/>
              <a:t>to update business rules</a:t>
            </a:r>
            <a:endParaRPr lang="en-US" sz="1800" dirty="0"/>
          </a:p>
          <a:p>
            <a:pPr marL="285750" indent="-285750" algn="l">
              <a:lnSpc>
                <a:spcPct val="150000"/>
              </a:lnSpc>
              <a:buFont typeface="Arial" panose="020B0604020202020204" pitchFamily="34" charset="0"/>
              <a:buChar char="•"/>
            </a:pPr>
            <a:r>
              <a:rPr lang="en-US" dirty="0"/>
              <a:t>Needed a</a:t>
            </a:r>
            <a:r>
              <a:rPr lang="en-US" sz="1800" dirty="0"/>
              <a:t>gility to manufacture close to customer location</a:t>
            </a:r>
          </a:p>
          <a:p>
            <a:pPr marL="285750" indent="-285750" algn="l">
              <a:lnSpc>
                <a:spcPct val="150000"/>
              </a:lnSpc>
              <a:buFont typeface="Arial" panose="020B0604020202020204" pitchFamily="34" charset="0"/>
              <a:buChar char="•"/>
            </a:pPr>
            <a:r>
              <a:rPr lang="en-US" dirty="0"/>
              <a:t>Workflow, event driven architecture, built using Actors with replicated state in </a:t>
            </a:r>
            <a:r>
              <a:rPr lang="en-US" dirty="0" err="1"/>
              <a:t>CosmosDB</a:t>
            </a:r>
            <a:endParaRPr lang="en-US" dirty="0"/>
          </a:p>
          <a:p>
            <a:pPr marL="285750" indent="-285750" algn="l">
              <a:lnSpc>
                <a:spcPct val="150000"/>
              </a:lnSpc>
              <a:buFont typeface="Arial" panose="020B0604020202020204" pitchFamily="34" charset="0"/>
              <a:buChar char="•"/>
            </a:pPr>
            <a:r>
              <a:rPr lang="en-US" sz="1800" dirty="0"/>
              <a:t>Micros</a:t>
            </a:r>
            <a:r>
              <a:rPr lang="en-US" dirty="0"/>
              <a:t>ervices deployed to AKS in each region</a:t>
            </a:r>
            <a:endParaRPr lang="en-US" sz="1800" dirty="0"/>
          </a:p>
        </p:txBody>
      </p:sp>
    </p:spTree>
    <p:extLst>
      <p:ext uri="{BB962C8B-B14F-4D97-AF65-F5344CB8AC3E}">
        <p14:creationId xmlns:p14="http://schemas.microsoft.com/office/powerpoint/2010/main" val="3710239980"/>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9000EF3A-302A-48B9-8940-7D960C64C5A9}"/>
              </a:ext>
            </a:extLst>
          </p:cNvPr>
          <p:cNvGrpSpPr/>
          <p:nvPr/>
        </p:nvGrpSpPr>
        <p:grpSpPr>
          <a:xfrm>
            <a:off x="5709754" y="3748820"/>
            <a:ext cx="902904" cy="1053388"/>
            <a:chOff x="5709754" y="3748820"/>
            <a:chExt cx="902904" cy="1053388"/>
          </a:xfrm>
        </p:grpSpPr>
        <p:pic>
          <p:nvPicPr>
            <p:cNvPr id="17" name="Graphic 16">
              <a:extLst>
                <a:ext uri="{FF2B5EF4-FFF2-40B4-BE49-F238E27FC236}">
                  <a16:creationId xmlns:a16="http://schemas.microsoft.com/office/drawing/2014/main" id="{9A25C4FC-D8AF-4EC8-ADA7-98A222E77DA4}"/>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709754" y="3748820"/>
              <a:ext cx="902904" cy="1053388"/>
            </a:xfrm>
            <a:prstGeom prst="rect">
              <a:avLst/>
            </a:prstGeom>
          </p:spPr>
        </p:pic>
        <p:grpSp>
          <p:nvGrpSpPr>
            <p:cNvPr id="14" name="Group 13">
              <a:extLst>
                <a:ext uri="{FF2B5EF4-FFF2-40B4-BE49-F238E27FC236}">
                  <a16:creationId xmlns:a16="http://schemas.microsoft.com/office/drawing/2014/main" id="{EAE7947C-D27F-49A9-8467-0E4B0EDD1688}"/>
                </a:ext>
              </a:extLst>
            </p:cNvPr>
            <p:cNvGrpSpPr/>
            <p:nvPr/>
          </p:nvGrpSpPr>
          <p:grpSpPr>
            <a:xfrm>
              <a:off x="5941082" y="4038329"/>
              <a:ext cx="390620" cy="557700"/>
              <a:chOff x="5941082" y="4038329"/>
              <a:chExt cx="390620" cy="557700"/>
            </a:xfrm>
          </p:grpSpPr>
          <p:grpSp>
            <p:nvGrpSpPr>
              <p:cNvPr id="99" name="Graphic 93">
                <a:extLst>
                  <a:ext uri="{FF2B5EF4-FFF2-40B4-BE49-F238E27FC236}">
                    <a16:creationId xmlns:a16="http://schemas.microsoft.com/office/drawing/2014/main" id="{6AA7D1EB-DDC0-47CF-8995-64624C029FDA}"/>
                  </a:ext>
                </a:extLst>
              </p:cNvPr>
              <p:cNvGrpSpPr/>
              <p:nvPr/>
            </p:nvGrpSpPr>
            <p:grpSpPr>
              <a:xfrm>
                <a:off x="6058715" y="4318021"/>
                <a:ext cx="170495" cy="278008"/>
                <a:chOff x="3614397" y="5290697"/>
                <a:chExt cx="299660" cy="488624"/>
              </a:xfrm>
            </p:grpSpPr>
            <p:sp>
              <p:nvSpPr>
                <p:cNvPr id="100" name="Freeform: Shape 99">
                  <a:extLst>
                    <a:ext uri="{FF2B5EF4-FFF2-40B4-BE49-F238E27FC236}">
                      <a16:creationId xmlns:a16="http://schemas.microsoft.com/office/drawing/2014/main" id="{900A09B4-1C02-4B24-8EB0-94A0FB4E7326}"/>
                    </a:ext>
                  </a:extLst>
                </p:cNvPr>
                <p:cNvSpPr/>
                <p:nvPr/>
              </p:nvSpPr>
              <p:spPr>
                <a:xfrm>
                  <a:off x="3614397" y="5650250"/>
                  <a:ext cx="299660" cy="129071"/>
                </a:xfrm>
                <a:custGeom>
                  <a:avLst/>
                  <a:gdLst>
                    <a:gd name="connsiteX0" fmla="*/ 299660 w 299660"/>
                    <a:gd name="connsiteY0" fmla="*/ 64536 h 129071"/>
                    <a:gd name="connsiteX1" fmla="*/ 149830 w 299660"/>
                    <a:gd name="connsiteY1" fmla="*/ 129071 h 129071"/>
                    <a:gd name="connsiteX2" fmla="*/ 0 w 299660"/>
                    <a:gd name="connsiteY2" fmla="*/ 64536 h 129071"/>
                    <a:gd name="connsiteX3" fmla="*/ 149830 w 299660"/>
                    <a:gd name="connsiteY3" fmla="*/ 0 h 129071"/>
                    <a:gd name="connsiteX4" fmla="*/ 299660 w 299660"/>
                    <a:gd name="connsiteY4" fmla="*/ 64536 h 1290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660" h="129071">
                      <a:moveTo>
                        <a:pt x="299660" y="64536"/>
                      </a:moveTo>
                      <a:cubicBezTo>
                        <a:pt x="299660" y="100178"/>
                        <a:pt x="232579" y="129071"/>
                        <a:pt x="149830" y="129071"/>
                      </a:cubicBezTo>
                      <a:cubicBezTo>
                        <a:pt x="67081" y="129071"/>
                        <a:pt x="0" y="100178"/>
                        <a:pt x="0" y="64536"/>
                      </a:cubicBezTo>
                      <a:cubicBezTo>
                        <a:pt x="0" y="28894"/>
                        <a:pt x="67081" y="0"/>
                        <a:pt x="149830" y="0"/>
                      </a:cubicBezTo>
                      <a:cubicBezTo>
                        <a:pt x="232579" y="0"/>
                        <a:pt x="299660" y="28894"/>
                        <a:pt x="299660" y="64536"/>
                      </a:cubicBezTo>
                      <a:close/>
                    </a:path>
                  </a:pathLst>
                </a:custGeom>
                <a:solidFill>
                  <a:srgbClr val="73CDF4"/>
                </a:solidFill>
                <a:ln w="1758" cap="flat">
                  <a:noFill/>
                  <a:prstDash val="solid"/>
                  <a:miter/>
                </a:ln>
              </p:spPr>
              <p:txBody>
                <a:bodyPr rtlCol="0" anchor="ctr"/>
                <a:lstStyle/>
                <a:p>
                  <a:endParaRPr lang="en-US"/>
                </a:p>
              </p:txBody>
            </p:sp>
            <p:sp>
              <p:nvSpPr>
                <p:cNvPr id="101" name="Freeform: Shape 100">
                  <a:extLst>
                    <a:ext uri="{FF2B5EF4-FFF2-40B4-BE49-F238E27FC236}">
                      <a16:creationId xmlns:a16="http://schemas.microsoft.com/office/drawing/2014/main" id="{F0336274-CA39-488B-B2C0-D02BD984B465}"/>
                    </a:ext>
                  </a:extLst>
                </p:cNvPr>
                <p:cNvSpPr/>
                <p:nvPr/>
              </p:nvSpPr>
              <p:spPr>
                <a:xfrm>
                  <a:off x="3615428" y="5355232"/>
                  <a:ext cx="297561" cy="370297"/>
                </a:xfrm>
                <a:custGeom>
                  <a:avLst/>
                  <a:gdLst>
                    <a:gd name="connsiteX0" fmla="*/ 0 w 297561"/>
                    <a:gd name="connsiteY0" fmla="*/ 0 h 370297"/>
                    <a:gd name="connsiteX1" fmla="*/ 297561 w 297561"/>
                    <a:gd name="connsiteY1" fmla="*/ 0 h 370297"/>
                    <a:gd name="connsiteX2" fmla="*/ 297561 w 297561"/>
                    <a:gd name="connsiteY2" fmla="*/ 370297 h 370297"/>
                    <a:gd name="connsiteX3" fmla="*/ 0 w 297561"/>
                    <a:gd name="connsiteY3" fmla="*/ 370297 h 370297"/>
                  </a:gdLst>
                  <a:ahLst/>
                  <a:cxnLst>
                    <a:cxn ang="0">
                      <a:pos x="connsiteX0" y="connsiteY0"/>
                    </a:cxn>
                    <a:cxn ang="0">
                      <a:pos x="connsiteX1" y="connsiteY1"/>
                    </a:cxn>
                    <a:cxn ang="0">
                      <a:pos x="connsiteX2" y="connsiteY2"/>
                    </a:cxn>
                    <a:cxn ang="0">
                      <a:pos x="connsiteX3" y="connsiteY3"/>
                    </a:cxn>
                  </a:cxnLst>
                  <a:rect l="l" t="t" r="r" b="b"/>
                  <a:pathLst>
                    <a:path w="297561" h="370297">
                      <a:moveTo>
                        <a:pt x="0" y="0"/>
                      </a:moveTo>
                      <a:lnTo>
                        <a:pt x="297561" y="0"/>
                      </a:lnTo>
                      <a:lnTo>
                        <a:pt x="297561" y="370297"/>
                      </a:lnTo>
                      <a:lnTo>
                        <a:pt x="0" y="370297"/>
                      </a:lnTo>
                      <a:close/>
                    </a:path>
                  </a:pathLst>
                </a:custGeom>
                <a:solidFill>
                  <a:srgbClr val="73CDF4"/>
                </a:solidFill>
                <a:ln w="1758" cap="flat">
                  <a:noFill/>
                  <a:prstDash val="solid"/>
                  <a:miter/>
                </a:ln>
              </p:spPr>
              <p:txBody>
                <a:bodyPr rtlCol="0" anchor="ctr"/>
                <a:lstStyle/>
                <a:p>
                  <a:endParaRPr lang="en-US"/>
                </a:p>
              </p:txBody>
            </p:sp>
            <p:sp>
              <p:nvSpPr>
                <p:cNvPr id="102" name="Freeform: Shape 101">
                  <a:extLst>
                    <a:ext uri="{FF2B5EF4-FFF2-40B4-BE49-F238E27FC236}">
                      <a16:creationId xmlns:a16="http://schemas.microsoft.com/office/drawing/2014/main" id="{55C0CEC4-1205-4CC9-97BD-4E6E4B41DA76}"/>
                    </a:ext>
                  </a:extLst>
                </p:cNvPr>
                <p:cNvSpPr/>
                <p:nvPr/>
              </p:nvSpPr>
              <p:spPr>
                <a:xfrm>
                  <a:off x="3614397" y="5290697"/>
                  <a:ext cx="299660" cy="129071"/>
                </a:xfrm>
                <a:custGeom>
                  <a:avLst/>
                  <a:gdLst>
                    <a:gd name="connsiteX0" fmla="*/ 299660 w 299660"/>
                    <a:gd name="connsiteY0" fmla="*/ 64536 h 129071"/>
                    <a:gd name="connsiteX1" fmla="*/ 149830 w 299660"/>
                    <a:gd name="connsiteY1" fmla="*/ 129071 h 129071"/>
                    <a:gd name="connsiteX2" fmla="*/ 0 w 299660"/>
                    <a:gd name="connsiteY2" fmla="*/ 64536 h 129071"/>
                    <a:gd name="connsiteX3" fmla="*/ 149830 w 299660"/>
                    <a:gd name="connsiteY3" fmla="*/ 0 h 129071"/>
                    <a:gd name="connsiteX4" fmla="*/ 299660 w 299660"/>
                    <a:gd name="connsiteY4" fmla="*/ 64536 h 1290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660" h="129071">
                      <a:moveTo>
                        <a:pt x="299660" y="64536"/>
                      </a:moveTo>
                      <a:cubicBezTo>
                        <a:pt x="299660" y="100178"/>
                        <a:pt x="232579" y="129071"/>
                        <a:pt x="149830" y="129071"/>
                      </a:cubicBezTo>
                      <a:cubicBezTo>
                        <a:pt x="67081" y="129071"/>
                        <a:pt x="0" y="100178"/>
                        <a:pt x="0" y="64536"/>
                      </a:cubicBezTo>
                      <a:cubicBezTo>
                        <a:pt x="0" y="28894"/>
                        <a:pt x="67081" y="0"/>
                        <a:pt x="149830" y="0"/>
                      </a:cubicBezTo>
                      <a:cubicBezTo>
                        <a:pt x="232579" y="0"/>
                        <a:pt x="299660" y="28894"/>
                        <a:pt x="299660" y="64536"/>
                      </a:cubicBezTo>
                      <a:close/>
                    </a:path>
                  </a:pathLst>
                </a:custGeom>
                <a:solidFill>
                  <a:schemeClr val="bg1"/>
                </a:solidFill>
                <a:ln w="1758" cap="flat">
                  <a:noFill/>
                  <a:prstDash val="solid"/>
                  <a:miter/>
                </a:ln>
              </p:spPr>
              <p:txBody>
                <a:bodyPr rtlCol="0" anchor="ctr"/>
                <a:lstStyle/>
                <a:p>
                  <a:endParaRPr lang="en-US"/>
                </a:p>
              </p:txBody>
            </p:sp>
          </p:grpSp>
          <p:sp>
            <p:nvSpPr>
              <p:cNvPr id="78" name="TextBox 77">
                <a:extLst>
                  <a:ext uri="{FF2B5EF4-FFF2-40B4-BE49-F238E27FC236}">
                    <a16:creationId xmlns:a16="http://schemas.microsoft.com/office/drawing/2014/main" id="{13637057-73A0-4489-8655-BE7DB60F01E8}"/>
                  </a:ext>
                </a:extLst>
              </p:cNvPr>
              <p:cNvSpPr txBox="1"/>
              <p:nvPr/>
            </p:nvSpPr>
            <p:spPr>
              <a:xfrm>
                <a:off x="5941082" y="4038329"/>
                <a:ext cx="390620" cy="246221"/>
              </a:xfrm>
              <a:prstGeom prst="rect">
                <a:avLst/>
              </a:prstGeom>
              <a:noFill/>
            </p:spPr>
            <p:txBody>
              <a:bodyPr wrap="none" lIns="0" tIns="0" rIns="0" bIns="0" rtlCol="0">
                <a:spAutoFit/>
              </a:bodyPr>
              <a:lstStyle/>
              <a:p>
                <a:pPr algn="ctr"/>
                <a:r>
                  <a:rPr lang="en-US" sz="1600">
                    <a:solidFill>
                      <a:schemeClr val="bg1"/>
                    </a:solidFill>
                    <a:latin typeface="+mj-lt"/>
                  </a:rPr>
                  <a:t>Cart</a:t>
                </a:r>
              </a:p>
            </p:txBody>
          </p:sp>
        </p:grpSp>
      </p:grpSp>
      <p:sp>
        <p:nvSpPr>
          <p:cNvPr id="9" name="Title 8">
            <a:extLst>
              <a:ext uri="{FF2B5EF4-FFF2-40B4-BE49-F238E27FC236}">
                <a16:creationId xmlns:a16="http://schemas.microsoft.com/office/drawing/2014/main" id="{31BC7F86-FA8A-431E-A0DC-BF11F98EEAA4}"/>
              </a:ext>
            </a:extLst>
          </p:cNvPr>
          <p:cNvSpPr>
            <a:spLocks noGrp="1"/>
          </p:cNvSpPr>
          <p:nvPr>
            <p:ph type="title"/>
          </p:nvPr>
        </p:nvSpPr>
        <p:spPr>
          <a:xfrm>
            <a:off x="588263" y="457200"/>
            <a:ext cx="11018520" cy="923330"/>
          </a:xfrm>
        </p:spPr>
        <p:txBody>
          <a:bodyPr/>
          <a:lstStyle/>
          <a:p>
            <a:r>
              <a:rPr lang="en-US" dirty="0"/>
              <a:t>Microservices architecture</a:t>
            </a:r>
            <a:br>
              <a:rPr lang="en-US" dirty="0"/>
            </a:br>
            <a:r>
              <a:rPr lang="en-US" sz="2400" dirty="0">
                <a:solidFill>
                  <a:srgbClr val="202192"/>
                </a:solidFill>
              </a:rPr>
              <a:t>E-commerce app</a:t>
            </a:r>
            <a:endParaRPr lang="en-US" dirty="0">
              <a:solidFill>
                <a:srgbClr val="202192"/>
              </a:solidFill>
            </a:endParaRPr>
          </a:p>
        </p:txBody>
      </p:sp>
      <p:cxnSp>
        <p:nvCxnSpPr>
          <p:cNvPr id="28" name="Straight Arrow Connector 27">
            <a:extLst>
              <a:ext uri="{FF2B5EF4-FFF2-40B4-BE49-F238E27FC236}">
                <a16:creationId xmlns:a16="http://schemas.microsoft.com/office/drawing/2014/main" id="{43E9C174-A42C-4E7E-BED9-6FBEDB3615C8}"/>
              </a:ext>
            </a:extLst>
          </p:cNvPr>
          <p:cNvCxnSpPr>
            <a:cxnSpLocks/>
            <a:endCxn id="13" idx="1"/>
          </p:cNvCxnSpPr>
          <p:nvPr/>
        </p:nvCxnSpPr>
        <p:spPr>
          <a:xfrm>
            <a:off x="2579636" y="4278847"/>
            <a:ext cx="1113607" cy="0"/>
          </a:xfrm>
          <a:prstGeom prst="straightConnector1">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6D0350BE-949D-45B6-9CA0-011CD89030CD}"/>
              </a:ext>
            </a:extLst>
          </p:cNvPr>
          <p:cNvCxnSpPr>
            <a:cxnSpLocks/>
            <a:stCxn id="13" idx="3"/>
            <a:endCxn id="17" idx="1"/>
          </p:cNvCxnSpPr>
          <p:nvPr/>
        </p:nvCxnSpPr>
        <p:spPr>
          <a:xfrm flipV="1">
            <a:off x="4596147" y="4275514"/>
            <a:ext cx="1113607" cy="3333"/>
          </a:xfrm>
          <a:prstGeom prst="straightConnector1">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B4F74293-F2DA-44BE-AAA0-3233B5B695BF}"/>
              </a:ext>
            </a:extLst>
          </p:cNvPr>
          <p:cNvCxnSpPr>
            <a:cxnSpLocks/>
            <a:stCxn id="17" idx="3"/>
            <a:endCxn id="19" idx="1"/>
          </p:cNvCxnSpPr>
          <p:nvPr/>
        </p:nvCxnSpPr>
        <p:spPr>
          <a:xfrm>
            <a:off x="6612658" y="4275514"/>
            <a:ext cx="952533" cy="6349"/>
          </a:xfrm>
          <a:prstGeom prst="straightConnector1">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B0E53289-47C4-441E-B6EA-BDAB3093AC84}"/>
              </a:ext>
            </a:extLst>
          </p:cNvPr>
          <p:cNvCxnSpPr>
            <a:cxnSpLocks/>
            <a:stCxn id="17" idx="0"/>
            <a:endCxn id="42" idx="2"/>
          </p:cNvCxnSpPr>
          <p:nvPr/>
        </p:nvCxnSpPr>
        <p:spPr>
          <a:xfrm flipV="1">
            <a:off x="6161206" y="3222126"/>
            <a:ext cx="0" cy="526694"/>
          </a:xfrm>
          <a:prstGeom prst="straightConnector1">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315808DC-193B-4294-86BB-D67E7CB258E9}"/>
              </a:ext>
            </a:extLst>
          </p:cNvPr>
          <p:cNvCxnSpPr>
            <a:cxnSpLocks/>
            <a:stCxn id="17" idx="3"/>
            <a:endCxn id="16" idx="1"/>
          </p:cNvCxnSpPr>
          <p:nvPr/>
        </p:nvCxnSpPr>
        <p:spPr>
          <a:xfrm flipV="1">
            <a:off x="6612658" y="2695432"/>
            <a:ext cx="952534" cy="1580082"/>
          </a:xfrm>
          <a:prstGeom prst="bentConnector3">
            <a:avLst>
              <a:gd name="adj1" fmla="val 50000"/>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3" name="Straight Arrow Connector 48">
            <a:extLst>
              <a:ext uri="{FF2B5EF4-FFF2-40B4-BE49-F238E27FC236}">
                <a16:creationId xmlns:a16="http://schemas.microsoft.com/office/drawing/2014/main" id="{B14B4B92-C1E6-4865-904B-0B52AA098EDC}"/>
              </a:ext>
            </a:extLst>
          </p:cNvPr>
          <p:cNvCxnSpPr>
            <a:cxnSpLocks/>
            <a:stCxn id="17" idx="3"/>
            <a:endCxn id="15" idx="1"/>
          </p:cNvCxnSpPr>
          <p:nvPr/>
        </p:nvCxnSpPr>
        <p:spPr>
          <a:xfrm flipV="1">
            <a:off x="6612658" y="1115351"/>
            <a:ext cx="952534" cy="3160163"/>
          </a:xfrm>
          <a:prstGeom prst="bentConnector3">
            <a:avLst>
              <a:gd name="adj1" fmla="val 50000"/>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7" name="Straight Arrow Connector 48">
            <a:extLst>
              <a:ext uri="{FF2B5EF4-FFF2-40B4-BE49-F238E27FC236}">
                <a16:creationId xmlns:a16="http://schemas.microsoft.com/office/drawing/2014/main" id="{7718C7ED-294B-4F95-8DB2-7B0B7EDDF384}"/>
              </a:ext>
            </a:extLst>
          </p:cNvPr>
          <p:cNvCxnSpPr>
            <a:cxnSpLocks/>
            <a:stCxn id="17" idx="2"/>
            <a:endCxn id="41" idx="1"/>
          </p:cNvCxnSpPr>
          <p:nvPr/>
        </p:nvCxnSpPr>
        <p:spPr>
          <a:xfrm rot="16200000" flipH="1">
            <a:off x="6336505" y="4626909"/>
            <a:ext cx="1053388" cy="1403986"/>
          </a:xfrm>
          <a:prstGeom prst="bentConnector2">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DE81299A-5C9F-4418-B58C-43D7BD9F60E1}"/>
              </a:ext>
            </a:extLst>
          </p:cNvPr>
          <p:cNvCxnSpPr>
            <a:cxnSpLocks/>
            <a:stCxn id="13" idx="0"/>
            <a:endCxn id="68" idx="2"/>
          </p:cNvCxnSpPr>
          <p:nvPr/>
        </p:nvCxnSpPr>
        <p:spPr>
          <a:xfrm flipV="1">
            <a:off x="4144695" y="3222126"/>
            <a:ext cx="0" cy="530027"/>
          </a:xfrm>
          <a:prstGeom prst="straightConnector1">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grpSp>
        <p:nvGrpSpPr>
          <p:cNvPr id="27" name="Group 26">
            <a:extLst>
              <a:ext uri="{FF2B5EF4-FFF2-40B4-BE49-F238E27FC236}">
                <a16:creationId xmlns:a16="http://schemas.microsoft.com/office/drawing/2014/main" id="{3CDF5A00-6EA2-4FD9-8F07-C1291C061406}"/>
              </a:ext>
            </a:extLst>
          </p:cNvPr>
          <p:cNvGrpSpPr/>
          <p:nvPr/>
        </p:nvGrpSpPr>
        <p:grpSpPr>
          <a:xfrm>
            <a:off x="3693243" y="2168738"/>
            <a:ext cx="902904" cy="1053388"/>
            <a:chOff x="3693243" y="2168738"/>
            <a:chExt cx="902904" cy="1053388"/>
          </a:xfrm>
        </p:grpSpPr>
        <p:pic>
          <p:nvPicPr>
            <p:cNvPr id="68" name="Graphic 67">
              <a:extLst>
                <a:ext uri="{FF2B5EF4-FFF2-40B4-BE49-F238E27FC236}">
                  <a16:creationId xmlns:a16="http://schemas.microsoft.com/office/drawing/2014/main" id="{88A0BB05-FD31-4B04-BE18-385DD1A5FEB2}"/>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693243" y="2168738"/>
              <a:ext cx="902904" cy="1053388"/>
            </a:xfrm>
            <a:prstGeom prst="rect">
              <a:avLst/>
            </a:prstGeom>
          </p:spPr>
        </p:pic>
        <p:sp>
          <p:nvSpPr>
            <p:cNvPr id="74" name="TextBox 73">
              <a:extLst>
                <a:ext uri="{FF2B5EF4-FFF2-40B4-BE49-F238E27FC236}">
                  <a16:creationId xmlns:a16="http://schemas.microsoft.com/office/drawing/2014/main" id="{17FF694E-E2D6-4432-B49A-08FAF2BAB120}"/>
                </a:ext>
              </a:extLst>
            </p:cNvPr>
            <p:cNvSpPr txBox="1"/>
            <p:nvPr/>
          </p:nvSpPr>
          <p:spPr>
            <a:xfrm>
              <a:off x="3881926" y="2449211"/>
              <a:ext cx="500138" cy="246221"/>
            </a:xfrm>
            <a:prstGeom prst="rect">
              <a:avLst/>
            </a:prstGeom>
            <a:noFill/>
          </p:spPr>
          <p:txBody>
            <a:bodyPr wrap="none" lIns="0" tIns="0" rIns="0" bIns="0" rtlCol="0">
              <a:spAutoFit/>
            </a:bodyPr>
            <a:lstStyle/>
            <a:p>
              <a:pPr algn="ctr"/>
              <a:r>
                <a:rPr lang="en-US" sz="1600">
                  <a:solidFill>
                    <a:schemeClr val="bg1"/>
                  </a:solidFill>
                  <a:latin typeface="+mj-lt"/>
                </a:rPr>
                <a:t>Email</a:t>
              </a:r>
            </a:p>
          </p:txBody>
        </p:sp>
      </p:grpSp>
      <p:grpSp>
        <p:nvGrpSpPr>
          <p:cNvPr id="25" name="Group 24">
            <a:extLst>
              <a:ext uri="{FF2B5EF4-FFF2-40B4-BE49-F238E27FC236}">
                <a16:creationId xmlns:a16="http://schemas.microsoft.com/office/drawing/2014/main" id="{D197361A-36B1-4429-9CA0-6806D2C5D548}"/>
              </a:ext>
            </a:extLst>
          </p:cNvPr>
          <p:cNvGrpSpPr/>
          <p:nvPr/>
        </p:nvGrpSpPr>
        <p:grpSpPr>
          <a:xfrm>
            <a:off x="5709754" y="2168738"/>
            <a:ext cx="902904" cy="1053388"/>
            <a:chOff x="5709754" y="2168738"/>
            <a:chExt cx="902904" cy="1053388"/>
          </a:xfrm>
        </p:grpSpPr>
        <p:pic>
          <p:nvPicPr>
            <p:cNvPr id="42" name="Graphic 41">
              <a:extLst>
                <a:ext uri="{FF2B5EF4-FFF2-40B4-BE49-F238E27FC236}">
                  <a16:creationId xmlns:a16="http://schemas.microsoft.com/office/drawing/2014/main" id="{C5924A43-6D18-4FB8-A16E-21B51ED7D509}"/>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5709754" y="2168738"/>
              <a:ext cx="902904" cy="1053388"/>
            </a:xfrm>
            <a:prstGeom prst="rect">
              <a:avLst/>
            </a:prstGeom>
          </p:spPr>
        </p:pic>
        <p:sp>
          <p:nvSpPr>
            <p:cNvPr id="75" name="TextBox 74">
              <a:extLst>
                <a:ext uri="{FF2B5EF4-FFF2-40B4-BE49-F238E27FC236}">
                  <a16:creationId xmlns:a16="http://schemas.microsoft.com/office/drawing/2014/main" id="{42288614-D527-4D7E-828C-8FF19A2A899B}"/>
                </a:ext>
              </a:extLst>
            </p:cNvPr>
            <p:cNvSpPr txBox="1"/>
            <p:nvPr/>
          </p:nvSpPr>
          <p:spPr>
            <a:xfrm>
              <a:off x="5783122" y="2449211"/>
              <a:ext cx="706539" cy="215444"/>
            </a:xfrm>
            <a:prstGeom prst="rect">
              <a:avLst/>
            </a:prstGeom>
            <a:noFill/>
          </p:spPr>
          <p:txBody>
            <a:bodyPr wrap="none" lIns="0" tIns="0" rIns="0" bIns="0" rtlCol="0">
              <a:spAutoFit/>
            </a:bodyPr>
            <a:lstStyle/>
            <a:p>
              <a:pPr algn="ctr"/>
              <a:r>
                <a:rPr lang="en-US" sz="1400">
                  <a:solidFill>
                    <a:srgbClr val="202192"/>
                  </a:solidFill>
                  <a:latin typeface="+mj-lt"/>
                </a:rPr>
                <a:t>Payment</a:t>
              </a:r>
            </a:p>
          </p:txBody>
        </p:sp>
      </p:grpSp>
      <p:grpSp>
        <p:nvGrpSpPr>
          <p:cNvPr id="12" name="Group 11">
            <a:extLst>
              <a:ext uri="{FF2B5EF4-FFF2-40B4-BE49-F238E27FC236}">
                <a16:creationId xmlns:a16="http://schemas.microsoft.com/office/drawing/2014/main" id="{677AE0F2-034A-400C-913C-735816378CEF}"/>
              </a:ext>
            </a:extLst>
          </p:cNvPr>
          <p:cNvGrpSpPr/>
          <p:nvPr/>
        </p:nvGrpSpPr>
        <p:grpSpPr>
          <a:xfrm>
            <a:off x="7565192" y="588657"/>
            <a:ext cx="902904" cy="1053388"/>
            <a:chOff x="7565192" y="588657"/>
            <a:chExt cx="902904" cy="1053388"/>
          </a:xfrm>
        </p:grpSpPr>
        <p:pic>
          <p:nvPicPr>
            <p:cNvPr id="15" name="Graphic 14">
              <a:extLst>
                <a:ext uri="{FF2B5EF4-FFF2-40B4-BE49-F238E27FC236}">
                  <a16:creationId xmlns:a16="http://schemas.microsoft.com/office/drawing/2014/main" id="{16838CE4-19CD-48B3-AC4D-6DE5B6C97F50}"/>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7565192" y="588657"/>
              <a:ext cx="902904" cy="1053388"/>
            </a:xfrm>
            <a:prstGeom prst="rect">
              <a:avLst/>
            </a:prstGeom>
          </p:spPr>
        </p:pic>
        <p:grpSp>
          <p:nvGrpSpPr>
            <p:cNvPr id="95" name="Graphic 93">
              <a:extLst>
                <a:ext uri="{FF2B5EF4-FFF2-40B4-BE49-F238E27FC236}">
                  <a16:creationId xmlns:a16="http://schemas.microsoft.com/office/drawing/2014/main" id="{7A03937D-5D7E-4C76-9ED5-980555C3A9B2}"/>
                </a:ext>
              </a:extLst>
            </p:cNvPr>
            <p:cNvGrpSpPr/>
            <p:nvPr/>
          </p:nvGrpSpPr>
          <p:grpSpPr>
            <a:xfrm>
              <a:off x="7901764" y="1142775"/>
              <a:ext cx="170495" cy="278008"/>
              <a:chOff x="3614397" y="5290697"/>
              <a:chExt cx="299660" cy="488624"/>
            </a:xfrm>
          </p:grpSpPr>
          <p:sp>
            <p:nvSpPr>
              <p:cNvPr id="96" name="Freeform: Shape 95">
                <a:extLst>
                  <a:ext uri="{FF2B5EF4-FFF2-40B4-BE49-F238E27FC236}">
                    <a16:creationId xmlns:a16="http://schemas.microsoft.com/office/drawing/2014/main" id="{47032CB3-4DF5-4323-BF89-FED9B630DAD3}"/>
                  </a:ext>
                </a:extLst>
              </p:cNvPr>
              <p:cNvSpPr/>
              <p:nvPr/>
            </p:nvSpPr>
            <p:spPr>
              <a:xfrm>
                <a:off x="3614397" y="5650250"/>
                <a:ext cx="299660" cy="129071"/>
              </a:xfrm>
              <a:custGeom>
                <a:avLst/>
                <a:gdLst>
                  <a:gd name="connsiteX0" fmla="*/ 299660 w 299660"/>
                  <a:gd name="connsiteY0" fmla="*/ 64536 h 129071"/>
                  <a:gd name="connsiteX1" fmla="*/ 149830 w 299660"/>
                  <a:gd name="connsiteY1" fmla="*/ 129071 h 129071"/>
                  <a:gd name="connsiteX2" fmla="*/ 0 w 299660"/>
                  <a:gd name="connsiteY2" fmla="*/ 64536 h 129071"/>
                  <a:gd name="connsiteX3" fmla="*/ 149830 w 299660"/>
                  <a:gd name="connsiteY3" fmla="*/ 0 h 129071"/>
                  <a:gd name="connsiteX4" fmla="*/ 299660 w 299660"/>
                  <a:gd name="connsiteY4" fmla="*/ 64536 h 1290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660" h="129071">
                    <a:moveTo>
                      <a:pt x="299660" y="64536"/>
                    </a:moveTo>
                    <a:cubicBezTo>
                      <a:pt x="299660" y="100178"/>
                      <a:pt x="232579" y="129071"/>
                      <a:pt x="149830" y="129071"/>
                    </a:cubicBezTo>
                    <a:cubicBezTo>
                      <a:pt x="67081" y="129071"/>
                      <a:pt x="0" y="100178"/>
                      <a:pt x="0" y="64536"/>
                    </a:cubicBezTo>
                    <a:cubicBezTo>
                      <a:pt x="0" y="28894"/>
                      <a:pt x="67081" y="0"/>
                      <a:pt x="149830" y="0"/>
                    </a:cubicBezTo>
                    <a:cubicBezTo>
                      <a:pt x="232579" y="0"/>
                      <a:pt x="299660" y="28894"/>
                      <a:pt x="299660" y="64536"/>
                    </a:cubicBezTo>
                    <a:close/>
                  </a:path>
                </a:pathLst>
              </a:custGeom>
              <a:solidFill>
                <a:srgbClr val="202192"/>
              </a:solidFill>
              <a:ln w="1758" cap="flat">
                <a:noFill/>
                <a:prstDash val="solid"/>
                <a:miter/>
              </a:ln>
            </p:spPr>
            <p:txBody>
              <a:bodyPr rtlCol="0" anchor="ctr"/>
              <a:lstStyle/>
              <a:p>
                <a:endParaRPr lang="en-US"/>
              </a:p>
            </p:txBody>
          </p:sp>
          <p:sp>
            <p:nvSpPr>
              <p:cNvPr id="97" name="Freeform: Shape 96">
                <a:extLst>
                  <a:ext uri="{FF2B5EF4-FFF2-40B4-BE49-F238E27FC236}">
                    <a16:creationId xmlns:a16="http://schemas.microsoft.com/office/drawing/2014/main" id="{19E7B4B6-9F81-43B6-AE60-E265E2C2C8C7}"/>
                  </a:ext>
                </a:extLst>
              </p:cNvPr>
              <p:cNvSpPr/>
              <p:nvPr/>
            </p:nvSpPr>
            <p:spPr>
              <a:xfrm>
                <a:off x="3615428" y="5355232"/>
                <a:ext cx="297561" cy="370297"/>
              </a:xfrm>
              <a:custGeom>
                <a:avLst/>
                <a:gdLst>
                  <a:gd name="connsiteX0" fmla="*/ 0 w 297561"/>
                  <a:gd name="connsiteY0" fmla="*/ 0 h 370297"/>
                  <a:gd name="connsiteX1" fmla="*/ 297561 w 297561"/>
                  <a:gd name="connsiteY1" fmla="*/ 0 h 370297"/>
                  <a:gd name="connsiteX2" fmla="*/ 297561 w 297561"/>
                  <a:gd name="connsiteY2" fmla="*/ 370297 h 370297"/>
                  <a:gd name="connsiteX3" fmla="*/ 0 w 297561"/>
                  <a:gd name="connsiteY3" fmla="*/ 370297 h 370297"/>
                </a:gdLst>
                <a:ahLst/>
                <a:cxnLst>
                  <a:cxn ang="0">
                    <a:pos x="connsiteX0" y="connsiteY0"/>
                  </a:cxn>
                  <a:cxn ang="0">
                    <a:pos x="connsiteX1" y="connsiteY1"/>
                  </a:cxn>
                  <a:cxn ang="0">
                    <a:pos x="connsiteX2" y="connsiteY2"/>
                  </a:cxn>
                  <a:cxn ang="0">
                    <a:pos x="connsiteX3" y="connsiteY3"/>
                  </a:cxn>
                </a:cxnLst>
                <a:rect l="l" t="t" r="r" b="b"/>
                <a:pathLst>
                  <a:path w="297561" h="370297">
                    <a:moveTo>
                      <a:pt x="0" y="0"/>
                    </a:moveTo>
                    <a:lnTo>
                      <a:pt x="297561" y="0"/>
                    </a:lnTo>
                    <a:lnTo>
                      <a:pt x="297561" y="370297"/>
                    </a:lnTo>
                    <a:lnTo>
                      <a:pt x="0" y="370297"/>
                    </a:lnTo>
                    <a:close/>
                  </a:path>
                </a:pathLst>
              </a:custGeom>
              <a:solidFill>
                <a:srgbClr val="202192"/>
              </a:solidFill>
              <a:ln w="1758" cap="flat">
                <a:noFill/>
                <a:prstDash val="solid"/>
                <a:miter/>
              </a:ln>
            </p:spPr>
            <p:txBody>
              <a:bodyPr rtlCol="0" anchor="ctr"/>
              <a:lstStyle/>
              <a:p>
                <a:endParaRPr lang="en-US"/>
              </a:p>
            </p:txBody>
          </p:sp>
          <p:sp>
            <p:nvSpPr>
              <p:cNvPr id="98" name="Freeform: Shape 97">
                <a:extLst>
                  <a:ext uri="{FF2B5EF4-FFF2-40B4-BE49-F238E27FC236}">
                    <a16:creationId xmlns:a16="http://schemas.microsoft.com/office/drawing/2014/main" id="{AFFC45BD-25B0-4915-9161-5DDD3CDA3D20}"/>
                  </a:ext>
                </a:extLst>
              </p:cNvPr>
              <p:cNvSpPr/>
              <p:nvPr/>
            </p:nvSpPr>
            <p:spPr>
              <a:xfrm>
                <a:off x="3614397" y="5290697"/>
                <a:ext cx="299660" cy="129071"/>
              </a:xfrm>
              <a:custGeom>
                <a:avLst/>
                <a:gdLst>
                  <a:gd name="connsiteX0" fmla="*/ 299660 w 299660"/>
                  <a:gd name="connsiteY0" fmla="*/ 64536 h 129071"/>
                  <a:gd name="connsiteX1" fmla="*/ 149830 w 299660"/>
                  <a:gd name="connsiteY1" fmla="*/ 129071 h 129071"/>
                  <a:gd name="connsiteX2" fmla="*/ 0 w 299660"/>
                  <a:gd name="connsiteY2" fmla="*/ 64536 h 129071"/>
                  <a:gd name="connsiteX3" fmla="*/ 149830 w 299660"/>
                  <a:gd name="connsiteY3" fmla="*/ 0 h 129071"/>
                  <a:gd name="connsiteX4" fmla="*/ 299660 w 299660"/>
                  <a:gd name="connsiteY4" fmla="*/ 64536 h 1290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660" h="129071">
                    <a:moveTo>
                      <a:pt x="299660" y="64536"/>
                    </a:moveTo>
                    <a:cubicBezTo>
                      <a:pt x="299660" y="100178"/>
                      <a:pt x="232579" y="129071"/>
                      <a:pt x="149830" y="129071"/>
                    </a:cubicBezTo>
                    <a:cubicBezTo>
                      <a:pt x="67081" y="129071"/>
                      <a:pt x="0" y="100178"/>
                      <a:pt x="0" y="64536"/>
                    </a:cubicBezTo>
                    <a:cubicBezTo>
                      <a:pt x="0" y="28894"/>
                      <a:pt x="67081" y="0"/>
                      <a:pt x="149830" y="0"/>
                    </a:cubicBezTo>
                    <a:cubicBezTo>
                      <a:pt x="232579" y="0"/>
                      <a:pt x="299660" y="28894"/>
                      <a:pt x="299660" y="64536"/>
                    </a:cubicBezTo>
                    <a:close/>
                  </a:path>
                </a:pathLst>
              </a:custGeom>
              <a:solidFill>
                <a:schemeClr val="bg1"/>
              </a:solidFill>
              <a:ln w="1758" cap="flat">
                <a:noFill/>
                <a:prstDash val="solid"/>
                <a:miter/>
              </a:ln>
            </p:spPr>
            <p:txBody>
              <a:bodyPr rtlCol="0" anchor="ctr"/>
              <a:lstStyle/>
              <a:p>
                <a:endParaRPr lang="en-US"/>
              </a:p>
            </p:txBody>
          </p:sp>
        </p:grpSp>
        <p:sp>
          <p:nvSpPr>
            <p:cNvPr id="76" name="TextBox 75">
              <a:extLst>
                <a:ext uri="{FF2B5EF4-FFF2-40B4-BE49-F238E27FC236}">
                  <a16:creationId xmlns:a16="http://schemas.microsoft.com/office/drawing/2014/main" id="{3B18F18D-0433-4BD2-B7FD-EA205098A03C}"/>
                </a:ext>
              </a:extLst>
            </p:cNvPr>
            <p:cNvSpPr txBox="1"/>
            <p:nvPr/>
          </p:nvSpPr>
          <p:spPr>
            <a:xfrm>
              <a:off x="7608610" y="846460"/>
              <a:ext cx="782202" cy="215444"/>
            </a:xfrm>
            <a:prstGeom prst="rect">
              <a:avLst/>
            </a:prstGeom>
            <a:noFill/>
          </p:spPr>
          <p:txBody>
            <a:bodyPr wrap="none" lIns="0" tIns="0" rIns="0" bIns="0" rtlCol="0">
              <a:spAutoFit/>
            </a:bodyPr>
            <a:lstStyle/>
            <a:p>
              <a:pPr algn="ctr"/>
              <a:r>
                <a:rPr lang="en-US" sz="1400">
                  <a:solidFill>
                    <a:srgbClr val="202192"/>
                  </a:solidFill>
                  <a:latin typeface="+mj-lt"/>
                </a:rPr>
                <a:t>Inventory</a:t>
              </a:r>
            </a:p>
          </p:txBody>
        </p:sp>
      </p:grpSp>
      <p:grpSp>
        <p:nvGrpSpPr>
          <p:cNvPr id="21" name="Group 20">
            <a:extLst>
              <a:ext uri="{FF2B5EF4-FFF2-40B4-BE49-F238E27FC236}">
                <a16:creationId xmlns:a16="http://schemas.microsoft.com/office/drawing/2014/main" id="{3F75F4B1-711A-4289-836F-F6BA8C460E32}"/>
              </a:ext>
            </a:extLst>
          </p:cNvPr>
          <p:cNvGrpSpPr/>
          <p:nvPr/>
        </p:nvGrpSpPr>
        <p:grpSpPr>
          <a:xfrm>
            <a:off x="7565191" y="3755169"/>
            <a:ext cx="902904" cy="1053388"/>
            <a:chOff x="7565191" y="3755169"/>
            <a:chExt cx="902904" cy="1053388"/>
          </a:xfrm>
        </p:grpSpPr>
        <p:pic>
          <p:nvPicPr>
            <p:cNvPr id="19" name="Graphic 18">
              <a:extLst>
                <a:ext uri="{FF2B5EF4-FFF2-40B4-BE49-F238E27FC236}">
                  <a16:creationId xmlns:a16="http://schemas.microsoft.com/office/drawing/2014/main" id="{B5CAA88D-DDE6-4285-9282-1974F3445BBE}"/>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7565191" y="3755169"/>
              <a:ext cx="902904" cy="1053388"/>
            </a:xfrm>
            <a:prstGeom prst="rect">
              <a:avLst/>
            </a:prstGeom>
          </p:spPr>
        </p:pic>
        <p:sp>
          <p:nvSpPr>
            <p:cNvPr id="77" name="TextBox 76">
              <a:extLst>
                <a:ext uri="{FF2B5EF4-FFF2-40B4-BE49-F238E27FC236}">
                  <a16:creationId xmlns:a16="http://schemas.microsoft.com/office/drawing/2014/main" id="{C4209769-B686-4370-8552-DF12E28DC4C2}"/>
                </a:ext>
              </a:extLst>
            </p:cNvPr>
            <p:cNvSpPr txBox="1"/>
            <p:nvPr/>
          </p:nvSpPr>
          <p:spPr>
            <a:xfrm>
              <a:off x="7621595" y="4053718"/>
              <a:ext cx="764697" cy="215444"/>
            </a:xfrm>
            <a:prstGeom prst="rect">
              <a:avLst/>
            </a:prstGeom>
            <a:noFill/>
          </p:spPr>
          <p:txBody>
            <a:bodyPr wrap="none" lIns="0" tIns="0" rIns="0" bIns="0" rtlCol="0">
              <a:spAutoFit/>
            </a:bodyPr>
            <a:lstStyle/>
            <a:p>
              <a:pPr algn="ctr"/>
              <a:r>
                <a:rPr lang="en-US" sz="1400">
                  <a:solidFill>
                    <a:srgbClr val="202192"/>
                  </a:solidFill>
                  <a:latin typeface="+mj-lt"/>
                </a:rPr>
                <a:t>Checkout</a:t>
              </a:r>
            </a:p>
          </p:txBody>
        </p:sp>
      </p:grpSp>
      <p:grpSp>
        <p:nvGrpSpPr>
          <p:cNvPr id="29" name="Group 28">
            <a:extLst>
              <a:ext uri="{FF2B5EF4-FFF2-40B4-BE49-F238E27FC236}">
                <a16:creationId xmlns:a16="http://schemas.microsoft.com/office/drawing/2014/main" id="{CAD8A46B-C266-46BD-97AE-48D73AC15E5F}"/>
              </a:ext>
            </a:extLst>
          </p:cNvPr>
          <p:cNvGrpSpPr/>
          <p:nvPr/>
        </p:nvGrpSpPr>
        <p:grpSpPr>
          <a:xfrm>
            <a:off x="3693243" y="3752153"/>
            <a:ext cx="902904" cy="1053388"/>
            <a:chOff x="3693243" y="3752153"/>
            <a:chExt cx="902904" cy="1053388"/>
          </a:xfrm>
        </p:grpSpPr>
        <p:pic>
          <p:nvPicPr>
            <p:cNvPr id="13" name="Graphic 12">
              <a:extLst>
                <a:ext uri="{FF2B5EF4-FFF2-40B4-BE49-F238E27FC236}">
                  <a16:creationId xmlns:a16="http://schemas.microsoft.com/office/drawing/2014/main" id="{9477D0A2-E9B2-492E-9925-7247C2F4593B}"/>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3693243" y="3752153"/>
              <a:ext cx="902904" cy="1053388"/>
            </a:xfrm>
            <a:prstGeom prst="rect">
              <a:avLst/>
            </a:prstGeom>
          </p:spPr>
        </p:pic>
        <p:sp>
          <p:nvSpPr>
            <p:cNvPr id="79" name="TextBox 78">
              <a:extLst>
                <a:ext uri="{FF2B5EF4-FFF2-40B4-BE49-F238E27FC236}">
                  <a16:creationId xmlns:a16="http://schemas.microsoft.com/office/drawing/2014/main" id="{97D7AC11-DFA7-4BF0-A4A9-68221E4C6544}"/>
                </a:ext>
              </a:extLst>
            </p:cNvPr>
            <p:cNvSpPr txBox="1"/>
            <p:nvPr/>
          </p:nvSpPr>
          <p:spPr>
            <a:xfrm>
              <a:off x="3763818" y="4063403"/>
              <a:ext cx="736355" cy="215444"/>
            </a:xfrm>
            <a:prstGeom prst="rect">
              <a:avLst/>
            </a:prstGeom>
            <a:noFill/>
          </p:spPr>
          <p:txBody>
            <a:bodyPr wrap="none" lIns="0" tIns="0" rIns="0" bIns="0" rtlCol="0">
              <a:spAutoFit/>
            </a:bodyPr>
            <a:lstStyle/>
            <a:p>
              <a:pPr algn="ctr"/>
              <a:r>
                <a:rPr lang="en-US" sz="1400">
                  <a:solidFill>
                    <a:srgbClr val="202192"/>
                  </a:solidFill>
                  <a:latin typeface="+mj-lt"/>
                </a:rPr>
                <a:t>Frontend</a:t>
              </a:r>
            </a:p>
          </p:txBody>
        </p:sp>
      </p:grpSp>
      <p:grpSp>
        <p:nvGrpSpPr>
          <p:cNvPr id="23" name="Group 22">
            <a:extLst>
              <a:ext uri="{FF2B5EF4-FFF2-40B4-BE49-F238E27FC236}">
                <a16:creationId xmlns:a16="http://schemas.microsoft.com/office/drawing/2014/main" id="{7EA8512B-8451-43D9-B6F8-6D2DAD4B6300}"/>
              </a:ext>
            </a:extLst>
          </p:cNvPr>
          <p:cNvGrpSpPr/>
          <p:nvPr/>
        </p:nvGrpSpPr>
        <p:grpSpPr>
          <a:xfrm>
            <a:off x="7565192" y="2168738"/>
            <a:ext cx="902904" cy="1053388"/>
            <a:chOff x="7565192" y="2168738"/>
            <a:chExt cx="902904" cy="1053388"/>
          </a:xfrm>
        </p:grpSpPr>
        <p:pic>
          <p:nvPicPr>
            <p:cNvPr id="16" name="Graphic 15">
              <a:extLst>
                <a:ext uri="{FF2B5EF4-FFF2-40B4-BE49-F238E27FC236}">
                  <a16:creationId xmlns:a16="http://schemas.microsoft.com/office/drawing/2014/main" id="{B4DD0BA1-995A-45F3-B2A1-BBAB29EEF497}"/>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7565192" y="2168738"/>
              <a:ext cx="902904" cy="1053388"/>
            </a:xfrm>
            <a:prstGeom prst="rect">
              <a:avLst/>
            </a:prstGeom>
          </p:spPr>
        </p:pic>
        <p:sp>
          <p:nvSpPr>
            <p:cNvPr id="80" name="TextBox 79">
              <a:extLst>
                <a:ext uri="{FF2B5EF4-FFF2-40B4-BE49-F238E27FC236}">
                  <a16:creationId xmlns:a16="http://schemas.microsoft.com/office/drawing/2014/main" id="{87B404E7-40A2-4506-BFD6-5CB5167822E4}"/>
                </a:ext>
              </a:extLst>
            </p:cNvPr>
            <p:cNvSpPr txBox="1"/>
            <p:nvPr/>
          </p:nvSpPr>
          <p:spPr>
            <a:xfrm>
              <a:off x="7758052" y="2449211"/>
              <a:ext cx="517193" cy="215444"/>
            </a:xfrm>
            <a:prstGeom prst="rect">
              <a:avLst/>
            </a:prstGeom>
            <a:noFill/>
          </p:spPr>
          <p:txBody>
            <a:bodyPr wrap="none" lIns="0" tIns="0" rIns="0" bIns="0" rtlCol="0">
              <a:spAutoFit/>
            </a:bodyPr>
            <a:lstStyle/>
            <a:p>
              <a:pPr algn="ctr"/>
              <a:r>
                <a:rPr lang="en-US" sz="1400">
                  <a:solidFill>
                    <a:srgbClr val="202192"/>
                  </a:solidFill>
                  <a:latin typeface="+mj-lt"/>
                </a:rPr>
                <a:t>RCMD</a:t>
              </a:r>
            </a:p>
          </p:txBody>
        </p:sp>
      </p:grpSp>
      <p:grpSp>
        <p:nvGrpSpPr>
          <p:cNvPr id="30" name="Group 29">
            <a:extLst>
              <a:ext uri="{FF2B5EF4-FFF2-40B4-BE49-F238E27FC236}">
                <a16:creationId xmlns:a16="http://schemas.microsoft.com/office/drawing/2014/main" id="{8158A064-EA66-49A8-91F8-47C4DBF5A9C5}"/>
              </a:ext>
            </a:extLst>
          </p:cNvPr>
          <p:cNvGrpSpPr/>
          <p:nvPr/>
        </p:nvGrpSpPr>
        <p:grpSpPr>
          <a:xfrm>
            <a:off x="1538837" y="3624441"/>
            <a:ext cx="914400" cy="1022122"/>
            <a:chOff x="1538837" y="3624441"/>
            <a:chExt cx="914400" cy="1022122"/>
          </a:xfrm>
        </p:grpSpPr>
        <p:pic>
          <p:nvPicPr>
            <p:cNvPr id="26" name="Graphic 25" descr="Internet with solid fill">
              <a:extLst>
                <a:ext uri="{FF2B5EF4-FFF2-40B4-BE49-F238E27FC236}">
                  <a16:creationId xmlns:a16="http://schemas.microsoft.com/office/drawing/2014/main" id="{5DE56E22-D370-48D4-BF99-2B1FF2CEED3C}"/>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1538837" y="3624441"/>
              <a:ext cx="914400" cy="914400"/>
            </a:xfrm>
            <a:prstGeom prst="rect">
              <a:avLst/>
            </a:prstGeom>
          </p:spPr>
        </p:pic>
        <p:sp>
          <p:nvSpPr>
            <p:cNvPr id="81" name="TextBox 80">
              <a:extLst>
                <a:ext uri="{FF2B5EF4-FFF2-40B4-BE49-F238E27FC236}">
                  <a16:creationId xmlns:a16="http://schemas.microsoft.com/office/drawing/2014/main" id="{26254E9E-A8E1-4478-8F0E-FD544C926672}"/>
                </a:ext>
              </a:extLst>
            </p:cNvPr>
            <p:cNvSpPr txBox="1"/>
            <p:nvPr/>
          </p:nvSpPr>
          <p:spPr>
            <a:xfrm>
              <a:off x="1672744" y="4431119"/>
              <a:ext cx="646588" cy="215444"/>
            </a:xfrm>
            <a:prstGeom prst="rect">
              <a:avLst/>
            </a:prstGeom>
            <a:noFill/>
          </p:spPr>
          <p:txBody>
            <a:bodyPr wrap="none" lIns="0" tIns="0" rIns="0" bIns="0" rtlCol="0">
              <a:spAutoFit/>
            </a:bodyPr>
            <a:lstStyle/>
            <a:p>
              <a:pPr algn="ctr"/>
              <a:r>
                <a:rPr lang="en-US" sz="1400">
                  <a:solidFill>
                    <a:srgbClr val="202192"/>
                  </a:solidFill>
                  <a:latin typeface="+mj-lt"/>
                </a:rPr>
                <a:t>Internet</a:t>
              </a:r>
            </a:p>
          </p:txBody>
        </p:sp>
      </p:grpSp>
      <p:grpSp>
        <p:nvGrpSpPr>
          <p:cNvPr id="32" name="Group 31">
            <a:extLst>
              <a:ext uri="{FF2B5EF4-FFF2-40B4-BE49-F238E27FC236}">
                <a16:creationId xmlns:a16="http://schemas.microsoft.com/office/drawing/2014/main" id="{783FE942-C286-4751-BB95-3466403267B9}"/>
              </a:ext>
            </a:extLst>
          </p:cNvPr>
          <p:cNvGrpSpPr/>
          <p:nvPr/>
        </p:nvGrpSpPr>
        <p:grpSpPr>
          <a:xfrm>
            <a:off x="10078726" y="3935296"/>
            <a:ext cx="1083631" cy="1134777"/>
            <a:chOff x="10100763" y="3866473"/>
            <a:chExt cx="1083631" cy="1134777"/>
          </a:xfrm>
        </p:grpSpPr>
        <p:pic>
          <p:nvPicPr>
            <p:cNvPr id="22" name="Graphic 21">
              <a:extLst>
                <a:ext uri="{FF2B5EF4-FFF2-40B4-BE49-F238E27FC236}">
                  <a16:creationId xmlns:a16="http://schemas.microsoft.com/office/drawing/2014/main" id="{EC5AE4A7-4318-4BA4-B656-17CAE4143781}"/>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p:blipFill>
          <p:spPr>
            <a:xfrm>
              <a:off x="10393429" y="3866473"/>
              <a:ext cx="502727" cy="678379"/>
            </a:xfrm>
            <a:prstGeom prst="rect">
              <a:avLst/>
            </a:prstGeom>
          </p:spPr>
        </p:pic>
        <p:sp>
          <p:nvSpPr>
            <p:cNvPr id="82" name="TextBox 81">
              <a:extLst>
                <a:ext uri="{FF2B5EF4-FFF2-40B4-BE49-F238E27FC236}">
                  <a16:creationId xmlns:a16="http://schemas.microsoft.com/office/drawing/2014/main" id="{E3C38405-C200-4DC3-A11C-DED34A60B8F6}"/>
                </a:ext>
              </a:extLst>
            </p:cNvPr>
            <p:cNvSpPr txBox="1"/>
            <p:nvPr/>
          </p:nvSpPr>
          <p:spPr>
            <a:xfrm>
              <a:off x="10100763" y="4570363"/>
              <a:ext cx="1083631" cy="430887"/>
            </a:xfrm>
            <a:prstGeom prst="rect">
              <a:avLst/>
            </a:prstGeom>
            <a:noFill/>
          </p:spPr>
          <p:txBody>
            <a:bodyPr wrap="none" lIns="0" tIns="0" rIns="0" bIns="0" rtlCol="0">
              <a:spAutoFit/>
            </a:bodyPr>
            <a:lstStyle/>
            <a:p>
              <a:pPr algn="ctr"/>
              <a:r>
                <a:rPr lang="en-US" sz="1400" dirty="0">
                  <a:solidFill>
                    <a:srgbClr val="202192"/>
                  </a:solidFill>
                  <a:latin typeface="+mj-lt"/>
                </a:rPr>
                <a:t>State</a:t>
              </a:r>
            </a:p>
            <a:p>
              <a:pPr algn="ctr"/>
              <a:r>
                <a:rPr lang="en-US" sz="1400" dirty="0">
                  <a:solidFill>
                    <a:srgbClr val="202192"/>
                  </a:solidFill>
                  <a:latin typeface="+mj-lt"/>
                </a:rPr>
                <a:t>Management</a:t>
              </a:r>
            </a:p>
          </p:txBody>
        </p:sp>
      </p:grpSp>
      <p:grpSp>
        <p:nvGrpSpPr>
          <p:cNvPr id="33" name="Group 32">
            <a:extLst>
              <a:ext uri="{FF2B5EF4-FFF2-40B4-BE49-F238E27FC236}">
                <a16:creationId xmlns:a16="http://schemas.microsoft.com/office/drawing/2014/main" id="{810666D4-5407-4440-AB49-DC35AB1DAAF2}"/>
              </a:ext>
            </a:extLst>
          </p:cNvPr>
          <p:cNvGrpSpPr/>
          <p:nvPr/>
        </p:nvGrpSpPr>
        <p:grpSpPr>
          <a:xfrm>
            <a:off x="10290654" y="5677278"/>
            <a:ext cx="659774" cy="621368"/>
            <a:chOff x="10393427" y="5533168"/>
            <a:chExt cx="659774" cy="621368"/>
          </a:xfrm>
        </p:grpSpPr>
        <p:pic>
          <p:nvPicPr>
            <p:cNvPr id="24" name="Picture 23">
              <a:extLst>
                <a:ext uri="{FF2B5EF4-FFF2-40B4-BE49-F238E27FC236}">
                  <a16:creationId xmlns:a16="http://schemas.microsoft.com/office/drawing/2014/main" id="{8CDC33F6-6C48-4404-8FC2-4B289E797FEC}"/>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p:blipFill>
          <p:spPr>
            <a:xfrm>
              <a:off x="10428498" y="5533168"/>
              <a:ext cx="624703" cy="346633"/>
            </a:xfrm>
            <a:prstGeom prst="rect">
              <a:avLst/>
            </a:prstGeom>
          </p:spPr>
        </p:pic>
        <p:sp>
          <p:nvSpPr>
            <p:cNvPr id="83" name="TextBox 82">
              <a:extLst>
                <a:ext uri="{FF2B5EF4-FFF2-40B4-BE49-F238E27FC236}">
                  <a16:creationId xmlns:a16="http://schemas.microsoft.com/office/drawing/2014/main" id="{893A0F88-10A3-4A97-985D-51147F450989}"/>
                </a:ext>
              </a:extLst>
            </p:cNvPr>
            <p:cNvSpPr txBox="1"/>
            <p:nvPr/>
          </p:nvSpPr>
          <p:spPr>
            <a:xfrm>
              <a:off x="10393427" y="5939092"/>
              <a:ext cx="537006" cy="215444"/>
            </a:xfrm>
            <a:prstGeom prst="rect">
              <a:avLst/>
            </a:prstGeom>
            <a:noFill/>
          </p:spPr>
          <p:txBody>
            <a:bodyPr wrap="none" lIns="0" tIns="0" rIns="0" bIns="0" rtlCol="0">
              <a:spAutoFit/>
            </a:bodyPr>
            <a:lstStyle/>
            <a:p>
              <a:pPr algn="ctr"/>
              <a:r>
                <a:rPr lang="en-US" sz="1400" dirty="0">
                  <a:solidFill>
                    <a:srgbClr val="202192"/>
                  </a:solidFill>
                  <a:latin typeface="+mj-lt"/>
                </a:rPr>
                <a:t>Queue</a:t>
              </a:r>
            </a:p>
          </p:txBody>
        </p:sp>
      </p:grpSp>
      <p:cxnSp>
        <p:nvCxnSpPr>
          <p:cNvPr id="85" name="Straight Arrow Connector 84">
            <a:extLst>
              <a:ext uri="{FF2B5EF4-FFF2-40B4-BE49-F238E27FC236}">
                <a16:creationId xmlns:a16="http://schemas.microsoft.com/office/drawing/2014/main" id="{0F4B4AC6-4067-451E-BEC7-ACD4FFCA66D7}"/>
              </a:ext>
            </a:extLst>
          </p:cNvPr>
          <p:cNvCxnSpPr>
            <a:cxnSpLocks/>
            <a:stCxn id="19" idx="3"/>
          </p:cNvCxnSpPr>
          <p:nvPr/>
        </p:nvCxnSpPr>
        <p:spPr>
          <a:xfrm>
            <a:off x="8468095" y="4281863"/>
            <a:ext cx="1723655" cy="2687"/>
          </a:xfrm>
          <a:prstGeom prst="straightConnector1">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89" name="Straight Arrow Connector 88">
            <a:extLst>
              <a:ext uri="{FF2B5EF4-FFF2-40B4-BE49-F238E27FC236}">
                <a16:creationId xmlns:a16="http://schemas.microsoft.com/office/drawing/2014/main" id="{B0AE6870-DC8E-451B-8651-A9FA64E3FFE4}"/>
              </a:ext>
            </a:extLst>
          </p:cNvPr>
          <p:cNvCxnSpPr>
            <a:cxnSpLocks/>
            <a:stCxn id="41" idx="3"/>
          </p:cNvCxnSpPr>
          <p:nvPr/>
        </p:nvCxnSpPr>
        <p:spPr>
          <a:xfrm>
            <a:off x="8468096" y="5855596"/>
            <a:ext cx="1723654" cy="0"/>
          </a:xfrm>
          <a:prstGeom prst="straightConnector1">
            <a:avLst/>
          </a:prstGeom>
          <a:ln w="28575">
            <a:solidFill>
              <a:srgbClr val="202192"/>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28AAFED7-F6E3-49E1-925F-ADA8929FC654}"/>
              </a:ext>
            </a:extLst>
          </p:cNvPr>
          <p:cNvGrpSpPr/>
          <p:nvPr/>
        </p:nvGrpSpPr>
        <p:grpSpPr>
          <a:xfrm>
            <a:off x="7565192" y="5328902"/>
            <a:ext cx="902904" cy="1053388"/>
            <a:chOff x="7565192" y="5328902"/>
            <a:chExt cx="902904" cy="1053388"/>
          </a:xfrm>
        </p:grpSpPr>
        <p:pic>
          <p:nvPicPr>
            <p:cNvPr id="41" name="Graphic 40">
              <a:extLst>
                <a:ext uri="{FF2B5EF4-FFF2-40B4-BE49-F238E27FC236}">
                  <a16:creationId xmlns:a16="http://schemas.microsoft.com/office/drawing/2014/main" id="{D60F9A0B-1D9A-46BB-8604-01E8EFA3E235}"/>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7565192" y="5328902"/>
              <a:ext cx="902904" cy="1053388"/>
            </a:xfrm>
            <a:prstGeom prst="rect">
              <a:avLst/>
            </a:prstGeom>
          </p:spPr>
        </p:pic>
        <p:sp>
          <p:nvSpPr>
            <p:cNvPr id="92" name="TextBox 91">
              <a:extLst>
                <a:ext uri="{FF2B5EF4-FFF2-40B4-BE49-F238E27FC236}">
                  <a16:creationId xmlns:a16="http://schemas.microsoft.com/office/drawing/2014/main" id="{018EFD08-2BCB-4E01-98A3-60DC595158FD}"/>
                </a:ext>
              </a:extLst>
            </p:cNvPr>
            <p:cNvSpPr txBox="1"/>
            <p:nvPr/>
          </p:nvSpPr>
          <p:spPr>
            <a:xfrm>
              <a:off x="7643269" y="5595951"/>
              <a:ext cx="721352" cy="215444"/>
            </a:xfrm>
            <a:prstGeom prst="rect">
              <a:avLst/>
            </a:prstGeom>
            <a:noFill/>
          </p:spPr>
          <p:txBody>
            <a:bodyPr wrap="none" lIns="0" tIns="0" rIns="0" bIns="0" rtlCol="0">
              <a:spAutoFit/>
            </a:bodyPr>
            <a:lstStyle/>
            <a:p>
              <a:pPr algn="ctr"/>
              <a:r>
                <a:rPr lang="en-US" sz="1400">
                  <a:solidFill>
                    <a:schemeClr val="bg1"/>
                  </a:solidFill>
                  <a:latin typeface="+mj-lt"/>
                </a:rPr>
                <a:t>Shipping</a:t>
              </a:r>
            </a:p>
          </p:txBody>
        </p:sp>
      </p:grpSp>
    </p:spTree>
    <p:extLst>
      <p:ext uri="{BB962C8B-B14F-4D97-AF65-F5344CB8AC3E}">
        <p14:creationId xmlns:p14="http://schemas.microsoft.com/office/powerpoint/2010/main" val="9091670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nodeType="withEffect">
                                  <p:stCondLst>
                                    <p:cond delay="10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par>
                                <p:cTn id="15" presetID="53" presetClass="entr" presetSubtype="16" fill="hold" nodeType="withEffect">
                                  <p:stCondLst>
                                    <p:cond delay="20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par>
                                <p:cTn id="20" presetID="53" presetClass="entr" presetSubtype="16" fill="hold" nodeType="withEffect">
                                  <p:stCondLst>
                                    <p:cond delay="30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par>
                                <p:cTn id="25" presetID="53" presetClass="entr" presetSubtype="16" fill="hold" nodeType="withEffect">
                                  <p:stCondLst>
                                    <p:cond delay="40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Effect transition="in" filter="fade">
                                      <p:cBhvr>
                                        <p:cTn id="29" dur="500"/>
                                        <p:tgtEl>
                                          <p:spTgt spid="21"/>
                                        </p:tgtEl>
                                      </p:cBhvr>
                                    </p:animEffect>
                                  </p:childTnLst>
                                </p:cTn>
                              </p:par>
                              <p:par>
                                <p:cTn id="30" presetID="53" presetClass="entr" presetSubtype="16" fill="hold" nodeType="withEffect">
                                  <p:stCondLst>
                                    <p:cond delay="500"/>
                                  </p:stCondLst>
                                  <p:childTnLst>
                                    <p:set>
                                      <p:cBhvr>
                                        <p:cTn id="31" dur="1" fill="hold">
                                          <p:stCondLst>
                                            <p:cond delay="0"/>
                                          </p:stCondLst>
                                        </p:cTn>
                                        <p:tgtEl>
                                          <p:spTgt spid="23"/>
                                        </p:tgtEl>
                                        <p:attrNameLst>
                                          <p:attrName>style.visibility</p:attrName>
                                        </p:attrNameLst>
                                      </p:cBhvr>
                                      <p:to>
                                        <p:strVal val="visible"/>
                                      </p:to>
                                    </p:set>
                                    <p:anim calcmode="lin" valueType="num">
                                      <p:cBhvr>
                                        <p:cTn id="32" dur="500" fill="hold"/>
                                        <p:tgtEl>
                                          <p:spTgt spid="23"/>
                                        </p:tgtEl>
                                        <p:attrNameLst>
                                          <p:attrName>ppt_w</p:attrName>
                                        </p:attrNameLst>
                                      </p:cBhvr>
                                      <p:tavLst>
                                        <p:tav tm="0">
                                          <p:val>
                                            <p:fltVal val="0"/>
                                          </p:val>
                                        </p:tav>
                                        <p:tav tm="100000">
                                          <p:val>
                                            <p:strVal val="#ppt_w"/>
                                          </p:val>
                                        </p:tav>
                                      </p:tavLst>
                                    </p:anim>
                                    <p:anim calcmode="lin" valueType="num">
                                      <p:cBhvr>
                                        <p:cTn id="33" dur="500" fill="hold"/>
                                        <p:tgtEl>
                                          <p:spTgt spid="23"/>
                                        </p:tgtEl>
                                        <p:attrNameLst>
                                          <p:attrName>ppt_h</p:attrName>
                                        </p:attrNameLst>
                                      </p:cBhvr>
                                      <p:tavLst>
                                        <p:tav tm="0">
                                          <p:val>
                                            <p:fltVal val="0"/>
                                          </p:val>
                                        </p:tav>
                                        <p:tav tm="100000">
                                          <p:val>
                                            <p:strVal val="#ppt_h"/>
                                          </p:val>
                                        </p:tav>
                                      </p:tavLst>
                                    </p:anim>
                                    <p:animEffect transition="in" filter="fade">
                                      <p:cBhvr>
                                        <p:cTn id="34" dur="500"/>
                                        <p:tgtEl>
                                          <p:spTgt spid="23"/>
                                        </p:tgtEl>
                                      </p:cBhvr>
                                    </p:animEffect>
                                  </p:childTnLst>
                                </p:cTn>
                              </p:par>
                              <p:par>
                                <p:cTn id="35" presetID="53" presetClass="entr" presetSubtype="16" fill="hold" nodeType="withEffect">
                                  <p:stCondLst>
                                    <p:cond delay="60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53" presetClass="entr" presetSubtype="16" fill="hold" nodeType="withEffect">
                                  <p:stCondLst>
                                    <p:cond delay="700"/>
                                  </p:stCondLst>
                                  <p:childTnLst>
                                    <p:set>
                                      <p:cBhvr>
                                        <p:cTn id="41" dur="1" fill="hold">
                                          <p:stCondLst>
                                            <p:cond delay="0"/>
                                          </p:stCondLst>
                                        </p:cTn>
                                        <p:tgtEl>
                                          <p:spTgt spid="20"/>
                                        </p:tgtEl>
                                        <p:attrNameLst>
                                          <p:attrName>style.visibility</p:attrName>
                                        </p:attrNameLst>
                                      </p:cBhvr>
                                      <p:to>
                                        <p:strVal val="visible"/>
                                      </p:to>
                                    </p:set>
                                    <p:anim calcmode="lin" valueType="num">
                                      <p:cBhvr>
                                        <p:cTn id="42" dur="500" fill="hold"/>
                                        <p:tgtEl>
                                          <p:spTgt spid="20"/>
                                        </p:tgtEl>
                                        <p:attrNameLst>
                                          <p:attrName>ppt_w</p:attrName>
                                        </p:attrNameLst>
                                      </p:cBhvr>
                                      <p:tavLst>
                                        <p:tav tm="0">
                                          <p:val>
                                            <p:fltVal val="0"/>
                                          </p:val>
                                        </p:tav>
                                        <p:tav tm="100000">
                                          <p:val>
                                            <p:strVal val="#ppt_w"/>
                                          </p:val>
                                        </p:tav>
                                      </p:tavLst>
                                    </p:anim>
                                    <p:anim calcmode="lin" valueType="num">
                                      <p:cBhvr>
                                        <p:cTn id="43" dur="500" fill="hold"/>
                                        <p:tgtEl>
                                          <p:spTgt spid="20"/>
                                        </p:tgtEl>
                                        <p:attrNameLst>
                                          <p:attrName>ppt_h</p:attrName>
                                        </p:attrNameLst>
                                      </p:cBhvr>
                                      <p:tavLst>
                                        <p:tav tm="0">
                                          <p:val>
                                            <p:fltVal val="0"/>
                                          </p:val>
                                        </p:tav>
                                        <p:tav tm="100000">
                                          <p:val>
                                            <p:strVal val="#ppt_h"/>
                                          </p:val>
                                        </p:tav>
                                      </p:tavLst>
                                    </p:anim>
                                    <p:animEffect transition="in" filter="fade">
                                      <p:cBhvr>
                                        <p:cTn id="44" dur="500"/>
                                        <p:tgtEl>
                                          <p:spTgt spid="20"/>
                                        </p:tgtEl>
                                      </p:cBhvr>
                                    </p:animEffect>
                                  </p:childTnLst>
                                </p:cTn>
                              </p:par>
                            </p:childTnLst>
                          </p:cTn>
                        </p:par>
                        <p:par>
                          <p:cTn id="45" fill="hold">
                            <p:stCondLst>
                              <p:cond delay="1200"/>
                            </p:stCondLst>
                            <p:childTnLst>
                              <p:par>
                                <p:cTn id="46" presetID="16" presetClass="entr" presetSubtype="42" fill="hold" nodeType="afterEffect">
                                  <p:stCondLst>
                                    <p:cond delay="0"/>
                                  </p:stCondLst>
                                  <p:childTnLst>
                                    <p:set>
                                      <p:cBhvr>
                                        <p:cTn id="47" dur="1" fill="hold">
                                          <p:stCondLst>
                                            <p:cond delay="0"/>
                                          </p:stCondLst>
                                        </p:cTn>
                                        <p:tgtEl>
                                          <p:spTgt spid="70"/>
                                        </p:tgtEl>
                                        <p:attrNameLst>
                                          <p:attrName>style.visibility</p:attrName>
                                        </p:attrNameLst>
                                      </p:cBhvr>
                                      <p:to>
                                        <p:strVal val="visible"/>
                                      </p:to>
                                    </p:set>
                                    <p:animEffect transition="in" filter="barn(outHorizontal)">
                                      <p:cBhvr>
                                        <p:cTn id="48" dur="500"/>
                                        <p:tgtEl>
                                          <p:spTgt spid="70"/>
                                        </p:tgtEl>
                                      </p:cBhvr>
                                    </p:animEffect>
                                  </p:childTnLst>
                                </p:cTn>
                              </p:par>
                              <p:par>
                                <p:cTn id="49" presetID="16" presetClass="entr" presetSubtype="37" fill="hold"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barn(outVertical)">
                                      <p:cBhvr>
                                        <p:cTn id="51" dur="500"/>
                                        <p:tgtEl>
                                          <p:spTgt spid="31"/>
                                        </p:tgtEl>
                                      </p:cBhvr>
                                    </p:animEffect>
                                  </p:childTnLst>
                                </p:cTn>
                              </p:par>
                              <p:par>
                                <p:cTn id="52" presetID="16" presetClass="entr" presetSubtype="42" fill="hold" nodeType="withEffect">
                                  <p:stCondLst>
                                    <p:cond delay="0"/>
                                  </p:stCondLst>
                                  <p:childTnLst>
                                    <p:set>
                                      <p:cBhvr>
                                        <p:cTn id="53" dur="1" fill="hold">
                                          <p:stCondLst>
                                            <p:cond delay="0"/>
                                          </p:stCondLst>
                                        </p:cTn>
                                        <p:tgtEl>
                                          <p:spTgt spid="53"/>
                                        </p:tgtEl>
                                        <p:attrNameLst>
                                          <p:attrName>style.visibility</p:attrName>
                                        </p:attrNameLst>
                                      </p:cBhvr>
                                      <p:to>
                                        <p:strVal val="visible"/>
                                      </p:to>
                                    </p:set>
                                    <p:animEffect transition="in" filter="barn(outHorizontal)">
                                      <p:cBhvr>
                                        <p:cTn id="54" dur="500"/>
                                        <p:tgtEl>
                                          <p:spTgt spid="53"/>
                                        </p:tgtEl>
                                      </p:cBhvr>
                                    </p:animEffect>
                                  </p:childTnLst>
                                </p:cTn>
                              </p:par>
                              <p:par>
                                <p:cTn id="55" presetID="16" presetClass="entr" presetSubtype="21" fill="hold" nodeType="with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barn(inVertical)">
                                      <p:cBhvr>
                                        <p:cTn id="57" dur="500"/>
                                        <p:tgtEl>
                                          <p:spTgt spid="44"/>
                                        </p:tgtEl>
                                      </p:cBhvr>
                                    </p:animEffect>
                                  </p:childTnLst>
                                </p:cTn>
                              </p:par>
                              <p:par>
                                <p:cTn id="58" presetID="16" presetClass="entr" presetSubtype="42" fill="hold" nodeType="withEffect">
                                  <p:stCondLst>
                                    <p:cond delay="0"/>
                                  </p:stCondLst>
                                  <p:childTnLst>
                                    <p:set>
                                      <p:cBhvr>
                                        <p:cTn id="59" dur="1" fill="hold">
                                          <p:stCondLst>
                                            <p:cond delay="0"/>
                                          </p:stCondLst>
                                        </p:cTn>
                                        <p:tgtEl>
                                          <p:spTgt spid="57"/>
                                        </p:tgtEl>
                                        <p:attrNameLst>
                                          <p:attrName>style.visibility</p:attrName>
                                        </p:attrNameLst>
                                      </p:cBhvr>
                                      <p:to>
                                        <p:strVal val="visible"/>
                                      </p:to>
                                    </p:set>
                                    <p:animEffect transition="in" filter="barn(outHorizontal)">
                                      <p:cBhvr>
                                        <p:cTn id="60" dur="500"/>
                                        <p:tgtEl>
                                          <p:spTgt spid="57"/>
                                        </p:tgtEl>
                                      </p:cBhvr>
                                    </p:animEffect>
                                  </p:childTnLst>
                                </p:cTn>
                              </p:par>
                              <p:par>
                                <p:cTn id="61" presetID="16" presetClass="entr" presetSubtype="37" fill="hold" nodeType="withEffect">
                                  <p:stCondLst>
                                    <p:cond delay="0"/>
                                  </p:stCondLst>
                                  <p:childTnLst>
                                    <p:set>
                                      <p:cBhvr>
                                        <p:cTn id="62" dur="1" fill="hold">
                                          <p:stCondLst>
                                            <p:cond delay="0"/>
                                          </p:stCondLst>
                                        </p:cTn>
                                        <p:tgtEl>
                                          <p:spTgt spid="89"/>
                                        </p:tgtEl>
                                        <p:attrNameLst>
                                          <p:attrName>style.visibility</p:attrName>
                                        </p:attrNameLst>
                                      </p:cBhvr>
                                      <p:to>
                                        <p:strVal val="visible"/>
                                      </p:to>
                                    </p:set>
                                    <p:animEffect transition="in" filter="barn(outVertical)">
                                      <p:cBhvr>
                                        <p:cTn id="63" dur="500"/>
                                        <p:tgtEl>
                                          <p:spTgt spid="89"/>
                                        </p:tgtEl>
                                      </p:cBhvr>
                                    </p:animEffect>
                                  </p:childTnLst>
                                </p:cTn>
                              </p:par>
                              <p:par>
                                <p:cTn id="64" presetID="16" presetClass="entr" presetSubtype="37" fill="hold" nodeType="withEffect">
                                  <p:stCondLst>
                                    <p:cond delay="0"/>
                                  </p:stCondLst>
                                  <p:childTnLst>
                                    <p:set>
                                      <p:cBhvr>
                                        <p:cTn id="65" dur="1" fill="hold">
                                          <p:stCondLst>
                                            <p:cond delay="0"/>
                                          </p:stCondLst>
                                        </p:cTn>
                                        <p:tgtEl>
                                          <p:spTgt spid="85"/>
                                        </p:tgtEl>
                                        <p:attrNameLst>
                                          <p:attrName>style.visibility</p:attrName>
                                        </p:attrNameLst>
                                      </p:cBhvr>
                                      <p:to>
                                        <p:strVal val="visible"/>
                                      </p:to>
                                    </p:set>
                                    <p:animEffect transition="in" filter="barn(outVertical)">
                                      <p:cBhvr>
                                        <p:cTn id="66" dur="500"/>
                                        <p:tgtEl>
                                          <p:spTgt spid="85"/>
                                        </p:tgtEl>
                                      </p:cBhvr>
                                    </p:animEffect>
                                  </p:childTnLst>
                                </p:cTn>
                              </p:par>
                              <p:par>
                                <p:cTn id="67" presetID="16" presetClass="entr" presetSubtype="42" fill="hold" nodeType="withEffect">
                                  <p:stCondLst>
                                    <p:cond delay="0"/>
                                  </p:stCondLst>
                                  <p:childTnLst>
                                    <p:set>
                                      <p:cBhvr>
                                        <p:cTn id="68" dur="1" fill="hold">
                                          <p:stCondLst>
                                            <p:cond delay="0"/>
                                          </p:stCondLst>
                                        </p:cTn>
                                        <p:tgtEl>
                                          <p:spTgt spid="49"/>
                                        </p:tgtEl>
                                        <p:attrNameLst>
                                          <p:attrName>style.visibility</p:attrName>
                                        </p:attrNameLst>
                                      </p:cBhvr>
                                      <p:to>
                                        <p:strVal val="visible"/>
                                      </p:to>
                                    </p:set>
                                    <p:animEffect transition="in" filter="barn(outHorizontal)">
                                      <p:cBhvr>
                                        <p:cTn id="69" dur="500"/>
                                        <p:tgtEl>
                                          <p:spTgt spid="49"/>
                                        </p:tgtEl>
                                      </p:cBhvr>
                                    </p:animEffect>
                                  </p:childTnLst>
                                </p:cTn>
                              </p:par>
                              <p:par>
                                <p:cTn id="70" presetID="16" presetClass="entr" presetSubtype="37" fill="hold" nodeType="withEffect">
                                  <p:stCondLst>
                                    <p:cond delay="0"/>
                                  </p:stCondLst>
                                  <p:childTnLst>
                                    <p:set>
                                      <p:cBhvr>
                                        <p:cTn id="71" dur="1" fill="hold">
                                          <p:stCondLst>
                                            <p:cond delay="0"/>
                                          </p:stCondLst>
                                        </p:cTn>
                                        <p:tgtEl>
                                          <p:spTgt spid="36"/>
                                        </p:tgtEl>
                                        <p:attrNameLst>
                                          <p:attrName>style.visibility</p:attrName>
                                        </p:attrNameLst>
                                      </p:cBhvr>
                                      <p:to>
                                        <p:strVal val="visible"/>
                                      </p:to>
                                    </p:set>
                                    <p:animEffect transition="in" filter="barn(outVertical)">
                                      <p:cBhvr>
                                        <p:cTn id="72" dur="500"/>
                                        <p:tgtEl>
                                          <p:spTgt spid="36"/>
                                        </p:tgtEl>
                                      </p:cBhvr>
                                    </p:animEffect>
                                  </p:childTnLst>
                                </p:cTn>
                              </p:par>
                              <p:par>
                                <p:cTn id="73" presetID="16" presetClass="entr" presetSubtype="37" fill="hold" nodeType="with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barn(outVertical)">
                                      <p:cBhvr>
                                        <p:cTn id="75" dur="500"/>
                                        <p:tgtEl>
                                          <p:spTgt spid="28"/>
                                        </p:tgtEl>
                                      </p:cBhvr>
                                    </p:animEffect>
                                  </p:childTnLst>
                                </p:cTn>
                              </p:par>
                              <p:par>
                                <p:cTn id="76" presetID="53" presetClass="entr" presetSubtype="16" fill="hold" nodeType="withEffect">
                                  <p:stCondLst>
                                    <p:cond delay="0"/>
                                  </p:stCondLst>
                                  <p:childTnLst>
                                    <p:set>
                                      <p:cBhvr>
                                        <p:cTn id="77" dur="1" fill="hold">
                                          <p:stCondLst>
                                            <p:cond delay="0"/>
                                          </p:stCondLst>
                                        </p:cTn>
                                        <p:tgtEl>
                                          <p:spTgt spid="30"/>
                                        </p:tgtEl>
                                        <p:attrNameLst>
                                          <p:attrName>style.visibility</p:attrName>
                                        </p:attrNameLst>
                                      </p:cBhvr>
                                      <p:to>
                                        <p:strVal val="visible"/>
                                      </p:to>
                                    </p:set>
                                    <p:anim calcmode="lin" valueType="num">
                                      <p:cBhvr>
                                        <p:cTn id="78" dur="500" fill="hold"/>
                                        <p:tgtEl>
                                          <p:spTgt spid="30"/>
                                        </p:tgtEl>
                                        <p:attrNameLst>
                                          <p:attrName>ppt_w</p:attrName>
                                        </p:attrNameLst>
                                      </p:cBhvr>
                                      <p:tavLst>
                                        <p:tav tm="0">
                                          <p:val>
                                            <p:fltVal val="0"/>
                                          </p:val>
                                        </p:tav>
                                        <p:tav tm="100000">
                                          <p:val>
                                            <p:strVal val="#ppt_w"/>
                                          </p:val>
                                        </p:tav>
                                      </p:tavLst>
                                    </p:anim>
                                    <p:anim calcmode="lin" valueType="num">
                                      <p:cBhvr>
                                        <p:cTn id="79" dur="500" fill="hold"/>
                                        <p:tgtEl>
                                          <p:spTgt spid="30"/>
                                        </p:tgtEl>
                                        <p:attrNameLst>
                                          <p:attrName>ppt_h</p:attrName>
                                        </p:attrNameLst>
                                      </p:cBhvr>
                                      <p:tavLst>
                                        <p:tav tm="0">
                                          <p:val>
                                            <p:fltVal val="0"/>
                                          </p:val>
                                        </p:tav>
                                        <p:tav tm="100000">
                                          <p:val>
                                            <p:strVal val="#ppt_h"/>
                                          </p:val>
                                        </p:tav>
                                      </p:tavLst>
                                    </p:anim>
                                    <p:animEffect transition="in" filter="fade">
                                      <p:cBhvr>
                                        <p:cTn id="80" dur="500"/>
                                        <p:tgtEl>
                                          <p:spTgt spid="30"/>
                                        </p:tgtEl>
                                      </p:cBhvr>
                                    </p:animEffect>
                                  </p:childTnLst>
                                </p:cTn>
                              </p:par>
                              <p:par>
                                <p:cTn id="81" presetID="53" presetClass="entr" presetSubtype="16" fill="hold" nodeType="withEffect">
                                  <p:stCondLst>
                                    <p:cond delay="0"/>
                                  </p:stCondLst>
                                  <p:childTnLst>
                                    <p:set>
                                      <p:cBhvr>
                                        <p:cTn id="82" dur="1" fill="hold">
                                          <p:stCondLst>
                                            <p:cond delay="0"/>
                                          </p:stCondLst>
                                        </p:cTn>
                                        <p:tgtEl>
                                          <p:spTgt spid="32"/>
                                        </p:tgtEl>
                                        <p:attrNameLst>
                                          <p:attrName>style.visibility</p:attrName>
                                        </p:attrNameLst>
                                      </p:cBhvr>
                                      <p:to>
                                        <p:strVal val="visible"/>
                                      </p:to>
                                    </p:set>
                                    <p:anim calcmode="lin" valueType="num">
                                      <p:cBhvr>
                                        <p:cTn id="83" dur="500" fill="hold"/>
                                        <p:tgtEl>
                                          <p:spTgt spid="32"/>
                                        </p:tgtEl>
                                        <p:attrNameLst>
                                          <p:attrName>ppt_w</p:attrName>
                                        </p:attrNameLst>
                                      </p:cBhvr>
                                      <p:tavLst>
                                        <p:tav tm="0">
                                          <p:val>
                                            <p:fltVal val="0"/>
                                          </p:val>
                                        </p:tav>
                                        <p:tav tm="100000">
                                          <p:val>
                                            <p:strVal val="#ppt_w"/>
                                          </p:val>
                                        </p:tav>
                                      </p:tavLst>
                                    </p:anim>
                                    <p:anim calcmode="lin" valueType="num">
                                      <p:cBhvr>
                                        <p:cTn id="84" dur="500" fill="hold"/>
                                        <p:tgtEl>
                                          <p:spTgt spid="32"/>
                                        </p:tgtEl>
                                        <p:attrNameLst>
                                          <p:attrName>ppt_h</p:attrName>
                                        </p:attrNameLst>
                                      </p:cBhvr>
                                      <p:tavLst>
                                        <p:tav tm="0">
                                          <p:val>
                                            <p:fltVal val="0"/>
                                          </p:val>
                                        </p:tav>
                                        <p:tav tm="100000">
                                          <p:val>
                                            <p:strVal val="#ppt_h"/>
                                          </p:val>
                                        </p:tav>
                                      </p:tavLst>
                                    </p:anim>
                                    <p:animEffect transition="in" filter="fade">
                                      <p:cBhvr>
                                        <p:cTn id="85" dur="500"/>
                                        <p:tgtEl>
                                          <p:spTgt spid="32"/>
                                        </p:tgtEl>
                                      </p:cBhvr>
                                    </p:animEffect>
                                  </p:childTnLst>
                                </p:cTn>
                              </p:par>
                              <p:par>
                                <p:cTn id="86" presetID="53" presetClass="entr" presetSubtype="16" fill="hold" nodeType="withEffect">
                                  <p:stCondLst>
                                    <p:cond delay="0"/>
                                  </p:stCondLst>
                                  <p:childTnLst>
                                    <p:set>
                                      <p:cBhvr>
                                        <p:cTn id="87" dur="1" fill="hold">
                                          <p:stCondLst>
                                            <p:cond delay="0"/>
                                          </p:stCondLst>
                                        </p:cTn>
                                        <p:tgtEl>
                                          <p:spTgt spid="33"/>
                                        </p:tgtEl>
                                        <p:attrNameLst>
                                          <p:attrName>style.visibility</p:attrName>
                                        </p:attrNameLst>
                                      </p:cBhvr>
                                      <p:to>
                                        <p:strVal val="visible"/>
                                      </p:to>
                                    </p:set>
                                    <p:anim calcmode="lin" valueType="num">
                                      <p:cBhvr>
                                        <p:cTn id="88" dur="500" fill="hold"/>
                                        <p:tgtEl>
                                          <p:spTgt spid="33"/>
                                        </p:tgtEl>
                                        <p:attrNameLst>
                                          <p:attrName>ppt_w</p:attrName>
                                        </p:attrNameLst>
                                      </p:cBhvr>
                                      <p:tavLst>
                                        <p:tav tm="0">
                                          <p:val>
                                            <p:fltVal val="0"/>
                                          </p:val>
                                        </p:tav>
                                        <p:tav tm="100000">
                                          <p:val>
                                            <p:strVal val="#ppt_w"/>
                                          </p:val>
                                        </p:tav>
                                      </p:tavLst>
                                    </p:anim>
                                    <p:anim calcmode="lin" valueType="num">
                                      <p:cBhvr>
                                        <p:cTn id="89" dur="500" fill="hold"/>
                                        <p:tgtEl>
                                          <p:spTgt spid="33"/>
                                        </p:tgtEl>
                                        <p:attrNameLst>
                                          <p:attrName>ppt_h</p:attrName>
                                        </p:attrNameLst>
                                      </p:cBhvr>
                                      <p:tavLst>
                                        <p:tav tm="0">
                                          <p:val>
                                            <p:fltVal val="0"/>
                                          </p:val>
                                        </p:tav>
                                        <p:tav tm="100000">
                                          <p:val>
                                            <p:strVal val="#ppt_h"/>
                                          </p:val>
                                        </p:tav>
                                      </p:tavLst>
                                    </p:anim>
                                    <p:animEffect transition="in" filter="fade">
                                      <p:cBhvr>
                                        <p:cTn id="9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F5B081-E41F-4B65-A63C-FAF41CC1D9DA}"/>
              </a:ext>
            </a:extLst>
          </p:cNvPr>
          <p:cNvSpPr>
            <a:spLocks noGrp="1"/>
          </p:cNvSpPr>
          <p:nvPr>
            <p:ph type="title"/>
          </p:nvPr>
        </p:nvSpPr>
        <p:spPr>
          <a:xfrm>
            <a:off x="1110931" y="233916"/>
            <a:ext cx="10095076" cy="553998"/>
          </a:xfrm>
        </p:spPr>
        <p:txBody>
          <a:bodyPr/>
          <a:lstStyle/>
          <a:p>
            <a:r>
              <a:rPr lang="en-US" dirty="0"/>
              <a:t>Man Group</a:t>
            </a:r>
          </a:p>
        </p:txBody>
      </p:sp>
      <p:sp>
        <p:nvSpPr>
          <p:cNvPr id="324" name="Content Placeholder 4">
            <a:extLst>
              <a:ext uri="{FF2B5EF4-FFF2-40B4-BE49-F238E27FC236}">
                <a16:creationId xmlns:a16="http://schemas.microsoft.com/office/drawing/2014/main" id="{8D1CB75C-26AC-40E2-B171-F127BC7CFA73}"/>
              </a:ext>
            </a:extLst>
          </p:cNvPr>
          <p:cNvSpPr txBox="1">
            <a:spLocks/>
          </p:cNvSpPr>
          <p:nvPr/>
        </p:nvSpPr>
        <p:spPr bwMode="gray">
          <a:xfrm>
            <a:off x="223389" y="938196"/>
            <a:ext cx="5397106" cy="5378748"/>
          </a:xfrm>
          <a:prstGeom prst="rect">
            <a:avLst/>
          </a:prstGeom>
        </p:spPr>
        <p:txBody>
          <a:bodyPr vert="horz" lIns="0" tIns="38963" rIns="0" bIns="38963" rtlCol="0">
            <a:noAutofit/>
          </a:bodyPr>
          <a:lstStyle>
            <a:lvl1pPr marL="196612" indent="-196612" algn="l" defTabSz="1038977" rtl="0" eaLnBrk="1" latinLnBrk="0" hangingPunct="1">
              <a:lnSpc>
                <a:spcPct val="105000"/>
              </a:lnSpc>
              <a:spcBef>
                <a:spcPts val="1819"/>
              </a:spcBef>
              <a:buClr>
                <a:schemeClr val="tx2"/>
              </a:buClr>
              <a:buSzPct val="125000"/>
              <a:buFont typeface="Wingdings" panose="05000000000000000000" pitchFamily="2" charset="2"/>
              <a:buChar char="§"/>
              <a:defRPr sz="1333" kern="1200">
                <a:solidFill>
                  <a:schemeClr val="tx1"/>
                </a:solidFill>
                <a:latin typeface="+mn-lt"/>
                <a:ea typeface="+mn-ea"/>
                <a:cs typeface="+mn-cs"/>
              </a:defRPr>
            </a:lvl1pPr>
            <a:lvl2pPr marL="389616" indent="-193005" algn="l" defTabSz="1038977" rtl="0" eaLnBrk="1" latinLnBrk="0" hangingPunct="1">
              <a:lnSpc>
                <a:spcPct val="105000"/>
              </a:lnSpc>
              <a:spcBef>
                <a:spcPts val="681"/>
              </a:spcBef>
              <a:buClr>
                <a:schemeClr val="tx2"/>
              </a:buClr>
              <a:buSzPct val="100000"/>
              <a:buFont typeface="Franklin Gothic Book" panose="020B0503020102020204" pitchFamily="34" charset="0"/>
              <a:buChar char="─"/>
              <a:defRPr sz="1333" kern="1200">
                <a:solidFill>
                  <a:schemeClr val="tx1"/>
                </a:solidFill>
                <a:latin typeface="+mn-lt"/>
                <a:ea typeface="+mn-ea"/>
                <a:cs typeface="+mn-cs"/>
              </a:defRPr>
            </a:lvl2pPr>
            <a:lvl3pPr marL="586228" indent="-196612" algn="l" defTabSz="1038977" rtl="0" eaLnBrk="1" latinLnBrk="0" hangingPunct="1">
              <a:lnSpc>
                <a:spcPct val="105000"/>
              </a:lnSpc>
              <a:spcBef>
                <a:spcPts val="227"/>
              </a:spcBef>
              <a:buClr>
                <a:schemeClr val="tx2"/>
              </a:buClr>
              <a:buSzPct val="100000"/>
              <a:buFont typeface="Arial" panose="020B0604020202020204" pitchFamily="34" charset="0"/>
              <a:buChar char="•"/>
              <a:defRPr sz="1333" kern="1200">
                <a:solidFill>
                  <a:schemeClr val="tx1"/>
                </a:solidFill>
                <a:latin typeface="+mn-lt"/>
                <a:ea typeface="+mn-ea"/>
                <a:cs typeface="+mn-cs"/>
              </a:defRPr>
            </a:lvl3pPr>
            <a:lvl4pPr marL="781036" indent="-194808" algn="l" defTabSz="1038977" rtl="0" eaLnBrk="1" latinLnBrk="0" hangingPunct="1">
              <a:lnSpc>
                <a:spcPct val="105000"/>
              </a:lnSpc>
              <a:spcBef>
                <a:spcPts val="227"/>
              </a:spcBef>
              <a:buClr>
                <a:schemeClr val="tx2"/>
              </a:buClr>
              <a:buSzPct val="100000"/>
              <a:buFont typeface="Symbol" panose="05050102010706020507" pitchFamily="18" charset="2"/>
              <a:buChar char="-"/>
              <a:defRPr sz="1333" kern="1200">
                <a:solidFill>
                  <a:schemeClr val="tx1"/>
                </a:solidFill>
                <a:latin typeface="+mn-lt"/>
                <a:ea typeface="+mn-ea"/>
                <a:cs typeface="+mn-cs"/>
              </a:defRPr>
            </a:lvl4pPr>
            <a:lvl5pPr marL="975845" indent="-194808" algn="l" defTabSz="1038977" rtl="0" eaLnBrk="1" latinLnBrk="0" hangingPunct="1">
              <a:lnSpc>
                <a:spcPct val="105000"/>
              </a:lnSpc>
              <a:spcBef>
                <a:spcPts val="227"/>
              </a:spcBef>
              <a:buClr>
                <a:schemeClr val="tx2"/>
              </a:buClr>
              <a:buSzPct val="60000"/>
              <a:buFont typeface="Arial" panose="020B0604020202020204" pitchFamily="34" charset="0"/>
              <a:buChar char="•"/>
              <a:defRPr sz="1333" kern="1200">
                <a:solidFill>
                  <a:schemeClr val="tx1"/>
                </a:solidFill>
                <a:latin typeface="+mn-lt"/>
                <a:ea typeface="+mn-ea"/>
                <a:cs typeface="+mn-cs"/>
              </a:defRPr>
            </a:lvl5pPr>
            <a:lvl6pPr marL="2857185" indent="-259744" algn="l" defTabSz="1038977" rtl="0" eaLnBrk="1" latinLnBrk="0" hangingPunct="1">
              <a:spcBef>
                <a:spcPct val="20000"/>
              </a:spcBef>
              <a:buFont typeface="Arial" panose="020B0604020202020204" pitchFamily="34" charset="0"/>
              <a:buChar char="•"/>
              <a:defRPr sz="2267" kern="1200">
                <a:solidFill>
                  <a:schemeClr val="tx1"/>
                </a:solidFill>
                <a:latin typeface="+mn-lt"/>
                <a:ea typeface="+mn-ea"/>
                <a:cs typeface="+mn-cs"/>
              </a:defRPr>
            </a:lvl6pPr>
            <a:lvl7pPr marL="3376673" indent="-259744" algn="l" defTabSz="1038977" rtl="0" eaLnBrk="1" latinLnBrk="0" hangingPunct="1">
              <a:spcBef>
                <a:spcPct val="20000"/>
              </a:spcBef>
              <a:buFont typeface="Arial" panose="020B0604020202020204" pitchFamily="34" charset="0"/>
              <a:buChar char="•"/>
              <a:defRPr sz="2267" kern="1200">
                <a:solidFill>
                  <a:schemeClr val="tx1"/>
                </a:solidFill>
                <a:latin typeface="+mn-lt"/>
                <a:ea typeface="+mn-ea"/>
                <a:cs typeface="+mn-cs"/>
              </a:defRPr>
            </a:lvl7pPr>
            <a:lvl8pPr marL="3896161" indent="-259744" algn="l" defTabSz="1038977" rtl="0" eaLnBrk="1" latinLnBrk="0" hangingPunct="1">
              <a:spcBef>
                <a:spcPct val="20000"/>
              </a:spcBef>
              <a:buFont typeface="Arial" panose="020B0604020202020204" pitchFamily="34" charset="0"/>
              <a:buChar char="•"/>
              <a:defRPr sz="2267" kern="1200">
                <a:solidFill>
                  <a:schemeClr val="tx1"/>
                </a:solidFill>
                <a:latin typeface="+mn-lt"/>
                <a:ea typeface="+mn-ea"/>
                <a:cs typeface="+mn-cs"/>
              </a:defRPr>
            </a:lvl8pPr>
            <a:lvl9pPr marL="4415650" indent="-259744" algn="l" defTabSz="1038977" rtl="0" eaLnBrk="1" latinLnBrk="0" hangingPunct="1">
              <a:spcBef>
                <a:spcPct val="20000"/>
              </a:spcBef>
              <a:buFont typeface="Arial" panose="020B0604020202020204" pitchFamily="34" charset="0"/>
              <a:buChar char="•"/>
              <a:defRPr sz="2267" kern="1200">
                <a:solidFill>
                  <a:schemeClr val="tx1"/>
                </a:solidFill>
                <a:latin typeface="+mn-lt"/>
                <a:ea typeface="+mn-ea"/>
                <a:cs typeface="+mn-cs"/>
              </a:defRPr>
            </a:lvl9pPr>
          </a:lstStyle>
          <a:p>
            <a:pPr>
              <a:lnSpc>
                <a:spcPct val="100000"/>
              </a:lnSpc>
              <a:buClr>
                <a:srgbClr val="74A5D3"/>
              </a:buClr>
            </a:pPr>
            <a:r>
              <a:rPr lang="en-GB" sz="1600" dirty="0">
                <a:solidFill>
                  <a:sysClr val="windowText" lastClr="000000"/>
                </a:solidFill>
                <a:latin typeface="Arial"/>
              </a:rPr>
              <a:t>Modernize existing 10 </a:t>
            </a:r>
            <a:r>
              <a:rPr lang="en-GB" sz="1600" dirty="0" err="1">
                <a:solidFill>
                  <a:sysClr val="windowText" lastClr="000000"/>
                </a:solidFill>
                <a:latin typeface="Arial"/>
              </a:rPr>
              <a:t>yr</a:t>
            </a:r>
            <a:r>
              <a:rPr lang="en-GB" sz="1600" dirty="0">
                <a:solidFill>
                  <a:sysClr val="windowText" lastClr="000000"/>
                </a:solidFill>
                <a:latin typeface="Arial"/>
              </a:rPr>
              <a:t> old, </a:t>
            </a:r>
            <a:r>
              <a:rPr lang="en-US" sz="1600" dirty="0"/>
              <a:t>highly transactional, operations platform for trading and risk reporting</a:t>
            </a:r>
          </a:p>
          <a:p>
            <a:pPr>
              <a:lnSpc>
                <a:spcPct val="100000"/>
              </a:lnSpc>
              <a:buClr>
                <a:srgbClr val="74A5D3"/>
              </a:buClr>
            </a:pPr>
            <a:r>
              <a:rPr lang="en-GB" sz="1600" dirty="0">
                <a:solidFill>
                  <a:sysClr val="windowText" lastClr="000000"/>
                </a:solidFill>
                <a:latin typeface="Arial"/>
              </a:rPr>
              <a:t>Requirements: Support mobile apps, rolling upgrades, easier secrets management &amp; rotation, polyglot languages, improve diagnostics/telemetry</a:t>
            </a:r>
          </a:p>
          <a:p>
            <a:pPr>
              <a:lnSpc>
                <a:spcPct val="100000"/>
              </a:lnSpc>
              <a:buClr>
                <a:srgbClr val="74A5D3"/>
              </a:buClr>
            </a:pPr>
            <a:r>
              <a:rPr lang="en-GB" sz="1600" dirty="0">
                <a:solidFill>
                  <a:sysClr val="windowText" lastClr="000000"/>
                </a:solidFill>
                <a:latin typeface="Arial"/>
              </a:rPr>
              <a:t> Run on VMs using cloud native technologies</a:t>
            </a:r>
          </a:p>
          <a:p>
            <a:pPr>
              <a:lnSpc>
                <a:spcPct val="100000"/>
              </a:lnSpc>
              <a:buClr>
                <a:srgbClr val="74A5D3"/>
              </a:buClr>
            </a:pPr>
            <a:r>
              <a:rPr lang="en-GB" sz="1600" dirty="0">
                <a:solidFill>
                  <a:sysClr val="windowText" lastClr="000000"/>
                </a:solidFill>
                <a:latin typeface="Arial"/>
              </a:rPr>
              <a:t>Incremental evolution strategy using Dapr, with minimal code changes</a:t>
            </a:r>
          </a:p>
          <a:p>
            <a:pPr marL="196612" marR="0" lvl="0" indent="-196612" algn="l" defTabSz="1038977" rtl="0" eaLnBrk="1" fontAlgn="auto" latinLnBrk="0" hangingPunct="1">
              <a:lnSpc>
                <a:spcPct val="100000"/>
              </a:lnSpc>
              <a:spcBef>
                <a:spcPts val="1819"/>
              </a:spcBef>
              <a:spcAft>
                <a:spcPts val="0"/>
              </a:spcAft>
              <a:buClr>
                <a:srgbClr val="74A5D3"/>
              </a:buClr>
              <a:buSzPct val="125000"/>
              <a:buFont typeface="Wingdings" panose="05000000000000000000" pitchFamily="2" charset="2"/>
              <a:buChar char="§"/>
              <a:tabLst/>
              <a:defRPr/>
            </a:pPr>
            <a:r>
              <a:rPr kumimoji="0" lang="en-GB" sz="1600" b="0" i="0" u="none" strike="noStrike" kern="1200" cap="none" spc="0" normalizeH="0" baseline="0" noProof="0" dirty="0">
                <a:ln>
                  <a:noFill/>
                </a:ln>
                <a:solidFill>
                  <a:sysClr val="windowText" lastClr="000000"/>
                </a:solidFill>
                <a:effectLst/>
                <a:uLnTx/>
                <a:uFillTx/>
                <a:latin typeface="Arial"/>
                <a:ea typeface="+mn-ea"/>
                <a:cs typeface="+mn-cs"/>
              </a:rPr>
              <a:t>Central API Gateway for Apps supports Windows Auth/</a:t>
            </a:r>
            <a:r>
              <a:rPr kumimoji="0" lang="en-GB" sz="1600" b="0" i="0" u="none" strike="noStrike" kern="1200" cap="none" spc="0" normalizeH="0" baseline="0" noProof="0" dirty="0" err="1">
                <a:ln>
                  <a:noFill/>
                </a:ln>
                <a:solidFill>
                  <a:sysClr val="windowText" lastClr="000000"/>
                </a:solidFill>
                <a:effectLst/>
                <a:uLnTx/>
                <a:uFillTx/>
                <a:latin typeface="Arial"/>
                <a:ea typeface="+mn-ea"/>
                <a:cs typeface="+mn-cs"/>
              </a:rPr>
              <a:t>Oauth</a:t>
            </a:r>
            <a:r>
              <a:rPr kumimoji="0" lang="en-GB" sz="1600" b="0" i="0" u="none" strike="noStrike" kern="1200" cap="none" spc="0" normalizeH="0" noProof="0" dirty="0">
                <a:ln>
                  <a:noFill/>
                </a:ln>
                <a:solidFill>
                  <a:sysClr val="windowText" lastClr="000000"/>
                </a:solidFill>
                <a:effectLst/>
                <a:uLnTx/>
                <a:uFillTx/>
                <a:latin typeface="Arial"/>
                <a:ea typeface="+mn-ea"/>
                <a:cs typeface="+mn-cs"/>
              </a:rPr>
              <a:t> </a:t>
            </a:r>
            <a:r>
              <a:rPr kumimoji="0" lang="en-GB" sz="1600" b="0" strike="noStrike" kern="1200" cap="none" spc="0" normalizeH="0" baseline="0" noProof="0" dirty="0">
                <a:ln>
                  <a:noFill/>
                </a:ln>
                <a:solidFill>
                  <a:sysClr val="windowText" lastClr="000000"/>
                </a:solidFill>
                <a:effectLst/>
                <a:uLnTx/>
                <a:uFillTx/>
                <a:latin typeface="Arial"/>
                <a:ea typeface="+mn-ea"/>
                <a:cs typeface="+mn-cs"/>
              </a:rPr>
              <a:t>with</a:t>
            </a:r>
            <a:r>
              <a:rPr kumimoji="0" lang="en-GB" sz="1600" b="0" i="0" u="none" strike="noStrike" kern="1200" cap="none" spc="0" normalizeH="0" baseline="0" noProof="0" dirty="0">
                <a:ln>
                  <a:noFill/>
                </a:ln>
                <a:solidFill>
                  <a:sysClr val="windowText" lastClr="000000"/>
                </a:solidFill>
                <a:effectLst/>
                <a:uLnTx/>
                <a:uFillTx/>
                <a:latin typeface="Arial"/>
                <a:ea typeface="+mn-ea"/>
                <a:cs typeface="+mn-cs"/>
              </a:rPr>
              <a:t> service discovery</a:t>
            </a:r>
          </a:p>
          <a:p>
            <a:pPr marL="196612" marR="0" lvl="0" indent="-196612" algn="l" defTabSz="1038977" rtl="0" eaLnBrk="1" fontAlgn="auto" latinLnBrk="0" hangingPunct="1">
              <a:lnSpc>
                <a:spcPct val="100000"/>
              </a:lnSpc>
              <a:spcBef>
                <a:spcPts val="1819"/>
              </a:spcBef>
              <a:spcAft>
                <a:spcPts val="0"/>
              </a:spcAft>
              <a:buClr>
                <a:srgbClr val="74A5D3"/>
              </a:buClr>
              <a:buSzPct val="125000"/>
              <a:buFont typeface="Wingdings" panose="05000000000000000000" pitchFamily="2" charset="2"/>
              <a:buChar char="§"/>
              <a:tabLst/>
              <a:defRPr/>
            </a:pPr>
            <a:r>
              <a:rPr kumimoji="0" lang="en-GB" sz="1600" b="0" i="0" u="none" strike="noStrike" kern="1200" cap="none" spc="0" normalizeH="0" baseline="0" noProof="0" dirty="0">
                <a:ln>
                  <a:noFill/>
                </a:ln>
                <a:solidFill>
                  <a:sysClr val="windowText" lastClr="000000"/>
                </a:solidFill>
                <a:effectLst/>
                <a:uLnTx/>
                <a:uFillTx/>
                <a:latin typeface="Arial"/>
                <a:ea typeface="+mn-ea"/>
                <a:cs typeface="+mn-cs"/>
              </a:rPr>
              <a:t>Dapr deployed in self-hosted</a:t>
            </a:r>
            <a:r>
              <a:rPr kumimoji="0" lang="en-GB" sz="1600" b="0" i="0" u="none" strike="noStrike" kern="1200" cap="none" spc="0" normalizeH="0" noProof="0" dirty="0">
                <a:ln>
                  <a:noFill/>
                </a:ln>
                <a:solidFill>
                  <a:sysClr val="windowText" lastClr="000000"/>
                </a:solidFill>
                <a:effectLst/>
                <a:uLnTx/>
                <a:uFillTx/>
                <a:latin typeface="Arial"/>
                <a:ea typeface="+mn-ea"/>
                <a:cs typeface="+mn-cs"/>
              </a:rPr>
              <a:t> VM</a:t>
            </a:r>
            <a:r>
              <a:rPr kumimoji="0" lang="en-GB" sz="1600" b="0" i="0" u="none" strike="noStrike" kern="1200" cap="none" spc="0" normalizeH="0" baseline="0" noProof="0" dirty="0">
                <a:ln>
                  <a:noFill/>
                </a:ln>
                <a:solidFill>
                  <a:sysClr val="windowText" lastClr="000000"/>
                </a:solidFill>
                <a:effectLst/>
                <a:uLnTx/>
                <a:uFillTx/>
                <a:latin typeface="Arial"/>
                <a:ea typeface="+mn-ea"/>
                <a:cs typeface="+mn-cs"/>
              </a:rPr>
              <a:t> mode giving </a:t>
            </a:r>
            <a:r>
              <a:rPr kumimoji="0" lang="en-GB" sz="1600" b="0" i="1" u="none" strike="noStrike" kern="1200" cap="none" spc="0" normalizeH="0" baseline="0" noProof="0" dirty="0">
                <a:ln>
                  <a:noFill/>
                </a:ln>
                <a:solidFill>
                  <a:sysClr val="windowText" lastClr="000000"/>
                </a:solidFill>
                <a:effectLst/>
                <a:uLnTx/>
                <a:uFillTx/>
                <a:latin typeface="Arial"/>
                <a:ea typeface="+mn-ea"/>
                <a:cs typeface="+mn-cs"/>
              </a:rPr>
              <a:t>every</a:t>
            </a:r>
            <a:r>
              <a:rPr kumimoji="0" lang="en-GB" sz="1600" b="0" i="0" u="none" strike="noStrike" kern="1200" cap="none" spc="0" normalizeH="0" baseline="0" noProof="0" dirty="0">
                <a:ln>
                  <a:noFill/>
                </a:ln>
                <a:solidFill>
                  <a:sysClr val="windowText" lastClr="000000"/>
                </a:solidFill>
                <a:effectLst/>
                <a:uLnTx/>
                <a:uFillTx/>
                <a:latin typeface="Arial"/>
                <a:ea typeface="+mn-ea"/>
                <a:cs typeface="+mn-cs"/>
              </a:rPr>
              <a:t> service the following features:</a:t>
            </a:r>
          </a:p>
          <a:p>
            <a:pPr lvl="1">
              <a:lnSpc>
                <a:spcPct val="100000"/>
              </a:lnSpc>
              <a:buClr>
                <a:srgbClr val="74A5D3"/>
              </a:buClr>
            </a:pPr>
            <a:r>
              <a:rPr kumimoji="0" lang="en-GB" sz="800" b="0" i="0" u="none" strike="noStrike" kern="1200" cap="none" spc="0" normalizeH="0" baseline="0" noProof="0" dirty="0">
                <a:ln>
                  <a:noFill/>
                </a:ln>
                <a:solidFill>
                  <a:sysClr val="windowText" lastClr="000000"/>
                </a:solidFill>
                <a:effectLst/>
                <a:uLnTx/>
                <a:uFillTx/>
                <a:latin typeface="Arial"/>
              </a:rPr>
              <a:t>Service discovery,</a:t>
            </a:r>
            <a:r>
              <a:rPr kumimoji="0" lang="en-GB" sz="800" b="0" i="0" u="none" strike="noStrike" kern="1200" cap="none" spc="0" normalizeH="0" noProof="0" dirty="0">
                <a:ln>
                  <a:noFill/>
                </a:ln>
                <a:solidFill>
                  <a:sysClr val="windowText" lastClr="000000"/>
                </a:solidFill>
                <a:effectLst/>
                <a:uLnTx/>
                <a:uFillTx/>
                <a:latin typeface="Arial"/>
              </a:rPr>
              <a:t> </a:t>
            </a:r>
            <a:r>
              <a:rPr kumimoji="0" lang="en-GB" sz="800" b="0" i="0" u="none" strike="noStrike" kern="1200" cap="none" spc="0" normalizeH="0" baseline="0" noProof="0" dirty="0">
                <a:ln>
                  <a:noFill/>
                </a:ln>
                <a:solidFill>
                  <a:sysClr val="windowText" lastClr="000000"/>
                </a:solidFill>
                <a:effectLst/>
                <a:uLnTx/>
                <a:uFillTx/>
                <a:latin typeface="Arial"/>
              </a:rPr>
              <a:t>invocation</a:t>
            </a:r>
            <a:r>
              <a:rPr lang="en-GB" sz="800" dirty="0">
                <a:solidFill>
                  <a:sysClr val="windowText" lastClr="000000"/>
                </a:solidFill>
                <a:latin typeface="Arial"/>
              </a:rPr>
              <a:t> and i</a:t>
            </a:r>
            <a:r>
              <a:rPr kumimoji="0" lang="en-GB" sz="800" b="0" i="0" u="none" strike="noStrike" kern="1200" cap="none" spc="0" normalizeH="0" baseline="0" noProof="0" dirty="0" err="1">
                <a:ln>
                  <a:noFill/>
                </a:ln>
                <a:solidFill>
                  <a:sysClr val="windowText" lastClr="000000"/>
                </a:solidFill>
                <a:effectLst/>
                <a:uLnTx/>
                <a:uFillTx/>
                <a:latin typeface="Arial"/>
              </a:rPr>
              <a:t>dentity</a:t>
            </a:r>
            <a:r>
              <a:rPr kumimoji="0" lang="en-GB" sz="800" b="0" i="0" u="none" strike="noStrike" kern="1200" cap="none" spc="0" normalizeH="0" baseline="0" noProof="0" dirty="0">
                <a:ln>
                  <a:noFill/>
                </a:ln>
                <a:solidFill>
                  <a:sysClr val="windowText" lastClr="000000"/>
                </a:solidFill>
                <a:effectLst/>
                <a:uLnTx/>
                <a:uFillTx/>
                <a:latin typeface="Arial"/>
              </a:rPr>
              <a:t> propagation using JWT </a:t>
            </a:r>
            <a:r>
              <a:rPr lang="en-GB" sz="800" dirty="0">
                <a:solidFill>
                  <a:sysClr val="windowText" lastClr="000000"/>
                </a:solidFill>
                <a:latin typeface="Arial"/>
              </a:rPr>
              <a:t>Bearer Token. Eliminates Load Balancer for services</a:t>
            </a:r>
            <a:endParaRPr kumimoji="0" lang="en-GB" sz="800" b="0" i="0" u="none" strike="noStrike" kern="1200" cap="none" spc="0" normalizeH="0" baseline="0" noProof="0" dirty="0">
              <a:ln>
                <a:noFill/>
              </a:ln>
              <a:solidFill>
                <a:sysClr val="windowText" lastClr="000000"/>
              </a:solidFill>
              <a:effectLst/>
              <a:uLnTx/>
              <a:uFillTx/>
              <a:latin typeface="Arial"/>
            </a:endParaRPr>
          </a:p>
          <a:p>
            <a:pPr marL="389616" marR="0" lvl="1" indent="-193005" algn="l" defTabSz="1038977" rtl="0" eaLnBrk="1" fontAlgn="auto" latinLnBrk="0" hangingPunct="1">
              <a:lnSpc>
                <a:spcPct val="100000"/>
              </a:lnSpc>
              <a:spcBef>
                <a:spcPts val="681"/>
              </a:spcBef>
              <a:spcAft>
                <a:spcPts val="0"/>
              </a:spcAft>
              <a:buClr>
                <a:srgbClr val="74A5D3"/>
              </a:buClr>
              <a:buSzPct val="100000"/>
              <a:buFont typeface="Franklin Gothic Book" panose="020B0503020102020204" pitchFamily="34" charset="0"/>
              <a:buChar char="─"/>
              <a:tabLst/>
              <a:defRPr/>
            </a:pPr>
            <a:r>
              <a:rPr kumimoji="0" lang="en-GB" sz="800" b="0" i="0" u="none" strike="noStrike" kern="1200" cap="none" spc="0" normalizeH="0" baseline="0" noProof="0" dirty="0">
                <a:ln>
                  <a:noFill/>
                </a:ln>
                <a:solidFill>
                  <a:sysClr val="windowText" lastClr="000000"/>
                </a:solidFill>
                <a:effectLst/>
                <a:uLnTx/>
                <a:uFillTx/>
                <a:latin typeface="Arial"/>
              </a:rPr>
              <a:t>Secure encrypted traffic over </a:t>
            </a:r>
            <a:r>
              <a:rPr kumimoji="0" lang="en-GB" sz="800" b="0" i="0" u="none" strike="noStrike" kern="1200" cap="none" spc="0" normalizeH="0" baseline="0" noProof="0" dirty="0" err="1">
                <a:ln>
                  <a:noFill/>
                </a:ln>
                <a:solidFill>
                  <a:sysClr val="windowText" lastClr="000000"/>
                </a:solidFill>
                <a:effectLst/>
                <a:uLnTx/>
                <a:uFillTx/>
                <a:latin typeface="Arial"/>
              </a:rPr>
              <a:t>mTLS</a:t>
            </a:r>
            <a:r>
              <a:rPr kumimoji="0" lang="en-GB" sz="800" b="0" i="0" u="none" strike="noStrike" kern="1200" cap="none" spc="0" normalizeH="0" baseline="0" noProof="0" dirty="0">
                <a:ln>
                  <a:noFill/>
                </a:ln>
                <a:solidFill>
                  <a:sysClr val="windowText" lastClr="000000"/>
                </a:solidFill>
                <a:effectLst/>
                <a:uLnTx/>
                <a:uFillTx/>
                <a:latin typeface="Arial"/>
              </a:rPr>
              <a:t> with automatic certificate rotation</a:t>
            </a:r>
          </a:p>
          <a:p>
            <a:pPr marL="389616" marR="0" lvl="1" indent="-193005" algn="l" defTabSz="1038977" rtl="0" eaLnBrk="1" fontAlgn="auto" latinLnBrk="0" hangingPunct="1">
              <a:lnSpc>
                <a:spcPct val="100000"/>
              </a:lnSpc>
              <a:spcBef>
                <a:spcPts val="681"/>
              </a:spcBef>
              <a:spcAft>
                <a:spcPts val="0"/>
              </a:spcAft>
              <a:buClr>
                <a:srgbClr val="74A5D3"/>
              </a:buClr>
              <a:buSzPct val="100000"/>
              <a:buFont typeface="Franklin Gothic Book" panose="020B0503020102020204" pitchFamily="34" charset="0"/>
              <a:buChar char="─"/>
              <a:tabLst/>
              <a:defRPr/>
            </a:pPr>
            <a:r>
              <a:rPr kumimoji="0" lang="en-GB" sz="800" b="0" i="0" u="none" strike="noStrike" kern="1200" cap="none" spc="0" normalizeH="0" baseline="0" noProof="0" dirty="0">
                <a:ln>
                  <a:noFill/>
                </a:ln>
                <a:solidFill>
                  <a:sysClr val="windowText" lastClr="000000"/>
                </a:solidFill>
                <a:effectLst/>
                <a:uLnTx/>
                <a:uFillTx/>
                <a:latin typeface="Arial"/>
              </a:rPr>
              <a:t>Secret Store access (Vault)</a:t>
            </a:r>
          </a:p>
          <a:p>
            <a:pPr marL="389616" marR="0" lvl="1" indent="-193005" algn="l" defTabSz="1038977" rtl="0" eaLnBrk="1" fontAlgn="auto" latinLnBrk="0" hangingPunct="1">
              <a:lnSpc>
                <a:spcPct val="100000"/>
              </a:lnSpc>
              <a:spcBef>
                <a:spcPts val="681"/>
              </a:spcBef>
              <a:spcAft>
                <a:spcPts val="0"/>
              </a:spcAft>
              <a:buClr>
                <a:srgbClr val="74A5D3"/>
              </a:buClr>
              <a:buSzPct val="100000"/>
              <a:buFont typeface="Franklin Gothic Book" panose="020B0503020102020204" pitchFamily="34" charset="0"/>
              <a:buChar char="─"/>
              <a:tabLst/>
              <a:defRPr/>
            </a:pPr>
            <a:r>
              <a:rPr kumimoji="0" lang="en-GB" sz="800" b="0" i="0" u="none" strike="noStrike" kern="1200" cap="none" spc="0" normalizeH="0" baseline="0" noProof="0" dirty="0">
                <a:ln>
                  <a:noFill/>
                </a:ln>
                <a:solidFill>
                  <a:sysClr val="windowText" lastClr="000000"/>
                </a:solidFill>
                <a:effectLst/>
                <a:uLnTx/>
                <a:uFillTx/>
                <a:latin typeface="Arial"/>
              </a:rPr>
              <a:t>Distributed Telemetry (</a:t>
            </a:r>
            <a:r>
              <a:rPr kumimoji="0" lang="en-GB" sz="800" b="0" i="0" u="none" strike="noStrike" kern="1200" cap="none" spc="0" normalizeH="0" baseline="0" noProof="0" dirty="0" err="1">
                <a:ln>
                  <a:noFill/>
                </a:ln>
                <a:solidFill>
                  <a:sysClr val="windowText" lastClr="000000"/>
                </a:solidFill>
                <a:effectLst/>
                <a:uLnTx/>
                <a:uFillTx/>
                <a:latin typeface="Arial"/>
              </a:rPr>
              <a:t>OpenTelemetry</a:t>
            </a:r>
            <a:r>
              <a:rPr kumimoji="0" lang="en-GB" sz="800" b="0" i="0" u="none" strike="noStrike" kern="1200" cap="none" spc="0" normalizeH="0" baseline="0" noProof="0" dirty="0">
                <a:ln>
                  <a:noFill/>
                </a:ln>
                <a:solidFill>
                  <a:sysClr val="windowText" lastClr="000000"/>
                </a:solidFill>
                <a:effectLst/>
                <a:uLnTx/>
                <a:uFillTx/>
                <a:latin typeface="Arial"/>
              </a:rPr>
              <a:t>, </a:t>
            </a:r>
            <a:r>
              <a:rPr kumimoji="0" lang="en-GB" sz="800" b="0" i="0" u="none" strike="noStrike" kern="1200" cap="none" spc="0" normalizeH="0" baseline="0" noProof="0" dirty="0" err="1">
                <a:ln>
                  <a:noFill/>
                </a:ln>
                <a:solidFill>
                  <a:sysClr val="windowText" lastClr="000000"/>
                </a:solidFill>
                <a:effectLst/>
                <a:uLnTx/>
                <a:uFillTx/>
                <a:latin typeface="Arial"/>
              </a:rPr>
              <a:t>Zipkin</a:t>
            </a:r>
            <a:r>
              <a:rPr kumimoji="0" lang="en-GB" sz="800" b="0" i="0" u="none" strike="noStrike" kern="1200" cap="none" spc="0" normalizeH="0" baseline="0" noProof="0" dirty="0">
                <a:ln>
                  <a:noFill/>
                </a:ln>
                <a:solidFill>
                  <a:sysClr val="windowText" lastClr="000000"/>
                </a:solidFill>
                <a:effectLst/>
                <a:uLnTx/>
                <a:uFillTx/>
                <a:latin typeface="Arial"/>
              </a:rPr>
              <a:t>)</a:t>
            </a:r>
            <a:r>
              <a:rPr kumimoji="0" lang="en-GB" sz="800" b="0" i="0" u="none" strike="noStrike" kern="1200" cap="none" spc="0" normalizeH="0" noProof="0" dirty="0">
                <a:ln>
                  <a:noFill/>
                </a:ln>
                <a:solidFill>
                  <a:sysClr val="windowText" lastClr="000000"/>
                </a:solidFill>
                <a:effectLst/>
                <a:uLnTx/>
                <a:uFillTx/>
                <a:latin typeface="Arial"/>
              </a:rPr>
              <a:t> with </a:t>
            </a:r>
            <a:r>
              <a:rPr kumimoji="0" lang="en-GB" sz="800" b="0" i="0" u="none" strike="noStrike" kern="1200" cap="none" spc="0" normalizeH="0" baseline="0" noProof="0" dirty="0">
                <a:ln>
                  <a:noFill/>
                </a:ln>
                <a:solidFill>
                  <a:sysClr val="windowText" lastClr="000000"/>
                </a:solidFill>
                <a:effectLst/>
                <a:uLnTx/>
                <a:uFillTx/>
                <a:latin typeface="Arial"/>
              </a:rPr>
              <a:t>Metrics (Prometheus, Grafana)</a:t>
            </a:r>
          </a:p>
          <a:p>
            <a:pPr marL="389616" marR="0" lvl="1" indent="-193005" algn="l" defTabSz="1038977" rtl="0" eaLnBrk="1" fontAlgn="auto" latinLnBrk="0" hangingPunct="1">
              <a:lnSpc>
                <a:spcPct val="100000"/>
              </a:lnSpc>
              <a:spcBef>
                <a:spcPts val="681"/>
              </a:spcBef>
              <a:spcAft>
                <a:spcPts val="0"/>
              </a:spcAft>
              <a:buClr>
                <a:srgbClr val="74A5D3"/>
              </a:buClr>
              <a:buSzPct val="100000"/>
              <a:buFont typeface="Franklin Gothic Book" panose="020B0503020102020204" pitchFamily="34" charset="0"/>
              <a:buChar char="─"/>
              <a:tabLst/>
              <a:defRPr/>
            </a:pPr>
            <a:r>
              <a:rPr kumimoji="0" lang="en-GB" sz="800" b="0" i="0" u="none" strike="noStrike" kern="1200" cap="none" spc="0" normalizeH="0" baseline="0" noProof="0" dirty="0">
                <a:ln>
                  <a:noFill/>
                </a:ln>
                <a:solidFill>
                  <a:sysClr val="windowText" lastClr="000000"/>
                </a:solidFill>
                <a:effectLst/>
                <a:uLnTx/>
                <a:uFillTx/>
                <a:latin typeface="Arial"/>
              </a:rPr>
              <a:t>Actor Platform for Python, Java, C#</a:t>
            </a:r>
          </a:p>
        </p:txBody>
      </p:sp>
      <p:grpSp>
        <p:nvGrpSpPr>
          <p:cNvPr id="335" name="Group 334">
            <a:extLst>
              <a:ext uri="{FF2B5EF4-FFF2-40B4-BE49-F238E27FC236}">
                <a16:creationId xmlns:a16="http://schemas.microsoft.com/office/drawing/2014/main" id="{EB6F158D-695E-44E1-B1CC-C5A32F4FC146}"/>
              </a:ext>
            </a:extLst>
          </p:cNvPr>
          <p:cNvGrpSpPr/>
          <p:nvPr/>
        </p:nvGrpSpPr>
        <p:grpSpPr>
          <a:xfrm>
            <a:off x="5635531" y="1042100"/>
            <a:ext cx="6401835" cy="5272416"/>
            <a:chOff x="149131" y="902497"/>
            <a:chExt cx="6401835" cy="5272416"/>
          </a:xfrm>
        </p:grpSpPr>
        <p:sp>
          <p:nvSpPr>
            <p:cNvPr id="169" name="Rectangle 168">
              <a:extLst>
                <a:ext uri="{FF2B5EF4-FFF2-40B4-BE49-F238E27FC236}">
                  <a16:creationId xmlns:a16="http://schemas.microsoft.com/office/drawing/2014/main" id="{195C63EA-AE9E-47FD-B62E-3588D0DB5D0D}"/>
                </a:ext>
              </a:extLst>
            </p:cNvPr>
            <p:cNvSpPr/>
            <p:nvPr/>
          </p:nvSpPr>
          <p:spPr>
            <a:xfrm>
              <a:off x="180039" y="902497"/>
              <a:ext cx="6370927" cy="1060052"/>
            </a:xfrm>
            <a:prstGeom prst="rect">
              <a:avLst/>
            </a:prstGeom>
            <a:solidFill>
              <a:sysClr val="window" lastClr="FFFFFF">
                <a:lumMod val="75000"/>
              </a:sysClr>
            </a:solidFill>
            <a:ln w="25400" cap="flat" cmpd="sng" algn="ctr">
              <a:noFill/>
              <a:prstDash val="solid"/>
            </a:ln>
            <a:effectLst/>
          </p:spPr>
          <p:txBody>
            <a:bodyPr rtlCol="0" anchor="ctr"/>
            <a:lstStyle/>
            <a:p>
              <a:pPr marL="0" marR="0" lvl="0" indent="0" algn="ctr" defTabSz="1038977" eaLnBrk="1" fontAlgn="auto" latinLnBrk="0" hangingPunct="1">
                <a:lnSpc>
                  <a:spcPct val="100000"/>
                </a:lnSpc>
                <a:spcBef>
                  <a:spcPts val="0"/>
                </a:spcBef>
                <a:spcAft>
                  <a:spcPts val="0"/>
                </a:spcAft>
                <a:buClrTx/>
                <a:buSzTx/>
                <a:buFontTx/>
                <a:buNone/>
                <a:tabLst/>
                <a:defRPr/>
              </a:pPr>
              <a:endParaRPr kumimoji="0" lang="en-GB" sz="2000" b="0" i="0" u="none" strike="noStrike" kern="0" cap="none" spc="0" normalizeH="0" baseline="0" noProof="0">
                <a:ln>
                  <a:noFill/>
                </a:ln>
                <a:solidFill>
                  <a:prstClr val="white"/>
                </a:solidFill>
                <a:effectLst/>
                <a:uLnTx/>
                <a:uFillTx/>
                <a:latin typeface="Arial"/>
                <a:ea typeface="+mn-ea"/>
                <a:cs typeface="+mn-cs"/>
              </a:endParaRPr>
            </a:p>
          </p:txBody>
        </p:sp>
        <p:sp>
          <p:nvSpPr>
            <p:cNvPr id="170" name="Rectangle 169">
              <a:extLst>
                <a:ext uri="{FF2B5EF4-FFF2-40B4-BE49-F238E27FC236}">
                  <a16:creationId xmlns:a16="http://schemas.microsoft.com/office/drawing/2014/main" id="{345DD362-A631-4BB4-ACE4-51D5D88068BA}"/>
                </a:ext>
              </a:extLst>
            </p:cNvPr>
            <p:cNvSpPr/>
            <p:nvPr/>
          </p:nvSpPr>
          <p:spPr>
            <a:xfrm>
              <a:off x="149131" y="3084648"/>
              <a:ext cx="6401835" cy="3090265"/>
            </a:xfrm>
            <a:prstGeom prst="rect">
              <a:avLst/>
            </a:prstGeom>
            <a:solidFill>
              <a:sysClr val="window" lastClr="FFFFFF">
                <a:lumMod val="75000"/>
              </a:sysClr>
            </a:solidFill>
            <a:ln w="25400" cap="flat" cmpd="sng" algn="ctr">
              <a:noFill/>
              <a:prstDash val="solid"/>
            </a:ln>
            <a:effectLst/>
          </p:spPr>
          <p:txBody>
            <a:bodyPr rtlCol="0" anchor="ctr"/>
            <a:lstStyle/>
            <a:p>
              <a:pPr marL="0" marR="0" lvl="0" indent="0" algn="ctr" defTabSz="1038977" eaLnBrk="1" fontAlgn="auto" latinLnBrk="0" hangingPunct="1">
                <a:lnSpc>
                  <a:spcPct val="100000"/>
                </a:lnSpc>
                <a:spcBef>
                  <a:spcPts val="0"/>
                </a:spcBef>
                <a:spcAft>
                  <a:spcPts val="0"/>
                </a:spcAft>
                <a:buClrTx/>
                <a:buSzTx/>
                <a:buFontTx/>
                <a:buNone/>
                <a:tabLst/>
                <a:defRPr/>
              </a:pPr>
              <a:endParaRPr kumimoji="0" lang="en-GB" sz="2000" b="0" i="0" u="none" strike="noStrike" kern="0" cap="none" spc="0" normalizeH="0" baseline="0" noProof="0" dirty="0">
                <a:ln>
                  <a:noFill/>
                </a:ln>
                <a:solidFill>
                  <a:prstClr val="white"/>
                </a:solidFill>
                <a:effectLst/>
                <a:uLnTx/>
                <a:uFillTx/>
                <a:latin typeface="Arial"/>
                <a:ea typeface="+mn-ea"/>
                <a:cs typeface="+mn-cs"/>
              </a:endParaRPr>
            </a:p>
          </p:txBody>
        </p:sp>
        <p:cxnSp>
          <p:nvCxnSpPr>
            <p:cNvPr id="171" name="Straight Arrow Connector 170">
              <a:extLst>
                <a:ext uri="{FF2B5EF4-FFF2-40B4-BE49-F238E27FC236}">
                  <a16:creationId xmlns:a16="http://schemas.microsoft.com/office/drawing/2014/main" id="{F3045D08-284E-4162-84C0-6FD0A5A3159E}"/>
                </a:ext>
              </a:extLst>
            </p:cNvPr>
            <p:cNvCxnSpPr>
              <a:cxnSpLocks/>
            </p:cNvCxnSpPr>
            <p:nvPr/>
          </p:nvCxnSpPr>
          <p:spPr>
            <a:xfrm>
              <a:off x="2951596" y="1962549"/>
              <a:ext cx="0" cy="399652"/>
            </a:xfrm>
            <a:prstGeom prst="straightConnector1">
              <a:avLst/>
            </a:prstGeom>
            <a:noFill/>
            <a:ln w="9525" cap="flat" cmpd="sng" algn="ctr">
              <a:solidFill>
                <a:srgbClr val="003E6B">
                  <a:shade val="95000"/>
                  <a:satMod val="105000"/>
                </a:srgbClr>
              </a:solidFill>
              <a:prstDash val="solid"/>
              <a:headEnd type="triangle" w="med" len="med"/>
              <a:tailEnd type="triangle" w="med" len="med"/>
            </a:ln>
            <a:effectLst/>
          </p:spPr>
        </p:cxnSp>
        <p:sp>
          <p:nvSpPr>
            <p:cNvPr id="172" name="TextBox 171">
              <a:extLst>
                <a:ext uri="{FF2B5EF4-FFF2-40B4-BE49-F238E27FC236}">
                  <a16:creationId xmlns:a16="http://schemas.microsoft.com/office/drawing/2014/main" id="{0051931B-1C8F-4185-94F1-5C3A4258603A}"/>
                </a:ext>
              </a:extLst>
            </p:cNvPr>
            <p:cNvSpPr txBox="1"/>
            <p:nvPr/>
          </p:nvSpPr>
          <p:spPr>
            <a:xfrm>
              <a:off x="2886806" y="2069300"/>
              <a:ext cx="834877" cy="194990"/>
            </a:xfrm>
            <a:prstGeom prst="rect">
              <a:avLst/>
            </a:prstGeom>
            <a:noFill/>
          </p:spPr>
          <p:txBody>
            <a:bodyPr wrap="square" rtlCol="0">
              <a:spAutoFit/>
            </a:bodyPr>
            <a:lstStyle/>
            <a:p>
              <a:pPr defTabSz="1038977"/>
              <a:r>
                <a:rPr lang="en-GB" sz="667" dirty="0">
                  <a:solidFill>
                    <a:prstClr val="black"/>
                  </a:solidFill>
                  <a:latin typeface="Arial"/>
                </a:rPr>
                <a:t>Windows Auth</a:t>
              </a:r>
            </a:p>
          </p:txBody>
        </p:sp>
        <p:grpSp>
          <p:nvGrpSpPr>
            <p:cNvPr id="173" name="Group 172">
              <a:extLst>
                <a:ext uri="{FF2B5EF4-FFF2-40B4-BE49-F238E27FC236}">
                  <a16:creationId xmlns:a16="http://schemas.microsoft.com/office/drawing/2014/main" id="{4D0B6E66-3E4C-4952-8F5C-2FC58F7A4A38}"/>
                </a:ext>
              </a:extLst>
            </p:cNvPr>
            <p:cNvGrpSpPr/>
            <p:nvPr/>
          </p:nvGrpSpPr>
          <p:grpSpPr>
            <a:xfrm>
              <a:off x="3558314" y="1044867"/>
              <a:ext cx="875937" cy="574191"/>
              <a:chOff x="4110557" y="1127735"/>
              <a:chExt cx="656953" cy="430643"/>
            </a:xfrm>
          </p:grpSpPr>
          <p:sp>
            <p:nvSpPr>
              <p:cNvPr id="174" name="Rectangle 173">
                <a:extLst>
                  <a:ext uri="{FF2B5EF4-FFF2-40B4-BE49-F238E27FC236}">
                    <a16:creationId xmlns:a16="http://schemas.microsoft.com/office/drawing/2014/main" id="{6FFC8153-A449-4F98-8206-158E349ADBAD}"/>
                  </a:ext>
                </a:extLst>
              </p:cNvPr>
              <p:cNvSpPr/>
              <p:nvPr/>
            </p:nvSpPr>
            <p:spPr>
              <a:xfrm>
                <a:off x="4110557" y="1127735"/>
                <a:ext cx="656953" cy="430643"/>
              </a:xfrm>
              <a:prstGeom prst="rect">
                <a:avLst/>
              </a:prstGeom>
              <a:solidFill>
                <a:sysClr val="windowText" lastClr="000000"/>
              </a:solidFill>
              <a:ln w="6350" cap="flat" cmpd="sng" algn="ctr">
                <a:solidFill>
                  <a:srgbClr val="89AD82">
                    <a:shade val="50000"/>
                  </a:srgbClr>
                </a:solidFill>
                <a:prstDash val="solid"/>
              </a:ln>
              <a:effectLst/>
            </p:spPr>
            <p:txBody>
              <a:bodyPr rtlCol="0" anchor="t"/>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prstClr val="white"/>
                    </a:solidFill>
                    <a:effectLst/>
                    <a:uLnTx/>
                    <a:uFillTx/>
                    <a:latin typeface="Arial"/>
                    <a:ea typeface="+mn-ea"/>
                    <a:cs typeface="+mn-cs"/>
                  </a:rPr>
                  <a:t>App</a:t>
                </a:r>
                <a:endParaRPr kumimoji="0" lang="en-GB" sz="1067" b="1" i="0" u="none" strike="noStrike" kern="0" cap="none" spc="0" normalizeH="0" baseline="0" noProof="0" dirty="0">
                  <a:ln>
                    <a:noFill/>
                  </a:ln>
                  <a:solidFill>
                    <a:prstClr val="white"/>
                  </a:solidFill>
                  <a:effectLst/>
                  <a:uLnTx/>
                  <a:uFillTx/>
                  <a:latin typeface="Arial"/>
                  <a:ea typeface="+mn-ea"/>
                  <a:cs typeface="+mn-cs"/>
                </a:endParaRPr>
              </a:p>
            </p:txBody>
          </p:sp>
          <p:sp>
            <p:nvSpPr>
              <p:cNvPr id="175" name="TextBox 174">
                <a:extLst>
                  <a:ext uri="{FF2B5EF4-FFF2-40B4-BE49-F238E27FC236}">
                    <a16:creationId xmlns:a16="http://schemas.microsoft.com/office/drawing/2014/main" id="{207225C1-1754-4DB7-B413-D438BE9DD9A4}"/>
                  </a:ext>
                </a:extLst>
              </p:cNvPr>
              <p:cNvSpPr txBox="1"/>
              <p:nvPr/>
            </p:nvSpPr>
            <p:spPr>
              <a:xfrm>
                <a:off x="4194008" y="1337588"/>
                <a:ext cx="490050" cy="130757"/>
              </a:xfrm>
              <a:prstGeom prst="rect">
                <a:avLst/>
              </a:prstGeom>
              <a:solidFill>
                <a:srgbClr val="DAA82A">
                  <a:lumMod val="75000"/>
                </a:srgbClr>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Python</a:t>
                </a:r>
                <a:endParaRPr kumimoji="0" lang="en-GB" sz="667" b="0" i="0" u="none" strike="noStrike" kern="0" cap="none" spc="0" normalizeH="0" baseline="0" noProof="0" dirty="0">
                  <a:ln>
                    <a:noFill/>
                  </a:ln>
                  <a:solidFill>
                    <a:prstClr val="white"/>
                  </a:solidFill>
                  <a:effectLst/>
                  <a:uLnTx/>
                  <a:uFillTx/>
                  <a:latin typeface="Arial"/>
                  <a:ea typeface="+mn-ea"/>
                  <a:cs typeface="Calibri" panose="020F0502020204030204" pitchFamily="34" charset="0"/>
                </a:endParaRPr>
              </a:p>
            </p:txBody>
          </p:sp>
          <p:pic>
            <p:nvPicPr>
              <p:cNvPr id="176" name="Picture 4" descr="Free download Linux logo | Linux, Vector logo, Logos">
                <a:extLst>
                  <a:ext uri="{FF2B5EF4-FFF2-40B4-BE49-F238E27FC236}">
                    <a16:creationId xmlns:a16="http://schemas.microsoft.com/office/drawing/2014/main" id="{3A4EA3D8-92C7-421D-8339-A1797487BA6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45097" y="1136671"/>
                <a:ext cx="118527" cy="118527"/>
              </a:xfrm>
              <a:prstGeom prst="rect">
                <a:avLst/>
              </a:prstGeom>
              <a:noFill/>
              <a:extLst>
                <a:ext uri="{909E8E84-426E-40DD-AFC4-6F175D3DCCD1}">
                  <a14:hiddenFill xmlns:a14="http://schemas.microsoft.com/office/drawing/2010/main">
                    <a:solidFill>
                      <a:srgbClr val="FFFFFF"/>
                    </a:solidFill>
                  </a14:hiddenFill>
                </a:ext>
              </a:extLst>
            </p:spPr>
          </p:pic>
          <p:pic>
            <p:nvPicPr>
              <p:cNvPr id="177" name="Picture 12">
                <a:extLst>
                  <a:ext uri="{FF2B5EF4-FFF2-40B4-BE49-F238E27FC236}">
                    <a16:creationId xmlns:a16="http://schemas.microsoft.com/office/drawing/2014/main" id="{E1227F8F-2F38-479A-B2E4-583BA35AA6D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24882" y="1141727"/>
                <a:ext cx="118527" cy="11852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78" name="Group 177">
              <a:extLst>
                <a:ext uri="{FF2B5EF4-FFF2-40B4-BE49-F238E27FC236}">
                  <a16:creationId xmlns:a16="http://schemas.microsoft.com/office/drawing/2014/main" id="{E4D8D6BB-81D5-4CEF-BAE0-C5B4F9BB8AE2}"/>
                </a:ext>
              </a:extLst>
            </p:cNvPr>
            <p:cNvGrpSpPr/>
            <p:nvPr/>
          </p:nvGrpSpPr>
          <p:grpSpPr>
            <a:xfrm>
              <a:off x="1371448" y="3327683"/>
              <a:ext cx="875937" cy="1145688"/>
              <a:chOff x="2483056" y="2966028"/>
              <a:chExt cx="656953" cy="859266"/>
            </a:xfrm>
          </p:grpSpPr>
          <p:grpSp>
            <p:nvGrpSpPr>
              <p:cNvPr id="179" name="Group 178">
                <a:extLst>
                  <a:ext uri="{FF2B5EF4-FFF2-40B4-BE49-F238E27FC236}">
                    <a16:creationId xmlns:a16="http://schemas.microsoft.com/office/drawing/2014/main" id="{4FBADD93-4080-4BD3-9FE2-A2493AA55740}"/>
                  </a:ext>
                </a:extLst>
              </p:cNvPr>
              <p:cNvGrpSpPr/>
              <p:nvPr/>
            </p:nvGrpSpPr>
            <p:grpSpPr>
              <a:xfrm>
                <a:off x="2483056" y="2966028"/>
                <a:ext cx="656953" cy="859266"/>
                <a:chOff x="3208613" y="2337245"/>
                <a:chExt cx="656953" cy="835065"/>
              </a:xfrm>
            </p:grpSpPr>
            <p:sp>
              <p:nvSpPr>
                <p:cNvPr id="182" name="Rectangle 181">
                  <a:extLst>
                    <a:ext uri="{FF2B5EF4-FFF2-40B4-BE49-F238E27FC236}">
                      <a16:creationId xmlns:a16="http://schemas.microsoft.com/office/drawing/2014/main" id="{784045F1-8258-410A-8103-BDE4DEA3F0E1}"/>
                    </a:ext>
                  </a:extLst>
                </p:cNvPr>
                <p:cNvSpPr/>
                <p:nvPr/>
              </p:nvSpPr>
              <p:spPr>
                <a:xfrm>
                  <a:off x="3208613" y="2337245"/>
                  <a:ext cx="656953" cy="835065"/>
                </a:xfrm>
                <a:prstGeom prst="rect">
                  <a:avLst/>
                </a:prstGeom>
                <a:solidFill>
                  <a:srgbClr val="003E6B"/>
                </a:solidFill>
                <a:ln w="6350" cap="flat" cmpd="sng" algn="ctr">
                  <a:solidFill>
                    <a:srgbClr val="89AD82">
                      <a:shade val="50000"/>
                    </a:srgbClr>
                  </a:solidFill>
                  <a:prstDash val="solid"/>
                </a:ln>
                <a:effectLst/>
              </p:spPr>
              <p:txBody>
                <a:bodyPr rtlCol="0" anchor="t"/>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prstClr val="white"/>
                      </a:solidFill>
                      <a:effectLst/>
                      <a:uLnTx/>
                      <a:uFillTx/>
                      <a:latin typeface="Arial"/>
                      <a:ea typeface="+mn-ea"/>
                      <a:cs typeface="+mn-cs"/>
                    </a:rPr>
                    <a:t>Service</a:t>
                  </a:r>
                  <a:endParaRPr kumimoji="0" lang="en-GB" sz="1067" b="1" i="0" u="none" strike="noStrike" kern="0" cap="none" spc="0" normalizeH="0" baseline="0" noProof="0" dirty="0">
                    <a:ln>
                      <a:noFill/>
                    </a:ln>
                    <a:solidFill>
                      <a:prstClr val="white"/>
                    </a:solidFill>
                    <a:effectLst/>
                    <a:uLnTx/>
                    <a:uFillTx/>
                    <a:latin typeface="Arial"/>
                    <a:ea typeface="+mn-ea"/>
                    <a:cs typeface="+mn-cs"/>
                  </a:endParaRPr>
                </a:p>
              </p:txBody>
            </p:sp>
            <p:sp>
              <p:nvSpPr>
                <p:cNvPr id="183" name="TextBox 182">
                  <a:extLst>
                    <a:ext uri="{FF2B5EF4-FFF2-40B4-BE49-F238E27FC236}">
                      <a16:creationId xmlns:a16="http://schemas.microsoft.com/office/drawing/2014/main" id="{C93E8813-700D-4F56-BCD6-6E2AF22C671E}"/>
                    </a:ext>
                  </a:extLst>
                </p:cNvPr>
                <p:cNvSpPr txBox="1"/>
                <p:nvPr/>
              </p:nvSpPr>
              <p:spPr>
                <a:xfrm>
                  <a:off x="3286965" y="2522555"/>
                  <a:ext cx="490050" cy="127075"/>
                </a:xfrm>
                <a:prstGeom prst="rect">
                  <a:avLst/>
                </a:prstGeom>
                <a:solidFill>
                  <a:srgbClr val="DAA82A">
                    <a:lumMod val="75000"/>
                  </a:srgbClr>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.NET F 4.0</a:t>
                  </a:r>
                  <a:endParaRPr kumimoji="0" lang="en-GB" sz="800" b="0" i="0" u="none" strike="noStrike" kern="0" cap="none" spc="0" normalizeH="0" baseline="0" noProof="0" dirty="0">
                    <a:ln>
                      <a:noFill/>
                    </a:ln>
                    <a:solidFill>
                      <a:prstClr val="white"/>
                    </a:solidFill>
                    <a:effectLst/>
                    <a:uLnTx/>
                    <a:uFillTx/>
                    <a:latin typeface="Arial"/>
                    <a:ea typeface="+mn-ea"/>
                    <a:cs typeface="Calibri" panose="020F0502020204030204" pitchFamily="34" charset="0"/>
                  </a:endParaRPr>
                </a:p>
              </p:txBody>
            </p:sp>
            <p:sp>
              <p:nvSpPr>
                <p:cNvPr id="184" name="TextBox 183">
                  <a:extLst>
                    <a:ext uri="{FF2B5EF4-FFF2-40B4-BE49-F238E27FC236}">
                      <a16:creationId xmlns:a16="http://schemas.microsoft.com/office/drawing/2014/main" id="{1FD050E1-4751-49C8-ACDC-753F2ADBCEA7}"/>
                    </a:ext>
                  </a:extLst>
                </p:cNvPr>
                <p:cNvSpPr txBox="1"/>
                <p:nvPr/>
              </p:nvSpPr>
              <p:spPr>
                <a:xfrm>
                  <a:off x="3282770" y="2714510"/>
                  <a:ext cx="490051" cy="186849"/>
                </a:xfrm>
                <a:prstGeom prst="rect">
                  <a:avLst/>
                </a:prstGeom>
                <a:solidFill>
                  <a:srgbClr val="AA1E4C">
                    <a:lumMod val="75000"/>
                  </a:srgbClr>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WCF</a:t>
                  </a:r>
                  <a:b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b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TCP, XML</a:t>
                  </a:r>
                  <a:endParaRPr kumimoji="0" lang="en-GB" sz="667" b="0" i="0" u="none" strike="noStrike" kern="0" cap="none" spc="0" normalizeH="0" baseline="0" noProof="0" dirty="0">
                    <a:ln>
                      <a:noFill/>
                    </a:ln>
                    <a:solidFill>
                      <a:prstClr val="white"/>
                    </a:solidFill>
                    <a:effectLst/>
                    <a:uLnTx/>
                    <a:uFillTx/>
                    <a:latin typeface="Arial"/>
                    <a:ea typeface="+mn-ea"/>
                    <a:cs typeface="Calibri" panose="020F0502020204030204" pitchFamily="34" charset="0"/>
                  </a:endParaRPr>
                </a:p>
              </p:txBody>
            </p:sp>
            <p:sp>
              <p:nvSpPr>
                <p:cNvPr id="185" name="TextBox 184">
                  <a:extLst>
                    <a:ext uri="{FF2B5EF4-FFF2-40B4-BE49-F238E27FC236}">
                      <a16:creationId xmlns:a16="http://schemas.microsoft.com/office/drawing/2014/main" id="{B53B31A8-2B78-4F7B-8765-D0D189F28100}"/>
                    </a:ext>
                  </a:extLst>
                </p:cNvPr>
                <p:cNvSpPr txBox="1"/>
                <p:nvPr/>
              </p:nvSpPr>
              <p:spPr>
                <a:xfrm>
                  <a:off x="3283367" y="2970690"/>
                  <a:ext cx="490052" cy="127075"/>
                </a:xfrm>
                <a:prstGeom prst="rect">
                  <a:avLst/>
                </a:prstGeom>
                <a:solidFill>
                  <a:srgbClr val="89AD82">
                    <a:lumMod val="75000"/>
                  </a:srgbClr>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Win Svc</a:t>
                  </a:r>
                  <a:endParaRPr kumimoji="0" lang="en-GB" sz="667" b="0" i="0" u="none" strike="noStrike" kern="0" cap="none" spc="0" normalizeH="0" baseline="0" noProof="0" dirty="0">
                    <a:ln>
                      <a:noFill/>
                    </a:ln>
                    <a:solidFill>
                      <a:prstClr val="white"/>
                    </a:solidFill>
                    <a:effectLst/>
                    <a:uLnTx/>
                    <a:uFillTx/>
                    <a:latin typeface="Arial"/>
                    <a:ea typeface="+mn-ea"/>
                    <a:cs typeface="Calibri" panose="020F0502020204030204" pitchFamily="34" charset="0"/>
                  </a:endParaRPr>
                </a:p>
              </p:txBody>
            </p:sp>
          </p:grpSp>
          <p:pic>
            <p:nvPicPr>
              <p:cNvPr id="180" name="Picture 179">
                <a:extLst>
                  <a:ext uri="{FF2B5EF4-FFF2-40B4-BE49-F238E27FC236}">
                    <a16:creationId xmlns:a16="http://schemas.microsoft.com/office/drawing/2014/main" id="{4C56EB82-CF91-4BEF-94EC-5F37539EEA4B}"/>
                  </a:ext>
                </a:extLst>
              </p:cNvPr>
              <p:cNvPicPr>
                <a:picLocks noChangeAspect="1"/>
              </p:cNvPicPr>
              <p:nvPr/>
            </p:nvPicPr>
            <p:blipFill>
              <a:blip r:embed="rId5"/>
              <a:stretch>
                <a:fillRect/>
              </a:stretch>
            </p:blipFill>
            <p:spPr>
              <a:xfrm>
                <a:off x="3017819" y="2979158"/>
                <a:ext cx="114765" cy="107083"/>
              </a:xfrm>
              <a:prstGeom prst="rect">
                <a:avLst/>
              </a:prstGeom>
            </p:spPr>
          </p:pic>
          <p:pic>
            <p:nvPicPr>
              <p:cNvPr id="181" name="Picture 180">
                <a:extLst>
                  <a:ext uri="{FF2B5EF4-FFF2-40B4-BE49-F238E27FC236}">
                    <a16:creationId xmlns:a16="http://schemas.microsoft.com/office/drawing/2014/main" id="{692941FA-490C-4105-BB62-07FA0A04829C}"/>
                  </a:ext>
                </a:extLst>
              </p:cNvPr>
              <p:cNvPicPr>
                <a:picLocks noChangeAspect="1"/>
              </p:cNvPicPr>
              <p:nvPr/>
            </p:nvPicPr>
            <p:blipFill>
              <a:blip r:embed="rId6"/>
              <a:stretch>
                <a:fillRect/>
              </a:stretch>
            </p:blipFill>
            <p:spPr>
              <a:xfrm>
                <a:off x="2494378" y="2977282"/>
                <a:ext cx="104067" cy="107083"/>
              </a:xfrm>
              <a:prstGeom prst="rect">
                <a:avLst/>
              </a:prstGeom>
            </p:spPr>
          </p:pic>
        </p:grpSp>
        <p:grpSp>
          <p:nvGrpSpPr>
            <p:cNvPr id="186" name="Group 185">
              <a:extLst>
                <a:ext uri="{FF2B5EF4-FFF2-40B4-BE49-F238E27FC236}">
                  <a16:creationId xmlns:a16="http://schemas.microsoft.com/office/drawing/2014/main" id="{C95D722C-DFE9-4941-A3EE-625738945E43}"/>
                </a:ext>
              </a:extLst>
            </p:cNvPr>
            <p:cNvGrpSpPr/>
            <p:nvPr/>
          </p:nvGrpSpPr>
          <p:grpSpPr>
            <a:xfrm>
              <a:off x="321440" y="3331378"/>
              <a:ext cx="875937" cy="1145687"/>
              <a:chOff x="1695550" y="2968799"/>
              <a:chExt cx="656953" cy="859265"/>
            </a:xfrm>
          </p:grpSpPr>
          <p:grpSp>
            <p:nvGrpSpPr>
              <p:cNvPr id="187" name="Group 186">
                <a:extLst>
                  <a:ext uri="{FF2B5EF4-FFF2-40B4-BE49-F238E27FC236}">
                    <a16:creationId xmlns:a16="http://schemas.microsoft.com/office/drawing/2014/main" id="{FE5E1809-1C89-4CED-B81A-BE1DAE7D63A2}"/>
                  </a:ext>
                </a:extLst>
              </p:cNvPr>
              <p:cNvGrpSpPr/>
              <p:nvPr/>
            </p:nvGrpSpPr>
            <p:grpSpPr>
              <a:xfrm>
                <a:off x="1695550" y="2968799"/>
                <a:ext cx="656953" cy="859265"/>
                <a:chOff x="3208613" y="2339536"/>
                <a:chExt cx="656953" cy="835063"/>
              </a:xfrm>
            </p:grpSpPr>
            <p:sp>
              <p:nvSpPr>
                <p:cNvPr id="190" name="Rectangle 189">
                  <a:extLst>
                    <a:ext uri="{FF2B5EF4-FFF2-40B4-BE49-F238E27FC236}">
                      <a16:creationId xmlns:a16="http://schemas.microsoft.com/office/drawing/2014/main" id="{8004C771-6009-483A-B854-3420E1CC1CF6}"/>
                    </a:ext>
                  </a:extLst>
                </p:cNvPr>
                <p:cNvSpPr/>
                <p:nvPr/>
              </p:nvSpPr>
              <p:spPr>
                <a:xfrm>
                  <a:off x="3208613" y="2339536"/>
                  <a:ext cx="656953" cy="835063"/>
                </a:xfrm>
                <a:prstGeom prst="rect">
                  <a:avLst/>
                </a:prstGeom>
                <a:solidFill>
                  <a:srgbClr val="003E6B"/>
                </a:solidFill>
                <a:ln w="6350" cap="flat" cmpd="sng" algn="ctr">
                  <a:solidFill>
                    <a:srgbClr val="89AD82">
                      <a:shade val="50000"/>
                    </a:srgbClr>
                  </a:solidFill>
                  <a:prstDash val="solid"/>
                </a:ln>
                <a:effectLst/>
              </p:spPr>
              <p:txBody>
                <a:bodyPr rtlCol="0" anchor="t"/>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prstClr val="white"/>
                      </a:solidFill>
                      <a:effectLst/>
                      <a:uLnTx/>
                      <a:uFillTx/>
                      <a:latin typeface="Arial"/>
                      <a:ea typeface="+mn-ea"/>
                      <a:cs typeface="+mn-cs"/>
                    </a:rPr>
                    <a:t>Service</a:t>
                  </a:r>
                  <a:endParaRPr kumimoji="0" lang="en-GB" sz="933" b="1" i="0" u="none" strike="noStrike" kern="0" cap="none" spc="0" normalizeH="0" baseline="0" noProof="0" dirty="0">
                    <a:ln>
                      <a:noFill/>
                    </a:ln>
                    <a:solidFill>
                      <a:prstClr val="white"/>
                    </a:solidFill>
                    <a:effectLst/>
                    <a:uLnTx/>
                    <a:uFillTx/>
                    <a:latin typeface="Arial"/>
                    <a:ea typeface="+mn-ea"/>
                    <a:cs typeface="+mn-cs"/>
                  </a:endParaRPr>
                </a:p>
              </p:txBody>
            </p:sp>
            <p:sp>
              <p:nvSpPr>
                <p:cNvPr id="191" name="TextBox 190">
                  <a:extLst>
                    <a:ext uri="{FF2B5EF4-FFF2-40B4-BE49-F238E27FC236}">
                      <a16:creationId xmlns:a16="http://schemas.microsoft.com/office/drawing/2014/main" id="{BC25E28D-DAB6-4B57-84B7-E2528B6C219E}"/>
                    </a:ext>
                  </a:extLst>
                </p:cNvPr>
                <p:cNvSpPr txBox="1"/>
                <p:nvPr/>
              </p:nvSpPr>
              <p:spPr>
                <a:xfrm>
                  <a:off x="3286965" y="2522555"/>
                  <a:ext cx="490050" cy="127074"/>
                </a:xfrm>
                <a:prstGeom prst="rect">
                  <a:avLst/>
                </a:prstGeom>
                <a:solidFill>
                  <a:srgbClr val="DAA82A">
                    <a:lumMod val="75000"/>
                  </a:srgbClr>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.NET F 3.5</a:t>
                  </a:r>
                  <a:endParaRPr kumimoji="0" lang="en-GB" sz="667" b="0" i="0" u="none" strike="noStrike" kern="0" cap="none" spc="0" normalizeH="0" baseline="0" noProof="0" dirty="0">
                    <a:ln>
                      <a:noFill/>
                    </a:ln>
                    <a:solidFill>
                      <a:prstClr val="white"/>
                    </a:solidFill>
                    <a:effectLst/>
                    <a:uLnTx/>
                    <a:uFillTx/>
                    <a:latin typeface="Arial"/>
                    <a:ea typeface="+mn-ea"/>
                    <a:cs typeface="Calibri" panose="020F0502020204030204" pitchFamily="34" charset="0"/>
                  </a:endParaRPr>
                </a:p>
              </p:txBody>
            </p:sp>
            <p:sp>
              <p:nvSpPr>
                <p:cNvPr id="192" name="TextBox 191">
                  <a:extLst>
                    <a:ext uri="{FF2B5EF4-FFF2-40B4-BE49-F238E27FC236}">
                      <a16:creationId xmlns:a16="http://schemas.microsoft.com/office/drawing/2014/main" id="{2F0CF026-B3FC-43E8-B284-3D2FF9AEA321}"/>
                    </a:ext>
                  </a:extLst>
                </p:cNvPr>
                <p:cNvSpPr txBox="1"/>
                <p:nvPr/>
              </p:nvSpPr>
              <p:spPr>
                <a:xfrm>
                  <a:off x="3286964" y="2714111"/>
                  <a:ext cx="490051" cy="186849"/>
                </a:xfrm>
                <a:prstGeom prst="rect">
                  <a:avLst/>
                </a:prstGeom>
                <a:solidFill>
                  <a:srgbClr val="AA1E4C">
                    <a:lumMod val="75000"/>
                  </a:srgbClr>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WCF</a:t>
                  </a:r>
                  <a:b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b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TCP, XML</a:t>
                  </a:r>
                </a:p>
              </p:txBody>
            </p:sp>
            <p:sp>
              <p:nvSpPr>
                <p:cNvPr id="193" name="TextBox 192">
                  <a:extLst>
                    <a:ext uri="{FF2B5EF4-FFF2-40B4-BE49-F238E27FC236}">
                      <a16:creationId xmlns:a16="http://schemas.microsoft.com/office/drawing/2014/main" id="{90FB5764-073F-477E-AC75-13380A03E5AF}"/>
                    </a:ext>
                  </a:extLst>
                </p:cNvPr>
                <p:cNvSpPr txBox="1"/>
                <p:nvPr/>
              </p:nvSpPr>
              <p:spPr>
                <a:xfrm>
                  <a:off x="3292029" y="2964519"/>
                  <a:ext cx="490052" cy="127074"/>
                </a:xfrm>
                <a:prstGeom prst="rect">
                  <a:avLst/>
                </a:prstGeom>
                <a:solidFill>
                  <a:srgbClr val="89AD82">
                    <a:lumMod val="75000"/>
                  </a:srgbClr>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Win Svc</a:t>
                  </a:r>
                </a:p>
              </p:txBody>
            </p:sp>
          </p:grpSp>
          <p:pic>
            <p:nvPicPr>
              <p:cNvPr id="188" name="Picture 187">
                <a:extLst>
                  <a:ext uri="{FF2B5EF4-FFF2-40B4-BE49-F238E27FC236}">
                    <a16:creationId xmlns:a16="http://schemas.microsoft.com/office/drawing/2014/main" id="{9FFC4083-8A88-43AC-B555-36958DC7E09E}"/>
                  </a:ext>
                </a:extLst>
              </p:cNvPr>
              <p:cNvPicPr>
                <a:picLocks noChangeAspect="1"/>
              </p:cNvPicPr>
              <p:nvPr/>
            </p:nvPicPr>
            <p:blipFill>
              <a:blip r:embed="rId5"/>
              <a:stretch>
                <a:fillRect/>
              </a:stretch>
            </p:blipFill>
            <p:spPr>
              <a:xfrm>
                <a:off x="2228888" y="2980702"/>
                <a:ext cx="114765" cy="107083"/>
              </a:xfrm>
              <a:prstGeom prst="rect">
                <a:avLst/>
              </a:prstGeom>
            </p:spPr>
          </p:pic>
          <p:pic>
            <p:nvPicPr>
              <p:cNvPr id="189" name="Picture 188">
                <a:extLst>
                  <a:ext uri="{FF2B5EF4-FFF2-40B4-BE49-F238E27FC236}">
                    <a16:creationId xmlns:a16="http://schemas.microsoft.com/office/drawing/2014/main" id="{2881673C-32C5-473C-B0BC-145876A2F0C5}"/>
                  </a:ext>
                </a:extLst>
              </p:cNvPr>
              <p:cNvPicPr>
                <a:picLocks noChangeAspect="1"/>
              </p:cNvPicPr>
              <p:nvPr/>
            </p:nvPicPr>
            <p:blipFill>
              <a:blip r:embed="rId6"/>
              <a:stretch>
                <a:fillRect/>
              </a:stretch>
            </p:blipFill>
            <p:spPr>
              <a:xfrm>
                <a:off x="1707242" y="2978176"/>
                <a:ext cx="104067" cy="107083"/>
              </a:xfrm>
              <a:prstGeom prst="rect">
                <a:avLst/>
              </a:prstGeom>
            </p:spPr>
          </p:pic>
        </p:grpSp>
        <p:grpSp>
          <p:nvGrpSpPr>
            <p:cNvPr id="194" name="Group 193">
              <a:extLst>
                <a:ext uri="{FF2B5EF4-FFF2-40B4-BE49-F238E27FC236}">
                  <a16:creationId xmlns:a16="http://schemas.microsoft.com/office/drawing/2014/main" id="{A88C0732-E531-45F3-934C-90BC0A5AF377}"/>
                </a:ext>
              </a:extLst>
            </p:cNvPr>
            <p:cNvGrpSpPr/>
            <p:nvPr/>
          </p:nvGrpSpPr>
          <p:grpSpPr>
            <a:xfrm>
              <a:off x="309386" y="1024665"/>
              <a:ext cx="883373" cy="857195"/>
              <a:chOff x="1689973" y="1094370"/>
              <a:chExt cx="662530" cy="642896"/>
            </a:xfrm>
          </p:grpSpPr>
          <p:grpSp>
            <p:nvGrpSpPr>
              <p:cNvPr id="195" name="Group 194">
                <a:extLst>
                  <a:ext uri="{FF2B5EF4-FFF2-40B4-BE49-F238E27FC236}">
                    <a16:creationId xmlns:a16="http://schemas.microsoft.com/office/drawing/2014/main" id="{EE3BC92F-A9E2-46A7-BE01-C53E6E7AF35E}"/>
                  </a:ext>
                </a:extLst>
              </p:cNvPr>
              <p:cNvGrpSpPr/>
              <p:nvPr/>
            </p:nvGrpSpPr>
            <p:grpSpPr>
              <a:xfrm>
                <a:off x="1689973" y="1094370"/>
                <a:ext cx="662530" cy="642896"/>
                <a:chOff x="3208613" y="930828"/>
                <a:chExt cx="662530" cy="642896"/>
              </a:xfrm>
            </p:grpSpPr>
            <p:sp>
              <p:nvSpPr>
                <p:cNvPr id="198" name="Rectangle 197">
                  <a:extLst>
                    <a:ext uri="{FF2B5EF4-FFF2-40B4-BE49-F238E27FC236}">
                      <a16:creationId xmlns:a16="http://schemas.microsoft.com/office/drawing/2014/main" id="{6EEC9732-3F95-4A97-BFA3-0E968432942F}"/>
                    </a:ext>
                  </a:extLst>
                </p:cNvPr>
                <p:cNvSpPr/>
                <p:nvPr/>
              </p:nvSpPr>
              <p:spPr>
                <a:xfrm>
                  <a:off x="3208613" y="930828"/>
                  <a:ext cx="662530" cy="642896"/>
                </a:xfrm>
                <a:prstGeom prst="rect">
                  <a:avLst/>
                </a:prstGeom>
                <a:solidFill>
                  <a:srgbClr val="06667A"/>
                </a:solidFill>
                <a:ln w="25400" cap="flat" cmpd="sng" algn="ctr">
                  <a:noFill/>
                  <a:prstDash val="solid"/>
                </a:ln>
                <a:effectLst/>
              </p:spPr>
              <p:txBody>
                <a:bodyPr rtlCol="0" anchor="t"/>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prstClr val="white"/>
                      </a:solidFill>
                      <a:effectLst/>
                      <a:uLnTx/>
                      <a:uFillTx/>
                      <a:latin typeface="Arial"/>
                      <a:ea typeface="+mn-ea"/>
                      <a:cs typeface="+mn-cs"/>
                    </a:rPr>
                    <a:t>App</a:t>
                  </a:r>
                  <a:endParaRPr kumimoji="0" lang="en-GB" sz="1067" b="1" i="0" u="none" strike="noStrike" kern="0" cap="none" spc="0" normalizeH="0" baseline="0" noProof="0" dirty="0">
                    <a:ln>
                      <a:noFill/>
                    </a:ln>
                    <a:solidFill>
                      <a:prstClr val="white"/>
                    </a:solidFill>
                    <a:effectLst/>
                    <a:uLnTx/>
                    <a:uFillTx/>
                    <a:latin typeface="Arial"/>
                    <a:ea typeface="+mn-ea"/>
                    <a:cs typeface="+mn-cs"/>
                  </a:endParaRPr>
                </a:p>
              </p:txBody>
            </p:sp>
            <p:sp>
              <p:nvSpPr>
                <p:cNvPr id="199" name="TextBox 198">
                  <a:extLst>
                    <a:ext uri="{FF2B5EF4-FFF2-40B4-BE49-F238E27FC236}">
                      <a16:creationId xmlns:a16="http://schemas.microsoft.com/office/drawing/2014/main" id="{6FA695D3-C13B-443B-9926-37510175484F}"/>
                    </a:ext>
                  </a:extLst>
                </p:cNvPr>
                <p:cNvSpPr txBox="1"/>
                <p:nvPr/>
              </p:nvSpPr>
              <p:spPr>
                <a:xfrm>
                  <a:off x="3294853" y="1154167"/>
                  <a:ext cx="490050" cy="130757"/>
                </a:xfrm>
                <a:prstGeom prst="rect">
                  <a:avLst/>
                </a:prstGeom>
                <a:solidFill>
                  <a:srgbClr val="DAA82A">
                    <a:lumMod val="75000"/>
                  </a:srgbClr>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.NET F 3.5</a:t>
                  </a:r>
                </a:p>
              </p:txBody>
            </p:sp>
            <p:sp>
              <p:nvSpPr>
                <p:cNvPr id="200" name="TextBox 199">
                  <a:extLst>
                    <a:ext uri="{FF2B5EF4-FFF2-40B4-BE49-F238E27FC236}">
                      <a16:creationId xmlns:a16="http://schemas.microsoft.com/office/drawing/2014/main" id="{EEDE59CD-9FFB-4B8F-BF48-0D2714B6BF03}"/>
                    </a:ext>
                  </a:extLst>
                </p:cNvPr>
                <p:cNvSpPr txBox="1"/>
                <p:nvPr/>
              </p:nvSpPr>
              <p:spPr>
                <a:xfrm>
                  <a:off x="3294853" y="1370906"/>
                  <a:ext cx="490052" cy="130757"/>
                </a:xfrm>
                <a:prstGeom prst="rect">
                  <a:avLst/>
                </a:prstGeom>
                <a:solidFill>
                  <a:srgbClr val="89AD82">
                    <a:lumMod val="75000"/>
                  </a:srgbClr>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WPF</a:t>
                  </a:r>
                  <a:endParaRPr kumimoji="0" lang="en-GB" sz="667" b="0" i="0" u="none" strike="noStrike" kern="0" cap="none" spc="0" normalizeH="0" baseline="0" noProof="0" dirty="0">
                    <a:ln>
                      <a:noFill/>
                    </a:ln>
                    <a:solidFill>
                      <a:prstClr val="white"/>
                    </a:solidFill>
                    <a:effectLst/>
                    <a:uLnTx/>
                    <a:uFillTx/>
                    <a:latin typeface="Arial"/>
                    <a:ea typeface="+mn-ea"/>
                    <a:cs typeface="Calibri" panose="020F0502020204030204" pitchFamily="34" charset="0"/>
                  </a:endParaRPr>
                </a:p>
              </p:txBody>
            </p:sp>
          </p:grpSp>
          <p:pic>
            <p:nvPicPr>
              <p:cNvPr id="196" name="Picture 195">
                <a:extLst>
                  <a:ext uri="{FF2B5EF4-FFF2-40B4-BE49-F238E27FC236}">
                    <a16:creationId xmlns:a16="http://schemas.microsoft.com/office/drawing/2014/main" id="{9CC82FAA-39D8-4788-9BE4-FD4548F5D3D2}"/>
                  </a:ext>
                </a:extLst>
              </p:cNvPr>
              <p:cNvPicPr>
                <a:picLocks noChangeAspect="1"/>
              </p:cNvPicPr>
              <p:nvPr/>
            </p:nvPicPr>
            <p:blipFill>
              <a:blip r:embed="rId5"/>
              <a:stretch>
                <a:fillRect/>
              </a:stretch>
            </p:blipFill>
            <p:spPr>
              <a:xfrm>
                <a:off x="2225305" y="1108811"/>
                <a:ext cx="114765" cy="104067"/>
              </a:xfrm>
              <a:prstGeom prst="rect">
                <a:avLst/>
              </a:prstGeom>
            </p:spPr>
          </p:pic>
          <p:pic>
            <p:nvPicPr>
              <p:cNvPr id="197" name="Picture 196">
                <a:extLst>
                  <a:ext uri="{FF2B5EF4-FFF2-40B4-BE49-F238E27FC236}">
                    <a16:creationId xmlns:a16="http://schemas.microsoft.com/office/drawing/2014/main" id="{6B28ED21-26BA-49BC-8161-8D365CED10A7}"/>
                  </a:ext>
                </a:extLst>
              </p:cNvPr>
              <p:cNvPicPr>
                <a:picLocks noChangeAspect="1"/>
              </p:cNvPicPr>
              <p:nvPr/>
            </p:nvPicPr>
            <p:blipFill>
              <a:blip r:embed="rId6"/>
              <a:stretch>
                <a:fillRect/>
              </a:stretch>
            </p:blipFill>
            <p:spPr>
              <a:xfrm>
                <a:off x="1696903" y="1102563"/>
                <a:ext cx="104067" cy="104067"/>
              </a:xfrm>
              <a:prstGeom prst="rect">
                <a:avLst/>
              </a:prstGeom>
            </p:spPr>
          </p:pic>
        </p:grpSp>
        <p:grpSp>
          <p:nvGrpSpPr>
            <p:cNvPr id="201" name="Group 200">
              <a:extLst>
                <a:ext uri="{FF2B5EF4-FFF2-40B4-BE49-F238E27FC236}">
                  <a16:creationId xmlns:a16="http://schemas.microsoft.com/office/drawing/2014/main" id="{40088B80-D150-4658-825A-653509918D7B}"/>
                </a:ext>
              </a:extLst>
            </p:cNvPr>
            <p:cNvGrpSpPr/>
            <p:nvPr/>
          </p:nvGrpSpPr>
          <p:grpSpPr>
            <a:xfrm>
              <a:off x="2411576" y="3327681"/>
              <a:ext cx="875937" cy="1145688"/>
              <a:chOff x="3263152" y="2966027"/>
              <a:chExt cx="656953" cy="859266"/>
            </a:xfrm>
          </p:grpSpPr>
          <p:grpSp>
            <p:nvGrpSpPr>
              <p:cNvPr id="202" name="Group 201">
                <a:extLst>
                  <a:ext uri="{FF2B5EF4-FFF2-40B4-BE49-F238E27FC236}">
                    <a16:creationId xmlns:a16="http://schemas.microsoft.com/office/drawing/2014/main" id="{3186753D-4FFB-40CD-A2ED-30F6B637864C}"/>
                  </a:ext>
                </a:extLst>
              </p:cNvPr>
              <p:cNvGrpSpPr/>
              <p:nvPr/>
            </p:nvGrpSpPr>
            <p:grpSpPr>
              <a:xfrm>
                <a:off x="3263152" y="2966027"/>
                <a:ext cx="656953" cy="859266"/>
                <a:chOff x="3208613" y="2336843"/>
                <a:chExt cx="656953" cy="835065"/>
              </a:xfrm>
            </p:grpSpPr>
            <p:sp>
              <p:nvSpPr>
                <p:cNvPr id="205" name="Rectangle 204">
                  <a:extLst>
                    <a:ext uri="{FF2B5EF4-FFF2-40B4-BE49-F238E27FC236}">
                      <a16:creationId xmlns:a16="http://schemas.microsoft.com/office/drawing/2014/main" id="{F4A1B38F-BF20-4FC3-AD3C-BF2E2FAAE67C}"/>
                    </a:ext>
                  </a:extLst>
                </p:cNvPr>
                <p:cNvSpPr/>
                <p:nvPr/>
              </p:nvSpPr>
              <p:spPr>
                <a:xfrm>
                  <a:off x="3208613" y="2336843"/>
                  <a:ext cx="656953" cy="835065"/>
                </a:xfrm>
                <a:prstGeom prst="rect">
                  <a:avLst/>
                </a:prstGeom>
                <a:solidFill>
                  <a:srgbClr val="003E6B"/>
                </a:solidFill>
                <a:ln w="6350" cap="flat" cmpd="sng" algn="ctr">
                  <a:solidFill>
                    <a:srgbClr val="89AD82">
                      <a:shade val="50000"/>
                    </a:srgbClr>
                  </a:solidFill>
                  <a:prstDash val="solid"/>
                </a:ln>
                <a:effectLst/>
              </p:spPr>
              <p:txBody>
                <a:bodyPr rtlCol="0" anchor="t"/>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prstClr val="white"/>
                      </a:solidFill>
                      <a:effectLst/>
                      <a:uLnTx/>
                      <a:uFillTx/>
                      <a:latin typeface="Arial"/>
                      <a:ea typeface="+mn-ea"/>
                      <a:cs typeface="+mn-cs"/>
                    </a:rPr>
                    <a:t>Service</a:t>
                  </a:r>
                  <a:endParaRPr kumimoji="0" lang="en-GB" sz="933" b="1" i="0" u="none" strike="noStrike" kern="0" cap="none" spc="0" normalizeH="0" baseline="0" noProof="0" dirty="0">
                    <a:ln>
                      <a:noFill/>
                    </a:ln>
                    <a:solidFill>
                      <a:prstClr val="white"/>
                    </a:solidFill>
                    <a:effectLst/>
                    <a:uLnTx/>
                    <a:uFillTx/>
                    <a:latin typeface="Arial"/>
                    <a:ea typeface="+mn-ea"/>
                    <a:cs typeface="+mn-cs"/>
                  </a:endParaRPr>
                </a:p>
              </p:txBody>
            </p:sp>
            <p:sp>
              <p:nvSpPr>
                <p:cNvPr id="206" name="TextBox 205">
                  <a:extLst>
                    <a:ext uri="{FF2B5EF4-FFF2-40B4-BE49-F238E27FC236}">
                      <a16:creationId xmlns:a16="http://schemas.microsoft.com/office/drawing/2014/main" id="{13EDD4CD-CFF6-4776-8687-ADEC0E055EA6}"/>
                    </a:ext>
                  </a:extLst>
                </p:cNvPr>
                <p:cNvSpPr txBox="1"/>
                <p:nvPr/>
              </p:nvSpPr>
              <p:spPr>
                <a:xfrm>
                  <a:off x="3286965" y="2522555"/>
                  <a:ext cx="490050" cy="127075"/>
                </a:xfrm>
                <a:prstGeom prst="rect">
                  <a:avLst/>
                </a:prstGeom>
                <a:solidFill>
                  <a:srgbClr val="DAA82A">
                    <a:lumMod val="75000"/>
                  </a:srgbClr>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.NET F 4.8</a:t>
                  </a:r>
                  <a:endParaRPr kumimoji="0" lang="en-GB" sz="667" b="0" i="0" u="none" strike="noStrike" kern="0" cap="none" spc="0" normalizeH="0" baseline="0" noProof="0" dirty="0">
                    <a:ln>
                      <a:noFill/>
                    </a:ln>
                    <a:solidFill>
                      <a:prstClr val="white"/>
                    </a:solidFill>
                    <a:effectLst/>
                    <a:uLnTx/>
                    <a:uFillTx/>
                    <a:latin typeface="Arial"/>
                    <a:ea typeface="+mn-ea"/>
                    <a:cs typeface="Calibri" panose="020F0502020204030204" pitchFamily="34" charset="0"/>
                  </a:endParaRPr>
                </a:p>
              </p:txBody>
            </p:sp>
            <p:sp>
              <p:nvSpPr>
                <p:cNvPr id="207" name="TextBox 206">
                  <a:extLst>
                    <a:ext uri="{FF2B5EF4-FFF2-40B4-BE49-F238E27FC236}">
                      <a16:creationId xmlns:a16="http://schemas.microsoft.com/office/drawing/2014/main" id="{1934217C-56AA-489F-AF9D-9C5E70B639AF}"/>
                    </a:ext>
                  </a:extLst>
                </p:cNvPr>
                <p:cNvSpPr txBox="1"/>
                <p:nvPr/>
              </p:nvSpPr>
              <p:spPr>
                <a:xfrm>
                  <a:off x="3286964" y="2714109"/>
                  <a:ext cx="490051" cy="186849"/>
                </a:xfrm>
                <a:prstGeom prst="rect">
                  <a:avLst/>
                </a:prstGeom>
                <a:solidFill>
                  <a:srgbClr val="AA1E4C">
                    <a:lumMod val="75000"/>
                  </a:srgbClr>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WCF</a:t>
                  </a:r>
                  <a:b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b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TCP, XML</a:t>
                  </a:r>
                </a:p>
              </p:txBody>
            </p:sp>
            <p:sp>
              <p:nvSpPr>
                <p:cNvPr id="208" name="TextBox 207">
                  <a:extLst>
                    <a:ext uri="{FF2B5EF4-FFF2-40B4-BE49-F238E27FC236}">
                      <a16:creationId xmlns:a16="http://schemas.microsoft.com/office/drawing/2014/main" id="{FAA48152-6FF0-4710-A1C6-4AAE247D742C}"/>
                    </a:ext>
                  </a:extLst>
                </p:cNvPr>
                <p:cNvSpPr txBox="1"/>
                <p:nvPr/>
              </p:nvSpPr>
              <p:spPr>
                <a:xfrm>
                  <a:off x="3286963" y="2968625"/>
                  <a:ext cx="490052" cy="127075"/>
                </a:xfrm>
                <a:prstGeom prst="rect">
                  <a:avLst/>
                </a:prstGeom>
                <a:solidFill>
                  <a:srgbClr val="89AD82">
                    <a:lumMod val="75000"/>
                  </a:srgbClr>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Win Svc</a:t>
                  </a:r>
                </a:p>
              </p:txBody>
            </p:sp>
          </p:grpSp>
          <p:pic>
            <p:nvPicPr>
              <p:cNvPr id="203" name="Picture 202">
                <a:extLst>
                  <a:ext uri="{FF2B5EF4-FFF2-40B4-BE49-F238E27FC236}">
                    <a16:creationId xmlns:a16="http://schemas.microsoft.com/office/drawing/2014/main" id="{4C538D16-2884-481B-9C1C-4CCB75207BE3}"/>
                  </a:ext>
                </a:extLst>
              </p:cNvPr>
              <p:cNvPicPr>
                <a:picLocks noChangeAspect="1"/>
              </p:cNvPicPr>
              <p:nvPr/>
            </p:nvPicPr>
            <p:blipFill>
              <a:blip r:embed="rId5"/>
              <a:stretch>
                <a:fillRect/>
              </a:stretch>
            </p:blipFill>
            <p:spPr>
              <a:xfrm>
                <a:off x="3797915" y="2981962"/>
                <a:ext cx="114765" cy="107083"/>
              </a:xfrm>
              <a:prstGeom prst="rect">
                <a:avLst/>
              </a:prstGeom>
            </p:spPr>
          </p:pic>
          <p:pic>
            <p:nvPicPr>
              <p:cNvPr id="204" name="Picture 203">
                <a:extLst>
                  <a:ext uri="{FF2B5EF4-FFF2-40B4-BE49-F238E27FC236}">
                    <a16:creationId xmlns:a16="http://schemas.microsoft.com/office/drawing/2014/main" id="{C3640C65-3C4E-4A75-9516-E1F9E918CF6D}"/>
                  </a:ext>
                </a:extLst>
              </p:cNvPr>
              <p:cNvPicPr>
                <a:picLocks noChangeAspect="1"/>
              </p:cNvPicPr>
              <p:nvPr/>
            </p:nvPicPr>
            <p:blipFill>
              <a:blip r:embed="rId6"/>
              <a:stretch>
                <a:fillRect/>
              </a:stretch>
            </p:blipFill>
            <p:spPr>
              <a:xfrm>
                <a:off x="3274023" y="2978178"/>
                <a:ext cx="104067" cy="107083"/>
              </a:xfrm>
              <a:prstGeom prst="rect">
                <a:avLst/>
              </a:prstGeom>
            </p:spPr>
          </p:pic>
        </p:grpSp>
        <p:grpSp>
          <p:nvGrpSpPr>
            <p:cNvPr id="209" name="Group 208">
              <a:extLst>
                <a:ext uri="{FF2B5EF4-FFF2-40B4-BE49-F238E27FC236}">
                  <a16:creationId xmlns:a16="http://schemas.microsoft.com/office/drawing/2014/main" id="{8B17F8DF-07D5-4B3A-B042-BC5BD8C27627}"/>
                </a:ext>
              </a:extLst>
            </p:cNvPr>
            <p:cNvGrpSpPr/>
            <p:nvPr/>
          </p:nvGrpSpPr>
          <p:grpSpPr>
            <a:xfrm>
              <a:off x="3415166" y="3321311"/>
              <a:ext cx="875937" cy="1155755"/>
              <a:chOff x="4015845" y="2961249"/>
              <a:chExt cx="656953" cy="866816"/>
            </a:xfrm>
          </p:grpSpPr>
          <p:grpSp>
            <p:nvGrpSpPr>
              <p:cNvPr id="210" name="Group 209">
                <a:extLst>
                  <a:ext uri="{FF2B5EF4-FFF2-40B4-BE49-F238E27FC236}">
                    <a16:creationId xmlns:a16="http://schemas.microsoft.com/office/drawing/2014/main" id="{5A8EEFA6-0222-460E-BA02-F6A3BDA70FB1}"/>
                  </a:ext>
                </a:extLst>
              </p:cNvPr>
              <p:cNvGrpSpPr/>
              <p:nvPr/>
            </p:nvGrpSpPr>
            <p:grpSpPr>
              <a:xfrm>
                <a:off x="4015845" y="2961249"/>
                <a:ext cx="656953" cy="866816"/>
                <a:chOff x="3208613" y="2332601"/>
                <a:chExt cx="656953" cy="842402"/>
              </a:xfrm>
            </p:grpSpPr>
            <p:sp>
              <p:nvSpPr>
                <p:cNvPr id="213" name="Rectangle 212">
                  <a:extLst>
                    <a:ext uri="{FF2B5EF4-FFF2-40B4-BE49-F238E27FC236}">
                      <a16:creationId xmlns:a16="http://schemas.microsoft.com/office/drawing/2014/main" id="{999BCCB5-D7B9-4AE0-BB34-2D972493D5FE}"/>
                    </a:ext>
                  </a:extLst>
                </p:cNvPr>
                <p:cNvSpPr/>
                <p:nvPr/>
              </p:nvSpPr>
              <p:spPr>
                <a:xfrm>
                  <a:off x="3208613" y="2332601"/>
                  <a:ext cx="656953" cy="842402"/>
                </a:xfrm>
                <a:prstGeom prst="rect">
                  <a:avLst/>
                </a:prstGeom>
                <a:solidFill>
                  <a:srgbClr val="003E6B"/>
                </a:solidFill>
                <a:ln w="6350" cap="flat" cmpd="sng" algn="ctr">
                  <a:solidFill>
                    <a:srgbClr val="89AD82">
                      <a:shade val="50000"/>
                    </a:srgbClr>
                  </a:solidFill>
                  <a:prstDash val="solid"/>
                </a:ln>
                <a:effectLst/>
              </p:spPr>
              <p:txBody>
                <a:bodyPr rtlCol="0" anchor="t"/>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prstClr val="white"/>
                      </a:solidFill>
                      <a:effectLst/>
                      <a:uLnTx/>
                      <a:uFillTx/>
                      <a:latin typeface="Arial"/>
                      <a:ea typeface="+mn-ea"/>
                      <a:cs typeface="+mn-cs"/>
                    </a:rPr>
                    <a:t>Service</a:t>
                  </a:r>
                  <a:endParaRPr kumimoji="0" lang="en-GB" sz="933" b="1" i="0" u="none" strike="noStrike" kern="0" cap="none" spc="0" normalizeH="0" baseline="0" noProof="0" dirty="0">
                    <a:ln>
                      <a:noFill/>
                    </a:ln>
                    <a:solidFill>
                      <a:prstClr val="white"/>
                    </a:solidFill>
                    <a:effectLst/>
                    <a:uLnTx/>
                    <a:uFillTx/>
                    <a:latin typeface="Arial"/>
                    <a:ea typeface="+mn-ea"/>
                    <a:cs typeface="+mn-cs"/>
                  </a:endParaRPr>
                </a:p>
              </p:txBody>
            </p:sp>
            <p:sp>
              <p:nvSpPr>
                <p:cNvPr id="214" name="TextBox 213">
                  <a:extLst>
                    <a:ext uri="{FF2B5EF4-FFF2-40B4-BE49-F238E27FC236}">
                      <a16:creationId xmlns:a16="http://schemas.microsoft.com/office/drawing/2014/main" id="{712E6C59-408C-4977-8BD5-9280A0EB7498}"/>
                    </a:ext>
                  </a:extLst>
                </p:cNvPr>
                <p:cNvSpPr txBox="1"/>
                <p:nvPr/>
              </p:nvSpPr>
              <p:spPr>
                <a:xfrm>
                  <a:off x="3286965" y="2522555"/>
                  <a:ext cx="490050" cy="127074"/>
                </a:xfrm>
                <a:prstGeom prst="rect">
                  <a:avLst/>
                </a:prstGeom>
                <a:solidFill>
                  <a:srgbClr val="DAA82A">
                    <a:lumMod val="75000"/>
                  </a:srgbClr>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.NET F 4.8</a:t>
                  </a:r>
                </a:p>
              </p:txBody>
            </p:sp>
            <p:sp>
              <p:nvSpPr>
                <p:cNvPr id="215" name="TextBox 214">
                  <a:extLst>
                    <a:ext uri="{FF2B5EF4-FFF2-40B4-BE49-F238E27FC236}">
                      <a16:creationId xmlns:a16="http://schemas.microsoft.com/office/drawing/2014/main" id="{933B5961-840D-4D6A-8423-1E5C445FC0A7}"/>
                    </a:ext>
                  </a:extLst>
                </p:cNvPr>
                <p:cNvSpPr txBox="1"/>
                <p:nvPr/>
              </p:nvSpPr>
              <p:spPr>
                <a:xfrm>
                  <a:off x="3284930" y="2717794"/>
                  <a:ext cx="490051" cy="186849"/>
                </a:xfrm>
                <a:prstGeom prst="rect">
                  <a:avLst/>
                </a:prstGeom>
                <a:solidFill>
                  <a:srgbClr val="AA1E4C">
                    <a:lumMod val="75000"/>
                  </a:srgbClr>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WCF</a:t>
                  </a:r>
                  <a:b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b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HTTP, JSON</a:t>
                  </a:r>
                </a:p>
              </p:txBody>
            </p:sp>
            <p:sp>
              <p:nvSpPr>
                <p:cNvPr id="216" name="TextBox 215">
                  <a:extLst>
                    <a:ext uri="{FF2B5EF4-FFF2-40B4-BE49-F238E27FC236}">
                      <a16:creationId xmlns:a16="http://schemas.microsoft.com/office/drawing/2014/main" id="{66877A35-2F63-435A-944E-2095423B6357}"/>
                    </a:ext>
                  </a:extLst>
                </p:cNvPr>
                <p:cNvSpPr txBox="1"/>
                <p:nvPr/>
              </p:nvSpPr>
              <p:spPr>
                <a:xfrm>
                  <a:off x="3284522" y="2964919"/>
                  <a:ext cx="490052" cy="127074"/>
                </a:xfrm>
                <a:prstGeom prst="rect">
                  <a:avLst/>
                </a:prstGeom>
                <a:solidFill>
                  <a:srgbClr val="89AD82">
                    <a:lumMod val="75000"/>
                  </a:srgbClr>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Win Svc</a:t>
                  </a:r>
                </a:p>
              </p:txBody>
            </p:sp>
          </p:grpSp>
          <p:pic>
            <p:nvPicPr>
              <p:cNvPr id="211" name="Picture 210">
                <a:extLst>
                  <a:ext uri="{FF2B5EF4-FFF2-40B4-BE49-F238E27FC236}">
                    <a16:creationId xmlns:a16="http://schemas.microsoft.com/office/drawing/2014/main" id="{74536729-0407-48C5-A123-B3610026246E}"/>
                  </a:ext>
                </a:extLst>
              </p:cNvPr>
              <p:cNvPicPr>
                <a:picLocks noChangeAspect="1"/>
              </p:cNvPicPr>
              <p:nvPr/>
            </p:nvPicPr>
            <p:blipFill>
              <a:blip r:embed="rId5"/>
              <a:stretch>
                <a:fillRect/>
              </a:stretch>
            </p:blipFill>
            <p:spPr>
              <a:xfrm>
                <a:off x="4550608" y="2974299"/>
                <a:ext cx="114765" cy="107083"/>
              </a:xfrm>
              <a:prstGeom prst="rect">
                <a:avLst/>
              </a:prstGeom>
            </p:spPr>
          </p:pic>
          <p:pic>
            <p:nvPicPr>
              <p:cNvPr id="212" name="Picture 211">
                <a:extLst>
                  <a:ext uri="{FF2B5EF4-FFF2-40B4-BE49-F238E27FC236}">
                    <a16:creationId xmlns:a16="http://schemas.microsoft.com/office/drawing/2014/main" id="{006D4A81-EE6D-4B90-A6D4-68BB7423C42A}"/>
                  </a:ext>
                </a:extLst>
              </p:cNvPr>
              <p:cNvPicPr>
                <a:picLocks noChangeAspect="1"/>
              </p:cNvPicPr>
              <p:nvPr/>
            </p:nvPicPr>
            <p:blipFill>
              <a:blip r:embed="rId6"/>
              <a:stretch>
                <a:fillRect/>
              </a:stretch>
            </p:blipFill>
            <p:spPr>
              <a:xfrm>
                <a:off x="4026716" y="2970515"/>
                <a:ext cx="104067" cy="107083"/>
              </a:xfrm>
              <a:prstGeom prst="rect">
                <a:avLst/>
              </a:prstGeom>
            </p:spPr>
          </p:pic>
        </p:grpSp>
        <p:grpSp>
          <p:nvGrpSpPr>
            <p:cNvPr id="217" name="Group 216">
              <a:extLst>
                <a:ext uri="{FF2B5EF4-FFF2-40B4-BE49-F238E27FC236}">
                  <a16:creationId xmlns:a16="http://schemas.microsoft.com/office/drawing/2014/main" id="{2A935329-0A3E-4ABA-9262-55C750A40FEE}"/>
                </a:ext>
              </a:extLst>
            </p:cNvPr>
            <p:cNvGrpSpPr/>
            <p:nvPr/>
          </p:nvGrpSpPr>
          <p:grpSpPr>
            <a:xfrm>
              <a:off x="1864480" y="1045429"/>
              <a:ext cx="875937" cy="580003"/>
              <a:chOff x="2856293" y="1109942"/>
              <a:chExt cx="656953" cy="446021"/>
            </a:xfrm>
          </p:grpSpPr>
          <p:sp>
            <p:nvSpPr>
              <p:cNvPr id="218" name="Rectangle 217">
                <a:extLst>
                  <a:ext uri="{FF2B5EF4-FFF2-40B4-BE49-F238E27FC236}">
                    <a16:creationId xmlns:a16="http://schemas.microsoft.com/office/drawing/2014/main" id="{23036F01-2A5D-4778-9276-8EE4DCA0CCE9}"/>
                  </a:ext>
                </a:extLst>
              </p:cNvPr>
              <p:cNvSpPr/>
              <p:nvPr/>
            </p:nvSpPr>
            <p:spPr>
              <a:xfrm>
                <a:off x="2856293" y="1109942"/>
                <a:ext cx="656953" cy="446021"/>
              </a:xfrm>
              <a:prstGeom prst="rect">
                <a:avLst/>
              </a:prstGeom>
              <a:solidFill>
                <a:sysClr val="windowText" lastClr="000000"/>
              </a:solidFill>
              <a:ln w="6350" cap="flat" cmpd="sng" algn="ctr">
                <a:solidFill>
                  <a:srgbClr val="89AD82">
                    <a:shade val="50000"/>
                  </a:srgbClr>
                </a:solidFill>
                <a:prstDash val="solid"/>
              </a:ln>
              <a:effectLst/>
            </p:spPr>
            <p:txBody>
              <a:bodyPr rtlCol="0" anchor="t"/>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prstClr val="white"/>
                    </a:solidFill>
                    <a:effectLst/>
                    <a:uLnTx/>
                    <a:uFillTx/>
                    <a:latin typeface="Arial"/>
                    <a:ea typeface="+mn-ea"/>
                    <a:cs typeface="+mn-cs"/>
                  </a:rPr>
                  <a:t>App</a:t>
                </a:r>
                <a:endParaRPr kumimoji="0" lang="en-GB" sz="1067" b="1" i="0" u="none" strike="noStrike" kern="0" cap="none" spc="0" normalizeH="0" baseline="0" noProof="0" dirty="0">
                  <a:ln>
                    <a:noFill/>
                  </a:ln>
                  <a:solidFill>
                    <a:prstClr val="white"/>
                  </a:solidFill>
                  <a:effectLst/>
                  <a:uLnTx/>
                  <a:uFillTx/>
                  <a:latin typeface="Arial"/>
                  <a:ea typeface="+mn-ea"/>
                  <a:cs typeface="+mn-cs"/>
                </a:endParaRPr>
              </a:p>
            </p:txBody>
          </p:sp>
          <p:sp>
            <p:nvSpPr>
              <p:cNvPr id="219" name="TextBox 218">
                <a:extLst>
                  <a:ext uri="{FF2B5EF4-FFF2-40B4-BE49-F238E27FC236}">
                    <a16:creationId xmlns:a16="http://schemas.microsoft.com/office/drawing/2014/main" id="{0224EE8C-C546-40B4-AB6F-E92FAF5A0736}"/>
                  </a:ext>
                </a:extLst>
              </p:cNvPr>
              <p:cNvSpPr txBox="1"/>
              <p:nvPr/>
            </p:nvSpPr>
            <p:spPr>
              <a:xfrm>
                <a:off x="2939744" y="1326272"/>
                <a:ext cx="490050" cy="134069"/>
              </a:xfrm>
              <a:prstGeom prst="rect">
                <a:avLst/>
              </a:prstGeom>
              <a:solidFill>
                <a:srgbClr val="DAA82A">
                  <a:lumMod val="75000"/>
                </a:srgbClr>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Java</a:t>
                </a:r>
                <a:endParaRPr kumimoji="0" lang="en-GB" sz="667" b="0" i="0" u="none" strike="noStrike" kern="0" cap="none" spc="0" normalizeH="0" baseline="0" noProof="0" dirty="0">
                  <a:ln>
                    <a:noFill/>
                  </a:ln>
                  <a:solidFill>
                    <a:prstClr val="white"/>
                  </a:solidFill>
                  <a:effectLst/>
                  <a:uLnTx/>
                  <a:uFillTx/>
                  <a:latin typeface="Arial"/>
                  <a:ea typeface="+mn-ea"/>
                  <a:cs typeface="Calibri" panose="020F0502020204030204" pitchFamily="34" charset="0"/>
                </a:endParaRPr>
              </a:p>
            </p:txBody>
          </p:sp>
          <p:pic>
            <p:nvPicPr>
              <p:cNvPr id="220" name="Picture 4" descr="Free download Linux logo | Linux, Vector logo, Logos">
                <a:extLst>
                  <a:ext uri="{FF2B5EF4-FFF2-40B4-BE49-F238E27FC236}">
                    <a16:creationId xmlns:a16="http://schemas.microsoft.com/office/drawing/2014/main" id="{8BBB77D5-E4DA-4CC7-88AB-1AAEDBAB2CB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90833" y="1118878"/>
                <a:ext cx="118527" cy="11852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21" name="Group 220">
              <a:extLst>
                <a:ext uri="{FF2B5EF4-FFF2-40B4-BE49-F238E27FC236}">
                  <a16:creationId xmlns:a16="http://schemas.microsoft.com/office/drawing/2014/main" id="{B358C8A0-1F86-43E4-B80F-14DB51632D55}"/>
                </a:ext>
              </a:extLst>
            </p:cNvPr>
            <p:cNvGrpSpPr/>
            <p:nvPr/>
          </p:nvGrpSpPr>
          <p:grpSpPr>
            <a:xfrm>
              <a:off x="4456066" y="3321317"/>
              <a:ext cx="875937" cy="1152052"/>
              <a:chOff x="4796520" y="2950003"/>
              <a:chExt cx="656953" cy="874135"/>
            </a:xfrm>
          </p:grpSpPr>
          <p:grpSp>
            <p:nvGrpSpPr>
              <p:cNvPr id="222" name="Group 221">
                <a:extLst>
                  <a:ext uri="{FF2B5EF4-FFF2-40B4-BE49-F238E27FC236}">
                    <a16:creationId xmlns:a16="http://schemas.microsoft.com/office/drawing/2014/main" id="{E0B6D9F9-BA3C-4786-88F6-AD6EDE3846AB}"/>
                  </a:ext>
                </a:extLst>
              </p:cNvPr>
              <p:cNvGrpSpPr/>
              <p:nvPr/>
            </p:nvGrpSpPr>
            <p:grpSpPr>
              <a:xfrm>
                <a:off x="4796520" y="2950003"/>
                <a:ext cx="656953" cy="874135"/>
                <a:chOff x="3208613" y="2321672"/>
                <a:chExt cx="656953" cy="849515"/>
              </a:xfrm>
            </p:grpSpPr>
            <p:sp>
              <p:nvSpPr>
                <p:cNvPr id="225" name="Rectangle 224">
                  <a:extLst>
                    <a:ext uri="{FF2B5EF4-FFF2-40B4-BE49-F238E27FC236}">
                      <a16:creationId xmlns:a16="http://schemas.microsoft.com/office/drawing/2014/main" id="{DA295B93-E2F1-45F8-BE65-334627D6C266}"/>
                    </a:ext>
                  </a:extLst>
                </p:cNvPr>
                <p:cNvSpPr/>
                <p:nvPr/>
              </p:nvSpPr>
              <p:spPr>
                <a:xfrm>
                  <a:off x="3208613" y="2321672"/>
                  <a:ext cx="656953" cy="849515"/>
                </a:xfrm>
                <a:prstGeom prst="rect">
                  <a:avLst/>
                </a:prstGeom>
                <a:solidFill>
                  <a:srgbClr val="003E6B"/>
                </a:solidFill>
                <a:ln w="6350" cap="flat" cmpd="sng" algn="ctr">
                  <a:solidFill>
                    <a:srgbClr val="89AD82">
                      <a:shade val="50000"/>
                    </a:srgbClr>
                  </a:solidFill>
                  <a:prstDash val="solid"/>
                </a:ln>
                <a:effectLst/>
              </p:spPr>
              <p:txBody>
                <a:bodyPr rtlCol="0" anchor="t"/>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prstClr val="white"/>
                      </a:solidFill>
                      <a:effectLst/>
                      <a:uLnTx/>
                      <a:uFillTx/>
                      <a:latin typeface="Arial"/>
                      <a:ea typeface="+mn-ea"/>
                      <a:cs typeface="+mn-cs"/>
                    </a:rPr>
                    <a:t>Service</a:t>
                  </a:r>
                  <a:endParaRPr kumimoji="0" lang="en-GB" sz="933" b="1" i="0" u="none" strike="noStrike" kern="0" cap="none" spc="0" normalizeH="0" baseline="0" noProof="0" dirty="0">
                    <a:ln>
                      <a:noFill/>
                    </a:ln>
                    <a:solidFill>
                      <a:prstClr val="white"/>
                    </a:solidFill>
                    <a:effectLst/>
                    <a:uLnTx/>
                    <a:uFillTx/>
                    <a:latin typeface="Arial"/>
                    <a:ea typeface="+mn-ea"/>
                    <a:cs typeface="+mn-cs"/>
                  </a:endParaRPr>
                </a:p>
              </p:txBody>
            </p:sp>
            <p:sp>
              <p:nvSpPr>
                <p:cNvPr id="226" name="TextBox 225">
                  <a:extLst>
                    <a:ext uri="{FF2B5EF4-FFF2-40B4-BE49-F238E27FC236}">
                      <a16:creationId xmlns:a16="http://schemas.microsoft.com/office/drawing/2014/main" id="{D54216DC-0E3B-442A-8DB9-52A778CB8D43}"/>
                    </a:ext>
                  </a:extLst>
                </p:cNvPr>
                <p:cNvSpPr txBox="1"/>
                <p:nvPr/>
              </p:nvSpPr>
              <p:spPr>
                <a:xfrm>
                  <a:off x="3286965" y="2522555"/>
                  <a:ext cx="490050" cy="128559"/>
                </a:xfrm>
                <a:prstGeom prst="rect">
                  <a:avLst/>
                </a:prstGeom>
                <a:solidFill>
                  <a:srgbClr val="DAA82A">
                    <a:lumMod val="75000"/>
                  </a:srgbClr>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.NET C 3.1</a:t>
                  </a:r>
                </a:p>
              </p:txBody>
            </p:sp>
            <p:sp>
              <p:nvSpPr>
                <p:cNvPr id="227" name="TextBox 226">
                  <a:extLst>
                    <a:ext uri="{FF2B5EF4-FFF2-40B4-BE49-F238E27FC236}">
                      <a16:creationId xmlns:a16="http://schemas.microsoft.com/office/drawing/2014/main" id="{2F34E6AB-EE6B-46C6-9B45-AA38C51BB7AC}"/>
                    </a:ext>
                  </a:extLst>
                </p:cNvPr>
                <p:cNvSpPr txBox="1"/>
                <p:nvPr/>
              </p:nvSpPr>
              <p:spPr>
                <a:xfrm>
                  <a:off x="3286964" y="2717794"/>
                  <a:ext cx="490051" cy="189032"/>
                </a:xfrm>
                <a:prstGeom prst="rect">
                  <a:avLst/>
                </a:prstGeom>
                <a:solidFill>
                  <a:srgbClr val="AA1E4C">
                    <a:lumMod val="75000"/>
                  </a:srgbClr>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ASP.NET C</a:t>
                  </a:r>
                  <a:b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b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HTTP, JSON</a:t>
                  </a:r>
                </a:p>
              </p:txBody>
            </p:sp>
            <p:sp>
              <p:nvSpPr>
                <p:cNvPr id="228" name="TextBox 227">
                  <a:extLst>
                    <a:ext uri="{FF2B5EF4-FFF2-40B4-BE49-F238E27FC236}">
                      <a16:creationId xmlns:a16="http://schemas.microsoft.com/office/drawing/2014/main" id="{25DEA0C8-6655-456C-9780-24D3E4EF96C4}"/>
                    </a:ext>
                  </a:extLst>
                </p:cNvPr>
                <p:cNvSpPr txBox="1"/>
                <p:nvPr/>
              </p:nvSpPr>
              <p:spPr>
                <a:xfrm>
                  <a:off x="3286964" y="2960289"/>
                  <a:ext cx="490052" cy="128559"/>
                </a:xfrm>
                <a:prstGeom prst="rect">
                  <a:avLst/>
                </a:prstGeom>
                <a:solidFill>
                  <a:srgbClr val="89AD82">
                    <a:lumMod val="75000"/>
                  </a:srgbClr>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Win Svc</a:t>
                  </a:r>
                </a:p>
              </p:txBody>
            </p:sp>
          </p:grpSp>
          <p:pic>
            <p:nvPicPr>
              <p:cNvPr id="223" name="Picture 222">
                <a:extLst>
                  <a:ext uri="{FF2B5EF4-FFF2-40B4-BE49-F238E27FC236}">
                    <a16:creationId xmlns:a16="http://schemas.microsoft.com/office/drawing/2014/main" id="{7822D982-C163-486B-8A6C-58181223B844}"/>
                  </a:ext>
                </a:extLst>
              </p:cNvPr>
              <p:cNvPicPr>
                <a:picLocks noChangeAspect="1"/>
              </p:cNvPicPr>
              <p:nvPr/>
            </p:nvPicPr>
            <p:blipFill>
              <a:blip r:embed="rId5"/>
              <a:stretch>
                <a:fillRect/>
              </a:stretch>
            </p:blipFill>
            <p:spPr>
              <a:xfrm>
                <a:off x="5331283" y="2962886"/>
                <a:ext cx="114765" cy="107083"/>
              </a:xfrm>
              <a:prstGeom prst="rect">
                <a:avLst/>
              </a:prstGeom>
            </p:spPr>
          </p:pic>
          <p:pic>
            <p:nvPicPr>
              <p:cNvPr id="224" name="Picture 223">
                <a:extLst>
                  <a:ext uri="{FF2B5EF4-FFF2-40B4-BE49-F238E27FC236}">
                    <a16:creationId xmlns:a16="http://schemas.microsoft.com/office/drawing/2014/main" id="{7674AEF0-B203-4450-9B7E-811FD7A67B6A}"/>
                  </a:ext>
                </a:extLst>
              </p:cNvPr>
              <p:cNvPicPr>
                <a:picLocks noChangeAspect="1"/>
              </p:cNvPicPr>
              <p:nvPr/>
            </p:nvPicPr>
            <p:blipFill>
              <a:blip r:embed="rId6"/>
              <a:stretch>
                <a:fillRect/>
              </a:stretch>
            </p:blipFill>
            <p:spPr>
              <a:xfrm>
                <a:off x="4807391" y="2959111"/>
                <a:ext cx="104067" cy="107083"/>
              </a:xfrm>
              <a:prstGeom prst="rect">
                <a:avLst/>
              </a:prstGeom>
            </p:spPr>
          </p:pic>
        </p:grpSp>
        <p:grpSp>
          <p:nvGrpSpPr>
            <p:cNvPr id="229" name="Group 228">
              <a:extLst>
                <a:ext uri="{FF2B5EF4-FFF2-40B4-BE49-F238E27FC236}">
                  <a16:creationId xmlns:a16="http://schemas.microsoft.com/office/drawing/2014/main" id="{5F5FC9F2-C54A-4091-A642-948CCEC2BFE2}"/>
                </a:ext>
              </a:extLst>
            </p:cNvPr>
            <p:cNvGrpSpPr/>
            <p:nvPr/>
          </p:nvGrpSpPr>
          <p:grpSpPr>
            <a:xfrm>
              <a:off x="5483580" y="3321307"/>
              <a:ext cx="875937" cy="1155756"/>
              <a:chOff x="5567155" y="2961246"/>
              <a:chExt cx="656953" cy="866817"/>
            </a:xfrm>
          </p:grpSpPr>
          <p:grpSp>
            <p:nvGrpSpPr>
              <p:cNvPr id="230" name="Group 229">
                <a:extLst>
                  <a:ext uri="{FF2B5EF4-FFF2-40B4-BE49-F238E27FC236}">
                    <a16:creationId xmlns:a16="http://schemas.microsoft.com/office/drawing/2014/main" id="{5E9F6D82-73BD-40A5-8384-0F9740FA21EE}"/>
                  </a:ext>
                </a:extLst>
              </p:cNvPr>
              <p:cNvGrpSpPr/>
              <p:nvPr/>
            </p:nvGrpSpPr>
            <p:grpSpPr>
              <a:xfrm>
                <a:off x="5567155" y="2961246"/>
                <a:ext cx="656953" cy="866817"/>
                <a:chOff x="3208613" y="2332598"/>
                <a:chExt cx="656953" cy="842403"/>
              </a:xfrm>
            </p:grpSpPr>
            <p:sp>
              <p:nvSpPr>
                <p:cNvPr id="233" name="Rectangle 232">
                  <a:extLst>
                    <a:ext uri="{FF2B5EF4-FFF2-40B4-BE49-F238E27FC236}">
                      <a16:creationId xmlns:a16="http://schemas.microsoft.com/office/drawing/2014/main" id="{17C9A3B8-756A-4E00-B30A-90BD7B83F871}"/>
                    </a:ext>
                  </a:extLst>
                </p:cNvPr>
                <p:cNvSpPr/>
                <p:nvPr/>
              </p:nvSpPr>
              <p:spPr>
                <a:xfrm>
                  <a:off x="3208613" y="2332598"/>
                  <a:ext cx="656953" cy="842403"/>
                </a:xfrm>
                <a:prstGeom prst="rect">
                  <a:avLst/>
                </a:prstGeom>
                <a:solidFill>
                  <a:sysClr val="windowText" lastClr="000000"/>
                </a:solidFill>
                <a:ln w="6350" cap="flat" cmpd="sng" algn="ctr">
                  <a:solidFill>
                    <a:srgbClr val="89AD82">
                      <a:shade val="50000"/>
                    </a:srgbClr>
                  </a:solidFill>
                  <a:prstDash val="solid"/>
                </a:ln>
                <a:effectLst/>
              </p:spPr>
              <p:txBody>
                <a:bodyPr rtlCol="0" anchor="t"/>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prstClr val="white"/>
                      </a:solidFill>
                      <a:effectLst/>
                      <a:uLnTx/>
                      <a:uFillTx/>
                      <a:latin typeface="Arial"/>
                      <a:ea typeface="+mn-ea"/>
                      <a:cs typeface="+mn-cs"/>
                    </a:rPr>
                    <a:t>Service</a:t>
                  </a:r>
                  <a:endParaRPr kumimoji="0" lang="en-GB" sz="933" b="1" i="0" u="none" strike="noStrike" kern="0" cap="none" spc="0" normalizeH="0" baseline="0" noProof="0" dirty="0">
                    <a:ln>
                      <a:noFill/>
                    </a:ln>
                    <a:solidFill>
                      <a:prstClr val="white"/>
                    </a:solidFill>
                    <a:effectLst/>
                    <a:uLnTx/>
                    <a:uFillTx/>
                    <a:latin typeface="Arial"/>
                    <a:ea typeface="+mn-ea"/>
                    <a:cs typeface="+mn-cs"/>
                  </a:endParaRPr>
                </a:p>
              </p:txBody>
            </p:sp>
            <p:sp>
              <p:nvSpPr>
                <p:cNvPr id="234" name="TextBox 233">
                  <a:extLst>
                    <a:ext uri="{FF2B5EF4-FFF2-40B4-BE49-F238E27FC236}">
                      <a16:creationId xmlns:a16="http://schemas.microsoft.com/office/drawing/2014/main" id="{0BEA12FB-3875-4154-94B2-833AB0426730}"/>
                    </a:ext>
                  </a:extLst>
                </p:cNvPr>
                <p:cNvSpPr txBox="1"/>
                <p:nvPr/>
              </p:nvSpPr>
              <p:spPr>
                <a:xfrm>
                  <a:off x="3286965" y="2522555"/>
                  <a:ext cx="490050" cy="127074"/>
                </a:xfrm>
                <a:prstGeom prst="rect">
                  <a:avLst/>
                </a:prstGeom>
                <a:solidFill>
                  <a:srgbClr val="DAA82A">
                    <a:lumMod val="75000"/>
                  </a:srgbClr>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.NET C 3.1</a:t>
                  </a:r>
                </a:p>
              </p:txBody>
            </p:sp>
            <p:sp>
              <p:nvSpPr>
                <p:cNvPr id="235" name="TextBox 234">
                  <a:extLst>
                    <a:ext uri="{FF2B5EF4-FFF2-40B4-BE49-F238E27FC236}">
                      <a16:creationId xmlns:a16="http://schemas.microsoft.com/office/drawing/2014/main" id="{3D0BB3B1-799B-499D-A9E9-8F7F6011E227}"/>
                    </a:ext>
                  </a:extLst>
                </p:cNvPr>
                <p:cNvSpPr txBox="1"/>
                <p:nvPr/>
              </p:nvSpPr>
              <p:spPr>
                <a:xfrm>
                  <a:off x="3292063" y="2717794"/>
                  <a:ext cx="490051" cy="186849"/>
                </a:xfrm>
                <a:prstGeom prst="rect">
                  <a:avLst/>
                </a:prstGeom>
                <a:solidFill>
                  <a:srgbClr val="AA1E4C">
                    <a:lumMod val="75000"/>
                  </a:srgbClr>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ASP.NET C</a:t>
                  </a:r>
                  <a:b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b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HTTP, JSON</a:t>
                  </a:r>
                </a:p>
              </p:txBody>
            </p:sp>
            <p:sp>
              <p:nvSpPr>
                <p:cNvPr id="236" name="TextBox 235">
                  <a:extLst>
                    <a:ext uri="{FF2B5EF4-FFF2-40B4-BE49-F238E27FC236}">
                      <a16:creationId xmlns:a16="http://schemas.microsoft.com/office/drawing/2014/main" id="{7232E8E9-88A4-4228-99F4-1FF1DB002C81}"/>
                    </a:ext>
                  </a:extLst>
                </p:cNvPr>
                <p:cNvSpPr txBox="1"/>
                <p:nvPr/>
              </p:nvSpPr>
              <p:spPr>
                <a:xfrm>
                  <a:off x="3291728" y="2969027"/>
                  <a:ext cx="490052" cy="127074"/>
                </a:xfrm>
                <a:prstGeom prst="rect">
                  <a:avLst/>
                </a:prstGeom>
                <a:solidFill>
                  <a:srgbClr val="89AD82">
                    <a:lumMod val="75000"/>
                  </a:srgbClr>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Container</a:t>
                  </a:r>
                </a:p>
              </p:txBody>
            </p:sp>
          </p:grpSp>
          <p:pic>
            <p:nvPicPr>
              <p:cNvPr id="231" name="Picture 230">
                <a:extLst>
                  <a:ext uri="{FF2B5EF4-FFF2-40B4-BE49-F238E27FC236}">
                    <a16:creationId xmlns:a16="http://schemas.microsoft.com/office/drawing/2014/main" id="{60A14D88-07C8-4E9D-A1A1-E5C21C7B8C26}"/>
                  </a:ext>
                </a:extLst>
              </p:cNvPr>
              <p:cNvPicPr>
                <a:picLocks noChangeAspect="1"/>
              </p:cNvPicPr>
              <p:nvPr/>
            </p:nvPicPr>
            <p:blipFill>
              <a:blip r:embed="rId6"/>
              <a:stretch>
                <a:fillRect/>
              </a:stretch>
            </p:blipFill>
            <p:spPr>
              <a:xfrm>
                <a:off x="5578026" y="2970517"/>
                <a:ext cx="104067" cy="107083"/>
              </a:xfrm>
              <a:prstGeom prst="rect">
                <a:avLst/>
              </a:prstGeom>
            </p:spPr>
          </p:pic>
          <p:pic>
            <p:nvPicPr>
              <p:cNvPr id="232" name="Picture 4" descr="Free download Linux logo | Linux, Vector logo, Logos">
                <a:extLst>
                  <a:ext uri="{FF2B5EF4-FFF2-40B4-BE49-F238E27FC236}">
                    <a16:creationId xmlns:a16="http://schemas.microsoft.com/office/drawing/2014/main" id="{81F178DD-18FA-4E2C-A06D-C1C18AB5222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7970" y="2970900"/>
                <a:ext cx="118527" cy="118527"/>
              </a:xfrm>
              <a:prstGeom prst="rect">
                <a:avLst/>
              </a:prstGeom>
              <a:noFill/>
              <a:extLst>
                <a:ext uri="{909E8E84-426E-40DD-AFC4-6F175D3DCCD1}">
                  <a14:hiddenFill xmlns:a14="http://schemas.microsoft.com/office/drawing/2010/main">
                    <a:solidFill>
                      <a:srgbClr val="FFFFFF"/>
                    </a:solidFill>
                  </a14:hiddenFill>
                </a:ext>
              </a:extLst>
            </p:spPr>
          </p:pic>
        </p:grpSp>
        <p:sp>
          <p:nvSpPr>
            <p:cNvPr id="237" name="TextBox 236">
              <a:extLst>
                <a:ext uri="{FF2B5EF4-FFF2-40B4-BE49-F238E27FC236}">
                  <a16:creationId xmlns:a16="http://schemas.microsoft.com/office/drawing/2014/main" id="{14A8EF15-9413-427C-8205-7068D41052F1}"/>
                </a:ext>
              </a:extLst>
            </p:cNvPr>
            <p:cNvSpPr txBox="1"/>
            <p:nvPr/>
          </p:nvSpPr>
          <p:spPr>
            <a:xfrm>
              <a:off x="3944545" y="2076720"/>
              <a:ext cx="712137" cy="194990"/>
            </a:xfrm>
            <a:prstGeom prst="rect">
              <a:avLst/>
            </a:prstGeom>
            <a:noFill/>
          </p:spPr>
          <p:txBody>
            <a:bodyPr wrap="square" rtlCol="0">
              <a:spAutoFit/>
            </a:bodyPr>
            <a:lstStyle/>
            <a:p>
              <a:pPr defTabSz="1038977"/>
              <a:r>
                <a:rPr lang="en-GB" sz="667" dirty="0">
                  <a:solidFill>
                    <a:prstClr val="black"/>
                  </a:solidFill>
                  <a:latin typeface="Arial"/>
                </a:rPr>
                <a:t>OAuth</a:t>
              </a:r>
              <a:endParaRPr lang="en-GB" sz="800" dirty="0">
                <a:solidFill>
                  <a:prstClr val="black"/>
                </a:solidFill>
                <a:latin typeface="Arial"/>
              </a:endParaRPr>
            </a:p>
          </p:txBody>
        </p:sp>
        <p:sp>
          <p:nvSpPr>
            <p:cNvPr id="238" name="Rectangle 237">
              <a:extLst>
                <a:ext uri="{FF2B5EF4-FFF2-40B4-BE49-F238E27FC236}">
                  <a16:creationId xmlns:a16="http://schemas.microsoft.com/office/drawing/2014/main" id="{6556DDC0-EEDC-45C1-BC08-63BBE5F97940}"/>
                </a:ext>
              </a:extLst>
            </p:cNvPr>
            <p:cNvSpPr/>
            <p:nvPr/>
          </p:nvSpPr>
          <p:spPr>
            <a:xfrm>
              <a:off x="318625" y="5271302"/>
              <a:ext cx="6030743" cy="738111"/>
            </a:xfrm>
            <a:prstGeom prst="rect">
              <a:avLst/>
            </a:prstGeom>
            <a:solidFill>
              <a:srgbClr val="74A5D3">
                <a:lumMod val="75000"/>
              </a:srgbClr>
            </a:solidFill>
            <a:ln w="6350" cap="flat" cmpd="sng" algn="ctr">
              <a:solidFill>
                <a:srgbClr val="74A5D3">
                  <a:lumMod val="50000"/>
                </a:srgbClr>
              </a:solidFill>
              <a:prstDash val="solid"/>
            </a:ln>
            <a:effectLst/>
          </p:spPr>
          <p:txBody>
            <a:bodyPr rtlCol="0" anchor="t"/>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prstClr val="white"/>
                  </a:solidFill>
                  <a:effectLst/>
                  <a:uLnTx/>
                  <a:uFillTx/>
                  <a:latin typeface="Arial"/>
                  <a:ea typeface="+mn-ea"/>
                  <a:cs typeface="+mn-cs"/>
                </a:rPr>
                <a:t>Infrastructure</a:t>
              </a:r>
              <a:endParaRPr kumimoji="0" lang="en-GB" sz="933" b="1" i="0" u="none" strike="noStrike" kern="0" cap="none" spc="0" normalizeH="0" baseline="0" noProof="0" dirty="0">
                <a:ln>
                  <a:noFill/>
                </a:ln>
                <a:solidFill>
                  <a:prstClr val="white"/>
                </a:solidFill>
                <a:effectLst/>
                <a:uLnTx/>
                <a:uFillTx/>
                <a:latin typeface="Arial"/>
                <a:ea typeface="+mn-ea"/>
                <a:cs typeface="+mn-cs"/>
              </a:endParaRPr>
            </a:p>
          </p:txBody>
        </p:sp>
        <p:sp>
          <p:nvSpPr>
            <p:cNvPr id="239" name="TextBox 238">
              <a:extLst>
                <a:ext uri="{FF2B5EF4-FFF2-40B4-BE49-F238E27FC236}">
                  <a16:creationId xmlns:a16="http://schemas.microsoft.com/office/drawing/2014/main" id="{AA455473-3805-4820-99BF-14B4EA8286EC}"/>
                </a:ext>
              </a:extLst>
            </p:cNvPr>
            <p:cNvSpPr txBox="1"/>
            <p:nvPr/>
          </p:nvSpPr>
          <p:spPr>
            <a:xfrm>
              <a:off x="364528" y="5648897"/>
              <a:ext cx="615395" cy="174343"/>
            </a:xfrm>
            <a:prstGeom prst="rect">
              <a:avLst/>
            </a:prstGeom>
            <a:solidFill>
              <a:srgbClr val="132544"/>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SQL Server</a:t>
              </a:r>
            </a:p>
          </p:txBody>
        </p:sp>
        <p:sp>
          <p:nvSpPr>
            <p:cNvPr id="240" name="TextBox 239">
              <a:extLst>
                <a:ext uri="{FF2B5EF4-FFF2-40B4-BE49-F238E27FC236}">
                  <a16:creationId xmlns:a16="http://schemas.microsoft.com/office/drawing/2014/main" id="{6F52D287-BCE1-4257-A33C-1F1984795F8F}"/>
                </a:ext>
              </a:extLst>
            </p:cNvPr>
            <p:cNvSpPr txBox="1"/>
            <p:nvPr/>
          </p:nvSpPr>
          <p:spPr>
            <a:xfrm>
              <a:off x="1046332" y="5648898"/>
              <a:ext cx="615395" cy="174343"/>
            </a:xfrm>
            <a:prstGeom prst="rect">
              <a:avLst/>
            </a:prstGeom>
            <a:solidFill>
              <a:srgbClr val="132544"/>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MSMQ</a:t>
              </a:r>
            </a:p>
          </p:txBody>
        </p:sp>
        <p:sp>
          <p:nvSpPr>
            <p:cNvPr id="241" name="TextBox 240">
              <a:extLst>
                <a:ext uri="{FF2B5EF4-FFF2-40B4-BE49-F238E27FC236}">
                  <a16:creationId xmlns:a16="http://schemas.microsoft.com/office/drawing/2014/main" id="{80045027-B769-43A6-B4B1-5C7A6558EDF3}"/>
                </a:ext>
              </a:extLst>
            </p:cNvPr>
            <p:cNvSpPr txBox="1"/>
            <p:nvPr/>
          </p:nvSpPr>
          <p:spPr>
            <a:xfrm>
              <a:off x="1719843" y="5648898"/>
              <a:ext cx="608760" cy="174343"/>
            </a:xfrm>
            <a:prstGeom prst="rect">
              <a:avLst/>
            </a:prstGeom>
            <a:solidFill>
              <a:srgbClr val="132544"/>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Kafka</a:t>
              </a:r>
            </a:p>
          </p:txBody>
        </p:sp>
        <p:sp>
          <p:nvSpPr>
            <p:cNvPr id="242" name="TextBox 241">
              <a:extLst>
                <a:ext uri="{FF2B5EF4-FFF2-40B4-BE49-F238E27FC236}">
                  <a16:creationId xmlns:a16="http://schemas.microsoft.com/office/drawing/2014/main" id="{C78CC471-D33E-48B0-A4C7-FDB54748949B}"/>
                </a:ext>
              </a:extLst>
            </p:cNvPr>
            <p:cNvSpPr txBox="1"/>
            <p:nvPr/>
          </p:nvSpPr>
          <p:spPr>
            <a:xfrm>
              <a:off x="2385157" y="5648898"/>
              <a:ext cx="609835" cy="174343"/>
            </a:xfrm>
            <a:prstGeom prst="rect">
              <a:avLst/>
            </a:prstGeom>
            <a:solidFill>
              <a:srgbClr val="132544"/>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Docker</a:t>
              </a:r>
            </a:p>
          </p:txBody>
        </p:sp>
        <p:grpSp>
          <p:nvGrpSpPr>
            <p:cNvPr id="243" name="Group 242">
              <a:extLst>
                <a:ext uri="{FF2B5EF4-FFF2-40B4-BE49-F238E27FC236}">
                  <a16:creationId xmlns:a16="http://schemas.microsoft.com/office/drawing/2014/main" id="{AF1713EA-B9EB-4158-83ED-AC142A7E58E9}"/>
                </a:ext>
              </a:extLst>
            </p:cNvPr>
            <p:cNvGrpSpPr/>
            <p:nvPr/>
          </p:nvGrpSpPr>
          <p:grpSpPr>
            <a:xfrm>
              <a:off x="5079308" y="955805"/>
              <a:ext cx="959553" cy="959553"/>
              <a:chOff x="5267414" y="1042724"/>
              <a:chExt cx="719665" cy="719665"/>
            </a:xfrm>
          </p:grpSpPr>
          <p:pic>
            <p:nvPicPr>
              <p:cNvPr id="244" name="Picture 8" descr="Ipad logo png 6 » PNG Image">
                <a:extLst>
                  <a:ext uri="{FF2B5EF4-FFF2-40B4-BE49-F238E27FC236}">
                    <a16:creationId xmlns:a16="http://schemas.microsoft.com/office/drawing/2014/main" id="{6E8585E1-890B-46A8-8EDB-DB45E1DB73A8}"/>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267414" y="1042724"/>
                <a:ext cx="719665" cy="719665"/>
              </a:xfrm>
              <a:prstGeom prst="rect">
                <a:avLst/>
              </a:prstGeom>
              <a:noFill/>
              <a:extLst>
                <a:ext uri="{909E8E84-426E-40DD-AFC4-6F175D3DCCD1}">
                  <a14:hiddenFill xmlns:a14="http://schemas.microsoft.com/office/drawing/2010/main">
                    <a:solidFill>
                      <a:srgbClr val="FFFFFF"/>
                    </a:solidFill>
                  </a14:hiddenFill>
                </a:ext>
              </a:extLst>
            </p:spPr>
          </p:pic>
          <p:sp>
            <p:nvSpPr>
              <p:cNvPr id="245" name="Rectangle 244">
                <a:extLst>
                  <a:ext uri="{FF2B5EF4-FFF2-40B4-BE49-F238E27FC236}">
                    <a16:creationId xmlns:a16="http://schemas.microsoft.com/office/drawing/2014/main" id="{86C91520-4CF2-4A79-9DD8-D42E7F675A5B}"/>
                  </a:ext>
                </a:extLst>
              </p:cNvPr>
              <p:cNvSpPr/>
              <p:nvPr/>
            </p:nvSpPr>
            <p:spPr>
              <a:xfrm>
                <a:off x="5361599" y="1213571"/>
                <a:ext cx="531667" cy="374271"/>
              </a:xfrm>
              <a:prstGeom prst="rect">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1038977" eaLnBrk="1" fontAlgn="auto" latinLnBrk="0" hangingPunct="1">
                  <a:lnSpc>
                    <a:spcPct val="100000"/>
                  </a:lnSpc>
                  <a:spcBef>
                    <a:spcPts val="0"/>
                  </a:spcBef>
                  <a:spcAft>
                    <a:spcPts val="0"/>
                  </a:spcAft>
                  <a:buClrTx/>
                  <a:buSzTx/>
                  <a:buFontTx/>
                  <a:buNone/>
                  <a:tabLst/>
                  <a:defRPr/>
                </a:pPr>
                <a:endParaRPr kumimoji="0" lang="en-GB" sz="2000" b="0" i="0" u="none" strike="noStrike" kern="0" cap="none" spc="0" normalizeH="0" baseline="0" noProof="0">
                  <a:ln>
                    <a:noFill/>
                  </a:ln>
                  <a:solidFill>
                    <a:prstClr val="white"/>
                  </a:solidFill>
                  <a:effectLst/>
                  <a:uLnTx/>
                  <a:uFillTx/>
                  <a:latin typeface="Arial"/>
                  <a:ea typeface="+mn-ea"/>
                  <a:cs typeface="+mn-cs"/>
                </a:endParaRPr>
              </a:p>
            </p:txBody>
          </p:sp>
        </p:grpSp>
        <p:sp>
          <p:nvSpPr>
            <p:cNvPr id="246" name="TextBox 245">
              <a:extLst>
                <a:ext uri="{FF2B5EF4-FFF2-40B4-BE49-F238E27FC236}">
                  <a16:creationId xmlns:a16="http://schemas.microsoft.com/office/drawing/2014/main" id="{069FC0AB-33B4-4BF8-B2E6-80809C523788}"/>
                </a:ext>
              </a:extLst>
            </p:cNvPr>
            <p:cNvSpPr txBox="1"/>
            <p:nvPr/>
          </p:nvSpPr>
          <p:spPr>
            <a:xfrm>
              <a:off x="1891117" y="1063490"/>
              <a:ext cx="205924" cy="151126"/>
            </a:xfrm>
            <a:prstGeom prst="rect">
              <a:avLst/>
            </a:prstGeom>
            <a:solidFill>
              <a:sysClr val="window" lastClr="FFFFFF"/>
            </a:solidFill>
          </p:spPr>
          <p:txBody>
            <a:bodyPr wrap="square" lIns="0" tIns="24000" rIns="0" bIns="24000" rtlCol="0" anchor="ctr">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667" b="0" i="0" u="none" strike="noStrike" kern="0" cap="none" spc="0" normalizeH="0" baseline="0" noProof="0" dirty="0">
                  <a:ln>
                    <a:noFill/>
                  </a:ln>
                  <a:solidFill>
                    <a:srgbClr val="003E6B"/>
                  </a:solidFill>
                  <a:effectLst/>
                  <a:uLnTx/>
                  <a:uFillTx/>
                  <a:latin typeface="Arial Narrow" panose="020B0606020202030204" pitchFamily="34" charset="0"/>
                </a:rPr>
                <a:t>JAVA</a:t>
              </a:r>
            </a:p>
          </p:txBody>
        </p:sp>
        <p:sp>
          <p:nvSpPr>
            <p:cNvPr id="247" name="Rectangle 246">
              <a:extLst>
                <a:ext uri="{FF2B5EF4-FFF2-40B4-BE49-F238E27FC236}">
                  <a16:creationId xmlns:a16="http://schemas.microsoft.com/office/drawing/2014/main" id="{AC6D6BA1-EF5B-4DC1-B966-029C167C7C1E}"/>
                </a:ext>
              </a:extLst>
            </p:cNvPr>
            <p:cNvSpPr/>
            <p:nvPr/>
          </p:nvSpPr>
          <p:spPr>
            <a:xfrm>
              <a:off x="2620700" y="2362291"/>
              <a:ext cx="1756696" cy="321591"/>
            </a:xfrm>
            <a:prstGeom prst="rect">
              <a:avLst/>
            </a:prstGeom>
            <a:solidFill>
              <a:srgbClr val="003E6B">
                <a:lumMod val="75000"/>
              </a:srgbClr>
            </a:solidFill>
            <a:ln w="25400" cap="flat" cmpd="sng" algn="ctr">
              <a:noFill/>
              <a:prstDash val="solid"/>
            </a:ln>
            <a:effectLst/>
          </p:spPr>
          <p:txBody>
            <a:bodyPr rtlCol="0" anchor="ctr"/>
            <a:lstStyle/>
            <a:p>
              <a:pPr marL="0" marR="0" lvl="0" indent="0" defTabSz="1038977" eaLnBrk="1" fontAlgn="auto" latinLnBrk="0" hangingPunct="1">
                <a:lnSpc>
                  <a:spcPct val="100000"/>
                </a:lnSpc>
                <a:spcBef>
                  <a:spcPts val="0"/>
                </a:spcBef>
                <a:spcAft>
                  <a:spcPts val="0"/>
                </a:spcAft>
                <a:buClrTx/>
                <a:buSzTx/>
                <a:buFontTx/>
                <a:buNone/>
                <a:tabLst/>
                <a:defRPr/>
              </a:pPr>
              <a:r>
                <a:rPr kumimoji="0" lang="en-GB" sz="933" b="0" i="0" u="none" strike="noStrike" kern="0" cap="none" spc="0" normalizeH="0" baseline="0" noProof="0" dirty="0">
                  <a:ln>
                    <a:noFill/>
                  </a:ln>
                  <a:solidFill>
                    <a:prstClr val="white"/>
                  </a:solidFill>
                  <a:effectLst/>
                  <a:uLnTx/>
                  <a:uFillTx/>
                  <a:latin typeface="Arial"/>
                  <a:ea typeface="+mn-ea"/>
                  <a:cs typeface="+mn-cs"/>
                </a:rPr>
                <a:t>API Gateway</a:t>
              </a:r>
            </a:p>
          </p:txBody>
        </p:sp>
        <p:grpSp>
          <p:nvGrpSpPr>
            <p:cNvPr id="248" name="Group 247">
              <a:extLst>
                <a:ext uri="{FF2B5EF4-FFF2-40B4-BE49-F238E27FC236}">
                  <a16:creationId xmlns:a16="http://schemas.microsoft.com/office/drawing/2014/main" id="{C888109C-2CDB-4A19-A1BA-06372057FD6A}"/>
                </a:ext>
              </a:extLst>
            </p:cNvPr>
            <p:cNvGrpSpPr/>
            <p:nvPr/>
          </p:nvGrpSpPr>
          <p:grpSpPr>
            <a:xfrm>
              <a:off x="3737159" y="2419075"/>
              <a:ext cx="585680" cy="200909"/>
              <a:chOff x="5521112" y="3557252"/>
              <a:chExt cx="439260" cy="150682"/>
            </a:xfrm>
          </p:grpSpPr>
          <p:sp>
            <p:nvSpPr>
              <p:cNvPr id="249" name="Rectangle 248">
                <a:extLst>
                  <a:ext uri="{FF2B5EF4-FFF2-40B4-BE49-F238E27FC236}">
                    <a16:creationId xmlns:a16="http://schemas.microsoft.com/office/drawing/2014/main" id="{14CE6758-9E54-4EA9-A2F1-A91643B85C68}"/>
                  </a:ext>
                </a:extLst>
              </p:cNvPr>
              <p:cNvSpPr/>
              <p:nvPr/>
            </p:nvSpPr>
            <p:spPr>
              <a:xfrm>
                <a:off x="5521112" y="3557252"/>
                <a:ext cx="439260" cy="150682"/>
              </a:xfrm>
              <a:prstGeom prst="rect">
                <a:avLst/>
              </a:prstGeom>
              <a:solidFill>
                <a:sysClr val="window" lastClr="FFFFFF"/>
              </a:solidFill>
              <a:ln w="12700" cap="flat" cmpd="sng" algn="ctr">
                <a:solidFill>
                  <a:srgbClr val="003E6B"/>
                </a:solidFill>
                <a:prstDash val="solid"/>
              </a:ln>
              <a:effectLst/>
            </p:spPr>
            <p:txBody>
              <a:bodyPr rtlCol="0" anchor="ctr"/>
              <a:lstStyle/>
              <a:p>
                <a:pPr marL="0" marR="0" lvl="0" indent="0" algn="ctr" defTabSz="1038977" eaLnBrk="1" fontAlgn="auto" latinLnBrk="0" hangingPunct="1">
                  <a:lnSpc>
                    <a:spcPct val="100000"/>
                  </a:lnSpc>
                  <a:spcBef>
                    <a:spcPts val="0"/>
                  </a:spcBef>
                  <a:spcAft>
                    <a:spcPts val="0"/>
                  </a:spcAft>
                  <a:buClrTx/>
                  <a:buSzTx/>
                  <a:buFontTx/>
                  <a:buNone/>
                  <a:tabLst/>
                  <a:defRPr/>
                </a:pPr>
                <a:endParaRPr kumimoji="0" lang="en-GB" sz="2000" b="0" i="0" u="none" strike="noStrike" kern="0" cap="none" spc="0" normalizeH="0" baseline="0" noProof="0">
                  <a:ln>
                    <a:noFill/>
                  </a:ln>
                  <a:solidFill>
                    <a:prstClr val="black"/>
                  </a:solidFill>
                  <a:effectLst/>
                  <a:uLnTx/>
                  <a:uFillTx/>
                  <a:latin typeface="Arial"/>
                  <a:ea typeface="+mn-ea"/>
                  <a:cs typeface="+mn-cs"/>
                </a:endParaRPr>
              </a:p>
            </p:txBody>
          </p:sp>
          <p:pic>
            <p:nvPicPr>
              <p:cNvPr id="250" name="Picture 10" descr="Dapr - Distributed Application Runtime">
                <a:extLst>
                  <a:ext uri="{FF2B5EF4-FFF2-40B4-BE49-F238E27FC236}">
                    <a16:creationId xmlns:a16="http://schemas.microsoft.com/office/drawing/2014/main" id="{6529411F-F977-4426-BF6A-0BB6F0147814}"/>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561480" y="3574976"/>
                <a:ext cx="157245" cy="115233"/>
              </a:xfrm>
              <a:prstGeom prst="rect">
                <a:avLst/>
              </a:prstGeom>
              <a:noFill/>
              <a:extLst>
                <a:ext uri="{909E8E84-426E-40DD-AFC4-6F175D3DCCD1}">
                  <a14:hiddenFill xmlns:a14="http://schemas.microsoft.com/office/drawing/2010/main">
                    <a:solidFill>
                      <a:srgbClr val="FFFFFF"/>
                    </a:solidFill>
                  </a14:hiddenFill>
                </a:ext>
              </a:extLst>
            </p:spPr>
          </p:pic>
          <p:pic>
            <p:nvPicPr>
              <p:cNvPr id="251" name="Picture 250">
                <a:extLst>
                  <a:ext uri="{FF2B5EF4-FFF2-40B4-BE49-F238E27FC236}">
                    <a16:creationId xmlns:a16="http://schemas.microsoft.com/office/drawing/2014/main" id="{735B9BE9-4FD6-4932-87F7-3FEDC7B44247}"/>
                  </a:ext>
                </a:extLst>
              </p:cNvPr>
              <p:cNvPicPr>
                <a:picLocks noChangeAspect="1"/>
              </p:cNvPicPr>
              <p:nvPr/>
            </p:nvPicPr>
            <p:blipFill>
              <a:blip r:embed="rId9"/>
              <a:stretch>
                <a:fillRect/>
              </a:stretch>
            </p:blipFill>
            <p:spPr>
              <a:xfrm>
                <a:off x="5771037" y="3572136"/>
                <a:ext cx="121603" cy="120912"/>
              </a:xfrm>
              <a:prstGeom prst="rect">
                <a:avLst/>
              </a:prstGeom>
            </p:spPr>
          </p:pic>
        </p:grpSp>
        <p:cxnSp>
          <p:nvCxnSpPr>
            <p:cNvPr id="252" name="Straight Arrow Connector 251">
              <a:extLst>
                <a:ext uri="{FF2B5EF4-FFF2-40B4-BE49-F238E27FC236}">
                  <a16:creationId xmlns:a16="http://schemas.microsoft.com/office/drawing/2014/main" id="{8C8D3A2E-650B-41D1-B21C-08363DA1A2E3}"/>
                </a:ext>
              </a:extLst>
            </p:cNvPr>
            <p:cNvCxnSpPr>
              <a:cxnSpLocks/>
            </p:cNvCxnSpPr>
            <p:nvPr/>
          </p:nvCxnSpPr>
          <p:spPr>
            <a:xfrm>
              <a:off x="4018188" y="1962549"/>
              <a:ext cx="6281" cy="399652"/>
            </a:xfrm>
            <a:prstGeom prst="straightConnector1">
              <a:avLst/>
            </a:prstGeom>
            <a:noFill/>
            <a:ln w="9525" cap="flat" cmpd="sng" algn="ctr">
              <a:solidFill>
                <a:srgbClr val="003E6B">
                  <a:shade val="95000"/>
                  <a:satMod val="105000"/>
                </a:srgbClr>
              </a:solidFill>
              <a:prstDash val="solid"/>
              <a:headEnd type="triangle" w="med" len="med"/>
              <a:tailEnd type="triangle" w="med" len="med"/>
            </a:ln>
            <a:effectLst/>
          </p:spPr>
        </p:cxnSp>
        <p:sp>
          <p:nvSpPr>
            <p:cNvPr id="253" name="TextBox 252">
              <a:extLst>
                <a:ext uri="{FF2B5EF4-FFF2-40B4-BE49-F238E27FC236}">
                  <a16:creationId xmlns:a16="http://schemas.microsoft.com/office/drawing/2014/main" id="{72FD7E6B-09AB-4711-B6FF-563FB16D44C8}"/>
                </a:ext>
              </a:extLst>
            </p:cNvPr>
            <p:cNvSpPr txBox="1"/>
            <p:nvPr/>
          </p:nvSpPr>
          <p:spPr>
            <a:xfrm>
              <a:off x="553296" y="3136108"/>
              <a:ext cx="532985" cy="194990"/>
            </a:xfrm>
            <a:prstGeom prst="rect">
              <a:avLst/>
            </a:prstGeom>
            <a:noFill/>
          </p:spPr>
          <p:txBody>
            <a:bodyPr wrap="square" rtlCol="0">
              <a:spAutoFit/>
            </a:bodyPr>
            <a:lstStyle/>
            <a:p>
              <a:pPr defTabSz="1038977"/>
              <a:r>
                <a:rPr lang="en-GB" sz="667" dirty="0">
                  <a:solidFill>
                    <a:prstClr val="black"/>
                  </a:solidFill>
                  <a:latin typeface="Arial"/>
                </a:rPr>
                <a:t>VM #1</a:t>
              </a:r>
            </a:p>
          </p:txBody>
        </p:sp>
        <p:sp>
          <p:nvSpPr>
            <p:cNvPr id="254" name="TextBox 253">
              <a:extLst>
                <a:ext uri="{FF2B5EF4-FFF2-40B4-BE49-F238E27FC236}">
                  <a16:creationId xmlns:a16="http://schemas.microsoft.com/office/drawing/2014/main" id="{94A79D88-BE58-4339-BDFA-EA62F78BA386}"/>
                </a:ext>
              </a:extLst>
            </p:cNvPr>
            <p:cNvSpPr txBox="1"/>
            <p:nvPr/>
          </p:nvSpPr>
          <p:spPr>
            <a:xfrm>
              <a:off x="1573437" y="3133036"/>
              <a:ext cx="504435" cy="194990"/>
            </a:xfrm>
            <a:prstGeom prst="rect">
              <a:avLst/>
            </a:prstGeom>
            <a:noFill/>
          </p:spPr>
          <p:txBody>
            <a:bodyPr wrap="square" rtlCol="0">
              <a:spAutoFit/>
            </a:bodyPr>
            <a:lstStyle/>
            <a:p>
              <a:pPr defTabSz="1038977"/>
              <a:r>
                <a:rPr lang="en-GB" sz="667" dirty="0">
                  <a:solidFill>
                    <a:prstClr val="black"/>
                  </a:solidFill>
                  <a:latin typeface="Arial"/>
                </a:rPr>
                <a:t>VM #2</a:t>
              </a:r>
            </a:p>
          </p:txBody>
        </p:sp>
        <p:sp>
          <p:nvSpPr>
            <p:cNvPr id="255" name="TextBox 254">
              <a:extLst>
                <a:ext uri="{FF2B5EF4-FFF2-40B4-BE49-F238E27FC236}">
                  <a16:creationId xmlns:a16="http://schemas.microsoft.com/office/drawing/2014/main" id="{FBA70415-3126-4C12-B4B8-FFDA96D12BCF}"/>
                </a:ext>
              </a:extLst>
            </p:cNvPr>
            <p:cNvSpPr txBox="1"/>
            <p:nvPr/>
          </p:nvSpPr>
          <p:spPr>
            <a:xfrm>
              <a:off x="2632375" y="3136107"/>
              <a:ext cx="537069" cy="194990"/>
            </a:xfrm>
            <a:prstGeom prst="rect">
              <a:avLst/>
            </a:prstGeom>
            <a:noFill/>
          </p:spPr>
          <p:txBody>
            <a:bodyPr wrap="square" rtlCol="0">
              <a:spAutoFit/>
            </a:bodyPr>
            <a:lstStyle/>
            <a:p>
              <a:pPr defTabSz="1038977"/>
              <a:r>
                <a:rPr lang="en-GB" sz="667" dirty="0">
                  <a:solidFill>
                    <a:prstClr val="black"/>
                  </a:solidFill>
                  <a:latin typeface="Arial"/>
                </a:rPr>
                <a:t>VM #3</a:t>
              </a:r>
            </a:p>
          </p:txBody>
        </p:sp>
        <p:sp>
          <p:nvSpPr>
            <p:cNvPr id="256" name="TextBox 255">
              <a:extLst>
                <a:ext uri="{FF2B5EF4-FFF2-40B4-BE49-F238E27FC236}">
                  <a16:creationId xmlns:a16="http://schemas.microsoft.com/office/drawing/2014/main" id="{C553E69C-D534-4383-B480-D5C1C2B9E70F}"/>
                </a:ext>
              </a:extLst>
            </p:cNvPr>
            <p:cNvSpPr txBox="1"/>
            <p:nvPr/>
          </p:nvSpPr>
          <p:spPr>
            <a:xfrm>
              <a:off x="3613095" y="3127871"/>
              <a:ext cx="556685" cy="194990"/>
            </a:xfrm>
            <a:prstGeom prst="rect">
              <a:avLst/>
            </a:prstGeom>
            <a:noFill/>
          </p:spPr>
          <p:txBody>
            <a:bodyPr wrap="square" rtlCol="0">
              <a:spAutoFit/>
            </a:bodyPr>
            <a:lstStyle/>
            <a:p>
              <a:pPr defTabSz="1038977"/>
              <a:r>
                <a:rPr lang="en-GB" sz="667" dirty="0">
                  <a:solidFill>
                    <a:prstClr val="black"/>
                  </a:solidFill>
                  <a:latin typeface="Arial"/>
                </a:rPr>
                <a:t>VM #4</a:t>
              </a:r>
            </a:p>
          </p:txBody>
        </p:sp>
        <p:sp>
          <p:nvSpPr>
            <p:cNvPr id="257" name="TextBox 256">
              <a:extLst>
                <a:ext uri="{FF2B5EF4-FFF2-40B4-BE49-F238E27FC236}">
                  <a16:creationId xmlns:a16="http://schemas.microsoft.com/office/drawing/2014/main" id="{F5939262-2131-48C4-B0A7-5BFC4FF5E81E}"/>
                </a:ext>
              </a:extLst>
            </p:cNvPr>
            <p:cNvSpPr txBox="1"/>
            <p:nvPr/>
          </p:nvSpPr>
          <p:spPr>
            <a:xfrm>
              <a:off x="4651478" y="3133036"/>
              <a:ext cx="556684" cy="194990"/>
            </a:xfrm>
            <a:prstGeom prst="rect">
              <a:avLst/>
            </a:prstGeom>
            <a:noFill/>
          </p:spPr>
          <p:txBody>
            <a:bodyPr wrap="square" rtlCol="0">
              <a:spAutoFit/>
            </a:bodyPr>
            <a:lstStyle/>
            <a:p>
              <a:pPr defTabSz="1038977"/>
              <a:r>
                <a:rPr lang="en-GB" sz="667" dirty="0">
                  <a:solidFill>
                    <a:prstClr val="black"/>
                  </a:solidFill>
                  <a:latin typeface="Arial"/>
                </a:rPr>
                <a:t>VM #5</a:t>
              </a:r>
            </a:p>
          </p:txBody>
        </p:sp>
        <p:sp>
          <p:nvSpPr>
            <p:cNvPr id="258" name="TextBox 257">
              <a:extLst>
                <a:ext uri="{FF2B5EF4-FFF2-40B4-BE49-F238E27FC236}">
                  <a16:creationId xmlns:a16="http://schemas.microsoft.com/office/drawing/2014/main" id="{DF3993CE-4E7F-4985-9D49-C71DEAA0F457}"/>
                </a:ext>
              </a:extLst>
            </p:cNvPr>
            <p:cNvSpPr txBox="1"/>
            <p:nvPr/>
          </p:nvSpPr>
          <p:spPr>
            <a:xfrm>
              <a:off x="5680345" y="3127284"/>
              <a:ext cx="500839" cy="194990"/>
            </a:xfrm>
            <a:prstGeom prst="rect">
              <a:avLst/>
            </a:prstGeom>
            <a:noFill/>
          </p:spPr>
          <p:txBody>
            <a:bodyPr wrap="square" rtlCol="0">
              <a:spAutoFit/>
            </a:bodyPr>
            <a:lstStyle/>
            <a:p>
              <a:pPr defTabSz="1038977"/>
              <a:r>
                <a:rPr lang="en-GB" sz="667" dirty="0">
                  <a:solidFill>
                    <a:prstClr val="black"/>
                  </a:solidFill>
                  <a:latin typeface="Arial"/>
                </a:rPr>
                <a:t>VM #6</a:t>
              </a:r>
            </a:p>
          </p:txBody>
        </p:sp>
        <p:grpSp>
          <p:nvGrpSpPr>
            <p:cNvPr id="259" name="Group 258">
              <a:extLst>
                <a:ext uri="{FF2B5EF4-FFF2-40B4-BE49-F238E27FC236}">
                  <a16:creationId xmlns:a16="http://schemas.microsoft.com/office/drawing/2014/main" id="{E126AEDB-B2C2-4DE4-84F0-015CB8E81DCE}"/>
                </a:ext>
              </a:extLst>
            </p:cNvPr>
            <p:cNvGrpSpPr/>
            <p:nvPr/>
          </p:nvGrpSpPr>
          <p:grpSpPr>
            <a:xfrm>
              <a:off x="327503" y="4490282"/>
              <a:ext cx="860348" cy="200909"/>
              <a:chOff x="5423065" y="3557252"/>
              <a:chExt cx="645261" cy="150682"/>
            </a:xfrm>
          </p:grpSpPr>
          <p:sp>
            <p:nvSpPr>
              <p:cNvPr id="260" name="Rectangle 259">
                <a:extLst>
                  <a:ext uri="{FF2B5EF4-FFF2-40B4-BE49-F238E27FC236}">
                    <a16:creationId xmlns:a16="http://schemas.microsoft.com/office/drawing/2014/main" id="{8FA656BC-0104-43D2-B8D7-61E37CBFC7DF}"/>
                  </a:ext>
                </a:extLst>
              </p:cNvPr>
              <p:cNvSpPr/>
              <p:nvPr/>
            </p:nvSpPr>
            <p:spPr>
              <a:xfrm>
                <a:off x="5423065" y="3557252"/>
                <a:ext cx="645261" cy="150682"/>
              </a:xfrm>
              <a:prstGeom prst="rect">
                <a:avLst/>
              </a:prstGeom>
              <a:solidFill>
                <a:sysClr val="window" lastClr="FFFFFF"/>
              </a:solidFill>
              <a:ln w="12700" cap="flat" cmpd="sng" algn="ctr">
                <a:solidFill>
                  <a:srgbClr val="003E6B"/>
                </a:solidFill>
                <a:prstDash val="solid"/>
              </a:ln>
              <a:effectLst/>
            </p:spPr>
            <p:txBody>
              <a:bodyPr rtlCol="0" anchor="ctr"/>
              <a:lstStyle/>
              <a:p>
                <a:pPr marL="0" marR="0" lvl="0" indent="0" algn="ctr" defTabSz="1038977" eaLnBrk="1" fontAlgn="auto" latinLnBrk="0" hangingPunct="1">
                  <a:lnSpc>
                    <a:spcPct val="100000"/>
                  </a:lnSpc>
                  <a:spcBef>
                    <a:spcPts val="0"/>
                  </a:spcBef>
                  <a:spcAft>
                    <a:spcPts val="0"/>
                  </a:spcAft>
                  <a:buClrTx/>
                  <a:buSzTx/>
                  <a:buFontTx/>
                  <a:buNone/>
                  <a:tabLst/>
                  <a:defRPr/>
                </a:pPr>
                <a:endParaRPr kumimoji="0" lang="en-GB" sz="2000" b="0" i="0" u="none" strike="noStrike" kern="0" cap="none" spc="0" normalizeH="0" baseline="0" noProof="0">
                  <a:ln>
                    <a:noFill/>
                  </a:ln>
                  <a:solidFill>
                    <a:prstClr val="black"/>
                  </a:solidFill>
                  <a:effectLst/>
                  <a:uLnTx/>
                  <a:uFillTx/>
                  <a:latin typeface="Arial"/>
                  <a:ea typeface="+mn-ea"/>
                  <a:cs typeface="+mn-cs"/>
                </a:endParaRPr>
              </a:p>
            </p:txBody>
          </p:sp>
          <p:pic>
            <p:nvPicPr>
              <p:cNvPr id="261" name="Picture 10" descr="Dapr - Distributed Application Runtime">
                <a:extLst>
                  <a:ext uri="{FF2B5EF4-FFF2-40B4-BE49-F238E27FC236}">
                    <a16:creationId xmlns:a16="http://schemas.microsoft.com/office/drawing/2014/main" id="{7283B865-C36A-4975-A5D4-E118DBA62D0F}"/>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561480" y="3574976"/>
                <a:ext cx="157245" cy="115233"/>
              </a:xfrm>
              <a:prstGeom prst="rect">
                <a:avLst/>
              </a:prstGeom>
              <a:noFill/>
              <a:extLst>
                <a:ext uri="{909E8E84-426E-40DD-AFC4-6F175D3DCCD1}">
                  <a14:hiddenFill xmlns:a14="http://schemas.microsoft.com/office/drawing/2010/main">
                    <a:solidFill>
                      <a:srgbClr val="FFFFFF"/>
                    </a:solidFill>
                  </a14:hiddenFill>
                </a:ext>
              </a:extLst>
            </p:spPr>
          </p:pic>
          <p:pic>
            <p:nvPicPr>
              <p:cNvPr id="262" name="Picture 261">
                <a:extLst>
                  <a:ext uri="{FF2B5EF4-FFF2-40B4-BE49-F238E27FC236}">
                    <a16:creationId xmlns:a16="http://schemas.microsoft.com/office/drawing/2014/main" id="{8839858B-6373-4867-8FC7-2BA684B839E2}"/>
                  </a:ext>
                </a:extLst>
              </p:cNvPr>
              <p:cNvPicPr>
                <a:picLocks noChangeAspect="1"/>
              </p:cNvPicPr>
              <p:nvPr/>
            </p:nvPicPr>
            <p:blipFill>
              <a:blip r:embed="rId9"/>
              <a:stretch>
                <a:fillRect/>
              </a:stretch>
            </p:blipFill>
            <p:spPr>
              <a:xfrm>
                <a:off x="5771037" y="3572136"/>
                <a:ext cx="121603" cy="120912"/>
              </a:xfrm>
              <a:prstGeom prst="rect">
                <a:avLst/>
              </a:prstGeom>
            </p:spPr>
          </p:pic>
        </p:grpSp>
        <p:grpSp>
          <p:nvGrpSpPr>
            <p:cNvPr id="263" name="Group 262">
              <a:extLst>
                <a:ext uri="{FF2B5EF4-FFF2-40B4-BE49-F238E27FC236}">
                  <a16:creationId xmlns:a16="http://schemas.microsoft.com/office/drawing/2014/main" id="{AE0F996E-01E9-4C54-B028-CF6B8F96F24D}"/>
                </a:ext>
              </a:extLst>
            </p:cNvPr>
            <p:cNvGrpSpPr/>
            <p:nvPr/>
          </p:nvGrpSpPr>
          <p:grpSpPr>
            <a:xfrm>
              <a:off x="1379241" y="4487556"/>
              <a:ext cx="860348" cy="200909"/>
              <a:chOff x="5423065" y="3557252"/>
              <a:chExt cx="645261" cy="150682"/>
            </a:xfrm>
          </p:grpSpPr>
          <p:sp>
            <p:nvSpPr>
              <p:cNvPr id="264" name="Rectangle 263">
                <a:extLst>
                  <a:ext uri="{FF2B5EF4-FFF2-40B4-BE49-F238E27FC236}">
                    <a16:creationId xmlns:a16="http://schemas.microsoft.com/office/drawing/2014/main" id="{AF577F66-AB06-4FEF-AD75-523C03B579FA}"/>
                  </a:ext>
                </a:extLst>
              </p:cNvPr>
              <p:cNvSpPr/>
              <p:nvPr/>
            </p:nvSpPr>
            <p:spPr>
              <a:xfrm>
                <a:off x="5423065" y="3557252"/>
                <a:ext cx="645261" cy="150682"/>
              </a:xfrm>
              <a:prstGeom prst="rect">
                <a:avLst/>
              </a:prstGeom>
              <a:solidFill>
                <a:sysClr val="window" lastClr="FFFFFF"/>
              </a:solidFill>
              <a:ln w="12700" cap="flat" cmpd="sng" algn="ctr">
                <a:solidFill>
                  <a:srgbClr val="003E6B"/>
                </a:solidFill>
                <a:prstDash val="solid"/>
              </a:ln>
              <a:effectLst/>
            </p:spPr>
            <p:txBody>
              <a:bodyPr rtlCol="0" anchor="ctr"/>
              <a:lstStyle/>
              <a:p>
                <a:pPr marL="0" marR="0" lvl="0" indent="0" algn="ctr" defTabSz="1038977" eaLnBrk="1" fontAlgn="auto" latinLnBrk="0" hangingPunct="1">
                  <a:lnSpc>
                    <a:spcPct val="100000"/>
                  </a:lnSpc>
                  <a:spcBef>
                    <a:spcPts val="0"/>
                  </a:spcBef>
                  <a:spcAft>
                    <a:spcPts val="0"/>
                  </a:spcAft>
                  <a:buClrTx/>
                  <a:buSzTx/>
                  <a:buFontTx/>
                  <a:buNone/>
                  <a:tabLst/>
                  <a:defRPr/>
                </a:pPr>
                <a:endParaRPr kumimoji="0" lang="en-GB" sz="2000" b="0" i="0" u="none" strike="noStrike" kern="0" cap="none" spc="0" normalizeH="0" baseline="0" noProof="0">
                  <a:ln>
                    <a:noFill/>
                  </a:ln>
                  <a:solidFill>
                    <a:prstClr val="black"/>
                  </a:solidFill>
                  <a:effectLst/>
                  <a:uLnTx/>
                  <a:uFillTx/>
                  <a:latin typeface="Arial"/>
                  <a:ea typeface="+mn-ea"/>
                  <a:cs typeface="+mn-cs"/>
                </a:endParaRPr>
              </a:p>
            </p:txBody>
          </p:sp>
          <p:pic>
            <p:nvPicPr>
              <p:cNvPr id="265" name="Picture 10" descr="Dapr - Distributed Application Runtime">
                <a:extLst>
                  <a:ext uri="{FF2B5EF4-FFF2-40B4-BE49-F238E27FC236}">
                    <a16:creationId xmlns:a16="http://schemas.microsoft.com/office/drawing/2014/main" id="{983EE8C1-88B0-4BA9-ACA1-D88497EC5E08}"/>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561480" y="3574976"/>
                <a:ext cx="157245" cy="115233"/>
              </a:xfrm>
              <a:prstGeom prst="rect">
                <a:avLst/>
              </a:prstGeom>
              <a:noFill/>
              <a:extLst>
                <a:ext uri="{909E8E84-426E-40DD-AFC4-6F175D3DCCD1}">
                  <a14:hiddenFill xmlns:a14="http://schemas.microsoft.com/office/drawing/2010/main">
                    <a:solidFill>
                      <a:srgbClr val="FFFFFF"/>
                    </a:solidFill>
                  </a14:hiddenFill>
                </a:ext>
              </a:extLst>
            </p:spPr>
          </p:pic>
          <p:pic>
            <p:nvPicPr>
              <p:cNvPr id="266" name="Picture 265">
                <a:extLst>
                  <a:ext uri="{FF2B5EF4-FFF2-40B4-BE49-F238E27FC236}">
                    <a16:creationId xmlns:a16="http://schemas.microsoft.com/office/drawing/2014/main" id="{2E677DC3-171E-4A9A-8915-B8A91A8B5719}"/>
                  </a:ext>
                </a:extLst>
              </p:cNvPr>
              <p:cNvPicPr>
                <a:picLocks noChangeAspect="1"/>
              </p:cNvPicPr>
              <p:nvPr/>
            </p:nvPicPr>
            <p:blipFill>
              <a:blip r:embed="rId9"/>
              <a:stretch>
                <a:fillRect/>
              </a:stretch>
            </p:blipFill>
            <p:spPr>
              <a:xfrm>
                <a:off x="5771037" y="3572136"/>
                <a:ext cx="121603" cy="120912"/>
              </a:xfrm>
              <a:prstGeom prst="rect">
                <a:avLst/>
              </a:prstGeom>
            </p:spPr>
          </p:pic>
        </p:grpSp>
        <p:grpSp>
          <p:nvGrpSpPr>
            <p:cNvPr id="267" name="Group 266">
              <a:extLst>
                <a:ext uri="{FF2B5EF4-FFF2-40B4-BE49-F238E27FC236}">
                  <a16:creationId xmlns:a16="http://schemas.microsoft.com/office/drawing/2014/main" id="{E02CA560-553F-4292-BE46-7199C78A02DD}"/>
                </a:ext>
              </a:extLst>
            </p:cNvPr>
            <p:cNvGrpSpPr/>
            <p:nvPr/>
          </p:nvGrpSpPr>
          <p:grpSpPr>
            <a:xfrm>
              <a:off x="2420841" y="4487555"/>
              <a:ext cx="860348" cy="200909"/>
              <a:chOff x="5423065" y="3557252"/>
              <a:chExt cx="645261" cy="150682"/>
            </a:xfrm>
          </p:grpSpPr>
          <p:sp>
            <p:nvSpPr>
              <p:cNvPr id="268" name="Rectangle 267">
                <a:extLst>
                  <a:ext uri="{FF2B5EF4-FFF2-40B4-BE49-F238E27FC236}">
                    <a16:creationId xmlns:a16="http://schemas.microsoft.com/office/drawing/2014/main" id="{B4CA0628-6E4D-497A-B93F-06ED52F6A0A0}"/>
                  </a:ext>
                </a:extLst>
              </p:cNvPr>
              <p:cNvSpPr/>
              <p:nvPr/>
            </p:nvSpPr>
            <p:spPr>
              <a:xfrm>
                <a:off x="5423065" y="3557252"/>
                <a:ext cx="645261" cy="150682"/>
              </a:xfrm>
              <a:prstGeom prst="rect">
                <a:avLst/>
              </a:prstGeom>
              <a:solidFill>
                <a:sysClr val="window" lastClr="FFFFFF"/>
              </a:solidFill>
              <a:ln w="12700" cap="flat" cmpd="sng" algn="ctr">
                <a:solidFill>
                  <a:srgbClr val="003E6B"/>
                </a:solidFill>
                <a:prstDash val="solid"/>
              </a:ln>
              <a:effectLst/>
            </p:spPr>
            <p:txBody>
              <a:bodyPr rtlCol="0" anchor="ctr"/>
              <a:lstStyle/>
              <a:p>
                <a:pPr marL="0" marR="0" lvl="0" indent="0" algn="ctr" defTabSz="1038977" eaLnBrk="1" fontAlgn="auto" latinLnBrk="0" hangingPunct="1">
                  <a:lnSpc>
                    <a:spcPct val="100000"/>
                  </a:lnSpc>
                  <a:spcBef>
                    <a:spcPts val="0"/>
                  </a:spcBef>
                  <a:spcAft>
                    <a:spcPts val="0"/>
                  </a:spcAft>
                  <a:buClrTx/>
                  <a:buSzTx/>
                  <a:buFontTx/>
                  <a:buNone/>
                  <a:tabLst/>
                  <a:defRPr/>
                </a:pPr>
                <a:endParaRPr kumimoji="0" lang="en-GB" sz="2000" b="0" i="0" u="none" strike="noStrike" kern="0" cap="none" spc="0" normalizeH="0" baseline="0" noProof="0">
                  <a:ln>
                    <a:noFill/>
                  </a:ln>
                  <a:solidFill>
                    <a:prstClr val="black"/>
                  </a:solidFill>
                  <a:effectLst/>
                  <a:uLnTx/>
                  <a:uFillTx/>
                  <a:latin typeface="Arial"/>
                  <a:ea typeface="+mn-ea"/>
                  <a:cs typeface="+mn-cs"/>
                </a:endParaRPr>
              </a:p>
            </p:txBody>
          </p:sp>
          <p:pic>
            <p:nvPicPr>
              <p:cNvPr id="269" name="Picture 10" descr="Dapr - Distributed Application Runtime">
                <a:extLst>
                  <a:ext uri="{FF2B5EF4-FFF2-40B4-BE49-F238E27FC236}">
                    <a16:creationId xmlns:a16="http://schemas.microsoft.com/office/drawing/2014/main" id="{C0CE2E9D-AEA6-4675-987B-92ACFB28400A}"/>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561480" y="3574976"/>
                <a:ext cx="157245" cy="115233"/>
              </a:xfrm>
              <a:prstGeom prst="rect">
                <a:avLst/>
              </a:prstGeom>
              <a:noFill/>
              <a:extLst>
                <a:ext uri="{909E8E84-426E-40DD-AFC4-6F175D3DCCD1}">
                  <a14:hiddenFill xmlns:a14="http://schemas.microsoft.com/office/drawing/2010/main">
                    <a:solidFill>
                      <a:srgbClr val="FFFFFF"/>
                    </a:solidFill>
                  </a14:hiddenFill>
                </a:ext>
              </a:extLst>
            </p:spPr>
          </p:pic>
          <p:pic>
            <p:nvPicPr>
              <p:cNvPr id="270" name="Picture 269">
                <a:extLst>
                  <a:ext uri="{FF2B5EF4-FFF2-40B4-BE49-F238E27FC236}">
                    <a16:creationId xmlns:a16="http://schemas.microsoft.com/office/drawing/2014/main" id="{C4EDFB9F-68C5-4B8C-AFEA-3EE32E132E13}"/>
                  </a:ext>
                </a:extLst>
              </p:cNvPr>
              <p:cNvPicPr>
                <a:picLocks noChangeAspect="1"/>
              </p:cNvPicPr>
              <p:nvPr/>
            </p:nvPicPr>
            <p:blipFill>
              <a:blip r:embed="rId9"/>
              <a:stretch>
                <a:fillRect/>
              </a:stretch>
            </p:blipFill>
            <p:spPr>
              <a:xfrm>
                <a:off x="5771037" y="3572136"/>
                <a:ext cx="121603" cy="120912"/>
              </a:xfrm>
              <a:prstGeom prst="rect">
                <a:avLst/>
              </a:prstGeom>
            </p:spPr>
          </p:pic>
        </p:grpSp>
        <p:grpSp>
          <p:nvGrpSpPr>
            <p:cNvPr id="271" name="Group 270">
              <a:extLst>
                <a:ext uri="{FF2B5EF4-FFF2-40B4-BE49-F238E27FC236}">
                  <a16:creationId xmlns:a16="http://schemas.microsoft.com/office/drawing/2014/main" id="{95398A1A-9664-4548-A1D4-DD7AE8E062AC}"/>
                </a:ext>
              </a:extLst>
            </p:cNvPr>
            <p:cNvGrpSpPr/>
            <p:nvPr/>
          </p:nvGrpSpPr>
          <p:grpSpPr>
            <a:xfrm>
              <a:off x="3426905" y="4487555"/>
              <a:ext cx="860348" cy="200909"/>
              <a:chOff x="5423065" y="3557252"/>
              <a:chExt cx="645261" cy="150682"/>
            </a:xfrm>
          </p:grpSpPr>
          <p:sp>
            <p:nvSpPr>
              <p:cNvPr id="272" name="Rectangle 271">
                <a:extLst>
                  <a:ext uri="{FF2B5EF4-FFF2-40B4-BE49-F238E27FC236}">
                    <a16:creationId xmlns:a16="http://schemas.microsoft.com/office/drawing/2014/main" id="{B9812E86-1CB3-465F-9F63-391E8C0E5434}"/>
                  </a:ext>
                </a:extLst>
              </p:cNvPr>
              <p:cNvSpPr/>
              <p:nvPr/>
            </p:nvSpPr>
            <p:spPr>
              <a:xfrm>
                <a:off x="5423065" y="3557252"/>
                <a:ext cx="645261" cy="150682"/>
              </a:xfrm>
              <a:prstGeom prst="rect">
                <a:avLst/>
              </a:prstGeom>
              <a:solidFill>
                <a:sysClr val="window" lastClr="FFFFFF"/>
              </a:solidFill>
              <a:ln w="12700" cap="flat" cmpd="sng" algn="ctr">
                <a:solidFill>
                  <a:srgbClr val="003E6B"/>
                </a:solidFill>
                <a:prstDash val="solid"/>
              </a:ln>
              <a:effectLst/>
            </p:spPr>
            <p:txBody>
              <a:bodyPr rtlCol="0" anchor="ctr"/>
              <a:lstStyle/>
              <a:p>
                <a:pPr marL="0" marR="0" lvl="0" indent="0" algn="ctr" defTabSz="1038977" eaLnBrk="1" fontAlgn="auto" latinLnBrk="0" hangingPunct="1">
                  <a:lnSpc>
                    <a:spcPct val="100000"/>
                  </a:lnSpc>
                  <a:spcBef>
                    <a:spcPts val="0"/>
                  </a:spcBef>
                  <a:spcAft>
                    <a:spcPts val="0"/>
                  </a:spcAft>
                  <a:buClrTx/>
                  <a:buSzTx/>
                  <a:buFontTx/>
                  <a:buNone/>
                  <a:tabLst/>
                  <a:defRPr/>
                </a:pPr>
                <a:endParaRPr kumimoji="0" lang="en-GB" sz="2000" b="0" i="0" u="none" strike="noStrike" kern="0" cap="none" spc="0" normalizeH="0" baseline="0" noProof="0">
                  <a:ln>
                    <a:noFill/>
                  </a:ln>
                  <a:solidFill>
                    <a:prstClr val="black"/>
                  </a:solidFill>
                  <a:effectLst/>
                  <a:uLnTx/>
                  <a:uFillTx/>
                  <a:latin typeface="Arial"/>
                  <a:ea typeface="+mn-ea"/>
                  <a:cs typeface="+mn-cs"/>
                </a:endParaRPr>
              </a:p>
            </p:txBody>
          </p:sp>
          <p:pic>
            <p:nvPicPr>
              <p:cNvPr id="273" name="Picture 10" descr="Dapr - Distributed Application Runtime">
                <a:extLst>
                  <a:ext uri="{FF2B5EF4-FFF2-40B4-BE49-F238E27FC236}">
                    <a16:creationId xmlns:a16="http://schemas.microsoft.com/office/drawing/2014/main" id="{4E8E8F75-CB5A-4935-9D9E-A2F80FC8EA04}"/>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561480" y="3574976"/>
                <a:ext cx="157245" cy="115233"/>
              </a:xfrm>
              <a:prstGeom prst="rect">
                <a:avLst/>
              </a:prstGeom>
              <a:noFill/>
              <a:extLst>
                <a:ext uri="{909E8E84-426E-40DD-AFC4-6F175D3DCCD1}">
                  <a14:hiddenFill xmlns:a14="http://schemas.microsoft.com/office/drawing/2010/main">
                    <a:solidFill>
                      <a:srgbClr val="FFFFFF"/>
                    </a:solidFill>
                  </a14:hiddenFill>
                </a:ext>
              </a:extLst>
            </p:spPr>
          </p:pic>
          <p:pic>
            <p:nvPicPr>
              <p:cNvPr id="274" name="Picture 273">
                <a:extLst>
                  <a:ext uri="{FF2B5EF4-FFF2-40B4-BE49-F238E27FC236}">
                    <a16:creationId xmlns:a16="http://schemas.microsoft.com/office/drawing/2014/main" id="{AC6F932D-4172-460F-B2D3-00A930708396}"/>
                  </a:ext>
                </a:extLst>
              </p:cNvPr>
              <p:cNvPicPr>
                <a:picLocks noChangeAspect="1"/>
              </p:cNvPicPr>
              <p:nvPr/>
            </p:nvPicPr>
            <p:blipFill>
              <a:blip r:embed="rId9"/>
              <a:stretch>
                <a:fillRect/>
              </a:stretch>
            </p:blipFill>
            <p:spPr>
              <a:xfrm>
                <a:off x="5771037" y="3572136"/>
                <a:ext cx="121603" cy="120912"/>
              </a:xfrm>
              <a:prstGeom prst="rect">
                <a:avLst/>
              </a:prstGeom>
            </p:spPr>
          </p:pic>
        </p:grpSp>
        <p:grpSp>
          <p:nvGrpSpPr>
            <p:cNvPr id="275" name="Group 274">
              <a:extLst>
                <a:ext uri="{FF2B5EF4-FFF2-40B4-BE49-F238E27FC236}">
                  <a16:creationId xmlns:a16="http://schemas.microsoft.com/office/drawing/2014/main" id="{F40BDA04-459D-4EB1-81F8-CF5CD7BD8779}"/>
                </a:ext>
              </a:extLst>
            </p:cNvPr>
            <p:cNvGrpSpPr/>
            <p:nvPr/>
          </p:nvGrpSpPr>
          <p:grpSpPr>
            <a:xfrm>
              <a:off x="4461755" y="4487555"/>
              <a:ext cx="860348" cy="200909"/>
              <a:chOff x="5423065" y="3557252"/>
              <a:chExt cx="645261" cy="150682"/>
            </a:xfrm>
          </p:grpSpPr>
          <p:sp>
            <p:nvSpPr>
              <p:cNvPr id="276" name="Rectangle 275">
                <a:extLst>
                  <a:ext uri="{FF2B5EF4-FFF2-40B4-BE49-F238E27FC236}">
                    <a16:creationId xmlns:a16="http://schemas.microsoft.com/office/drawing/2014/main" id="{F4A1117B-934C-431D-BDC0-942776E9FECD}"/>
                  </a:ext>
                </a:extLst>
              </p:cNvPr>
              <p:cNvSpPr/>
              <p:nvPr/>
            </p:nvSpPr>
            <p:spPr>
              <a:xfrm>
                <a:off x="5423065" y="3557252"/>
                <a:ext cx="645261" cy="150682"/>
              </a:xfrm>
              <a:prstGeom prst="rect">
                <a:avLst/>
              </a:prstGeom>
              <a:solidFill>
                <a:sysClr val="window" lastClr="FFFFFF"/>
              </a:solidFill>
              <a:ln w="12700" cap="flat" cmpd="sng" algn="ctr">
                <a:solidFill>
                  <a:srgbClr val="003E6B"/>
                </a:solidFill>
                <a:prstDash val="solid"/>
              </a:ln>
              <a:effectLst/>
            </p:spPr>
            <p:txBody>
              <a:bodyPr rtlCol="0" anchor="ctr"/>
              <a:lstStyle/>
              <a:p>
                <a:pPr marL="0" marR="0" lvl="0" indent="0" algn="ctr" defTabSz="1038977" eaLnBrk="1" fontAlgn="auto" latinLnBrk="0" hangingPunct="1">
                  <a:lnSpc>
                    <a:spcPct val="100000"/>
                  </a:lnSpc>
                  <a:spcBef>
                    <a:spcPts val="0"/>
                  </a:spcBef>
                  <a:spcAft>
                    <a:spcPts val="0"/>
                  </a:spcAft>
                  <a:buClrTx/>
                  <a:buSzTx/>
                  <a:buFontTx/>
                  <a:buNone/>
                  <a:tabLst/>
                  <a:defRPr/>
                </a:pPr>
                <a:endParaRPr kumimoji="0" lang="en-GB" sz="2000" b="0" i="0" u="none" strike="noStrike" kern="0" cap="none" spc="0" normalizeH="0" baseline="0" noProof="0">
                  <a:ln>
                    <a:noFill/>
                  </a:ln>
                  <a:solidFill>
                    <a:prstClr val="black"/>
                  </a:solidFill>
                  <a:effectLst/>
                  <a:uLnTx/>
                  <a:uFillTx/>
                  <a:latin typeface="Arial"/>
                  <a:ea typeface="+mn-ea"/>
                  <a:cs typeface="+mn-cs"/>
                </a:endParaRPr>
              </a:p>
            </p:txBody>
          </p:sp>
          <p:pic>
            <p:nvPicPr>
              <p:cNvPr id="277" name="Picture 10" descr="Dapr - Distributed Application Runtime">
                <a:extLst>
                  <a:ext uri="{FF2B5EF4-FFF2-40B4-BE49-F238E27FC236}">
                    <a16:creationId xmlns:a16="http://schemas.microsoft.com/office/drawing/2014/main" id="{E82A6BB4-6688-4E6C-9B11-5F12F0DE926E}"/>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561480" y="3574976"/>
                <a:ext cx="157245" cy="115233"/>
              </a:xfrm>
              <a:prstGeom prst="rect">
                <a:avLst/>
              </a:prstGeom>
              <a:noFill/>
              <a:extLst>
                <a:ext uri="{909E8E84-426E-40DD-AFC4-6F175D3DCCD1}">
                  <a14:hiddenFill xmlns:a14="http://schemas.microsoft.com/office/drawing/2010/main">
                    <a:solidFill>
                      <a:srgbClr val="FFFFFF"/>
                    </a:solidFill>
                  </a14:hiddenFill>
                </a:ext>
              </a:extLst>
            </p:spPr>
          </p:pic>
          <p:pic>
            <p:nvPicPr>
              <p:cNvPr id="278" name="Picture 277">
                <a:extLst>
                  <a:ext uri="{FF2B5EF4-FFF2-40B4-BE49-F238E27FC236}">
                    <a16:creationId xmlns:a16="http://schemas.microsoft.com/office/drawing/2014/main" id="{948E09DD-8076-420E-A6ED-1FE685A794BA}"/>
                  </a:ext>
                </a:extLst>
              </p:cNvPr>
              <p:cNvPicPr>
                <a:picLocks noChangeAspect="1"/>
              </p:cNvPicPr>
              <p:nvPr/>
            </p:nvPicPr>
            <p:blipFill>
              <a:blip r:embed="rId9"/>
              <a:stretch>
                <a:fillRect/>
              </a:stretch>
            </p:blipFill>
            <p:spPr>
              <a:xfrm>
                <a:off x="5771037" y="3572136"/>
                <a:ext cx="121603" cy="120912"/>
              </a:xfrm>
              <a:prstGeom prst="rect">
                <a:avLst/>
              </a:prstGeom>
            </p:spPr>
          </p:pic>
        </p:grpSp>
        <p:grpSp>
          <p:nvGrpSpPr>
            <p:cNvPr id="279" name="Group 278">
              <a:extLst>
                <a:ext uri="{FF2B5EF4-FFF2-40B4-BE49-F238E27FC236}">
                  <a16:creationId xmlns:a16="http://schemas.microsoft.com/office/drawing/2014/main" id="{80622706-D6D5-4C94-B698-DA99448733E5}"/>
                </a:ext>
              </a:extLst>
            </p:cNvPr>
            <p:cNvGrpSpPr/>
            <p:nvPr/>
          </p:nvGrpSpPr>
          <p:grpSpPr>
            <a:xfrm>
              <a:off x="5489021" y="4487554"/>
              <a:ext cx="860348" cy="200909"/>
              <a:chOff x="5423065" y="3557252"/>
              <a:chExt cx="645261" cy="150682"/>
            </a:xfrm>
          </p:grpSpPr>
          <p:sp>
            <p:nvSpPr>
              <p:cNvPr id="280" name="Rectangle 279">
                <a:extLst>
                  <a:ext uri="{FF2B5EF4-FFF2-40B4-BE49-F238E27FC236}">
                    <a16:creationId xmlns:a16="http://schemas.microsoft.com/office/drawing/2014/main" id="{8BA1269A-98B5-409E-B099-624345A1335B}"/>
                  </a:ext>
                </a:extLst>
              </p:cNvPr>
              <p:cNvSpPr/>
              <p:nvPr/>
            </p:nvSpPr>
            <p:spPr>
              <a:xfrm>
                <a:off x="5423065" y="3557252"/>
                <a:ext cx="645261" cy="150682"/>
              </a:xfrm>
              <a:prstGeom prst="rect">
                <a:avLst/>
              </a:prstGeom>
              <a:solidFill>
                <a:sysClr val="window" lastClr="FFFFFF"/>
              </a:solidFill>
              <a:ln w="12700" cap="flat" cmpd="sng" algn="ctr">
                <a:solidFill>
                  <a:srgbClr val="003E6B"/>
                </a:solidFill>
                <a:prstDash val="solid"/>
              </a:ln>
              <a:effectLst/>
            </p:spPr>
            <p:txBody>
              <a:bodyPr rtlCol="0" anchor="ctr"/>
              <a:lstStyle/>
              <a:p>
                <a:pPr marL="0" marR="0" lvl="0" indent="0" algn="ctr" defTabSz="1038977" eaLnBrk="1" fontAlgn="auto" latinLnBrk="0" hangingPunct="1">
                  <a:lnSpc>
                    <a:spcPct val="100000"/>
                  </a:lnSpc>
                  <a:spcBef>
                    <a:spcPts val="0"/>
                  </a:spcBef>
                  <a:spcAft>
                    <a:spcPts val="0"/>
                  </a:spcAft>
                  <a:buClrTx/>
                  <a:buSzTx/>
                  <a:buFontTx/>
                  <a:buNone/>
                  <a:tabLst/>
                  <a:defRPr/>
                </a:pPr>
                <a:endParaRPr kumimoji="0" lang="en-GB" sz="2000" b="0" i="0" u="none" strike="noStrike" kern="0" cap="none" spc="0" normalizeH="0" baseline="0" noProof="0">
                  <a:ln>
                    <a:noFill/>
                  </a:ln>
                  <a:solidFill>
                    <a:prstClr val="black"/>
                  </a:solidFill>
                  <a:effectLst/>
                  <a:uLnTx/>
                  <a:uFillTx/>
                  <a:latin typeface="Arial"/>
                  <a:ea typeface="+mn-ea"/>
                  <a:cs typeface="+mn-cs"/>
                </a:endParaRPr>
              </a:p>
            </p:txBody>
          </p:sp>
          <p:pic>
            <p:nvPicPr>
              <p:cNvPr id="281" name="Picture 10" descr="Dapr - Distributed Application Runtime">
                <a:extLst>
                  <a:ext uri="{FF2B5EF4-FFF2-40B4-BE49-F238E27FC236}">
                    <a16:creationId xmlns:a16="http://schemas.microsoft.com/office/drawing/2014/main" id="{AD394903-5D69-4879-8D7F-189AA1717B7D}"/>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561480" y="3574976"/>
                <a:ext cx="157245" cy="115233"/>
              </a:xfrm>
              <a:prstGeom prst="rect">
                <a:avLst/>
              </a:prstGeom>
              <a:noFill/>
              <a:extLst>
                <a:ext uri="{909E8E84-426E-40DD-AFC4-6F175D3DCCD1}">
                  <a14:hiddenFill xmlns:a14="http://schemas.microsoft.com/office/drawing/2010/main">
                    <a:solidFill>
                      <a:srgbClr val="FFFFFF"/>
                    </a:solidFill>
                  </a14:hiddenFill>
                </a:ext>
              </a:extLst>
            </p:spPr>
          </p:pic>
          <p:pic>
            <p:nvPicPr>
              <p:cNvPr id="282" name="Picture 281">
                <a:extLst>
                  <a:ext uri="{FF2B5EF4-FFF2-40B4-BE49-F238E27FC236}">
                    <a16:creationId xmlns:a16="http://schemas.microsoft.com/office/drawing/2014/main" id="{FD27FEE4-8FEC-4E71-8877-AF862B2C2213}"/>
                  </a:ext>
                </a:extLst>
              </p:cNvPr>
              <p:cNvPicPr>
                <a:picLocks noChangeAspect="1"/>
              </p:cNvPicPr>
              <p:nvPr/>
            </p:nvPicPr>
            <p:blipFill>
              <a:blip r:embed="rId9"/>
              <a:stretch>
                <a:fillRect/>
              </a:stretch>
            </p:blipFill>
            <p:spPr>
              <a:xfrm>
                <a:off x="5771037" y="3572136"/>
                <a:ext cx="121603" cy="120912"/>
              </a:xfrm>
              <a:prstGeom prst="rect">
                <a:avLst/>
              </a:prstGeom>
            </p:spPr>
          </p:pic>
        </p:grpSp>
        <p:grpSp>
          <p:nvGrpSpPr>
            <p:cNvPr id="283" name="Group 282">
              <a:extLst>
                <a:ext uri="{FF2B5EF4-FFF2-40B4-BE49-F238E27FC236}">
                  <a16:creationId xmlns:a16="http://schemas.microsoft.com/office/drawing/2014/main" id="{A4978A32-927D-4EF5-B741-2CC8BBBFD7D0}"/>
                </a:ext>
              </a:extLst>
            </p:cNvPr>
            <p:cNvGrpSpPr/>
            <p:nvPr/>
          </p:nvGrpSpPr>
          <p:grpSpPr>
            <a:xfrm>
              <a:off x="4269681" y="5542133"/>
              <a:ext cx="613252" cy="395131"/>
              <a:chOff x="3412206" y="4097199"/>
              <a:chExt cx="459939" cy="296348"/>
            </a:xfrm>
          </p:grpSpPr>
          <p:sp>
            <p:nvSpPr>
              <p:cNvPr id="284" name="Rectangle 283">
                <a:extLst>
                  <a:ext uri="{FF2B5EF4-FFF2-40B4-BE49-F238E27FC236}">
                    <a16:creationId xmlns:a16="http://schemas.microsoft.com/office/drawing/2014/main" id="{0C7E5670-BC8A-47C8-947C-AE12FAB59E60}"/>
                  </a:ext>
                </a:extLst>
              </p:cNvPr>
              <p:cNvSpPr/>
              <p:nvPr/>
            </p:nvSpPr>
            <p:spPr>
              <a:xfrm>
                <a:off x="3412206" y="4097199"/>
                <a:ext cx="459939" cy="296348"/>
              </a:xfrm>
              <a:prstGeom prst="rect">
                <a:avLst/>
              </a:prstGeom>
              <a:solidFill>
                <a:srgbClr val="003E6B">
                  <a:lumMod val="75000"/>
                </a:srgbClr>
              </a:solidFill>
              <a:ln w="3175" cap="flat" cmpd="sng" algn="ctr">
                <a:solidFill>
                  <a:sysClr val="window" lastClr="FFFFFF"/>
                </a:solidFill>
                <a:prstDash val="solid"/>
              </a:ln>
              <a:effectLst/>
            </p:spPr>
            <p:txBody>
              <a:bodyPr rtlCol="0" anchor="t"/>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533" b="0" i="0" u="none" strike="noStrike" kern="0" cap="none" spc="0" normalizeH="0" baseline="0" noProof="0" dirty="0">
                    <a:ln>
                      <a:noFill/>
                    </a:ln>
                    <a:solidFill>
                      <a:prstClr val="white"/>
                    </a:solidFill>
                    <a:effectLst/>
                    <a:uLnTx/>
                    <a:uFillTx/>
                    <a:latin typeface="Arial"/>
                    <a:ea typeface="+mn-ea"/>
                    <a:cs typeface="+mn-cs"/>
                  </a:rPr>
                  <a:t>Placement</a:t>
                </a:r>
              </a:p>
            </p:txBody>
          </p:sp>
          <p:pic>
            <p:nvPicPr>
              <p:cNvPr id="285" name="Picture 10" descr="Dapr - Distributed Application Runtime">
                <a:extLst>
                  <a:ext uri="{FF2B5EF4-FFF2-40B4-BE49-F238E27FC236}">
                    <a16:creationId xmlns:a16="http://schemas.microsoft.com/office/drawing/2014/main" id="{BA4BDD22-60FD-49F1-86B7-7314566C5D09}"/>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580858" y="4240032"/>
                <a:ext cx="149325" cy="11523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86" name="Group 285">
              <a:extLst>
                <a:ext uri="{FF2B5EF4-FFF2-40B4-BE49-F238E27FC236}">
                  <a16:creationId xmlns:a16="http://schemas.microsoft.com/office/drawing/2014/main" id="{E493F95B-C7E4-4F9E-A49F-B25D19878D47}"/>
                </a:ext>
              </a:extLst>
            </p:cNvPr>
            <p:cNvGrpSpPr/>
            <p:nvPr/>
          </p:nvGrpSpPr>
          <p:grpSpPr>
            <a:xfrm>
              <a:off x="4971011" y="5542133"/>
              <a:ext cx="510215" cy="395131"/>
              <a:chOff x="4187226" y="4102081"/>
              <a:chExt cx="382661" cy="296348"/>
            </a:xfrm>
          </p:grpSpPr>
          <p:sp>
            <p:nvSpPr>
              <p:cNvPr id="287" name="Rectangle 286">
                <a:extLst>
                  <a:ext uri="{FF2B5EF4-FFF2-40B4-BE49-F238E27FC236}">
                    <a16:creationId xmlns:a16="http://schemas.microsoft.com/office/drawing/2014/main" id="{85908124-DC1C-47F3-A1A5-6F92A6108EFA}"/>
                  </a:ext>
                </a:extLst>
              </p:cNvPr>
              <p:cNvSpPr/>
              <p:nvPr/>
            </p:nvSpPr>
            <p:spPr>
              <a:xfrm>
                <a:off x="4187226" y="4102081"/>
                <a:ext cx="382661" cy="296348"/>
              </a:xfrm>
              <a:prstGeom prst="rect">
                <a:avLst/>
              </a:prstGeom>
              <a:solidFill>
                <a:srgbClr val="003E6B">
                  <a:lumMod val="75000"/>
                </a:srgbClr>
              </a:solidFill>
              <a:ln w="3175" cap="flat" cmpd="sng" algn="ctr">
                <a:solidFill>
                  <a:sysClr val="window" lastClr="FFFFFF"/>
                </a:solidFill>
                <a:prstDash val="solid"/>
              </a:ln>
              <a:effectLst/>
            </p:spPr>
            <p:txBody>
              <a:bodyPr rtlCol="0" anchor="t"/>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533" b="0" i="0" u="none" strike="noStrike" kern="0" cap="none" spc="0" normalizeH="0" baseline="0" noProof="0" dirty="0">
                    <a:ln>
                      <a:noFill/>
                    </a:ln>
                    <a:solidFill>
                      <a:prstClr val="white"/>
                    </a:solidFill>
                    <a:effectLst/>
                    <a:uLnTx/>
                    <a:uFillTx/>
                    <a:latin typeface="Arial"/>
                    <a:ea typeface="+mn-ea"/>
                    <a:cs typeface="+mn-cs"/>
                  </a:rPr>
                  <a:t>Sentry</a:t>
                </a:r>
              </a:p>
            </p:txBody>
          </p:sp>
          <p:pic>
            <p:nvPicPr>
              <p:cNvPr id="288" name="Picture 10" descr="Dapr - Distributed Application Runtime">
                <a:extLst>
                  <a:ext uri="{FF2B5EF4-FFF2-40B4-BE49-F238E27FC236}">
                    <a16:creationId xmlns:a16="http://schemas.microsoft.com/office/drawing/2014/main" id="{A48AE02F-CC2E-491F-86F3-548A0B54CEA7}"/>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304118" y="4245354"/>
                <a:ext cx="149325" cy="11523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89" name="Group 288">
              <a:extLst>
                <a:ext uri="{FF2B5EF4-FFF2-40B4-BE49-F238E27FC236}">
                  <a16:creationId xmlns:a16="http://schemas.microsoft.com/office/drawing/2014/main" id="{42988AC8-D39B-4957-93DA-C66FD8EC659F}"/>
                </a:ext>
              </a:extLst>
            </p:cNvPr>
            <p:cNvGrpSpPr/>
            <p:nvPr/>
          </p:nvGrpSpPr>
          <p:grpSpPr>
            <a:xfrm>
              <a:off x="3077662" y="5544649"/>
              <a:ext cx="510215" cy="394632"/>
              <a:chOff x="2921270" y="4102708"/>
              <a:chExt cx="382661" cy="295974"/>
            </a:xfrm>
          </p:grpSpPr>
          <p:sp>
            <p:nvSpPr>
              <p:cNvPr id="290" name="Rectangle 289">
                <a:extLst>
                  <a:ext uri="{FF2B5EF4-FFF2-40B4-BE49-F238E27FC236}">
                    <a16:creationId xmlns:a16="http://schemas.microsoft.com/office/drawing/2014/main" id="{DB63C75B-247B-403A-BB3E-446AAE4595A4}"/>
                  </a:ext>
                </a:extLst>
              </p:cNvPr>
              <p:cNvSpPr/>
              <p:nvPr/>
            </p:nvSpPr>
            <p:spPr>
              <a:xfrm>
                <a:off x="2921270" y="4102708"/>
                <a:ext cx="382661" cy="295974"/>
              </a:xfrm>
              <a:prstGeom prst="rect">
                <a:avLst/>
              </a:prstGeom>
              <a:solidFill>
                <a:srgbClr val="003E6B">
                  <a:lumMod val="75000"/>
                </a:srgbClr>
              </a:solidFill>
              <a:ln w="3175" cap="flat" cmpd="sng" algn="ctr">
                <a:solidFill>
                  <a:sysClr val="window" lastClr="FFFFFF"/>
                </a:solidFill>
                <a:prstDash val="solid"/>
              </a:ln>
              <a:effectLst/>
            </p:spPr>
            <p:txBody>
              <a:bodyPr rtlCol="0" anchor="t"/>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533" b="0" i="0" u="none" strike="noStrike" kern="0" cap="none" spc="0" normalizeH="0" baseline="0" noProof="0" dirty="0">
                    <a:ln>
                      <a:noFill/>
                    </a:ln>
                    <a:solidFill>
                      <a:prstClr val="white"/>
                    </a:solidFill>
                    <a:effectLst/>
                    <a:uLnTx/>
                    <a:uFillTx/>
                    <a:latin typeface="Arial"/>
                    <a:ea typeface="+mn-ea"/>
                    <a:cs typeface="+mn-cs"/>
                  </a:rPr>
                  <a:t>Consul</a:t>
                </a:r>
              </a:p>
            </p:txBody>
          </p:sp>
          <p:pic>
            <p:nvPicPr>
              <p:cNvPr id="291" name="Picture 290">
                <a:extLst>
                  <a:ext uri="{FF2B5EF4-FFF2-40B4-BE49-F238E27FC236}">
                    <a16:creationId xmlns:a16="http://schemas.microsoft.com/office/drawing/2014/main" id="{A8504322-B1E6-41AA-AF69-5CA353C225FF}"/>
                  </a:ext>
                </a:extLst>
              </p:cNvPr>
              <p:cNvPicPr>
                <a:picLocks noChangeAspect="1"/>
              </p:cNvPicPr>
              <p:nvPr/>
            </p:nvPicPr>
            <p:blipFill>
              <a:blip r:embed="rId9"/>
              <a:stretch>
                <a:fillRect/>
              </a:stretch>
            </p:blipFill>
            <p:spPr>
              <a:xfrm>
                <a:off x="3053503" y="4244515"/>
                <a:ext cx="121603" cy="120912"/>
              </a:xfrm>
              <a:prstGeom prst="rect">
                <a:avLst/>
              </a:prstGeom>
            </p:spPr>
          </p:pic>
        </p:grpSp>
        <p:cxnSp>
          <p:nvCxnSpPr>
            <p:cNvPr id="292" name="Straight Arrow Connector 291">
              <a:extLst>
                <a:ext uri="{FF2B5EF4-FFF2-40B4-BE49-F238E27FC236}">
                  <a16:creationId xmlns:a16="http://schemas.microsoft.com/office/drawing/2014/main" id="{00FD0C4A-825C-4C97-A6F6-74C5957864AC}"/>
                </a:ext>
              </a:extLst>
            </p:cNvPr>
            <p:cNvCxnSpPr>
              <a:cxnSpLocks/>
              <a:stCxn id="247" idx="2"/>
            </p:cNvCxnSpPr>
            <p:nvPr/>
          </p:nvCxnSpPr>
          <p:spPr>
            <a:xfrm>
              <a:off x="3499048" y="2683882"/>
              <a:ext cx="0" cy="400765"/>
            </a:xfrm>
            <a:prstGeom prst="straightConnector1">
              <a:avLst/>
            </a:prstGeom>
            <a:noFill/>
            <a:ln w="9525" cap="flat" cmpd="sng" algn="ctr">
              <a:solidFill>
                <a:srgbClr val="003E6B">
                  <a:shade val="95000"/>
                  <a:satMod val="105000"/>
                </a:srgbClr>
              </a:solidFill>
              <a:prstDash val="solid"/>
              <a:headEnd type="triangle" w="med" len="med"/>
              <a:tailEnd type="triangle" w="med" len="med"/>
            </a:ln>
            <a:effectLst/>
          </p:spPr>
        </p:cxnSp>
        <p:cxnSp>
          <p:nvCxnSpPr>
            <p:cNvPr id="293" name="Connector: Elbow 292">
              <a:extLst>
                <a:ext uri="{FF2B5EF4-FFF2-40B4-BE49-F238E27FC236}">
                  <a16:creationId xmlns:a16="http://schemas.microsoft.com/office/drawing/2014/main" id="{800AA256-61CB-49DD-BB7A-0FC0BB4AF0A5}"/>
                </a:ext>
              </a:extLst>
            </p:cNvPr>
            <p:cNvCxnSpPr>
              <a:stCxn id="260" idx="2"/>
              <a:endCxn id="264" idx="2"/>
            </p:cNvCxnSpPr>
            <p:nvPr/>
          </p:nvCxnSpPr>
          <p:spPr>
            <a:xfrm rot="5400000" flipH="1" flipV="1">
              <a:off x="1282183" y="4163960"/>
              <a:ext cx="2725" cy="1051737"/>
            </a:xfrm>
            <a:prstGeom prst="bentConnector3">
              <a:avLst>
                <a:gd name="adj1" fmla="val -11067417"/>
              </a:avLst>
            </a:prstGeom>
            <a:noFill/>
            <a:ln w="9525" cap="flat" cmpd="sng" algn="ctr">
              <a:solidFill>
                <a:srgbClr val="003E6B">
                  <a:shade val="95000"/>
                  <a:satMod val="105000"/>
                </a:srgbClr>
              </a:solidFill>
              <a:prstDash val="solid"/>
            </a:ln>
            <a:effectLst/>
          </p:spPr>
        </p:cxnSp>
        <p:cxnSp>
          <p:nvCxnSpPr>
            <p:cNvPr id="294" name="Connector: Elbow 293">
              <a:extLst>
                <a:ext uri="{FF2B5EF4-FFF2-40B4-BE49-F238E27FC236}">
                  <a16:creationId xmlns:a16="http://schemas.microsoft.com/office/drawing/2014/main" id="{20820EE2-216E-41B0-B706-764C7CCEE91F}"/>
                </a:ext>
              </a:extLst>
            </p:cNvPr>
            <p:cNvCxnSpPr>
              <a:stCxn id="268" idx="2"/>
              <a:endCxn id="264" idx="2"/>
            </p:cNvCxnSpPr>
            <p:nvPr/>
          </p:nvCxnSpPr>
          <p:spPr>
            <a:xfrm rot="5400000">
              <a:off x="2330216" y="4167664"/>
              <a:ext cx="1" cy="1041600"/>
            </a:xfrm>
            <a:prstGeom prst="bentConnector3">
              <a:avLst>
                <a:gd name="adj1" fmla="val 22860100000"/>
              </a:avLst>
            </a:prstGeom>
            <a:noFill/>
            <a:ln w="9525" cap="flat" cmpd="sng" algn="ctr">
              <a:solidFill>
                <a:srgbClr val="003E6B">
                  <a:shade val="95000"/>
                  <a:satMod val="105000"/>
                </a:srgbClr>
              </a:solidFill>
              <a:prstDash val="solid"/>
            </a:ln>
            <a:effectLst/>
          </p:spPr>
        </p:cxnSp>
        <p:cxnSp>
          <p:nvCxnSpPr>
            <p:cNvPr id="295" name="Connector: Elbow 294">
              <a:extLst>
                <a:ext uri="{FF2B5EF4-FFF2-40B4-BE49-F238E27FC236}">
                  <a16:creationId xmlns:a16="http://schemas.microsoft.com/office/drawing/2014/main" id="{684151FC-8DF4-4208-8738-DAB738E0B544}"/>
                </a:ext>
              </a:extLst>
            </p:cNvPr>
            <p:cNvCxnSpPr>
              <a:stCxn id="272" idx="2"/>
              <a:endCxn id="268" idx="2"/>
            </p:cNvCxnSpPr>
            <p:nvPr/>
          </p:nvCxnSpPr>
          <p:spPr>
            <a:xfrm rot="5400000">
              <a:off x="3354047" y="4185432"/>
              <a:ext cx="16933" cy="1006064"/>
            </a:xfrm>
            <a:prstGeom prst="bentConnector3">
              <a:avLst>
                <a:gd name="adj1" fmla="val 1856252"/>
              </a:avLst>
            </a:prstGeom>
            <a:noFill/>
            <a:ln w="9525" cap="flat" cmpd="sng" algn="ctr">
              <a:solidFill>
                <a:srgbClr val="003E6B">
                  <a:shade val="95000"/>
                  <a:satMod val="105000"/>
                </a:srgbClr>
              </a:solidFill>
              <a:prstDash val="solid"/>
            </a:ln>
            <a:effectLst/>
          </p:spPr>
        </p:cxnSp>
        <p:cxnSp>
          <p:nvCxnSpPr>
            <p:cNvPr id="296" name="Connector: Elbow 295">
              <a:extLst>
                <a:ext uri="{FF2B5EF4-FFF2-40B4-BE49-F238E27FC236}">
                  <a16:creationId xmlns:a16="http://schemas.microsoft.com/office/drawing/2014/main" id="{D746ABAC-C390-49A1-81C5-D0072D7B8E79}"/>
                </a:ext>
              </a:extLst>
            </p:cNvPr>
            <p:cNvCxnSpPr>
              <a:stCxn id="276" idx="2"/>
              <a:endCxn id="272" idx="2"/>
            </p:cNvCxnSpPr>
            <p:nvPr/>
          </p:nvCxnSpPr>
          <p:spPr>
            <a:xfrm rot="5400000">
              <a:off x="4374504" y="4171039"/>
              <a:ext cx="16933" cy="1034851"/>
            </a:xfrm>
            <a:prstGeom prst="bentConnector3">
              <a:avLst>
                <a:gd name="adj1" fmla="val 1856252"/>
              </a:avLst>
            </a:prstGeom>
            <a:noFill/>
            <a:ln w="9525" cap="flat" cmpd="sng" algn="ctr">
              <a:solidFill>
                <a:srgbClr val="003E6B">
                  <a:shade val="95000"/>
                  <a:satMod val="105000"/>
                </a:srgbClr>
              </a:solidFill>
              <a:prstDash val="solid"/>
            </a:ln>
            <a:effectLst/>
          </p:spPr>
        </p:cxnSp>
        <p:cxnSp>
          <p:nvCxnSpPr>
            <p:cNvPr id="297" name="Connector: Elbow 296">
              <a:extLst>
                <a:ext uri="{FF2B5EF4-FFF2-40B4-BE49-F238E27FC236}">
                  <a16:creationId xmlns:a16="http://schemas.microsoft.com/office/drawing/2014/main" id="{2ED16427-FF1D-4D11-913E-97E26BADC922}"/>
                </a:ext>
              </a:extLst>
            </p:cNvPr>
            <p:cNvCxnSpPr>
              <a:stCxn id="280" idx="2"/>
              <a:endCxn id="276" idx="2"/>
            </p:cNvCxnSpPr>
            <p:nvPr/>
          </p:nvCxnSpPr>
          <p:spPr>
            <a:xfrm rot="5400000">
              <a:off x="5405564" y="4174832"/>
              <a:ext cx="1" cy="1027265"/>
            </a:xfrm>
            <a:prstGeom prst="bentConnector3">
              <a:avLst>
                <a:gd name="adj1" fmla="val 22860100000"/>
              </a:avLst>
            </a:prstGeom>
            <a:noFill/>
            <a:ln w="9525" cap="flat" cmpd="sng" algn="ctr">
              <a:solidFill>
                <a:srgbClr val="003E6B">
                  <a:shade val="95000"/>
                  <a:satMod val="105000"/>
                </a:srgbClr>
              </a:solidFill>
              <a:prstDash val="solid"/>
            </a:ln>
            <a:effectLst/>
          </p:spPr>
        </p:cxnSp>
        <p:cxnSp>
          <p:nvCxnSpPr>
            <p:cNvPr id="298" name="Straight Connector 297">
              <a:extLst>
                <a:ext uri="{FF2B5EF4-FFF2-40B4-BE49-F238E27FC236}">
                  <a16:creationId xmlns:a16="http://schemas.microsoft.com/office/drawing/2014/main" id="{2D57A14A-9B29-4FAD-9A57-85F0F56F79C3}"/>
                </a:ext>
              </a:extLst>
            </p:cNvPr>
            <p:cNvCxnSpPr>
              <a:cxnSpLocks/>
              <a:stCxn id="238" idx="0"/>
            </p:cNvCxnSpPr>
            <p:nvPr/>
          </p:nvCxnSpPr>
          <p:spPr>
            <a:xfrm flipV="1">
              <a:off x="3333996" y="4985715"/>
              <a:ext cx="0" cy="285587"/>
            </a:xfrm>
            <a:prstGeom prst="line">
              <a:avLst/>
            </a:prstGeom>
            <a:noFill/>
            <a:ln w="9525" cap="flat" cmpd="sng" algn="ctr">
              <a:solidFill>
                <a:srgbClr val="003E6B">
                  <a:shade val="95000"/>
                  <a:satMod val="105000"/>
                </a:srgbClr>
              </a:solidFill>
              <a:prstDash val="solid"/>
            </a:ln>
            <a:effectLst/>
          </p:spPr>
        </p:cxnSp>
        <p:grpSp>
          <p:nvGrpSpPr>
            <p:cNvPr id="299" name="Group 298">
              <a:extLst>
                <a:ext uri="{FF2B5EF4-FFF2-40B4-BE49-F238E27FC236}">
                  <a16:creationId xmlns:a16="http://schemas.microsoft.com/office/drawing/2014/main" id="{2EC450BE-CA48-48E9-829F-D2B88F93582B}"/>
                </a:ext>
              </a:extLst>
            </p:cNvPr>
            <p:cNvGrpSpPr/>
            <p:nvPr/>
          </p:nvGrpSpPr>
          <p:grpSpPr>
            <a:xfrm>
              <a:off x="5780634" y="4719741"/>
              <a:ext cx="301244" cy="120652"/>
              <a:chOff x="4335475" y="3539805"/>
              <a:chExt cx="225933" cy="90489"/>
            </a:xfrm>
          </p:grpSpPr>
          <p:pic>
            <p:nvPicPr>
              <p:cNvPr id="300" name="Picture 299">
                <a:extLst>
                  <a:ext uri="{FF2B5EF4-FFF2-40B4-BE49-F238E27FC236}">
                    <a16:creationId xmlns:a16="http://schemas.microsoft.com/office/drawing/2014/main" id="{83CCE966-BCA6-417E-B5B0-7F03E7F40A17}"/>
                  </a:ext>
                </a:extLst>
              </p:cNvPr>
              <p:cNvPicPr>
                <a:picLocks noChangeAspect="1"/>
              </p:cNvPicPr>
              <p:nvPr/>
            </p:nvPicPr>
            <p:blipFill>
              <a:blip r:embed="rId10"/>
              <a:stretch>
                <a:fillRect/>
              </a:stretch>
            </p:blipFill>
            <p:spPr>
              <a:xfrm>
                <a:off x="4335475" y="3539805"/>
                <a:ext cx="83010" cy="90488"/>
              </a:xfrm>
              <a:prstGeom prst="rect">
                <a:avLst/>
              </a:prstGeom>
              <a:ln w="3175">
                <a:solidFill>
                  <a:srgbClr val="AA1E4C">
                    <a:lumMod val="75000"/>
                  </a:srgbClr>
                </a:solidFill>
              </a:ln>
            </p:spPr>
          </p:pic>
          <p:pic>
            <p:nvPicPr>
              <p:cNvPr id="301" name="Picture 300">
                <a:extLst>
                  <a:ext uri="{FF2B5EF4-FFF2-40B4-BE49-F238E27FC236}">
                    <a16:creationId xmlns:a16="http://schemas.microsoft.com/office/drawing/2014/main" id="{6CE5A875-1735-4C66-8178-687207B05B69}"/>
                  </a:ext>
                </a:extLst>
              </p:cNvPr>
              <p:cNvPicPr>
                <a:picLocks noChangeAspect="1"/>
              </p:cNvPicPr>
              <p:nvPr/>
            </p:nvPicPr>
            <p:blipFill>
              <a:blip r:embed="rId11"/>
              <a:stretch>
                <a:fillRect/>
              </a:stretch>
            </p:blipFill>
            <p:spPr>
              <a:xfrm>
                <a:off x="4464737" y="3540528"/>
                <a:ext cx="96671" cy="89766"/>
              </a:xfrm>
              <a:prstGeom prst="rect">
                <a:avLst/>
              </a:prstGeom>
              <a:ln w="3175">
                <a:solidFill>
                  <a:srgbClr val="AA1E4C">
                    <a:lumMod val="75000"/>
                  </a:srgbClr>
                </a:solidFill>
              </a:ln>
            </p:spPr>
          </p:pic>
        </p:grpSp>
        <p:grpSp>
          <p:nvGrpSpPr>
            <p:cNvPr id="302" name="Group 301">
              <a:extLst>
                <a:ext uri="{FF2B5EF4-FFF2-40B4-BE49-F238E27FC236}">
                  <a16:creationId xmlns:a16="http://schemas.microsoft.com/office/drawing/2014/main" id="{A6F469DB-8B3E-46C0-8AC4-1300B574E6E9}"/>
                </a:ext>
              </a:extLst>
            </p:cNvPr>
            <p:cNvGrpSpPr/>
            <p:nvPr/>
          </p:nvGrpSpPr>
          <p:grpSpPr>
            <a:xfrm>
              <a:off x="4752137" y="4724067"/>
              <a:ext cx="301244" cy="120652"/>
              <a:chOff x="4335475" y="3539805"/>
              <a:chExt cx="225933" cy="90489"/>
            </a:xfrm>
          </p:grpSpPr>
          <p:pic>
            <p:nvPicPr>
              <p:cNvPr id="303" name="Picture 302">
                <a:extLst>
                  <a:ext uri="{FF2B5EF4-FFF2-40B4-BE49-F238E27FC236}">
                    <a16:creationId xmlns:a16="http://schemas.microsoft.com/office/drawing/2014/main" id="{7D75CA94-C3E1-48A4-8898-5BB1CE45FD4E}"/>
                  </a:ext>
                </a:extLst>
              </p:cNvPr>
              <p:cNvPicPr>
                <a:picLocks noChangeAspect="1"/>
              </p:cNvPicPr>
              <p:nvPr/>
            </p:nvPicPr>
            <p:blipFill>
              <a:blip r:embed="rId10"/>
              <a:stretch>
                <a:fillRect/>
              </a:stretch>
            </p:blipFill>
            <p:spPr>
              <a:xfrm>
                <a:off x="4335475" y="3539805"/>
                <a:ext cx="83010" cy="90488"/>
              </a:xfrm>
              <a:prstGeom prst="rect">
                <a:avLst/>
              </a:prstGeom>
              <a:ln w="3175">
                <a:solidFill>
                  <a:srgbClr val="AA1E4C">
                    <a:lumMod val="75000"/>
                  </a:srgbClr>
                </a:solidFill>
              </a:ln>
            </p:spPr>
          </p:pic>
          <p:pic>
            <p:nvPicPr>
              <p:cNvPr id="304" name="Picture 303">
                <a:extLst>
                  <a:ext uri="{FF2B5EF4-FFF2-40B4-BE49-F238E27FC236}">
                    <a16:creationId xmlns:a16="http://schemas.microsoft.com/office/drawing/2014/main" id="{276269B7-4F5E-46A1-8B0B-3C3B033BF971}"/>
                  </a:ext>
                </a:extLst>
              </p:cNvPr>
              <p:cNvPicPr>
                <a:picLocks noChangeAspect="1"/>
              </p:cNvPicPr>
              <p:nvPr/>
            </p:nvPicPr>
            <p:blipFill>
              <a:blip r:embed="rId11"/>
              <a:stretch>
                <a:fillRect/>
              </a:stretch>
            </p:blipFill>
            <p:spPr>
              <a:xfrm>
                <a:off x="4464737" y="3540528"/>
                <a:ext cx="96671" cy="89766"/>
              </a:xfrm>
              <a:prstGeom prst="rect">
                <a:avLst/>
              </a:prstGeom>
              <a:ln w="3175">
                <a:solidFill>
                  <a:srgbClr val="AA1E4C">
                    <a:lumMod val="75000"/>
                  </a:srgbClr>
                </a:solidFill>
              </a:ln>
            </p:spPr>
          </p:pic>
        </p:grpSp>
        <p:grpSp>
          <p:nvGrpSpPr>
            <p:cNvPr id="305" name="Group 304">
              <a:extLst>
                <a:ext uri="{FF2B5EF4-FFF2-40B4-BE49-F238E27FC236}">
                  <a16:creationId xmlns:a16="http://schemas.microsoft.com/office/drawing/2014/main" id="{A1AC1AD5-EE8B-44D2-A26E-A7D492255F3F}"/>
                </a:ext>
              </a:extLst>
            </p:cNvPr>
            <p:cNvGrpSpPr/>
            <p:nvPr/>
          </p:nvGrpSpPr>
          <p:grpSpPr>
            <a:xfrm>
              <a:off x="3727621" y="4718835"/>
              <a:ext cx="301244" cy="120652"/>
              <a:chOff x="4335475" y="3539805"/>
              <a:chExt cx="225933" cy="90489"/>
            </a:xfrm>
          </p:grpSpPr>
          <p:pic>
            <p:nvPicPr>
              <p:cNvPr id="306" name="Picture 305">
                <a:extLst>
                  <a:ext uri="{FF2B5EF4-FFF2-40B4-BE49-F238E27FC236}">
                    <a16:creationId xmlns:a16="http://schemas.microsoft.com/office/drawing/2014/main" id="{6D45D363-F52F-4047-AB2C-3E9E1AA669E3}"/>
                  </a:ext>
                </a:extLst>
              </p:cNvPr>
              <p:cNvPicPr>
                <a:picLocks noChangeAspect="1"/>
              </p:cNvPicPr>
              <p:nvPr/>
            </p:nvPicPr>
            <p:blipFill>
              <a:blip r:embed="rId10"/>
              <a:stretch>
                <a:fillRect/>
              </a:stretch>
            </p:blipFill>
            <p:spPr>
              <a:xfrm>
                <a:off x="4335475" y="3539805"/>
                <a:ext cx="83010" cy="90488"/>
              </a:xfrm>
              <a:prstGeom prst="rect">
                <a:avLst/>
              </a:prstGeom>
              <a:ln w="3175">
                <a:solidFill>
                  <a:srgbClr val="AA1E4C">
                    <a:lumMod val="75000"/>
                  </a:srgbClr>
                </a:solidFill>
              </a:ln>
            </p:spPr>
          </p:pic>
          <p:pic>
            <p:nvPicPr>
              <p:cNvPr id="307" name="Picture 306">
                <a:extLst>
                  <a:ext uri="{FF2B5EF4-FFF2-40B4-BE49-F238E27FC236}">
                    <a16:creationId xmlns:a16="http://schemas.microsoft.com/office/drawing/2014/main" id="{E478ACA3-3E88-4A51-B2AE-595E9A42DF25}"/>
                  </a:ext>
                </a:extLst>
              </p:cNvPr>
              <p:cNvPicPr>
                <a:picLocks noChangeAspect="1"/>
              </p:cNvPicPr>
              <p:nvPr/>
            </p:nvPicPr>
            <p:blipFill>
              <a:blip r:embed="rId11"/>
              <a:stretch>
                <a:fillRect/>
              </a:stretch>
            </p:blipFill>
            <p:spPr>
              <a:xfrm>
                <a:off x="4464737" y="3540528"/>
                <a:ext cx="96671" cy="89766"/>
              </a:xfrm>
              <a:prstGeom prst="rect">
                <a:avLst/>
              </a:prstGeom>
              <a:ln w="3175">
                <a:solidFill>
                  <a:srgbClr val="AA1E4C">
                    <a:lumMod val="75000"/>
                  </a:srgbClr>
                </a:solidFill>
              </a:ln>
            </p:spPr>
          </p:pic>
        </p:grpSp>
        <p:grpSp>
          <p:nvGrpSpPr>
            <p:cNvPr id="308" name="Group 307">
              <a:extLst>
                <a:ext uri="{FF2B5EF4-FFF2-40B4-BE49-F238E27FC236}">
                  <a16:creationId xmlns:a16="http://schemas.microsoft.com/office/drawing/2014/main" id="{7FD92A99-1C8A-49D3-8F3D-F1A0C62BE656}"/>
                </a:ext>
              </a:extLst>
            </p:cNvPr>
            <p:cNvGrpSpPr/>
            <p:nvPr/>
          </p:nvGrpSpPr>
          <p:grpSpPr>
            <a:xfrm>
              <a:off x="2715438" y="4729375"/>
              <a:ext cx="301244" cy="120652"/>
              <a:chOff x="4335475" y="3539805"/>
              <a:chExt cx="225933" cy="90489"/>
            </a:xfrm>
          </p:grpSpPr>
          <p:pic>
            <p:nvPicPr>
              <p:cNvPr id="309" name="Picture 308">
                <a:extLst>
                  <a:ext uri="{FF2B5EF4-FFF2-40B4-BE49-F238E27FC236}">
                    <a16:creationId xmlns:a16="http://schemas.microsoft.com/office/drawing/2014/main" id="{30D2F9C7-138E-437B-B85C-6B68FF5428C1}"/>
                  </a:ext>
                </a:extLst>
              </p:cNvPr>
              <p:cNvPicPr>
                <a:picLocks noChangeAspect="1"/>
              </p:cNvPicPr>
              <p:nvPr/>
            </p:nvPicPr>
            <p:blipFill>
              <a:blip r:embed="rId10"/>
              <a:stretch>
                <a:fillRect/>
              </a:stretch>
            </p:blipFill>
            <p:spPr>
              <a:xfrm>
                <a:off x="4335475" y="3539805"/>
                <a:ext cx="83010" cy="90488"/>
              </a:xfrm>
              <a:prstGeom prst="rect">
                <a:avLst/>
              </a:prstGeom>
              <a:ln w="3175">
                <a:solidFill>
                  <a:srgbClr val="AA1E4C">
                    <a:lumMod val="75000"/>
                  </a:srgbClr>
                </a:solidFill>
              </a:ln>
            </p:spPr>
          </p:pic>
          <p:pic>
            <p:nvPicPr>
              <p:cNvPr id="310" name="Picture 309">
                <a:extLst>
                  <a:ext uri="{FF2B5EF4-FFF2-40B4-BE49-F238E27FC236}">
                    <a16:creationId xmlns:a16="http://schemas.microsoft.com/office/drawing/2014/main" id="{DB154934-2C4E-42F1-B022-24E163C398C6}"/>
                  </a:ext>
                </a:extLst>
              </p:cNvPr>
              <p:cNvPicPr>
                <a:picLocks noChangeAspect="1"/>
              </p:cNvPicPr>
              <p:nvPr/>
            </p:nvPicPr>
            <p:blipFill>
              <a:blip r:embed="rId11"/>
              <a:stretch>
                <a:fillRect/>
              </a:stretch>
            </p:blipFill>
            <p:spPr>
              <a:xfrm>
                <a:off x="4464737" y="3540528"/>
                <a:ext cx="96671" cy="89766"/>
              </a:xfrm>
              <a:prstGeom prst="rect">
                <a:avLst/>
              </a:prstGeom>
              <a:ln w="3175">
                <a:solidFill>
                  <a:srgbClr val="AA1E4C">
                    <a:lumMod val="75000"/>
                  </a:srgbClr>
                </a:solidFill>
              </a:ln>
            </p:spPr>
          </p:pic>
        </p:grpSp>
        <p:grpSp>
          <p:nvGrpSpPr>
            <p:cNvPr id="311" name="Group 310">
              <a:extLst>
                <a:ext uri="{FF2B5EF4-FFF2-40B4-BE49-F238E27FC236}">
                  <a16:creationId xmlns:a16="http://schemas.microsoft.com/office/drawing/2014/main" id="{6933B903-1571-4364-82C3-531118C13C76}"/>
                </a:ext>
              </a:extLst>
            </p:cNvPr>
            <p:cNvGrpSpPr/>
            <p:nvPr/>
          </p:nvGrpSpPr>
          <p:grpSpPr>
            <a:xfrm>
              <a:off x="3355187" y="2822597"/>
              <a:ext cx="301244" cy="120652"/>
              <a:chOff x="4335475" y="3539805"/>
              <a:chExt cx="225933" cy="90489"/>
            </a:xfrm>
          </p:grpSpPr>
          <p:pic>
            <p:nvPicPr>
              <p:cNvPr id="312" name="Picture 311">
                <a:extLst>
                  <a:ext uri="{FF2B5EF4-FFF2-40B4-BE49-F238E27FC236}">
                    <a16:creationId xmlns:a16="http://schemas.microsoft.com/office/drawing/2014/main" id="{5273ACC8-D675-409F-A6E0-8D88263B8396}"/>
                  </a:ext>
                </a:extLst>
              </p:cNvPr>
              <p:cNvPicPr>
                <a:picLocks noChangeAspect="1"/>
              </p:cNvPicPr>
              <p:nvPr/>
            </p:nvPicPr>
            <p:blipFill>
              <a:blip r:embed="rId10"/>
              <a:stretch>
                <a:fillRect/>
              </a:stretch>
            </p:blipFill>
            <p:spPr>
              <a:xfrm>
                <a:off x="4335475" y="3539805"/>
                <a:ext cx="83010" cy="90488"/>
              </a:xfrm>
              <a:prstGeom prst="rect">
                <a:avLst/>
              </a:prstGeom>
              <a:ln w="3175">
                <a:solidFill>
                  <a:srgbClr val="AA1E4C">
                    <a:lumMod val="75000"/>
                  </a:srgbClr>
                </a:solidFill>
              </a:ln>
            </p:spPr>
          </p:pic>
          <p:pic>
            <p:nvPicPr>
              <p:cNvPr id="313" name="Picture 312">
                <a:extLst>
                  <a:ext uri="{FF2B5EF4-FFF2-40B4-BE49-F238E27FC236}">
                    <a16:creationId xmlns:a16="http://schemas.microsoft.com/office/drawing/2014/main" id="{2E11DB88-C5E6-4854-9961-44C9523DB67C}"/>
                  </a:ext>
                </a:extLst>
              </p:cNvPr>
              <p:cNvPicPr>
                <a:picLocks noChangeAspect="1"/>
              </p:cNvPicPr>
              <p:nvPr/>
            </p:nvPicPr>
            <p:blipFill>
              <a:blip r:embed="rId11"/>
              <a:stretch>
                <a:fillRect/>
              </a:stretch>
            </p:blipFill>
            <p:spPr>
              <a:xfrm>
                <a:off x="4464737" y="3540528"/>
                <a:ext cx="96671" cy="89766"/>
              </a:xfrm>
              <a:prstGeom prst="rect">
                <a:avLst/>
              </a:prstGeom>
              <a:ln w="3175">
                <a:solidFill>
                  <a:srgbClr val="AA1E4C">
                    <a:lumMod val="75000"/>
                  </a:srgbClr>
                </a:solidFill>
              </a:ln>
            </p:spPr>
          </p:pic>
        </p:grpSp>
        <p:grpSp>
          <p:nvGrpSpPr>
            <p:cNvPr id="314" name="Group 313">
              <a:extLst>
                <a:ext uri="{FF2B5EF4-FFF2-40B4-BE49-F238E27FC236}">
                  <a16:creationId xmlns:a16="http://schemas.microsoft.com/office/drawing/2014/main" id="{8A188762-CF0F-418B-9AD3-D3281A22BEF2}"/>
                </a:ext>
              </a:extLst>
            </p:cNvPr>
            <p:cNvGrpSpPr/>
            <p:nvPr/>
          </p:nvGrpSpPr>
          <p:grpSpPr>
            <a:xfrm>
              <a:off x="1668350" y="4726307"/>
              <a:ext cx="301244" cy="120652"/>
              <a:chOff x="4335475" y="3539805"/>
              <a:chExt cx="225933" cy="90489"/>
            </a:xfrm>
          </p:grpSpPr>
          <p:pic>
            <p:nvPicPr>
              <p:cNvPr id="315" name="Picture 314">
                <a:extLst>
                  <a:ext uri="{FF2B5EF4-FFF2-40B4-BE49-F238E27FC236}">
                    <a16:creationId xmlns:a16="http://schemas.microsoft.com/office/drawing/2014/main" id="{E82FA9FD-27DC-422A-9632-2119F8FF75E7}"/>
                  </a:ext>
                </a:extLst>
              </p:cNvPr>
              <p:cNvPicPr>
                <a:picLocks noChangeAspect="1"/>
              </p:cNvPicPr>
              <p:nvPr/>
            </p:nvPicPr>
            <p:blipFill>
              <a:blip r:embed="rId10"/>
              <a:stretch>
                <a:fillRect/>
              </a:stretch>
            </p:blipFill>
            <p:spPr>
              <a:xfrm>
                <a:off x="4335475" y="3539805"/>
                <a:ext cx="83010" cy="90488"/>
              </a:xfrm>
              <a:prstGeom prst="rect">
                <a:avLst/>
              </a:prstGeom>
              <a:ln w="3175">
                <a:solidFill>
                  <a:srgbClr val="AA1E4C">
                    <a:lumMod val="75000"/>
                  </a:srgbClr>
                </a:solidFill>
              </a:ln>
            </p:spPr>
          </p:pic>
          <p:pic>
            <p:nvPicPr>
              <p:cNvPr id="316" name="Picture 315">
                <a:extLst>
                  <a:ext uri="{FF2B5EF4-FFF2-40B4-BE49-F238E27FC236}">
                    <a16:creationId xmlns:a16="http://schemas.microsoft.com/office/drawing/2014/main" id="{B2308CDC-C945-4033-88C2-7F3F0580A505}"/>
                  </a:ext>
                </a:extLst>
              </p:cNvPr>
              <p:cNvPicPr>
                <a:picLocks noChangeAspect="1"/>
              </p:cNvPicPr>
              <p:nvPr/>
            </p:nvPicPr>
            <p:blipFill>
              <a:blip r:embed="rId11"/>
              <a:stretch>
                <a:fillRect/>
              </a:stretch>
            </p:blipFill>
            <p:spPr>
              <a:xfrm>
                <a:off x="4464737" y="3540528"/>
                <a:ext cx="96671" cy="89766"/>
              </a:xfrm>
              <a:prstGeom prst="rect">
                <a:avLst/>
              </a:prstGeom>
              <a:ln w="3175">
                <a:solidFill>
                  <a:srgbClr val="AA1E4C">
                    <a:lumMod val="75000"/>
                  </a:srgbClr>
                </a:solidFill>
              </a:ln>
            </p:spPr>
          </p:pic>
        </p:grpSp>
        <p:grpSp>
          <p:nvGrpSpPr>
            <p:cNvPr id="317" name="Group 316">
              <a:extLst>
                <a:ext uri="{FF2B5EF4-FFF2-40B4-BE49-F238E27FC236}">
                  <a16:creationId xmlns:a16="http://schemas.microsoft.com/office/drawing/2014/main" id="{2E65C5B2-8BB2-493A-A136-57AAEA23C407}"/>
                </a:ext>
              </a:extLst>
            </p:cNvPr>
            <p:cNvGrpSpPr/>
            <p:nvPr/>
          </p:nvGrpSpPr>
          <p:grpSpPr>
            <a:xfrm>
              <a:off x="616886" y="4723706"/>
              <a:ext cx="301244" cy="120652"/>
              <a:chOff x="4335475" y="3539805"/>
              <a:chExt cx="225933" cy="90489"/>
            </a:xfrm>
          </p:grpSpPr>
          <p:pic>
            <p:nvPicPr>
              <p:cNvPr id="318" name="Picture 317">
                <a:extLst>
                  <a:ext uri="{FF2B5EF4-FFF2-40B4-BE49-F238E27FC236}">
                    <a16:creationId xmlns:a16="http://schemas.microsoft.com/office/drawing/2014/main" id="{D60A54AC-2780-442D-A813-9CA4FEE1BE63}"/>
                  </a:ext>
                </a:extLst>
              </p:cNvPr>
              <p:cNvPicPr>
                <a:picLocks noChangeAspect="1"/>
              </p:cNvPicPr>
              <p:nvPr/>
            </p:nvPicPr>
            <p:blipFill>
              <a:blip r:embed="rId10"/>
              <a:stretch>
                <a:fillRect/>
              </a:stretch>
            </p:blipFill>
            <p:spPr>
              <a:xfrm>
                <a:off x="4335475" y="3539805"/>
                <a:ext cx="83010" cy="90488"/>
              </a:xfrm>
              <a:prstGeom prst="rect">
                <a:avLst/>
              </a:prstGeom>
              <a:ln w="3175">
                <a:solidFill>
                  <a:srgbClr val="AA1E4C">
                    <a:lumMod val="75000"/>
                  </a:srgbClr>
                </a:solidFill>
              </a:ln>
            </p:spPr>
          </p:pic>
          <p:pic>
            <p:nvPicPr>
              <p:cNvPr id="319" name="Picture 318">
                <a:extLst>
                  <a:ext uri="{FF2B5EF4-FFF2-40B4-BE49-F238E27FC236}">
                    <a16:creationId xmlns:a16="http://schemas.microsoft.com/office/drawing/2014/main" id="{BC9D2F72-356E-4C7C-96ED-29586BD45ED3}"/>
                  </a:ext>
                </a:extLst>
              </p:cNvPr>
              <p:cNvPicPr>
                <a:picLocks noChangeAspect="1"/>
              </p:cNvPicPr>
              <p:nvPr/>
            </p:nvPicPr>
            <p:blipFill>
              <a:blip r:embed="rId11"/>
              <a:stretch>
                <a:fillRect/>
              </a:stretch>
            </p:blipFill>
            <p:spPr>
              <a:xfrm>
                <a:off x="4464737" y="3540528"/>
                <a:ext cx="96671" cy="89766"/>
              </a:xfrm>
              <a:prstGeom prst="rect">
                <a:avLst/>
              </a:prstGeom>
              <a:ln w="3175">
                <a:solidFill>
                  <a:srgbClr val="AA1E4C">
                    <a:lumMod val="75000"/>
                  </a:srgbClr>
                </a:solidFill>
              </a:ln>
            </p:spPr>
          </p:pic>
        </p:grpSp>
        <p:pic>
          <p:nvPicPr>
            <p:cNvPr id="320" name="Picture 319">
              <a:extLst>
                <a:ext uri="{FF2B5EF4-FFF2-40B4-BE49-F238E27FC236}">
                  <a16:creationId xmlns:a16="http://schemas.microsoft.com/office/drawing/2014/main" id="{E9315C64-80F8-4848-8973-AC3570143FDA}"/>
                </a:ext>
              </a:extLst>
            </p:cNvPr>
            <p:cNvPicPr>
              <a:picLocks noChangeAspect="1"/>
            </p:cNvPicPr>
            <p:nvPr/>
          </p:nvPicPr>
          <p:blipFill>
            <a:blip r:embed="rId10"/>
            <a:stretch>
              <a:fillRect/>
            </a:stretch>
          </p:blipFill>
          <p:spPr>
            <a:xfrm>
              <a:off x="201902" y="2297521"/>
              <a:ext cx="193903" cy="211371"/>
            </a:xfrm>
            <a:prstGeom prst="rect">
              <a:avLst/>
            </a:prstGeom>
            <a:ln w="3175">
              <a:noFill/>
            </a:ln>
          </p:spPr>
        </p:pic>
        <p:pic>
          <p:nvPicPr>
            <p:cNvPr id="321" name="Picture 320">
              <a:extLst>
                <a:ext uri="{FF2B5EF4-FFF2-40B4-BE49-F238E27FC236}">
                  <a16:creationId xmlns:a16="http://schemas.microsoft.com/office/drawing/2014/main" id="{359CFCFA-347C-44A8-B9AB-F0CE7DA59134}"/>
                </a:ext>
              </a:extLst>
            </p:cNvPr>
            <p:cNvPicPr>
              <a:picLocks noChangeAspect="1"/>
            </p:cNvPicPr>
            <p:nvPr/>
          </p:nvPicPr>
          <p:blipFill>
            <a:blip r:embed="rId11"/>
            <a:stretch>
              <a:fillRect/>
            </a:stretch>
          </p:blipFill>
          <p:spPr>
            <a:xfrm>
              <a:off x="190369" y="2530959"/>
              <a:ext cx="200185" cy="185887"/>
            </a:xfrm>
            <a:prstGeom prst="rect">
              <a:avLst/>
            </a:prstGeom>
            <a:ln w="3175">
              <a:noFill/>
            </a:ln>
          </p:spPr>
        </p:pic>
        <p:sp>
          <p:nvSpPr>
            <p:cNvPr id="322" name="TextBox 321">
              <a:extLst>
                <a:ext uri="{FF2B5EF4-FFF2-40B4-BE49-F238E27FC236}">
                  <a16:creationId xmlns:a16="http://schemas.microsoft.com/office/drawing/2014/main" id="{17748AAD-0CFF-426B-BBAB-FB125369BA39}"/>
                </a:ext>
              </a:extLst>
            </p:cNvPr>
            <p:cNvSpPr txBox="1"/>
            <p:nvPr/>
          </p:nvSpPr>
          <p:spPr>
            <a:xfrm>
              <a:off x="337028" y="2276345"/>
              <a:ext cx="1175803" cy="215444"/>
            </a:xfrm>
            <a:prstGeom prst="rect">
              <a:avLst/>
            </a:prstGeom>
            <a:noFill/>
          </p:spPr>
          <p:txBody>
            <a:bodyPr wrap="square" rtlCol="0">
              <a:spAutoFit/>
            </a:bodyPr>
            <a:lstStyle/>
            <a:p>
              <a:pPr defTabSz="1038977"/>
              <a:r>
                <a:rPr lang="en-GB" sz="800" dirty="0" err="1">
                  <a:solidFill>
                    <a:prstClr val="black"/>
                  </a:solidFill>
                  <a:latin typeface="Arial"/>
                </a:rPr>
                <a:t>mTLS</a:t>
              </a:r>
              <a:endParaRPr lang="en-GB" sz="800" dirty="0">
                <a:solidFill>
                  <a:prstClr val="black"/>
                </a:solidFill>
                <a:latin typeface="Arial"/>
              </a:endParaRPr>
            </a:p>
          </p:txBody>
        </p:sp>
        <p:sp>
          <p:nvSpPr>
            <p:cNvPr id="323" name="TextBox 322">
              <a:extLst>
                <a:ext uri="{FF2B5EF4-FFF2-40B4-BE49-F238E27FC236}">
                  <a16:creationId xmlns:a16="http://schemas.microsoft.com/office/drawing/2014/main" id="{387C6C14-93F5-4BED-A701-AE66A21EC798}"/>
                </a:ext>
              </a:extLst>
            </p:cNvPr>
            <p:cNvSpPr txBox="1"/>
            <p:nvPr/>
          </p:nvSpPr>
          <p:spPr>
            <a:xfrm>
              <a:off x="329399" y="2503628"/>
              <a:ext cx="1175803" cy="215444"/>
            </a:xfrm>
            <a:prstGeom prst="rect">
              <a:avLst/>
            </a:prstGeom>
            <a:noFill/>
          </p:spPr>
          <p:txBody>
            <a:bodyPr wrap="square" rtlCol="0">
              <a:spAutoFit/>
            </a:bodyPr>
            <a:lstStyle/>
            <a:p>
              <a:pPr defTabSz="1038977"/>
              <a:r>
                <a:rPr lang="en-GB" sz="800" dirty="0">
                  <a:solidFill>
                    <a:prstClr val="black"/>
                  </a:solidFill>
                  <a:latin typeface="Arial"/>
                </a:rPr>
                <a:t>JWT Bearer Token</a:t>
              </a:r>
            </a:p>
          </p:txBody>
        </p:sp>
        <p:grpSp>
          <p:nvGrpSpPr>
            <p:cNvPr id="325" name="Group 324">
              <a:extLst>
                <a:ext uri="{FF2B5EF4-FFF2-40B4-BE49-F238E27FC236}">
                  <a16:creationId xmlns:a16="http://schemas.microsoft.com/office/drawing/2014/main" id="{2DA0CD4E-865F-42FB-A443-B7727C06442B}"/>
                </a:ext>
              </a:extLst>
            </p:cNvPr>
            <p:cNvGrpSpPr/>
            <p:nvPr/>
          </p:nvGrpSpPr>
          <p:grpSpPr>
            <a:xfrm>
              <a:off x="3672623" y="5542133"/>
              <a:ext cx="510215" cy="394632"/>
              <a:chOff x="2803139" y="4163249"/>
              <a:chExt cx="382661" cy="295974"/>
            </a:xfrm>
          </p:grpSpPr>
          <p:sp>
            <p:nvSpPr>
              <p:cNvPr id="326" name="Rectangle 325">
                <a:extLst>
                  <a:ext uri="{FF2B5EF4-FFF2-40B4-BE49-F238E27FC236}">
                    <a16:creationId xmlns:a16="http://schemas.microsoft.com/office/drawing/2014/main" id="{18AF9C54-3143-4DA8-8C65-B026A1C0973B}"/>
                  </a:ext>
                </a:extLst>
              </p:cNvPr>
              <p:cNvSpPr/>
              <p:nvPr/>
            </p:nvSpPr>
            <p:spPr>
              <a:xfrm>
                <a:off x="2803139" y="4163249"/>
                <a:ext cx="382661" cy="295974"/>
              </a:xfrm>
              <a:prstGeom prst="rect">
                <a:avLst/>
              </a:prstGeom>
              <a:solidFill>
                <a:srgbClr val="003E6B">
                  <a:lumMod val="75000"/>
                </a:srgbClr>
              </a:solidFill>
              <a:ln w="3175" cap="flat" cmpd="sng" algn="ctr">
                <a:solidFill>
                  <a:sysClr val="window" lastClr="FFFFFF"/>
                </a:solidFill>
                <a:prstDash val="solid"/>
              </a:ln>
              <a:effectLst/>
            </p:spPr>
            <p:txBody>
              <a:bodyPr rtlCol="0" anchor="t"/>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533" b="0" i="0" u="none" strike="noStrike" kern="0" cap="none" spc="0" normalizeH="0" baseline="0" noProof="0" dirty="0">
                    <a:ln>
                      <a:noFill/>
                    </a:ln>
                    <a:solidFill>
                      <a:prstClr val="white"/>
                    </a:solidFill>
                    <a:effectLst/>
                    <a:uLnTx/>
                    <a:uFillTx/>
                    <a:latin typeface="Arial"/>
                    <a:ea typeface="+mn-ea"/>
                    <a:cs typeface="+mn-cs"/>
                  </a:rPr>
                  <a:t>Vault</a:t>
                </a:r>
              </a:p>
            </p:txBody>
          </p:sp>
          <p:pic>
            <p:nvPicPr>
              <p:cNvPr id="327" name="Picture 326">
                <a:extLst>
                  <a:ext uri="{FF2B5EF4-FFF2-40B4-BE49-F238E27FC236}">
                    <a16:creationId xmlns:a16="http://schemas.microsoft.com/office/drawing/2014/main" id="{49BD537E-D158-43B7-8649-F71386A80D0D}"/>
                  </a:ext>
                </a:extLst>
              </p:cNvPr>
              <p:cNvPicPr>
                <a:picLocks noChangeAspect="1"/>
              </p:cNvPicPr>
              <p:nvPr/>
            </p:nvPicPr>
            <p:blipFill>
              <a:blip r:embed="rId12"/>
              <a:stretch>
                <a:fillRect/>
              </a:stretch>
            </p:blipFill>
            <p:spPr>
              <a:xfrm>
                <a:off x="2934890" y="4298939"/>
                <a:ext cx="131930" cy="130667"/>
              </a:xfrm>
              <a:prstGeom prst="rect">
                <a:avLst/>
              </a:prstGeom>
            </p:spPr>
          </p:pic>
        </p:grpSp>
        <p:pic>
          <p:nvPicPr>
            <p:cNvPr id="328" name="Picture 4" descr="CNCF Branding | OpenTelemetry">
              <a:extLst>
                <a:ext uri="{FF2B5EF4-FFF2-40B4-BE49-F238E27FC236}">
                  <a16:creationId xmlns:a16="http://schemas.microsoft.com/office/drawing/2014/main" id="{A70BE16A-6F22-4A5A-8138-F74A326F17A0}"/>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362514" y="5040342"/>
              <a:ext cx="175356" cy="175356"/>
            </a:xfrm>
            <a:prstGeom prst="rect">
              <a:avLst/>
            </a:prstGeom>
            <a:noFill/>
            <a:extLst>
              <a:ext uri="{909E8E84-426E-40DD-AFC4-6F175D3DCCD1}">
                <a14:hiddenFill xmlns:a14="http://schemas.microsoft.com/office/drawing/2010/main">
                  <a:solidFill>
                    <a:srgbClr val="FFFFFF"/>
                  </a:solidFill>
                </a14:hiddenFill>
              </a:ext>
            </a:extLst>
          </p:spPr>
        </p:pic>
        <p:grpSp>
          <p:nvGrpSpPr>
            <p:cNvPr id="329" name="Group 328">
              <a:extLst>
                <a:ext uri="{FF2B5EF4-FFF2-40B4-BE49-F238E27FC236}">
                  <a16:creationId xmlns:a16="http://schemas.microsoft.com/office/drawing/2014/main" id="{437C9B05-632F-4E0A-91B1-47EA7D610D8D}"/>
                </a:ext>
              </a:extLst>
            </p:cNvPr>
            <p:cNvGrpSpPr/>
            <p:nvPr/>
          </p:nvGrpSpPr>
          <p:grpSpPr>
            <a:xfrm>
              <a:off x="5569304" y="5544400"/>
              <a:ext cx="707755" cy="395131"/>
              <a:chOff x="4112684" y="4158300"/>
              <a:chExt cx="530816" cy="296348"/>
            </a:xfrm>
          </p:grpSpPr>
          <p:grpSp>
            <p:nvGrpSpPr>
              <p:cNvPr id="330" name="Group 329">
                <a:extLst>
                  <a:ext uri="{FF2B5EF4-FFF2-40B4-BE49-F238E27FC236}">
                    <a16:creationId xmlns:a16="http://schemas.microsoft.com/office/drawing/2014/main" id="{25E15E46-72C2-4C37-99E3-25CC9CA5ECA5}"/>
                  </a:ext>
                </a:extLst>
              </p:cNvPr>
              <p:cNvGrpSpPr/>
              <p:nvPr/>
            </p:nvGrpSpPr>
            <p:grpSpPr>
              <a:xfrm>
                <a:off x="4112684" y="4158300"/>
                <a:ext cx="530816" cy="296348"/>
                <a:chOff x="3948375" y="4163062"/>
                <a:chExt cx="530816" cy="296348"/>
              </a:xfrm>
            </p:grpSpPr>
            <p:sp>
              <p:nvSpPr>
                <p:cNvPr id="332" name="Rectangle 331">
                  <a:extLst>
                    <a:ext uri="{FF2B5EF4-FFF2-40B4-BE49-F238E27FC236}">
                      <a16:creationId xmlns:a16="http://schemas.microsoft.com/office/drawing/2014/main" id="{32049689-9BAF-4A8F-B7AA-5AA3D460E9D8}"/>
                    </a:ext>
                  </a:extLst>
                </p:cNvPr>
                <p:cNvSpPr/>
                <p:nvPr/>
              </p:nvSpPr>
              <p:spPr>
                <a:xfrm>
                  <a:off x="3948375" y="4163062"/>
                  <a:ext cx="530816" cy="296348"/>
                </a:xfrm>
                <a:prstGeom prst="rect">
                  <a:avLst/>
                </a:prstGeom>
                <a:solidFill>
                  <a:srgbClr val="003E6B">
                    <a:lumMod val="75000"/>
                  </a:srgbClr>
                </a:solidFill>
                <a:ln w="3175" cap="flat" cmpd="sng" algn="ctr">
                  <a:solidFill>
                    <a:sysClr val="window" lastClr="FFFFFF"/>
                  </a:solidFill>
                  <a:prstDash val="solid"/>
                </a:ln>
                <a:effectLst/>
              </p:spPr>
              <p:txBody>
                <a:bodyPr rtlCol="0" anchor="t"/>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533" b="0" i="0" u="none" strike="noStrike" kern="0" cap="none" spc="0" normalizeH="0" baseline="0" noProof="0" dirty="0">
                      <a:ln>
                        <a:noFill/>
                      </a:ln>
                      <a:solidFill>
                        <a:prstClr val="white"/>
                      </a:solidFill>
                      <a:effectLst/>
                      <a:uLnTx/>
                      <a:uFillTx/>
                      <a:latin typeface="Arial"/>
                      <a:ea typeface="+mn-ea"/>
                      <a:cs typeface="+mn-cs"/>
                    </a:rPr>
                    <a:t>Telemetry</a:t>
                  </a:r>
                </a:p>
              </p:txBody>
            </p:sp>
            <p:pic>
              <p:nvPicPr>
                <p:cNvPr id="333" name="Picture 6" descr="Integrating Checkmk in Grafana">
                  <a:extLst>
                    <a:ext uri="{FF2B5EF4-FFF2-40B4-BE49-F238E27FC236}">
                      <a16:creationId xmlns:a16="http://schemas.microsoft.com/office/drawing/2014/main" id="{5BBAE650-35FF-4355-86AE-77A7E729BDD7}"/>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149158" y="4304774"/>
                  <a:ext cx="131517" cy="131517"/>
                </a:xfrm>
                <a:prstGeom prst="rect">
                  <a:avLst/>
                </a:prstGeom>
                <a:noFill/>
                <a:extLst>
                  <a:ext uri="{909E8E84-426E-40DD-AFC4-6F175D3DCCD1}">
                    <a14:hiddenFill xmlns:a14="http://schemas.microsoft.com/office/drawing/2010/main">
                      <a:solidFill>
                        <a:srgbClr val="FFFFFF"/>
                      </a:solidFill>
                    </a14:hiddenFill>
                  </a:ext>
                </a:extLst>
              </p:spPr>
            </p:pic>
            <p:pic>
              <p:nvPicPr>
                <p:cNvPr id="334" name="Picture 333">
                  <a:extLst>
                    <a:ext uri="{FF2B5EF4-FFF2-40B4-BE49-F238E27FC236}">
                      <a16:creationId xmlns:a16="http://schemas.microsoft.com/office/drawing/2014/main" id="{C501EFAF-C382-487F-AE57-7609250C03E5}"/>
                    </a:ext>
                  </a:extLst>
                </p:cNvPr>
                <p:cNvPicPr>
                  <a:picLocks noChangeAspect="1"/>
                </p:cNvPicPr>
                <p:nvPr/>
              </p:nvPicPr>
              <p:blipFill>
                <a:blip r:embed="rId15"/>
                <a:stretch>
                  <a:fillRect/>
                </a:stretch>
              </p:blipFill>
              <p:spPr>
                <a:xfrm>
                  <a:off x="4310431" y="4304774"/>
                  <a:ext cx="142707" cy="132437"/>
                </a:xfrm>
                <a:prstGeom prst="rect">
                  <a:avLst/>
                </a:prstGeom>
              </p:spPr>
            </p:pic>
          </p:grpSp>
          <p:pic>
            <p:nvPicPr>
              <p:cNvPr id="331" name="Picture 330">
                <a:extLst>
                  <a:ext uri="{FF2B5EF4-FFF2-40B4-BE49-F238E27FC236}">
                    <a16:creationId xmlns:a16="http://schemas.microsoft.com/office/drawing/2014/main" id="{09D1D525-893A-4963-9DEC-CC8706C3BB99}"/>
                  </a:ext>
                </a:extLst>
              </p:cNvPr>
              <p:cNvPicPr>
                <a:picLocks noChangeAspect="1"/>
              </p:cNvPicPr>
              <p:nvPr/>
            </p:nvPicPr>
            <p:blipFill>
              <a:blip r:embed="rId16"/>
              <a:stretch>
                <a:fillRect/>
              </a:stretch>
            </p:blipFill>
            <p:spPr>
              <a:xfrm flipH="1">
                <a:off x="4145276" y="4300012"/>
                <a:ext cx="133144" cy="133741"/>
              </a:xfrm>
              <a:prstGeom prst="rect">
                <a:avLst/>
              </a:prstGeom>
            </p:spPr>
          </p:pic>
        </p:grpSp>
      </p:grpSp>
      <p:pic>
        <p:nvPicPr>
          <p:cNvPr id="337" name="Picture 336" descr="Logo, company name&#10;&#10;Description automatically generated">
            <a:extLst>
              <a:ext uri="{FF2B5EF4-FFF2-40B4-BE49-F238E27FC236}">
                <a16:creationId xmlns:a16="http://schemas.microsoft.com/office/drawing/2014/main" id="{7A0870FB-3418-4E28-A42C-93BA854BB061}"/>
              </a:ext>
            </a:extLst>
          </p:cNvPr>
          <p:cNvPicPr>
            <a:picLocks noChangeAspect="1"/>
          </p:cNvPicPr>
          <p:nvPr/>
        </p:nvPicPr>
        <p:blipFill>
          <a:blip r:embed="rId17"/>
          <a:stretch>
            <a:fillRect/>
          </a:stretch>
        </p:blipFill>
        <p:spPr>
          <a:xfrm>
            <a:off x="314297" y="211264"/>
            <a:ext cx="604654" cy="642843"/>
          </a:xfrm>
          <a:prstGeom prst="rect">
            <a:avLst/>
          </a:prstGeom>
        </p:spPr>
      </p:pic>
      <p:sp>
        <p:nvSpPr>
          <p:cNvPr id="339" name="Rectangle 338">
            <a:extLst>
              <a:ext uri="{FF2B5EF4-FFF2-40B4-BE49-F238E27FC236}">
                <a16:creationId xmlns:a16="http://schemas.microsoft.com/office/drawing/2014/main" id="{4CEE7074-CEF0-4BBE-B720-95780F79BBB4}"/>
              </a:ext>
            </a:extLst>
          </p:cNvPr>
          <p:cNvSpPr/>
          <p:nvPr/>
        </p:nvSpPr>
        <p:spPr>
          <a:xfrm>
            <a:off x="5635531" y="757395"/>
            <a:ext cx="6412165" cy="22653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38977"/>
            <a:r>
              <a:rPr lang="en-GB" sz="933" b="1" dirty="0">
                <a:solidFill>
                  <a:prstClr val="white"/>
                </a:solidFill>
                <a:latin typeface="Arial"/>
              </a:rPr>
              <a:t>Client</a:t>
            </a:r>
          </a:p>
        </p:txBody>
      </p:sp>
      <p:sp>
        <p:nvSpPr>
          <p:cNvPr id="343" name="Rectangle 342">
            <a:extLst>
              <a:ext uri="{FF2B5EF4-FFF2-40B4-BE49-F238E27FC236}">
                <a16:creationId xmlns:a16="http://schemas.microsoft.com/office/drawing/2014/main" id="{D4A2CAF2-8A61-41A2-894C-FE14470E83F4}"/>
              </a:ext>
            </a:extLst>
          </p:cNvPr>
          <p:cNvSpPr/>
          <p:nvPr/>
        </p:nvSpPr>
        <p:spPr>
          <a:xfrm>
            <a:off x="5630415" y="6377956"/>
            <a:ext cx="6401835" cy="22653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38977"/>
            <a:r>
              <a:rPr lang="en-GB" sz="933" b="1" dirty="0">
                <a:solidFill>
                  <a:prstClr val="white"/>
                </a:solidFill>
                <a:latin typeface="Arial"/>
              </a:rPr>
              <a:t>Server</a:t>
            </a:r>
          </a:p>
        </p:txBody>
      </p:sp>
      <p:grpSp>
        <p:nvGrpSpPr>
          <p:cNvPr id="344" name="Group 343">
            <a:extLst>
              <a:ext uri="{FF2B5EF4-FFF2-40B4-BE49-F238E27FC236}">
                <a16:creationId xmlns:a16="http://schemas.microsoft.com/office/drawing/2014/main" id="{355DE9BF-EF22-4DDD-906B-BED937E11313}"/>
              </a:ext>
            </a:extLst>
          </p:cNvPr>
          <p:cNvGrpSpPr/>
          <p:nvPr/>
        </p:nvGrpSpPr>
        <p:grpSpPr>
          <a:xfrm>
            <a:off x="5635531" y="1042100"/>
            <a:ext cx="6401835" cy="5231009"/>
            <a:chOff x="179782" y="1319574"/>
            <a:chExt cx="6375802" cy="4848493"/>
          </a:xfrm>
        </p:grpSpPr>
        <p:sp>
          <p:nvSpPr>
            <p:cNvPr id="345" name="Rectangle 344">
              <a:extLst>
                <a:ext uri="{FF2B5EF4-FFF2-40B4-BE49-F238E27FC236}">
                  <a16:creationId xmlns:a16="http://schemas.microsoft.com/office/drawing/2014/main" id="{97C62E4D-A175-4E2C-AC17-BAB33F44B7F8}"/>
                </a:ext>
              </a:extLst>
            </p:cNvPr>
            <p:cNvSpPr/>
            <p:nvPr/>
          </p:nvSpPr>
          <p:spPr>
            <a:xfrm>
              <a:off x="184657" y="1319574"/>
              <a:ext cx="6370927" cy="1280359"/>
            </a:xfrm>
            <a:prstGeom prst="rect">
              <a:avLst/>
            </a:prstGeom>
            <a:solidFill>
              <a:sysClr val="window" lastClr="FFFFFF">
                <a:lumMod val="75000"/>
              </a:sysClr>
            </a:solidFill>
            <a:ln w="25400" cap="flat" cmpd="sng" algn="ctr">
              <a:noFill/>
              <a:prstDash val="solid"/>
            </a:ln>
            <a:effectLst/>
          </p:spPr>
          <p:txBody>
            <a:bodyPr rtlCol="0" anchor="ctr"/>
            <a:lstStyle/>
            <a:p>
              <a:pPr marL="0" marR="0" lvl="0" indent="0" algn="ctr" defTabSz="1038977" eaLnBrk="1" fontAlgn="auto" latinLnBrk="0" hangingPunct="1">
                <a:lnSpc>
                  <a:spcPct val="100000"/>
                </a:lnSpc>
                <a:spcBef>
                  <a:spcPts val="0"/>
                </a:spcBef>
                <a:spcAft>
                  <a:spcPts val="0"/>
                </a:spcAft>
                <a:buClrTx/>
                <a:buSzTx/>
                <a:buFontTx/>
                <a:buNone/>
                <a:tabLst/>
                <a:defRPr/>
              </a:pPr>
              <a:endParaRPr kumimoji="0" lang="en-GB" sz="2000" b="0" i="0" u="none" strike="noStrike" kern="0" cap="none" spc="0" normalizeH="0" baseline="0" noProof="0">
                <a:ln>
                  <a:noFill/>
                </a:ln>
                <a:solidFill>
                  <a:prstClr val="white"/>
                </a:solidFill>
                <a:effectLst/>
                <a:uLnTx/>
                <a:uFillTx/>
                <a:latin typeface="Arial"/>
                <a:ea typeface="+mn-ea"/>
                <a:cs typeface="+mn-cs"/>
              </a:endParaRPr>
            </a:p>
          </p:txBody>
        </p:sp>
        <p:sp>
          <p:nvSpPr>
            <p:cNvPr id="346" name="Rectangle 345">
              <a:extLst>
                <a:ext uri="{FF2B5EF4-FFF2-40B4-BE49-F238E27FC236}">
                  <a16:creationId xmlns:a16="http://schemas.microsoft.com/office/drawing/2014/main" id="{27B0B909-7FD8-49E3-BB55-DCF896A41AA4}"/>
                </a:ext>
              </a:extLst>
            </p:cNvPr>
            <p:cNvSpPr/>
            <p:nvPr/>
          </p:nvSpPr>
          <p:spPr>
            <a:xfrm>
              <a:off x="179782" y="3341110"/>
              <a:ext cx="6347153" cy="2826957"/>
            </a:xfrm>
            <a:prstGeom prst="rect">
              <a:avLst/>
            </a:prstGeom>
            <a:solidFill>
              <a:sysClr val="window" lastClr="FFFFFF">
                <a:lumMod val="75000"/>
              </a:sysClr>
            </a:solidFill>
            <a:ln w="25400" cap="flat" cmpd="sng" algn="ctr">
              <a:noFill/>
              <a:prstDash val="solid"/>
            </a:ln>
            <a:effectLst/>
          </p:spPr>
          <p:txBody>
            <a:bodyPr rtlCol="0" anchor="ctr"/>
            <a:lstStyle/>
            <a:p>
              <a:pPr marL="0" marR="0" lvl="0" indent="0" algn="ctr" defTabSz="1038977" eaLnBrk="1" fontAlgn="auto" latinLnBrk="0" hangingPunct="1">
                <a:lnSpc>
                  <a:spcPct val="100000"/>
                </a:lnSpc>
                <a:spcBef>
                  <a:spcPts val="0"/>
                </a:spcBef>
                <a:spcAft>
                  <a:spcPts val="0"/>
                </a:spcAft>
                <a:buClrTx/>
                <a:buSzTx/>
                <a:buFontTx/>
                <a:buNone/>
                <a:tabLst/>
                <a:defRPr/>
              </a:pPr>
              <a:endParaRPr kumimoji="0" lang="en-GB" sz="2000" b="0" i="0" u="none" strike="noStrike" kern="0" cap="none" spc="0" normalizeH="0" baseline="0" noProof="0">
                <a:ln>
                  <a:noFill/>
                </a:ln>
                <a:solidFill>
                  <a:prstClr val="white"/>
                </a:solidFill>
                <a:effectLst/>
                <a:uLnTx/>
                <a:uFillTx/>
                <a:latin typeface="Arial"/>
                <a:ea typeface="+mn-ea"/>
                <a:cs typeface="+mn-cs"/>
              </a:endParaRPr>
            </a:p>
          </p:txBody>
        </p:sp>
        <p:grpSp>
          <p:nvGrpSpPr>
            <p:cNvPr id="347" name="Group 346">
              <a:extLst>
                <a:ext uri="{FF2B5EF4-FFF2-40B4-BE49-F238E27FC236}">
                  <a16:creationId xmlns:a16="http://schemas.microsoft.com/office/drawing/2014/main" id="{FA15FEA4-C2DE-41ED-82C4-B9B241F784DC}"/>
                </a:ext>
              </a:extLst>
            </p:cNvPr>
            <p:cNvGrpSpPr/>
            <p:nvPr/>
          </p:nvGrpSpPr>
          <p:grpSpPr>
            <a:xfrm>
              <a:off x="630889" y="2599933"/>
              <a:ext cx="1254431" cy="736898"/>
              <a:chOff x="1927637" y="1963012"/>
              <a:chExt cx="940823" cy="552673"/>
            </a:xfrm>
          </p:grpSpPr>
          <p:cxnSp>
            <p:nvCxnSpPr>
              <p:cNvPr id="428" name="Straight Arrow Connector 427">
                <a:extLst>
                  <a:ext uri="{FF2B5EF4-FFF2-40B4-BE49-F238E27FC236}">
                    <a16:creationId xmlns:a16="http://schemas.microsoft.com/office/drawing/2014/main" id="{B994C93A-C222-481A-9AFD-93F9ED0B9B78}"/>
                  </a:ext>
                </a:extLst>
              </p:cNvPr>
              <p:cNvCxnSpPr>
                <a:cxnSpLocks/>
              </p:cNvCxnSpPr>
              <p:nvPr/>
            </p:nvCxnSpPr>
            <p:spPr>
              <a:xfrm>
                <a:off x="1980021" y="1963012"/>
                <a:ext cx="0" cy="552673"/>
              </a:xfrm>
              <a:prstGeom prst="straightConnector1">
                <a:avLst/>
              </a:prstGeom>
              <a:noFill/>
              <a:ln w="9525" cap="flat" cmpd="sng" algn="ctr">
                <a:solidFill>
                  <a:srgbClr val="003E6B">
                    <a:shade val="95000"/>
                    <a:satMod val="105000"/>
                  </a:srgbClr>
                </a:solidFill>
                <a:prstDash val="solid"/>
                <a:headEnd type="triangle" w="med" len="med"/>
                <a:tailEnd type="triangle" w="med" len="med"/>
              </a:ln>
              <a:effectLst/>
            </p:spPr>
          </p:cxnSp>
          <p:sp>
            <p:nvSpPr>
              <p:cNvPr id="429" name="TextBox 428">
                <a:extLst>
                  <a:ext uri="{FF2B5EF4-FFF2-40B4-BE49-F238E27FC236}">
                    <a16:creationId xmlns:a16="http://schemas.microsoft.com/office/drawing/2014/main" id="{EBCB3D56-9271-4DB7-8A9E-F49CBF8FD888}"/>
                  </a:ext>
                </a:extLst>
              </p:cNvPr>
              <p:cNvSpPr txBox="1"/>
              <p:nvPr/>
            </p:nvSpPr>
            <p:spPr>
              <a:xfrm>
                <a:off x="1927637" y="2127096"/>
                <a:ext cx="940823" cy="223234"/>
              </a:xfrm>
              <a:prstGeom prst="rect">
                <a:avLst/>
              </a:prstGeom>
              <a:noFill/>
            </p:spPr>
            <p:txBody>
              <a:bodyPr wrap="square" rtlCol="0">
                <a:spAutoFit/>
              </a:bodyPr>
              <a:lstStyle/>
              <a:p>
                <a:pPr marL="0" marR="0" lvl="0" indent="0" defTabSz="1038977" eaLnBrk="1" fontAlgn="auto" latinLnBrk="0" hangingPunct="1">
                  <a:lnSpc>
                    <a:spcPct val="100000"/>
                  </a:lnSpc>
                  <a:spcBef>
                    <a:spcPts val="0"/>
                  </a:spcBef>
                  <a:spcAft>
                    <a:spcPts val="0"/>
                  </a:spcAft>
                  <a:buClrTx/>
                  <a:buSzTx/>
                  <a:buFontTx/>
                  <a:buNone/>
                  <a:tabLst/>
                  <a:defRPr/>
                </a:pPr>
                <a:r>
                  <a:rPr kumimoji="0" lang="en-GB" sz="667" b="0" i="0" u="none" strike="noStrike" kern="0" cap="none" spc="0" normalizeH="0" baseline="0" noProof="0" dirty="0">
                    <a:ln>
                      <a:noFill/>
                    </a:ln>
                    <a:solidFill>
                      <a:prstClr val="black"/>
                    </a:solidFill>
                    <a:effectLst/>
                    <a:uLnTx/>
                    <a:uFillTx/>
                    <a:latin typeface="Arial"/>
                  </a:rPr>
                  <a:t>Windows Authentication</a:t>
                </a:r>
                <a:br>
                  <a:rPr kumimoji="0" lang="en-GB" sz="667" b="0" i="0" u="none" strike="noStrike" kern="0" cap="none" spc="0" normalizeH="0" baseline="0" noProof="0" dirty="0">
                    <a:ln>
                      <a:noFill/>
                    </a:ln>
                    <a:solidFill>
                      <a:prstClr val="black"/>
                    </a:solidFill>
                    <a:effectLst/>
                    <a:uLnTx/>
                    <a:uFillTx/>
                    <a:latin typeface="Arial"/>
                  </a:rPr>
                </a:br>
                <a:r>
                  <a:rPr kumimoji="0" lang="en-GB" sz="667" b="0" i="0" u="none" strike="noStrike" kern="0" cap="none" spc="0" normalizeH="0" baseline="0" noProof="0" dirty="0">
                    <a:ln>
                      <a:noFill/>
                    </a:ln>
                    <a:solidFill>
                      <a:prstClr val="black"/>
                    </a:solidFill>
                    <a:effectLst/>
                    <a:uLnTx/>
                    <a:uFillTx/>
                    <a:latin typeface="Arial"/>
                  </a:rPr>
                  <a:t>(Impersonation)</a:t>
                </a:r>
              </a:p>
            </p:txBody>
          </p:sp>
        </p:grpSp>
        <p:grpSp>
          <p:nvGrpSpPr>
            <p:cNvPr id="348" name="Group 347">
              <a:extLst>
                <a:ext uri="{FF2B5EF4-FFF2-40B4-BE49-F238E27FC236}">
                  <a16:creationId xmlns:a16="http://schemas.microsoft.com/office/drawing/2014/main" id="{93CB59F7-8121-4611-9C10-4CAA3EB5D63C}"/>
                </a:ext>
              </a:extLst>
            </p:cNvPr>
            <p:cNvGrpSpPr/>
            <p:nvPr/>
          </p:nvGrpSpPr>
          <p:grpSpPr>
            <a:xfrm>
              <a:off x="3562932" y="1461945"/>
              <a:ext cx="875937" cy="652047"/>
              <a:chOff x="4110557" y="1127735"/>
              <a:chExt cx="656953" cy="489035"/>
            </a:xfrm>
          </p:grpSpPr>
          <p:sp>
            <p:nvSpPr>
              <p:cNvPr id="424" name="Rectangle 423">
                <a:extLst>
                  <a:ext uri="{FF2B5EF4-FFF2-40B4-BE49-F238E27FC236}">
                    <a16:creationId xmlns:a16="http://schemas.microsoft.com/office/drawing/2014/main" id="{8526687B-61E8-449D-92F9-30E698824D58}"/>
                  </a:ext>
                </a:extLst>
              </p:cNvPr>
              <p:cNvSpPr/>
              <p:nvPr/>
            </p:nvSpPr>
            <p:spPr>
              <a:xfrm>
                <a:off x="4110557" y="1127735"/>
                <a:ext cx="656953" cy="489035"/>
              </a:xfrm>
              <a:prstGeom prst="rect">
                <a:avLst/>
              </a:prstGeom>
              <a:solidFill>
                <a:sysClr val="windowText" lastClr="000000"/>
              </a:solidFill>
              <a:ln w="6350" cap="flat" cmpd="sng" algn="ctr">
                <a:solidFill>
                  <a:srgbClr val="89AD82">
                    <a:shade val="50000"/>
                  </a:srgbClr>
                </a:solidFill>
                <a:prstDash val="solid"/>
              </a:ln>
              <a:effectLst/>
            </p:spPr>
            <p:txBody>
              <a:bodyPr rtlCol="0" anchor="t"/>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prstClr val="white"/>
                    </a:solidFill>
                    <a:effectLst/>
                    <a:uLnTx/>
                    <a:uFillTx/>
                    <a:latin typeface="Arial"/>
                    <a:ea typeface="+mn-ea"/>
                    <a:cs typeface="+mn-cs"/>
                  </a:rPr>
                  <a:t>App</a:t>
                </a:r>
                <a:endParaRPr kumimoji="0" lang="en-GB" sz="1067" b="1" i="0" u="none" strike="noStrike" kern="0" cap="none" spc="0" normalizeH="0" baseline="0" noProof="0" dirty="0">
                  <a:ln>
                    <a:noFill/>
                  </a:ln>
                  <a:solidFill>
                    <a:prstClr val="white"/>
                  </a:solidFill>
                  <a:effectLst/>
                  <a:uLnTx/>
                  <a:uFillTx/>
                  <a:latin typeface="Arial"/>
                  <a:ea typeface="+mn-ea"/>
                  <a:cs typeface="+mn-cs"/>
                </a:endParaRPr>
              </a:p>
            </p:txBody>
          </p:sp>
          <p:sp>
            <p:nvSpPr>
              <p:cNvPr id="425" name="TextBox 424">
                <a:extLst>
                  <a:ext uri="{FF2B5EF4-FFF2-40B4-BE49-F238E27FC236}">
                    <a16:creationId xmlns:a16="http://schemas.microsoft.com/office/drawing/2014/main" id="{69A505CA-D4A3-420E-9072-EC0CDE0B65DB}"/>
                  </a:ext>
                </a:extLst>
              </p:cNvPr>
              <p:cNvSpPr txBox="1"/>
              <p:nvPr/>
            </p:nvSpPr>
            <p:spPr>
              <a:xfrm>
                <a:off x="4194008" y="1350170"/>
                <a:ext cx="490050" cy="146242"/>
              </a:xfrm>
              <a:prstGeom prst="rect">
                <a:avLst/>
              </a:prstGeom>
              <a:solidFill>
                <a:srgbClr val="DAA82A">
                  <a:lumMod val="75000"/>
                </a:srgbClr>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667"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Python</a:t>
                </a:r>
              </a:p>
            </p:txBody>
          </p:sp>
          <p:pic>
            <p:nvPicPr>
              <p:cNvPr id="426" name="Picture 4" descr="Free download Linux logo | Linux, Vector logo, Logos">
                <a:extLst>
                  <a:ext uri="{FF2B5EF4-FFF2-40B4-BE49-F238E27FC236}">
                    <a16:creationId xmlns:a16="http://schemas.microsoft.com/office/drawing/2014/main" id="{38834438-6D66-4690-A875-6E57812E13B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45097" y="1136671"/>
                <a:ext cx="118527" cy="118527"/>
              </a:xfrm>
              <a:prstGeom prst="rect">
                <a:avLst/>
              </a:prstGeom>
              <a:noFill/>
              <a:extLst>
                <a:ext uri="{909E8E84-426E-40DD-AFC4-6F175D3DCCD1}">
                  <a14:hiddenFill xmlns:a14="http://schemas.microsoft.com/office/drawing/2010/main">
                    <a:solidFill>
                      <a:srgbClr val="FFFFFF"/>
                    </a:solidFill>
                  </a14:hiddenFill>
                </a:ext>
              </a:extLst>
            </p:spPr>
          </p:pic>
          <p:pic>
            <p:nvPicPr>
              <p:cNvPr id="427" name="Picture 12">
                <a:extLst>
                  <a:ext uri="{FF2B5EF4-FFF2-40B4-BE49-F238E27FC236}">
                    <a16:creationId xmlns:a16="http://schemas.microsoft.com/office/drawing/2014/main" id="{85307BD6-8CA5-45F2-A794-CE039629DD3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24882" y="1141727"/>
                <a:ext cx="118527" cy="11852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9" name="Group 348">
              <a:extLst>
                <a:ext uri="{FF2B5EF4-FFF2-40B4-BE49-F238E27FC236}">
                  <a16:creationId xmlns:a16="http://schemas.microsoft.com/office/drawing/2014/main" id="{EAF4CF76-5942-4F23-9056-FFC6551CF131}"/>
                </a:ext>
              </a:extLst>
            </p:cNvPr>
            <p:cNvGrpSpPr/>
            <p:nvPr/>
          </p:nvGrpSpPr>
          <p:grpSpPr>
            <a:xfrm>
              <a:off x="1371448" y="3854034"/>
              <a:ext cx="875937" cy="1364148"/>
              <a:chOff x="2483056" y="2903588"/>
              <a:chExt cx="656953" cy="1023111"/>
            </a:xfrm>
          </p:grpSpPr>
          <p:grpSp>
            <p:nvGrpSpPr>
              <p:cNvPr id="417" name="Group 416">
                <a:extLst>
                  <a:ext uri="{FF2B5EF4-FFF2-40B4-BE49-F238E27FC236}">
                    <a16:creationId xmlns:a16="http://schemas.microsoft.com/office/drawing/2014/main" id="{6DB855F0-D800-41D3-AA1B-E8E1EA8BC270}"/>
                  </a:ext>
                </a:extLst>
              </p:cNvPr>
              <p:cNvGrpSpPr/>
              <p:nvPr/>
            </p:nvGrpSpPr>
            <p:grpSpPr>
              <a:xfrm>
                <a:off x="2483056" y="2903588"/>
                <a:ext cx="656953" cy="1023111"/>
                <a:chOff x="3208613" y="2276563"/>
                <a:chExt cx="656953" cy="994295"/>
              </a:xfrm>
            </p:grpSpPr>
            <p:sp>
              <p:nvSpPr>
                <p:cNvPr id="420" name="Rectangle 419">
                  <a:extLst>
                    <a:ext uri="{FF2B5EF4-FFF2-40B4-BE49-F238E27FC236}">
                      <a16:creationId xmlns:a16="http://schemas.microsoft.com/office/drawing/2014/main" id="{4951E424-1A49-4C7C-9809-A361F8AF8B75}"/>
                    </a:ext>
                  </a:extLst>
                </p:cNvPr>
                <p:cNvSpPr/>
                <p:nvPr/>
              </p:nvSpPr>
              <p:spPr>
                <a:xfrm>
                  <a:off x="3208613" y="2276563"/>
                  <a:ext cx="656953" cy="994295"/>
                </a:xfrm>
                <a:prstGeom prst="rect">
                  <a:avLst/>
                </a:prstGeom>
                <a:solidFill>
                  <a:srgbClr val="003E6B"/>
                </a:solidFill>
                <a:ln w="6350" cap="flat" cmpd="sng" algn="ctr">
                  <a:solidFill>
                    <a:srgbClr val="89AD82">
                      <a:shade val="50000"/>
                    </a:srgbClr>
                  </a:solidFill>
                  <a:prstDash val="solid"/>
                </a:ln>
                <a:effectLst/>
              </p:spPr>
              <p:txBody>
                <a:bodyPr rtlCol="0" anchor="t"/>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prstClr val="white"/>
                      </a:solidFill>
                      <a:effectLst/>
                      <a:uLnTx/>
                      <a:uFillTx/>
                      <a:latin typeface="Arial"/>
                      <a:ea typeface="+mn-ea"/>
                      <a:cs typeface="+mn-cs"/>
                    </a:rPr>
                    <a:t>Service</a:t>
                  </a:r>
                  <a:endParaRPr kumimoji="0" lang="en-GB" sz="1067" b="1" i="0" u="none" strike="noStrike" kern="0" cap="none" spc="0" normalizeH="0" baseline="0" noProof="0" dirty="0">
                    <a:ln>
                      <a:noFill/>
                    </a:ln>
                    <a:solidFill>
                      <a:prstClr val="white"/>
                    </a:solidFill>
                    <a:effectLst/>
                    <a:uLnTx/>
                    <a:uFillTx/>
                    <a:latin typeface="Arial"/>
                    <a:ea typeface="+mn-ea"/>
                    <a:cs typeface="+mn-cs"/>
                  </a:endParaRPr>
                </a:p>
              </p:txBody>
            </p:sp>
            <p:sp>
              <p:nvSpPr>
                <p:cNvPr id="421" name="TextBox 420">
                  <a:extLst>
                    <a:ext uri="{FF2B5EF4-FFF2-40B4-BE49-F238E27FC236}">
                      <a16:creationId xmlns:a16="http://schemas.microsoft.com/office/drawing/2014/main" id="{F4DE3AD6-63D5-4525-938D-6F1C90CAC297}"/>
                    </a:ext>
                  </a:extLst>
                </p:cNvPr>
                <p:cNvSpPr txBox="1"/>
                <p:nvPr/>
              </p:nvSpPr>
              <p:spPr>
                <a:xfrm>
                  <a:off x="3286965" y="2522555"/>
                  <a:ext cx="490050" cy="127074"/>
                </a:xfrm>
                <a:prstGeom prst="rect">
                  <a:avLst/>
                </a:prstGeom>
                <a:solidFill>
                  <a:srgbClr val="DAA82A">
                    <a:lumMod val="75000"/>
                  </a:srgbClr>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.NET F 4.0</a:t>
                  </a:r>
                  <a:endParaRPr kumimoji="0" lang="en-GB" sz="800" b="0" i="0" u="none" strike="noStrike" kern="0" cap="none" spc="0" normalizeH="0" baseline="0" noProof="0" dirty="0">
                    <a:ln>
                      <a:noFill/>
                    </a:ln>
                    <a:solidFill>
                      <a:prstClr val="white"/>
                    </a:solidFill>
                    <a:effectLst/>
                    <a:uLnTx/>
                    <a:uFillTx/>
                    <a:latin typeface="Arial"/>
                    <a:ea typeface="+mn-ea"/>
                    <a:cs typeface="Calibri" panose="020F0502020204030204" pitchFamily="34" charset="0"/>
                  </a:endParaRPr>
                </a:p>
              </p:txBody>
            </p:sp>
            <p:sp>
              <p:nvSpPr>
                <p:cNvPr id="422" name="TextBox 421">
                  <a:extLst>
                    <a:ext uri="{FF2B5EF4-FFF2-40B4-BE49-F238E27FC236}">
                      <a16:creationId xmlns:a16="http://schemas.microsoft.com/office/drawing/2014/main" id="{89C81A0B-1FCC-4DA4-915A-1EB0CD72C5CA}"/>
                    </a:ext>
                  </a:extLst>
                </p:cNvPr>
                <p:cNvSpPr txBox="1"/>
                <p:nvPr/>
              </p:nvSpPr>
              <p:spPr>
                <a:xfrm>
                  <a:off x="3286964" y="2763022"/>
                  <a:ext cx="490051" cy="186849"/>
                </a:xfrm>
                <a:prstGeom prst="rect">
                  <a:avLst/>
                </a:prstGeom>
                <a:solidFill>
                  <a:srgbClr val="AA1E4C">
                    <a:lumMod val="75000"/>
                  </a:srgbClr>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WCF</a:t>
                  </a:r>
                  <a:b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b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TCP, XML</a:t>
                  </a:r>
                  <a:endParaRPr kumimoji="0" lang="en-GB" sz="667" b="0" i="0" u="none" strike="noStrike" kern="0" cap="none" spc="0" normalizeH="0" baseline="0" noProof="0" dirty="0">
                    <a:ln>
                      <a:noFill/>
                    </a:ln>
                    <a:solidFill>
                      <a:prstClr val="white"/>
                    </a:solidFill>
                    <a:effectLst/>
                    <a:uLnTx/>
                    <a:uFillTx/>
                    <a:latin typeface="Arial"/>
                    <a:ea typeface="+mn-ea"/>
                    <a:cs typeface="Calibri" panose="020F0502020204030204" pitchFamily="34" charset="0"/>
                  </a:endParaRPr>
                </a:p>
              </p:txBody>
            </p:sp>
            <p:sp>
              <p:nvSpPr>
                <p:cNvPr id="423" name="TextBox 422">
                  <a:extLst>
                    <a:ext uri="{FF2B5EF4-FFF2-40B4-BE49-F238E27FC236}">
                      <a16:creationId xmlns:a16="http://schemas.microsoft.com/office/drawing/2014/main" id="{784C0126-2C52-43C6-94B4-229BCD1D50B0}"/>
                    </a:ext>
                  </a:extLst>
                </p:cNvPr>
                <p:cNvSpPr txBox="1"/>
                <p:nvPr/>
              </p:nvSpPr>
              <p:spPr>
                <a:xfrm>
                  <a:off x="3286964" y="3048125"/>
                  <a:ext cx="490052" cy="127074"/>
                </a:xfrm>
                <a:prstGeom prst="rect">
                  <a:avLst/>
                </a:prstGeom>
                <a:solidFill>
                  <a:srgbClr val="89AD82">
                    <a:lumMod val="75000"/>
                  </a:srgbClr>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Win Svc</a:t>
                  </a:r>
                  <a:endParaRPr kumimoji="0" lang="en-GB" sz="667" b="0" i="0" u="none" strike="noStrike" kern="0" cap="none" spc="0" normalizeH="0" baseline="0" noProof="0" dirty="0">
                    <a:ln>
                      <a:noFill/>
                    </a:ln>
                    <a:solidFill>
                      <a:prstClr val="white"/>
                    </a:solidFill>
                    <a:effectLst/>
                    <a:uLnTx/>
                    <a:uFillTx/>
                    <a:latin typeface="Arial"/>
                    <a:ea typeface="+mn-ea"/>
                    <a:cs typeface="Calibri" panose="020F0502020204030204" pitchFamily="34" charset="0"/>
                  </a:endParaRPr>
                </a:p>
              </p:txBody>
            </p:sp>
          </p:grpSp>
          <p:pic>
            <p:nvPicPr>
              <p:cNvPr id="418" name="Picture 417">
                <a:extLst>
                  <a:ext uri="{FF2B5EF4-FFF2-40B4-BE49-F238E27FC236}">
                    <a16:creationId xmlns:a16="http://schemas.microsoft.com/office/drawing/2014/main" id="{26A23231-CD8F-451D-87D7-D929CDFE196E}"/>
                  </a:ext>
                </a:extLst>
              </p:cNvPr>
              <p:cNvPicPr>
                <a:picLocks noChangeAspect="1"/>
              </p:cNvPicPr>
              <p:nvPr/>
            </p:nvPicPr>
            <p:blipFill>
              <a:blip r:embed="rId5"/>
              <a:stretch>
                <a:fillRect/>
              </a:stretch>
            </p:blipFill>
            <p:spPr>
              <a:xfrm>
                <a:off x="3017819" y="2917245"/>
                <a:ext cx="114765" cy="107083"/>
              </a:xfrm>
              <a:prstGeom prst="rect">
                <a:avLst/>
              </a:prstGeom>
            </p:spPr>
          </p:pic>
          <p:pic>
            <p:nvPicPr>
              <p:cNvPr id="419" name="Picture 418">
                <a:extLst>
                  <a:ext uri="{FF2B5EF4-FFF2-40B4-BE49-F238E27FC236}">
                    <a16:creationId xmlns:a16="http://schemas.microsoft.com/office/drawing/2014/main" id="{EB433D69-5319-4E23-B739-5DA64B4925F5}"/>
                  </a:ext>
                </a:extLst>
              </p:cNvPr>
              <p:cNvPicPr>
                <a:picLocks noChangeAspect="1"/>
              </p:cNvPicPr>
              <p:nvPr/>
            </p:nvPicPr>
            <p:blipFill>
              <a:blip r:embed="rId6"/>
              <a:stretch>
                <a:fillRect/>
              </a:stretch>
            </p:blipFill>
            <p:spPr>
              <a:xfrm>
                <a:off x="2494378" y="2915369"/>
                <a:ext cx="104067" cy="107083"/>
              </a:xfrm>
              <a:prstGeom prst="rect">
                <a:avLst/>
              </a:prstGeom>
            </p:spPr>
          </p:pic>
        </p:grpSp>
        <p:grpSp>
          <p:nvGrpSpPr>
            <p:cNvPr id="350" name="Group 349">
              <a:extLst>
                <a:ext uri="{FF2B5EF4-FFF2-40B4-BE49-F238E27FC236}">
                  <a16:creationId xmlns:a16="http://schemas.microsoft.com/office/drawing/2014/main" id="{04237FA5-12B7-42D4-A19F-1817A11FAEF9}"/>
                </a:ext>
              </a:extLst>
            </p:cNvPr>
            <p:cNvGrpSpPr/>
            <p:nvPr/>
          </p:nvGrpSpPr>
          <p:grpSpPr>
            <a:xfrm>
              <a:off x="321440" y="3854582"/>
              <a:ext cx="875937" cy="1364679"/>
              <a:chOff x="1695550" y="2903999"/>
              <a:chExt cx="656953" cy="1023509"/>
            </a:xfrm>
          </p:grpSpPr>
          <p:grpSp>
            <p:nvGrpSpPr>
              <p:cNvPr id="410" name="Group 409">
                <a:extLst>
                  <a:ext uri="{FF2B5EF4-FFF2-40B4-BE49-F238E27FC236}">
                    <a16:creationId xmlns:a16="http://schemas.microsoft.com/office/drawing/2014/main" id="{7A79BFD9-37A8-47FE-9189-D65262E68002}"/>
                  </a:ext>
                </a:extLst>
              </p:cNvPr>
              <p:cNvGrpSpPr/>
              <p:nvPr/>
            </p:nvGrpSpPr>
            <p:grpSpPr>
              <a:xfrm>
                <a:off x="1695550" y="2903999"/>
                <a:ext cx="656953" cy="1023509"/>
                <a:chOff x="3208613" y="2276564"/>
                <a:chExt cx="656953" cy="994682"/>
              </a:xfrm>
            </p:grpSpPr>
            <p:sp>
              <p:nvSpPr>
                <p:cNvPr id="413" name="Rectangle 412">
                  <a:extLst>
                    <a:ext uri="{FF2B5EF4-FFF2-40B4-BE49-F238E27FC236}">
                      <a16:creationId xmlns:a16="http://schemas.microsoft.com/office/drawing/2014/main" id="{B090A033-9D0D-4F5A-8273-6914694B11F9}"/>
                    </a:ext>
                  </a:extLst>
                </p:cNvPr>
                <p:cNvSpPr/>
                <p:nvPr/>
              </p:nvSpPr>
              <p:spPr>
                <a:xfrm>
                  <a:off x="3208613" y="2276564"/>
                  <a:ext cx="656953" cy="994682"/>
                </a:xfrm>
                <a:prstGeom prst="rect">
                  <a:avLst/>
                </a:prstGeom>
                <a:solidFill>
                  <a:srgbClr val="003E6B"/>
                </a:solidFill>
                <a:ln w="6350" cap="flat" cmpd="sng" algn="ctr">
                  <a:solidFill>
                    <a:srgbClr val="89AD82">
                      <a:shade val="50000"/>
                    </a:srgbClr>
                  </a:solidFill>
                  <a:prstDash val="solid"/>
                </a:ln>
                <a:effectLst/>
              </p:spPr>
              <p:txBody>
                <a:bodyPr rtlCol="0" anchor="t"/>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prstClr val="white"/>
                      </a:solidFill>
                      <a:effectLst/>
                      <a:uLnTx/>
                      <a:uFillTx/>
                      <a:latin typeface="Arial"/>
                      <a:ea typeface="+mn-ea"/>
                      <a:cs typeface="+mn-cs"/>
                    </a:rPr>
                    <a:t>Service</a:t>
                  </a:r>
                  <a:endParaRPr kumimoji="0" lang="en-GB" sz="933" b="1" i="0" u="none" strike="noStrike" kern="0" cap="none" spc="0" normalizeH="0" baseline="0" noProof="0" dirty="0">
                    <a:ln>
                      <a:noFill/>
                    </a:ln>
                    <a:solidFill>
                      <a:prstClr val="white"/>
                    </a:solidFill>
                    <a:effectLst/>
                    <a:uLnTx/>
                    <a:uFillTx/>
                    <a:latin typeface="Arial"/>
                    <a:ea typeface="+mn-ea"/>
                    <a:cs typeface="+mn-cs"/>
                  </a:endParaRPr>
                </a:p>
              </p:txBody>
            </p:sp>
            <p:sp>
              <p:nvSpPr>
                <p:cNvPr id="414" name="TextBox 413">
                  <a:extLst>
                    <a:ext uri="{FF2B5EF4-FFF2-40B4-BE49-F238E27FC236}">
                      <a16:creationId xmlns:a16="http://schemas.microsoft.com/office/drawing/2014/main" id="{F5D2CF24-AC95-4148-BD54-9F83A5D2A19B}"/>
                    </a:ext>
                  </a:extLst>
                </p:cNvPr>
                <p:cNvSpPr txBox="1"/>
                <p:nvPr/>
              </p:nvSpPr>
              <p:spPr>
                <a:xfrm>
                  <a:off x="3286965" y="2522555"/>
                  <a:ext cx="490050" cy="127074"/>
                </a:xfrm>
                <a:prstGeom prst="rect">
                  <a:avLst/>
                </a:prstGeom>
                <a:solidFill>
                  <a:srgbClr val="DAA82A">
                    <a:lumMod val="75000"/>
                  </a:srgbClr>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.NET F 3.5</a:t>
                  </a:r>
                  <a:endParaRPr kumimoji="0" lang="en-GB" sz="667" b="0" i="0" u="none" strike="noStrike" kern="0" cap="none" spc="0" normalizeH="0" baseline="0" noProof="0" dirty="0">
                    <a:ln>
                      <a:noFill/>
                    </a:ln>
                    <a:solidFill>
                      <a:prstClr val="white"/>
                    </a:solidFill>
                    <a:effectLst/>
                    <a:uLnTx/>
                    <a:uFillTx/>
                    <a:latin typeface="Arial"/>
                    <a:ea typeface="+mn-ea"/>
                    <a:cs typeface="Calibri" panose="020F0502020204030204" pitchFamily="34" charset="0"/>
                  </a:endParaRPr>
                </a:p>
              </p:txBody>
            </p:sp>
            <p:sp>
              <p:nvSpPr>
                <p:cNvPr id="415" name="TextBox 414">
                  <a:extLst>
                    <a:ext uri="{FF2B5EF4-FFF2-40B4-BE49-F238E27FC236}">
                      <a16:creationId xmlns:a16="http://schemas.microsoft.com/office/drawing/2014/main" id="{0F7BFEC3-F8D5-4DB5-B241-40A814A5100D}"/>
                    </a:ext>
                  </a:extLst>
                </p:cNvPr>
                <p:cNvSpPr txBox="1"/>
                <p:nvPr/>
              </p:nvSpPr>
              <p:spPr>
                <a:xfrm>
                  <a:off x="3286964" y="2763022"/>
                  <a:ext cx="490051" cy="186849"/>
                </a:xfrm>
                <a:prstGeom prst="rect">
                  <a:avLst/>
                </a:prstGeom>
                <a:solidFill>
                  <a:srgbClr val="AA1E4C">
                    <a:lumMod val="75000"/>
                  </a:srgbClr>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WCF</a:t>
                  </a:r>
                  <a:b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b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TCP, XML</a:t>
                  </a:r>
                </a:p>
              </p:txBody>
            </p:sp>
            <p:sp>
              <p:nvSpPr>
                <p:cNvPr id="416" name="TextBox 415">
                  <a:extLst>
                    <a:ext uri="{FF2B5EF4-FFF2-40B4-BE49-F238E27FC236}">
                      <a16:creationId xmlns:a16="http://schemas.microsoft.com/office/drawing/2014/main" id="{89A68B43-B9A2-412B-9613-85BB8603A602}"/>
                    </a:ext>
                  </a:extLst>
                </p:cNvPr>
                <p:cNvSpPr txBox="1"/>
                <p:nvPr/>
              </p:nvSpPr>
              <p:spPr>
                <a:xfrm>
                  <a:off x="3292029" y="3041961"/>
                  <a:ext cx="490052" cy="127074"/>
                </a:xfrm>
                <a:prstGeom prst="rect">
                  <a:avLst/>
                </a:prstGeom>
                <a:solidFill>
                  <a:srgbClr val="89AD82">
                    <a:lumMod val="75000"/>
                  </a:srgbClr>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Win Svc</a:t>
                  </a:r>
                </a:p>
              </p:txBody>
            </p:sp>
          </p:grpSp>
          <p:pic>
            <p:nvPicPr>
              <p:cNvPr id="411" name="Picture 410">
                <a:extLst>
                  <a:ext uri="{FF2B5EF4-FFF2-40B4-BE49-F238E27FC236}">
                    <a16:creationId xmlns:a16="http://schemas.microsoft.com/office/drawing/2014/main" id="{F05511DF-96B2-457C-B42E-3F53D2037F83}"/>
                  </a:ext>
                </a:extLst>
              </p:cNvPr>
              <p:cNvPicPr>
                <a:picLocks noChangeAspect="1"/>
              </p:cNvPicPr>
              <p:nvPr/>
            </p:nvPicPr>
            <p:blipFill>
              <a:blip r:embed="rId5"/>
              <a:stretch>
                <a:fillRect/>
              </a:stretch>
            </p:blipFill>
            <p:spPr>
              <a:xfrm>
                <a:off x="2228888" y="2918790"/>
                <a:ext cx="114765" cy="107083"/>
              </a:xfrm>
              <a:prstGeom prst="rect">
                <a:avLst/>
              </a:prstGeom>
            </p:spPr>
          </p:pic>
          <p:pic>
            <p:nvPicPr>
              <p:cNvPr id="412" name="Picture 411">
                <a:extLst>
                  <a:ext uri="{FF2B5EF4-FFF2-40B4-BE49-F238E27FC236}">
                    <a16:creationId xmlns:a16="http://schemas.microsoft.com/office/drawing/2014/main" id="{497CEC67-8EA5-4628-AE8F-D1A91520FAE0}"/>
                  </a:ext>
                </a:extLst>
              </p:cNvPr>
              <p:cNvPicPr>
                <a:picLocks noChangeAspect="1"/>
              </p:cNvPicPr>
              <p:nvPr/>
            </p:nvPicPr>
            <p:blipFill>
              <a:blip r:embed="rId6"/>
              <a:stretch>
                <a:fillRect/>
              </a:stretch>
            </p:blipFill>
            <p:spPr>
              <a:xfrm>
                <a:off x="1707242" y="2916264"/>
                <a:ext cx="104067" cy="107083"/>
              </a:xfrm>
              <a:prstGeom prst="rect">
                <a:avLst/>
              </a:prstGeom>
            </p:spPr>
          </p:pic>
        </p:grpSp>
        <p:grpSp>
          <p:nvGrpSpPr>
            <p:cNvPr id="351" name="Group 350">
              <a:extLst>
                <a:ext uri="{FF2B5EF4-FFF2-40B4-BE49-F238E27FC236}">
                  <a16:creationId xmlns:a16="http://schemas.microsoft.com/office/drawing/2014/main" id="{12834FE6-5527-4138-BB7C-E5F8A6027F09}"/>
                </a:ext>
              </a:extLst>
            </p:cNvPr>
            <p:cNvGrpSpPr/>
            <p:nvPr/>
          </p:nvGrpSpPr>
          <p:grpSpPr>
            <a:xfrm>
              <a:off x="314003" y="1441742"/>
              <a:ext cx="883373" cy="1007481"/>
              <a:chOff x="1689973" y="1094369"/>
              <a:chExt cx="662530" cy="755611"/>
            </a:xfrm>
          </p:grpSpPr>
          <p:grpSp>
            <p:nvGrpSpPr>
              <p:cNvPr id="404" name="Group 403">
                <a:extLst>
                  <a:ext uri="{FF2B5EF4-FFF2-40B4-BE49-F238E27FC236}">
                    <a16:creationId xmlns:a16="http://schemas.microsoft.com/office/drawing/2014/main" id="{F07DE5D6-F201-4F4D-B025-2A5FCEA4BDEE}"/>
                  </a:ext>
                </a:extLst>
              </p:cNvPr>
              <p:cNvGrpSpPr/>
              <p:nvPr/>
            </p:nvGrpSpPr>
            <p:grpSpPr>
              <a:xfrm>
                <a:off x="1689973" y="1094369"/>
                <a:ext cx="662530" cy="755611"/>
                <a:chOff x="3208613" y="930827"/>
                <a:chExt cx="662530" cy="755611"/>
              </a:xfrm>
            </p:grpSpPr>
            <p:sp>
              <p:nvSpPr>
                <p:cNvPr id="407" name="Rectangle 406">
                  <a:extLst>
                    <a:ext uri="{FF2B5EF4-FFF2-40B4-BE49-F238E27FC236}">
                      <a16:creationId xmlns:a16="http://schemas.microsoft.com/office/drawing/2014/main" id="{9E0A0BE4-11E5-4693-90FD-72EFF136400D}"/>
                    </a:ext>
                  </a:extLst>
                </p:cNvPr>
                <p:cNvSpPr/>
                <p:nvPr/>
              </p:nvSpPr>
              <p:spPr>
                <a:xfrm>
                  <a:off x="3208613" y="930827"/>
                  <a:ext cx="662530" cy="755611"/>
                </a:xfrm>
                <a:prstGeom prst="rect">
                  <a:avLst/>
                </a:prstGeom>
                <a:solidFill>
                  <a:srgbClr val="06667A"/>
                </a:solidFill>
                <a:ln w="25400" cap="flat" cmpd="sng" algn="ctr">
                  <a:noFill/>
                  <a:prstDash val="solid"/>
                </a:ln>
                <a:effectLst/>
              </p:spPr>
              <p:txBody>
                <a:bodyPr rtlCol="0" anchor="t"/>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prstClr val="white"/>
                      </a:solidFill>
                      <a:effectLst/>
                      <a:uLnTx/>
                      <a:uFillTx/>
                      <a:latin typeface="Arial"/>
                      <a:ea typeface="+mn-ea"/>
                      <a:cs typeface="+mn-cs"/>
                    </a:rPr>
                    <a:t>App</a:t>
                  </a:r>
                  <a:endParaRPr kumimoji="0" lang="en-GB" sz="1067" b="1" i="0" u="none" strike="noStrike" kern="0" cap="none" spc="0" normalizeH="0" baseline="0" noProof="0" dirty="0">
                    <a:ln>
                      <a:noFill/>
                    </a:ln>
                    <a:solidFill>
                      <a:prstClr val="white"/>
                    </a:solidFill>
                    <a:effectLst/>
                    <a:uLnTx/>
                    <a:uFillTx/>
                    <a:latin typeface="Arial"/>
                    <a:ea typeface="+mn-ea"/>
                    <a:cs typeface="+mn-cs"/>
                  </a:endParaRPr>
                </a:p>
              </p:txBody>
            </p:sp>
            <p:sp>
              <p:nvSpPr>
                <p:cNvPr id="408" name="TextBox 407">
                  <a:extLst>
                    <a:ext uri="{FF2B5EF4-FFF2-40B4-BE49-F238E27FC236}">
                      <a16:creationId xmlns:a16="http://schemas.microsoft.com/office/drawing/2014/main" id="{FA7F6BF7-EBD6-4815-B437-93A37888BE79}"/>
                    </a:ext>
                  </a:extLst>
                </p:cNvPr>
                <p:cNvSpPr txBox="1"/>
                <p:nvPr/>
              </p:nvSpPr>
              <p:spPr>
                <a:xfrm>
                  <a:off x="3294853" y="1154167"/>
                  <a:ext cx="490050" cy="146243"/>
                </a:xfrm>
                <a:prstGeom prst="rect">
                  <a:avLst/>
                </a:prstGeom>
                <a:solidFill>
                  <a:srgbClr val="DAA82A">
                    <a:lumMod val="75000"/>
                  </a:srgbClr>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667"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.NET F 3.5</a:t>
                  </a:r>
                </a:p>
              </p:txBody>
            </p:sp>
            <p:sp>
              <p:nvSpPr>
                <p:cNvPr id="409" name="TextBox 408">
                  <a:extLst>
                    <a:ext uri="{FF2B5EF4-FFF2-40B4-BE49-F238E27FC236}">
                      <a16:creationId xmlns:a16="http://schemas.microsoft.com/office/drawing/2014/main" id="{E8F4479A-064E-4C38-8A00-7BECBACC6151}"/>
                    </a:ext>
                  </a:extLst>
                </p:cNvPr>
                <p:cNvSpPr txBox="1"/>
                <p:nvPr/>
              </p:nvSpPr>
              <p:spPr>
                <a:xfrm>
                  <a:off x="3294853" y="1417040"/>
                  <a:ext cx="490052" cy="146243"/>
                </a:xfrm>
                <a:prstGeom prst="rect">
                  <a:avLst/>
                </a:prstGeom>
                <a:solidFill>
                  <a:srgbClr val="89AD82">
                    <a:lumMod val="75000"/>
                  </a:srgbClr>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667"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WPF</a:t>
                  </a:r>
                </a:p>
              </p:txBody>
            </p:sp>
          </p:grpSp>
          <p:pic>
            <p:nvPicPr>
              <p:cNvPr id="405" name="Picture 404">
                <a:extLst>
                  <a:ext uri="{FF2B5EF4-FFF2-40B4-BE49-F238E27FC236}">
                    <a16:creationId xmlns:a16="http://schemas.microsoft.com/office/drawing/2014/main" id="{AABA726F-42C1-47E1-B3D2-14EA37C73334}"/>
                  </a:ext>
                </a:extLst>
              </p:cNvPr>
              <p:cNvPicPr>
                <a:picLocks noChangeAspect="1"/>
              </p:cNvPicPr>
              <p:nvPr/>
            </p:nvPicPr>
            <p:blipFill>
              <a:blip r:embed="rId5"/>
              <a:stretch>
                <a:fillRect/>
              </a:stretch>
            </p:blipFill>
            <p:spPr>
              <a:xfrm>
                <a:off x="2225305" y="1108811"/>
                <a:ext cx="114765" cy="104067"/>
              </a:xfrm>
              <a:prstGeom prst="rect">
                <a:avLst/>
              </a:prstGeom>
            </p:spPr>
          </p:pic>
          <p:pic>
            <p:nvPicPr>
              <p:cNvPr id="406" name="Picture 405">
                <a:extLst>
                  <a:ext uri="{FF2B5EF4-FFF2-40B4-BE49-F238E27FC236}">
                    <a16:creationId xmlns:a16="http://schemas.microsoft.com/office/drawing/2014/main" id="{AE456783-4597-4072-9AD6-84983ACCA960}"/>
                  </a:ext>
                </a:extLst>
              </p:cNvPr>
              <p:cNvPicPr>
                <a:picLocks noChangeAspect="1"/>
              </p:cNvPicPr>
              <p:nvPr/>
            </p:nvPicPr>
            <p:blipFill>
              <a:blip r:embed="rId6"/>
              <a:stretch>
                <a:fillRect/>
              </a:stretch>
            </p:blipFill>
            <p:spPr>
              <a:xfrm>
                <a:off x="1696903" y="1102563"/>
                <a:ext cx="104067" cy="104067"/>
              </a:xfrm>
              <a:prstGeom prst="rect">
                <a:avLst/>
              </a:prstGeom>
            </p:spPr>
          </p:pic>
        </p:grpSp>
        <p:grpSp>
          <p:nvGrpSpPr>
            <p:cNvPr id="352" name="Group 351">
              <a:extLst>
                <a:ext uri="{FF2B5EF4-FFF2-40B4-BE49-F238E27FC236}">
                  <a16:creationId xmlns:a16="http://schemas.microsoft.com/office/drawing/2014/main" id="{CD10A72C-1EAE-4236-BBD9-412B6C9081E0}"/>
                </a:ext>
              </a:extLst>
            </p:cNvPr>
            <p:cNvGrpSpPr/>
            <p:nvPr/>
          </p:nvGrpSpPr>
          <p:grpSpPr>
            <a:xfrm>
              <a:off x="2411576" y="3854584"/>
              <a:ext cx="875937" cy="1364677"/>
              <a:chOff x="3263152" y="2904001"/>
              <a:chExt cx="656953" cy="1023508"/>
            </a:xfrm>
          </p:grpSpPr>
          <p:grpSp>
            <p:nvGrpSpPr>
              <p:cNvPr id="397" name="Group 396">
                <a:extLst>
                  <a:ext uri="{FF2B5EF4-FFF2-40B4-BE49-F238E27FC236}">
                    <a16:creationId xmlns:a16="http://schemas.microsoft.com/office/drawing/2014/main" id="{AB55725B-EB75-42D9-ACFE-88F74D78703D}"/>
                  </a:ext>
                </a:extLst>
              </p:cNvPr>
              <p:cNvGrpSpPr/>
              <p:nvPr/>
            </p:nvGrpSpPr>
            <p:grpSpPr>
              <a:xfrm>
                <a:off x="3263152" y="2904001"/>
                <a:ext cx="656953" cy="1023508"/>
                <a:chOff x="3208613" y="2276564"/>
                <a:chExt cx="656953" cy="994681"/>
              </a:xfrm>
            </p:grpSpPr>
            <p:sp>
              <p:nvSpPr>
                <p:cNvPr id="400" name="Rectangle 399">
                  <a:extLst>
                    <a:ext uri="{FF2B5EF4-FFF2-40B4-BE49-F238E27FC236}">
                      <a16:creationId xmlns:a16="http://schemas.microsoft.com/office/drawing/2014/main" id="{FDC85093-D5AB-4E6F-A709-8C0E1408903C}"/>
                    </a:ext>
                  </a:extLst>
                </p:cNvPr>
                <p:cNvSpPr/>
                <p:nvPr/>
              </p:nvSpPr>
              <p:spPr>
                <a:xfrm>
                  <a:off x="3208613" y="2276564"/>
                  <a:ext cx="656953" cy="994681"/>
                </a:xfrm>
                <a:prstGeom prst="rect">
                  <a:avLst/>
                </a:prstGeom>
                <a:solidFill>
                  <a:srgbClr val="003E6B"/>
                </a:solidFill>
                <a:ln w="6350" cap="flat" cmpd="sng" algn="ctr">
                  <a:solidFill>
                    <a:srgbClr val="89AD82">
                      <a:shade val="50000"/>
                    </a:srgbClr>
                  </a:solidFill>
                  <a:prstDash val="solid"/>
                </a:ln>
                <a:effectLst/>
              </p:spPr>
              <p:txBody>
                <a:bodyPr rtlCol="0" anchor="t"/>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prstClr val="white"/>
                      </a:solidFill>
                      <a:effectLst/>
                      <a:uLnTx/>
                      <a:uFillTx/>
                      <a:latin typeface="Arial"/>
                      <a:ea typeface="+mn-ea"/>
                      <a:cs typeface="+mn-cs"/>
                    </a:rPr>
                    <a:t>Service</a:t>
                  </a:r>
                  <a:endParaRPr kumimoji="0" lang="en-GB" sz="933" b="1" i="0" u="none" strike="noStrike" kern="0" cap="none" spc="0" normalizeH="0" baseline="0" noProof="0" dirty="0">
                    <a:ln>
                      <a:noFill/>
                    </a:ln>
                    <a:solidFill>
                      <a:prstClr val="white"/>
                    </a:solidFill>
                    <a:effectLst/>
                    <a:uLnTx/>
                    <a:uFillTx/>
                    <a:latin typeface="Arial"/>
                    <a:ea typeface="+mn-ea"/>
                    <a:cs typeface="+mn-cs"/>
                  </a:endParaRPr>
                </a:p>
              </p:txBody>
            </p:sp>
            <p:sp>
              <p:nvSpPr>
                <p:cNvPr id="401" name="TextBox 400">
                  <a:extLst>
                    <a:ext uri="{FF2B5EF4-FFF2-40B4-BE49-F238E27FC236}">
                      <a16:creationId xmlns:a16="http://schemas.microsoft.com/office/drawing/2014/main" id="{7D3E9E48-A910-42DE-AF7D-859026D0B50D}"/>
                    </a:ext>
                  </a:extLst>
                </p:cNvPr>
                <p:cNvSpPr txBox="1"/>
                <p:nvPr/>
              </p:nvSpPr>
              <p:spPr>
                <a:xfrm>
                  <a:off x="3286965" y="2522555"/>
                  <a:ext cx="490050" cy="127075"/>
                </a:xfrm>
                <a:prstGeom prst="rect">
                  <a:avLst/>
                </a:prstGeom>
                <a:solidFill>
                  <a:srgbClr val="DAA82A">
                    <a:lumMod val="75000"/>
                  </a:srgbClr>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.NET F 4.8</a:t>
                  </a:r>
                  <a:endParaRPr kumimoji="0" lang="en-GB" sz="667" b="0" i="0" u="none" strike="noStrike" kern="0" cap="none" spc="0" normalizeH="0" baseline="0" noProof="0" dirty="0">
                    <a:ln>
                      <a:noFill/>
                    </a:ln>
                    <a:solidFill>
                      <a:prstClr val="white"/>
                    </a:solidFill>
                    <a:effectLst/>
                    <a:uLnTx/>
                    <a:uFillTx/>
                    <a:latin typeface="Arial"/>
                    <a:ea typeface="+mn-ea"/>
                    <a:cs typeface="Calibri" panose="020F0502020204030204" pitchFamily="34" charset="0"/>
                  </a:endParaRPr>
                </a:p>
              </p:txBody>
            </p:sp>
            <p:sp>
              <p:nvSpPr>
                <p:cNvPr id="402" name="TextBox 401">
                  <a:extLst>
                    <a:ext uri="{FF2B5EF4-FFF2-40B4-BE49-F238E27FC236}">
                      <a16:creationId xmlns:a16="http://schemas.microsoft.com/office/drawing/2014/main" id="{7CA6DFDC-3102-48E0-BC94-001331CF1B67}"/>
                    </a:ext>
                  </a:extLst>
                </p:cNvPr>
                <p:cNvSpPr txBox="1"/>
                <p:nvPr/>
              </p:nvSpPr>
              <p:spPr>
                <a:xfrm>
                  <a:off x="3286964" y="2763022"/>
                  <a:ext cx="490051" cy="186849"/>
                </a:xfrm>
                <a:prstGeom prst="rect">
                  <a:avLst/>
                </a:prstGeom>
                <a:solidFill>
                  <a:srgbClr val="AA1E4C">
                    <a:lumMod val="75000"/>
                  </a:srgbClr>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WCF</a:t>
                  </a:r>
                  <a:b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b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TCP, XML</a:t>
                  </a:r>
                </a:p>
              </p:txBody>
            </p:sp>
            <p:sp>
              <p:nvSpPr>
                <p:cNvPr id="403" name="TextBox 402">
                  <a:extLst>
                    <a:ext uri="{FF2B5EF4-FFF2-40B4-BE49-F238E27FC236}">
                      <a16:creationId xmlns:a16="http://schemas.microsoft.com/office/drawing/2014/main" id="{29CDF53D-64A8-4482-AB57-8C857C98C1E6}"/>
                    </a:ext>
                  </a:extLst>
                </p:cNvPr>
                <p:cNvSpPr txBox="1"/>
                <p:nvPr/>
              </p:nvSpPr>
              <p:spPr>
                <a:xfrm>
                  <a:off x="3286963" y="3038911"/>
                  <a:ext cx="490052" cy="127075"/>
                </a:xfrm>
                <a:prstGeom prst="rect">
                  <a:avLst/>
                </a:prstGeom>
                <a:solidFill>
                  <a:srgbClr val="89AD82">
                    <a:lumMod val="75000"/>
                  </a:srgbClr>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Win Svc</a:t>
                  </a:r>
                </a:p>
              </p:txBody>
            </p:sp>
          </p:grpSp>
          <p:pic>
            <p:nvPicPr>
              <p:cNvPr id="398" name="Picture 397">
                <a:extLst>
                  <a:ext uri="{FF2B5EF4-FFF2-40B4-BE49-F238E27FC236}">
                    <a16:creationId xmlns:a16="http://schemas.microsoft.com/office/drawing/2014/main" id="{DB1C8532-1D33-4577-BE7C-5B089AF3ABFD}"/>
                  </a:ext>
                </a:extLst>
              </p:cNvPr>
              <p:cNvPicPr>
                <a:picLocks noChangeAspect="1"/>
              </p:cNvPicPr>
              <p:nvPr/>
            </p:nvPicPr>
            <p:blipFill>
              <a:blip r:embed="rId5"/>
              <a:stretch>
                <a:fillRect/>
              </a:stretch>
            </p:blipFill>
            <p:spPr>
              <a:xfrm>
                <a:off x="3797915" y="2920048"/>
                <a:ext cx="114765" cy="107083"/>
              </a:xfrm>
              <a:prstGeom prst="rect">
                <a:avLst/>
              </a:prstGeom>
            </p:spPr>
          </p:pic>
          <p:pic>
            <p:nvPicPr>
              <p:cNvPr id="399" name="Picture 398">
                <a:extLst>
                  <a:ext uri="{FF2B5EF4-FFF2-40B4-BE49-F238E27FC236}">
                    <a16:creationId xmlns:a16="http://schemas.microsoft.com/office/drawing/2014/main" id="{4A988FEA-24D4-45FA-8F2B-8F7649493F11}"/>
                  </a:ext>
                </a:extLst>
              </p:cNvPr>
              <p:cNvPicPr>
                <a:picLocks noChangeAspect="1"/>
              </p:cNvPicPr>
              <p:nvPr/>
            </p:nvPicPr>
            <p:blipFill>
              <a:blip r:embed="rId6"/>
              <a:stretch>
                <a:fillRect/>
              </a:stretch>
            </p:blipFill>
            <p:spPr>
              <a:xfrm>
                <a:off x="3274023" y="2916264"/>
                <a:ext cx="104067" cy="107083"/>
              </a:xfrm>
              <a:prstGeom prst="rect">
                <a:avLst/>
              </a:prstGeom>
            </p:spPr>
          </p:pic>
        </p:grpSp>
        <p:grpSp>
          <p:nvGrpSpPr>
            <p:cNvPr id="353" name="Group 352">
              <a:extLst>
                <a:ext uri="{FF2B5EF4-FFF2-40B4-BE49-F238E27FC236}">
                  <a16:creationId xmlns:a16="http://schemas.microsoft.com/office/drawing/2014/main" id="{DA6C686E-22F3-4756-A101-CF3936769DF5}"/>
                </a:ext>
              </a:extLst>
            </p:cNvPr>
            <p:cNvGrpSpPr/>
            <p:nvPr/>
          </p:nvGrpSpPr>
          <p:grpSpPr>
            <a:xfrm>
              <a:off x="3415166" y="3854033"/>
              <a:ext cx="875937" cy="1359699"/>
              <a:chOff x="4015845" y="2903588"/>
              <a:chExt cx="656953" cy="1019774"/>
            </a:xfrm>
          </p:grpSpPr>
          <p:grpSp>
            <p:nvGrpSpPr>
              <p:cNvPr id="390" name="Group 389">
                <a:extLst>
                  <a:ext uri="{FF2B5EF4-FFF2-40B4-BE49-F238E27FC236}">
                    <a16:creationId xmlns:a16="http://schemas.microsoft.com/office/drawing/2014/main" id="{C0A45312-83FE-4F54-8470-7A646E22775B}"/>
                  </a:ext>
                </a:extLst>
              </p:cNvPr>
              <p:cNvGrpSpPr/>
              <p:nvPr/>
            </p:nvGrpSpPr>
            <p:grpSpPr>
              <a:xfrm>
                <a:off x="4015845" y="2903588"/>
                <a:ext cx="656953" cy="1019774"/>
                <a:chOff x="3208613" y="2276564"/>
                <a:chExt cx="656953" cy="991052"/>
              </a:xfrm>
            </p:grpSpPr>
            <p:sp>
              <p:nvSpPr>
                <p:cNvPr id="393" name="Rectangle 392">
                  <a:extLst>
                    <a:ext uri="{FF2B5EF4-FFF2-40B4-BE49-F238E27FC236}">
                      <a16:creationId xmlns:a16="http://schemas.microsoft.com/office/drawing/2014/main" id="{0905CBE0-1029-43F5-AB1B-4F26374345C8}"/>
                    </a:ext>
                  </a:extLst>
                </p:cNvPr>
                <p:cNvSpPr/>
                <p:nvPr/>
              </p:nvSpPr>
              <p:spPr>
                <a:xfrm>
                  <a:off x="3208613" y="2276564"/>
                  <a:ext cx="656953" cy="991052"/>
                </a:xfrm>
                <a:prstGeom prst="rect">
                  <a:avLst/>
                </a:prstGeom>
                <a:solidFill>
                  <a:srgbClr val="003E6B"/>
                </a:solidFill>
                <a:ln w="6350" cap="flat" cmpd="sng" algn="ctr">
                  <a:solidFill>
                    <a:srgbClr val="89AD82">
                      <a:shade val="50000"/>
                    </a:srgbClr>
                  </a:solidFill>
                  <a:prstDash val="solid"/>
                </a:ln>
                <a:effectLst/>
              </p:spPr>
              <p:txBody>
                <a:bodyPr rtlCol="0" anchor="t"/>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prstClr val="white"/>
                      </a:solidFill>
                      <a:effectLst/>
                      <a:uLnTx/>
                      <a:uFillTx/>
                      <a:latin typeface="Arial"/>
                      <a:ea typeface="+mn-ea"/>
                      <a:cs typeface="+mn-cs"/>
                    </a:rPr>
                    <a:t>Service</a:t>
                  </a:r>
                  <a:endParaRPr kumimoji="0" lang="en-GB" sz="933" b="1" i="0" u="none" strike="noStrike" kern="0" cap="none" spc="0" normalizeH="0" baseline="0" noProof="0" dirty="0">
                    <a:ln>
                      <a:noFill/>
                    </a:ln>
                    <a:solidFill>
                      <a:prstClr val="white"/>
                    </a:solidFill>
                    <a:effectLst/>
                    <a:uLnTx/>
                    <a:uFillTx/>
                    <a:latin typeface="Arial"/>
                    <a:ea typeface="+mn-ea"/>
                    <a:cs typeface="+mn-cs"/>
                  </a:endParaRPr>
                </a:p>
              </p:txBody>
            </p:sp>
            <p:sp>
              <p:nvSpPr>
                <p:cNvPr id="394" name="TextBox 393">
                  <a:extLst>
                    <a:ext uri="{FF2B5EF4-FFF2-40B4-BE49-F238E27FC236}">
                      <a16:creationId xmlns:a16="http://schemas.microsoft.com/office/drawing/2014/main" id="{CCD4B5F2-EBBD-4E39-9C1B-1C061D15BB69}"/>
                    </a:ext>
                  </a:extLst>
                </p:cNvPr>
                <p:cNvSpPr txBox="1"/>
                <p:nvPr/>
              </p:nvSpPr>
              <p:spPr>
                <a:xfrm>
                  <a:off x="3286965" y="2522555"/>
                  <a:ext cx="490050" cy="127074"/>
                </a:xfrm>
                <a:prstGeom prst="rect">
                  <a:avLst/>
                </a:prstGeom>
                <a:solidFill>
                  <a:srgbClr val="DAA82A">
                    <a:lumMod val="75000"/>
                  </a:srgbClr>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.NET F 4.8</a:t>
                  </a:r>
                </a:p>
              </p:txBody>
            </p:sp>
            <p:sp>
              <p:nvSpPr>
                <p:cNvPr id="395" name="TextBox 394">
                  <a:extLst>
                    <a:ext uri="{FF2B5EF4-FFF2-40B4-BE49-F238E27FC236}">
                      <a16:creationId xmlns:a16="http://schemas.microsoft.com/office/drawing/2014/main" id="{BA4E8B8C-9410-4B9E-AFF9-BA1321189560}"/>
                    </a:ext>
                  </a:extLst>
                </p:cNvPr>
                <p:cNvSpPr txBox="1"/>
                <p:nvPr/>
              </p:nvSpPr>
              <p:spPr>
                <a:xfrm>
                  <a:off x="3286964" y="2763022"/>
                  <a:ext cx="490051" cy="186849"/>
                </a:xfrm>
                <a:prstGeom prst="rect">
                  <a:avLst/>
                </a:prstGeom>
                <a:solidFill>
                  <a:srgbClr val="AA1E4C">
                    <a:lumMod val="75000"/>
                  </a:srgbClr>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WCF</a:t>
                  </a:r>
                  <a:b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b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HTTP, JSON</a:t>
                  </a:r>
                </a:p>
              </p:txBody>
            </p:sp>
            <p:sp>
              <p:nvSpPr>
                <p:cNvPr id="396" name="TextBox 395">
                  <a:extLst>
                    <a:ext uri="{FF2B5EF4-FFF2-40B4-BE49-F238E27FC236}">
                      <a16:creationId xmlns:a16="http://schemas.microsoft.com/office/drawing/2014/main" id="{CD9D820E-F863-4BD8-ACB6-2CDAF84EDDD9}"/>
                    </a:ext>
                  </a:extLst>
                </p:cNvPr>
                <p:cNvSpPr txBox="1"/>
                <p:nvPr/>
              </p:nvSpPr>
              <p:spPr>
                <a:xfrm>
                  <a:off x="3283640" y="3035282"/>
                  <a:ext cx="490052" cy="127074"/>
                </a:xfrm>
                <a:prstGeom prst="rect">
                  <a:avLst/>
                </a:prstGeom>
                <a:solidFill>
                  <a:srgbClr val="89AD82">
                    <a:lumMod val="75000"/>
                  </a:srgbClr>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Win Svc</a:t>
                  </a:r>
                </a:p>
              </p:txBody>
            </p:sp>
          </p:grpSp>
          <p:pic>
            <p:nvPicPr>
              <p:cNvPr id="391" name="Picture 390">
                <a:extLst>
                  <a:ext uri="{FF2B5EF4-FFF2-40B4-BE49-F238E27FC236}">
                    <a16:creationId xmlns:a16="http://schemas.microsoft.com/office/drawing/2014/main" id="{6D4D8785-6BF8-4E20-92BF-ECA115038873}"/>
                  </a:ext>
                </a:extLst>
              </p:cNvPr>
              <p:cNvPicPr>
                <a:picLocks noChangeAspect="1"/>
              </p:cNvPicPr>
              <p:nvPr/>
            </p:nvPicPr>
            <p:blipFill>
              <a:blip r:embed="rId5"/>
              <a:stretch>
                <a:fillRect/>
              </a:stretch>
            </p:blipFill>
            <p:spPr>
              <a:xfrm>
                <a:off x="4550608" y="2919531"/>
                <a:ext cx="114765" cy="107083"/>
              </a:xfrm>
              <a:prstGeom prst="rect">
                <a:avLst/>
              </a:prstGeom>
            </p:spPr>
          </p:pic>
          <p:pic>
            <p:nvPicPr>
              <p:cNvPr id="392" name="Picture 391">
                <a:extLst>
                  <a:ext uri="{FF2B5EF4-FFF2-40B4-BE49-F238E27FC236}">
                    <a16:creationId xmlns:a16="http://schemas.microsoft.com/office/drawing/2014/main" id="{F6A03D23-D737-44C0-AECA-8E9528238E38}"/>
                  </a:ext>
                </a:extLst>
              </p:cNvPr>
              <p:cNvPicPr>
                <a:picLocks noChangeAspect="1"/>
              </p:cNvPicPr>
              <p:nvPr/>
            </p:nvPicPr>
            <p:blipFill>
              <a:blip r:embed="rId6"/>
              <a:stretch>
                <a:fillRect/>
              </a:stretch>
            </p:blipFill>
            <p:spPr>
              <a:xfrm>
                <a:off x="4026716" y="2915747"/>
                <a:ext cx="104067" cy="107083"/>
              </a:xfrm>
              <a:prstGeom prst="rect">
                <a:avLst/>
              </a:prstGeom>
            </p:spPr>
          </p:pic>
        </p:grpSp>
        <p:grpSp>
          <p:nvGrpSpPr>
            <p:cNvPr id="354" name="Group 353">
              <a:extLst>
                <a:ext uri="{FF2B5EF4-FFF2-40B4-BE49-F238E27FC236}">
                  <a16:creationId xmlns:a16="http://schemas.microsoft.com/office/drawing/2014/main" id="{A458125B-50C8-4284-9B49-CBD5FBCA2931}"/>
                </a:ext>
              </a:extLst>
            </p:cNvPr>
            <p:cNvGrpSpPr/>
            <p:nvPr/>
          </p:nvGrpSpPr>
          <p:grpSpPr>
            <a:xfrm>
              <a:off x="4456066" y="3854033"/>
              <a:ext cx="875937" cy="1359699"/>
              <a:chOff x="4796520" y="2903588"/>
              <a:chExt cx="656953" cy="1019774"/>
            </a:xfrm>
          </p:grpSpPr>
          <p:grpSp>
            <p:nvGrpSpPr>
              <p:cNvPr id="383" name="Group 382">
                <a:extLst>
                  <a:ext uri="{FF2B5EF4-FFF2-40B4-BE49-F238E27FC236}">
                    <a16:creationId xmlns:a16="http://schemas.microsoft.com/office/drawing/2014/main" id="{654B536F-CA25-4F48-BF6A-84DDD1C7DB22}"/>
                  </a:ext>
                </a:extLst>
              </p:cNvPr>
              <p:cNvGrpSpPr/>
              <p:nvPr/>
            </p:nvGrpSpPr>
            <p:grpSpPr>
              <a:xfrm>
                <a:off x="4796520" y="2903588"/>
                <a:ext cx="656953" cy="1019774"/>
                <a:chOff x="3208613" y="2276564"/>
                <a:chExt cx="656953" cy="991052"/>
              </a:xfrm>
            </p:grpSpPr>
            <p:sp>
              <p:nvSpPr>
                <p:cNvPr id="386" name="Rectangle 385">
                  <a:extLst>
                    <a:ext uri="{FF2B5EF4-FFF2-40B4-BE49-F238E27FC236}">
                      <a16:creationId xmlns:a16="http://schemas.microsoft.com/office/drawing/2014/main" id="{5A114E4C-1E4D-4B81-843C-C7DEF37D9DA0}"/>
                    </a:ext>
                  </a:extLst>
                </p:cNvPr>
                <p:cNvSpPr/>
                <p:nvPr/>
              </p:nvSpPr>
              <p:spPr>
                <a:xfrm>
                  <a:off x="3208613" y="2276564"/>
                  <a:ext cx="656953" cy="991052"/>
                </a:xfrm>
                <a:prstGeom prst="rect">
                  <a:avLst/>
                </a:prstGeom>
                <a:solidFill>
                  <a:srgbClr val="003E6B"/>
                </a:solidFill>
                <a:ln w="6350" cap="flat" cmpd="sng" algn="ctr">
                  <a:solidFill>
                    <a:srgbClr val="89AD82">
                      <a:shade val="50000"/>
                    </a:srgbClr>
                  </a:solidFill>
                  <a:prstDash val="solid"/>
                </a:ln>
                <a:effectLst/>
              </p:spPr>
              <p:txBody>
                <a:bodyPr rtlCol="0" anchor="t"/>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prstClr val="white"/>
                      </a:solidFill>
                      <a:effectLst/>
                      <a:uLnTx/>
                      <a:uFillTx/>
                      <a:latin typeface="Arial"/>
                      <a:ea typeface="+mn-ea"/>
                      <a:cs typeface="+mn-cs"/>
                    </a:rPr>
                    <a:t>Service</a:t>
                  </a:r>
                  <a:endParaRPr kumimoji="0" lang="en-GB" sz="933" b="1" i="0" u="none" strike="noStrike" kern="0" cap="none" spc="0" normalizeH="0" baseline="0" noProof="0" dirty="0">
                    <a:ln>
                      <a:noFill/>
                    </a:ln>
                    <a:solidFill>
                      <a:prstClr val="white"/>
                    </a:solidFill>
                    <a:effectLst/>
                    <a:uLnTx/>
                    <a:uFillTx/>
                    <a:latin typeface="Arial"/>
                    <a:ea typeface="+mn-ea"/>
                    <a:cs typeface="+mn-cs"/>
                  </a:endParaRPr>
                </a:p>
              </p:txBody>
            </p:sp>
            <p:sp>
              <p:nvSpPr>
                <p:cNvPr id="387" name="TextBox 386">
                  <a:extLst>
                    <a:ext uri="{FF2B5EF4-FFF2-40B4-BE49-F238E27FC236}">
                      <a16:creationId xmlns:a16="http://schemas.microsoft.com/office/drawing/2014/main" id="{DA4B725C-EAEE-45DB-A1D1-A02A4E4EE53F}"/>
                    </a:ext>
                  </a:extLst>
                </p:cNvPr>
                <p:cNvSpPr txBox="1"/>
                <p:nvPr/>
              </p:nvSpPr>
              <p:spPr>
                <a:xfrm>
                  <a:off x="3286965" y="2522555"/>
                  <a:ext cx="490050" cy="127074"/>
                </a:xfrm>
                <a:prstGeom prst="rect">
                  <a:avLst/>
                </a:prstGeom>
                <a:solidFill>
                  <a:srgbClr val="DAA82A">
                    <a:lumMod val="75000"/>
                  </a:srgbClr>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.NET C 3.1</a:t>
                  </a:r>
                </a:p>
              </p:txBody>
            </p:sp>
            <p:sp>
              <p:nvSpPr>
                <p:cNvPr id="388" name="TextBox 387">
                  <a:extLst>
                    <a:ext uri="{FF2B5EF4-FFF2-40B4-BE49-F238E27FC236}">
                      <a16:creationId xmlns:a16="http://schemas.microsoft.com/office/drawing/2014/main" id="{F199C0A6-FEE0-41FD-81A1-EB2EB728D960}"/>
                    </a:ext>
                  </a:extLst>
                </p:cNvPr>
                <p:cNvSpPr txBox="1"/>
                <p:nvPr/>
              </p:nvSpPr>
              <p:spPr>
                <a:xfrm>
                  <a:off x="3286964" y="2763022"/>
                  <a:ext cx="490051" cy="186849"/>
                </a:xfrm>
                <a:prstGeom prst="rect">
                  <a:avLst/>
                </a:prstGeom>
                <a:solidFill>
                  <a:srgbClr val="AA1E4C">
                    <a:lumMod val="75000"/>
                  </a:srgbClr>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ASP.NET C</a:t>
                  </a:r>
                  <a:b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b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HTTP, JSON</a:t>
                  </a:r>
                </a:p>
              </p:txBody>
            </p:sp>
            <p:sp>
              <p:nvSpPr>
                <p:cNvPr id="389" name="TextBox 388">
                  <a:extLst>
                    <a:ext uri="{FF2B5EF4-FFF2-40B4-BE49-F238E27FC236}">
                      <a16:creationId xmlns:a16="http://schemas.microsoft.com/office/drawing/2014/main" id="{B53DEF86-A2C6-470E-A318-AF0413AD5C08}"/>
                    </a:ext>
                  </a:extLst>
                </p:cNvPr>
                <p:cNvSpPr txBox="1"/>
                <p:nvPr/>
              </p:nvSpPr>
              <p:spPr>
                <a:xfrm>
                  <a:off x="3283640" y="3035282"/>
                  <a:ext cx="490052" cy="127074"/>
                </a:xfrm>
                <a:prstGeom prst="rect">
                  <a:avLst/>
                </a:prstGeom>
                <a:solidFill>
                  <a:srgbClr val="89AD82">
                    <a:lumMod val="75000"/>
                  </a:srgbClr>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Win Svc</a:t>
                  </a:r>
                </a:p>
              </p:txBody>
            </p:sp>
          </p:grpSp>
          <p:pic>
            <p:nvPicPr>
              <p:cNvPr id="384" name="Picture 383">
                <a:extLst>
                  <a:ext uri="{FF2B5EF4-FFF2-40B4-BE49-F238E27FC236}">
                    <a16:creationId xmlns:a16="http://schemas.microsoft.com/office/drawing/2014/main" id="{2FBE79F1-A404-4181-BDA3-8A382ACF2F46}"/>
                  </a:ext>
                </a:extLst>
              </p:cNvPr>
              <p:cNvPicPr>
                <a:picLocks noChangeAspect="1"/>
              </p:cNvPicPr>
              <p:nvPr/>
            </p:nvPicPr>
            <p:blipFill>
              <a:blip r:embed="rId5"/>
              <a:stretch>
                <a:fillRect/>
              </a:stretch>
            </p:blipFill>
            <p:spPr>
              <a:xfrm>
                <a:off x="5331283" y="2919531"/>
                <a:ext cx="114765" cy="107083"/>
              </a:xfrm>
              <a:prstGeom prst="rect">
                <a:avLst/>
              </a:prstGeom>
            </p:spPr>
          </p:pic>
          <p:pic>
            <p:nvPicPr>
              <p:cNvPr id="385" name="Picture 384">
                <a:extLst>
                  <a:ext uri="{FF2B5EF4-FFF2-40B4-BE49-F238E27FC236}">
                    <a16:creationId xmlns:a16="http://schemas.microsoft.com/office/drawing/2014/main" id="{C759D006-BBF1-4D07-AAE5-C179203E7BC0}"/>
                  </a:ext>
                </a:extLst>
              </p:cNvPr>
              <p:cNvPicPr>
                <a:picLocks noChangeAspect="1"/>
              </p:cNvPicPr>
              <p:nvPr/>
            </p:nvPicPr>
            <p:blipFill>
              <a:blip r:embed="rId6"/>
              <a:stretch>
                <a:fillRect/>
              </a:stretch>
            </p:blipFill>
            <p:spPr>
              <a:xfrm>
                <a:off x="4807391" y="2915747"/>
                <a:ext cx="104067" cy="107083"/>
              </a:xfrm>
              <a:prstGeom prst="rect">
                <a:avLst/>
              </a:prstGeom>
            </p:spPr>
          </p:pic>
        </p:grpSp>
        <p:sp>
          <p:nvSpPr>
            <p:cNvPr id="355" name="Rectangle 354">
              <a:extLst>
                <a:ext uri="{FF2B5EF4-FFF2-40B4-BE49-F238E27FC236}">
                  <a16:creationId xmlns:a16="http://schemas.microsoft.com/office/drawing/2014/main" id="{B1AA6E76-DD1C-43A2-9834-2FD2B18B38B2}"/>
                </a:ext>
              </a:extLst>
            </p:cNvPr>
            <p:cNvSpPr/>
            <p:nvPr/>
          </p:nvSpPr>
          <p:spPr>
            <a:xfrm>
              <a:off x="1365992" y="3462362"/>
              <a:ext cx="3968163" cy="222375"/>
            </a:xfrm>
            <a:prstGeom prst="rect">
              <a:avLst/>
            </a:prstGeom>
            <a:solidFill>
              <a:srgbClr val="C00000"/>
            </a:solidFill>
            <a:ln w="25400" cap="flat" cmpd="sng" algn="ctr">
              <a:noFill/>
              <a:prstDash val="solid"/>
            </a:ln>
            <a:effectLst/>
          </p:spPr>
          <p:txBody>
            <a:bodyPr rtlCol="0" anchor="ct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933" b="0" i="0" u="none" strike="noStrike" kern="0" cap="none" spc="0" normalizeH="0" baseline="0" noProof="0" dirty="0">
                  <a:ln>
                    <a:noFill/>
                  </a:ln>
                  <a:solidFill>
                    <a:prstClr val="white"/>
                  </a:solidFill>
                  <a:effectLst/>
                  <a:uLnTx/>
                  <a:uFillTx/>
                  <a:latin typeface="Arial"/>
                  <a:ea typeface="+mn-ea"/>
                  <a:cs typeface="+mn-cs"/>
                </a:rPr>
                <a:t>Load Balancer Appliance</a:t>
              </a:r>
            </a:p>
          </p:txBody>
        </p:sp>
        <p:grpSp>
          <p:nvGrpSpPr>
            <p:cNvPr id="356" name="Group 355">
              <a:extLst>
                <a:ext uri="{FF2B5EF4-FFF2-40B4-BE49-F238E27FC236}">
                  <a16:creationId xmlns:a16="http://schemas.microsoft.com/office/drawing/2014/main" id="{4EFBDCC3-4EBE-4E38-AC5A-5FFAB6CF146B}"/>
                </a:ext>
              </a:extLst>
            </p:cNvPr>
            <p:cNvGrpSpPr/>
            <p:nvPr/>
          </p:nvGrpSpPr>
          <p:grpSpPr>
            <a:xfrm>
              <a:off x="5483580" y="3854033"/>
              <a:ext cx="875937" cy="1359699"/>
              <a:chOff x="5567155" y="2903588"/>
              <a:chExt cx="656953" cy="1019774"/>
            </a:xfrm>
          </p:grpSpPr>
          <p:grpSp>
            <p:nvGrpSpPr>
              <p:cNvPr id="376" name="Group 375">
                <a:extLst>
                  <a:ext uri="{FF2B5EF4-FFF2-40B4-BE49-F238E27FC236}">
                    <a16:creationId xmlns:a16="http://schemas.microsoft.com/office/drawing/2014/main" id="{F2B21A73-081E-4698-872C-FFA88C7F74AE}"/>
                  </a:ext>
                </a:extLst>
              </p:cNvPr>
              <p:cNvGrpSpPr/>
              <p:nvPr/>
            </p:nvGrpSpPr>
            <p:grpSpPr>
              <a:xfrm>
                <a:off x="5567155" y="2903588"/>
                <a:ext cx="656953" cy="1019774"/>
                <a:chOff x="3208613" y="2276564"/>
                <a:chExt cx="656953" cy="991052"/>
              </a:xfrm>
            </p:grpSpPr>
            <p:sp>
              <p:nvSpPr>
                <p:cNvPr id="379" name="Rectangle 378">
                  <a:extLst>
                    <a:ext uri="{FF2B5EF4-FFF2-40B4-BE49-F238E27FC236}">
                      <a16:creationId xmlns:a16="http://schemas.microsoft.com/office/drawing/2014/main" id="{ADBCF0AE-8FFB-48CB-8AFB-4747B32C4101}"/>
                    </a:ext>
                  </a:extLst>
                </p:cNvPr>
                <p:cNvSpPr/>
                <p:nvPr/>
              </p:nvSpPr>
              <p:spPr>
                <a:xfrm>
                  <a:off x="3208613" y="2276564"/>
                  <a:ext cx="656953" cy="991052"/>
                </a:xfrm>
                <a:prstGeom prst="rect">
                  <a:avLst/>
                </a:prstGeom>
                <a:solidFill>
                  <a:sysClr val="windowText" lastClr="000000"/>
                </a:solidFill>
                <a:ln w="6350" cap="flat" cmpd="sng" algn="ctr">
                  <a:solidFill>
                    <a:srgbClr val="89AD82">
                      <a:shade val="50000"/>
                    </a:srgbClr>
                  </a:solidFill>
                  <a:prstDash val="solid"/>
                </a:ln>
                <a:effectLst/>
              </p:spPr>
              <p:txBody>
                <a:bodyPr rtlCol="0" anchor="t"/>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prstClr val="white"/>
                      </a:solidFill>
                      <a:effectLst/>
                      <a:uLnTx/>
                      <a:uFillTx/>
                      <a:latin typeface="Arial"/>
                      <a:ea typeface="+mn-ea"/>
                      <a:cs typeface="+mn-cs"/>
                    </a:rPr>
                    <a:t>Service</a:t>
                  </a:r>
                  <a:endParaRPr kumimoji="0" lang="en-GB" sz="933" b="1" i="0" u="none" strike="noStrike" kern="0" cap="none" spc="0" normalizeH="0" baseline="0" noProof="0" dirty="0">
                    <a:ln>
                      <a:noFill/>
                    </a:ln>
                    <a:solidFill>
                      <a:prstClr val="white"/>
                    </a:solidFill>
                    <a:effectLst/>
                    <a:uLnTx/>
                    <a:uFillTx/>
                    <a:latin typeface="Arial"/>
                    <a:ea typeface="+mn-ea"/>
                    <a:cs typeface="+mn-cs"/>
                  </a:endParaRPr>
                </a:p>
              </p:txBody>
            </p:sp>
            <p:sp>
              <p:nvSpPr>
                <p:cNvPr id="380" name="TextBox 379">
                  <a:extLst>
                    <a:ext uri="{FF2B5EF4-FFF2-40B4-BE49-F238E27FC236}">
                      <a16:creationId xmlns:a16="http://schemas.microsoft.com/office/drawing/2014/main" id="{655003F1-AF0F-438C-B872-38153731A583}"/>
                    </a:ext>
                  </a:extLst>
                </p:cNvPr>
                <p:cNvSpPr txBox="1"/>
                <p:nvPr/>
              </p:nvSpPr>
              <p:spPr>
                <a:xfrm>
                  <a:off x="3286965" y="2522555"/>
                  <a:ext cx="490050" cy="127074"/>
                </a:xfrm>
                <a:prstGeom prst="rect">
                  <a:avLst/>
                </a:prstGeom>
                <a:solidFill>
                  <a:srgbClr val="DAA82A">
                    <a:lumMod val="75000"/>
                  </a:srgbClr>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.NET C 3.1</a:t>
                  </a:r>
                </a:p>
              </p:txBody>
            </p:sp>
            <p:sp>
              <p:nvSpPr>
                <p:cNvPr id="381" name="TextBox 380">
                  <a:extLst>
                    <a:ext uri="{FF2B5EF4-FFF2-40B4-BE49-F238E27FC236}">
                      <a16:creationId xmlns:a16="http://schemas.microsoft.com/office/drawing/2014/main" id="{AC463A72-B642-4AA0-9E78-61EC737B201E}"/>
                    </a:ext>
                  </a:extLst>
                </p:cNvPr>
                <p:cNvSpPr txBox="1"/>
                <p:nvPr/>
              </p:nvSpPr>
              <p:spPr>
                <a:xfrm>
                  <a:off x="3286964" y="2763022"/>
                  <a:ext cx="490051" cy="186849"/>
                </a:xfrm>
                <a:prstGeom prst="rect">
                  <a:avLst/>
                </a:prstGeom>
                <a:solidFill>
                  <a:srgbClr val="AA1E4C">
                    <a:lumMod val="75000"/>
                  </a:srgbClr>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ASP.NET C</a:t>
                  </a:r>
                  <a:b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b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HTTP, JSON</a:t>
                  </a:r>
                </a:p>
              </p:txBody>
            </p:sp>
            <p:sp>
              <p:nvSpPr>
                <p:cNvPr id="382" name="TextBox 381">
                  <a:extLst>
                    <a:ext uri="{FF2B5EF4-FFF2-40B4-BE49-F238E27FC236}">
                      <a16:creationId xmlns:a16="http://schemas.microsoft.com/office/drawing/2014/main" id="{4F4B3425-4D4F-4912-9699-88ADED0DEA9E}"/>
                    </a:ext>
                  </a:extLst>
                </p:cNvPr>
                <p:cNvSpPr txBox="1"/>
                <p:nvPr/>
              </p:nvSpPr>
              <p:spPr>
                <a:xfrm>
                  <a:off x="3283640" y="3035282"/>
                  <a:ext cx="490052" cy="127074"/>
                </a:xfrm>
                <a:prstGeom prst="rect">
                  <a:avLst/>
                </a:prstGeom>
                <a:solidFill>
                  <a:srgbClr val="89AD82">
                    <a:lumMod val="75000"/>
                  </a:srgbClr>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533"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Container</a:t>
                  </a:r>
                </a:p>
              </p:txBody>
            </p:sp>
          </p:grpSp>
          <p:pic>
            <p:nvPicPr>
              <p:cNvPr id="377" name="Picture 376">
                <a:extLst>
                  <a:ext uri="{FF2B5EF4-FFF2-40B4-BE49-F238E27FC236}">
                    <a16:creationId xmlns:a16="http://schemas.microsoft.com/office/drawing/2014/main" id="{1A3722EF-0EAA-46CD-A3A4-E780E749E8C0}"/>
                  </a:ext>
                </a:extLst>
              </p:cNvPr>
              <p:cNvPicPr>
                <a:picLocks noChangeAspect="1"/>
              </p:cNvPicPr>
              <p:nvPr/>
            </p:nvPicPr>
            <p:blipFill>
              <a:blip r:embed="rId6"/>
              <a:stretch>
                <a:fillRect/>
              </a:stretch>
            </p:blipFill>
            <p:spPr>
              <a:xfrm>
                <a:off x="5578026" y="2915747"/>
                <a:ext cx="104067" cy="107083"/>
              </a:xfrm>
              <a:prstGeom prst="rect">
                <a:avLst/>
              </a:prstGeom>
            </p:spPr>
          </p:pic>
          <p:pic>
            <p:nvPicPr>
              <p:cNvPr id="378" name="Picture 4" descr="Free download Linux logo | Linux, Vector logo, Logos">
                <a:extLst>
                  <a:ext uri="{FF2B5EF4-FFF2-40B4-BE49-F238E27FC236}">
                    <a16:creationId xmlns:a16="http://schemas.microsoft.com/office/drawing/2014/main" id="{66A155D9-9D6F-4991-9CF6-CFBEB9C7A60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7970" y="2916130"/>
                <a:ext cx="118527" cy="11852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7" name="Group 356">
              <a:extLst>
                <a:ext uri="{FF2B5EF4-FFF2-40B4-BE49-F238E27FC236}">
                  <a16:creationId xmlns:a16="http://schemas.microsoft.com/office/drawing/2014/main" id="{4EEB82B5-FF57-4743-8E0A-114E7A80D095}"/>
                </a:ext>
              </a:extLst>
            </p:cNvPr>
            <p:cNvGrpSpPr/>
            <p:nvPr/>
          </p:nvGrpSpPr>
          <p:grpSpPr>
            <a:xfrm>
              <a:off x="5638807" y="2608125"/>
              <a:ext cx="864219" cy="728705"/>
              <a:chOff x="5683576" y="1969156"/>
              <a:chExt cx="648164" cy="546529"/>
            </a:xfrm>
          </p:grpSpPr>
          <p:cxnSp>
            <p:nvCxnSpPr>
              <p:cNvPr id="373" name="Straight Arrow Connector 372">
                <a:extLst>
                  <a:ext uri="{FF2B5EF4-FFF2-40B4-BE49-F238E27FC236}">
                    <a16:creationId xmlns:a16="http://schemas.microsoft.com/office/drawing/2014/main" id="{CF37D7F2-0BA9-41F9-923B-812A9FFCC1CF}"/>
                  </a:ext>
                </a:extLst>
              </p:cNvPr>
              <p:cNvCxnSpPr>
                <a:cxnSpLocks/>
              </p:cNvCxnSpPr>
              <p:nvPr/>
            </p:nvCxnSpPr>
            <p:spPr>
              <a:xfrm>
                <a:off x="5813990" y="1969156"/>
                <a:ext cx="0" cy="546529"/>
              </a:xfrm>
              <a:prstGeom prst="straightConnector1">
                <a:avLst/>
              </a:prstGeom>
              <a:noFill/>
              <a:ln w="9525" cap="flat" cmpd="sng" algn="ctr">
                <a:solidFill>
                  <a:srgbClr val="003E6B">
                    <a:shade val="95000"/>
                    <a:satMod val="105000"/>
                  </a:srgbClr>
                </a:solidFill>
                <a:prstDash val="solid"/>
                <a:headEnd type="triangle" w="med" len="med"/>
                <a:tailEnd type="triangle" w="med" len="med"/>
              </a:ln>
              <a:effectLst/>
            </p:spPr>
          </p:cxnSp>
          <p:sp>
            <p:nvSpPr>
              <p:cNvPr id="374" name="TextBox 373">
                <a:extLst>
                  <a:ext uri="{FF2B5EF4-FFF2-40B4-BE49-F238E27FC236}">
                    <a16:creationId xmlns:a16="http://schemas.microsoft.com/office/drawing/2014/main" id="{4DD2F456-38CF-4EDE-8C83-512E0D78413A}"/>
                  </a:ext>
                </a:extLst>
              </p:cNvPr>
              <p:cNvSpPr txBox="1"/>
              <p:nvPr/>
            </p:nvSpPr>
            <p:spPr>
              <a:xfrm>
                <a:off x="5797637" y="2178365"/>
                <a:ext cx="534103" cy="161583"/>
              </a:xfrm>
              <a:prstGeom prst="rect">
                <a:avLst/>
              </a:prstGeom>
              <a:noFill/>
            </p:spPr>
            <p:txBody>
              <a:bodyPr wrap="square" rtlCol="0">
                <a:spAutoFit/>
              </a:bodyPr>
              <a:lstStyle/>
              <a:p>
                <a:pPr marL="0" marR="0" lvl="0" indent="0" defTabSz="1038977" eaLnBrk="1" fontAlgn="auto" latinLnBrk="0" hangingPunct="1">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0000"/>
                    </a:solidFill>
                    <a:effectLst/>
                    <a:uLnTx/>
                    <a:uFillTx/>
                    <a:latin typeface="Arial"/>
                  </a:rPr>
                  <a:t>OAuth</a:t>
                </a:r>
              </a:p>
            </p:txBody>
          </p:sp>
          <p:sp>
            <p:nvSpPr>
              <p:cNvPr id="375" name="TextBox 374">
                <a:extLst>
                  <a:ext uri="{FF2B5EF4-FFF2-40B4-BE49-F238E27FC236}">
                    <a16:creationId xmlns:a16="http://schemas.microsoft.com/office/drawing/2014/main" id="{F061B3BB-A09F-4917-98F8-444CD9628B80}"/>
                  </a:ext>
                </a:extLst>
              </p:cNvPr>
              <p:cNvSpPr txBox="1"/>
              <p:nvPr/>
            </p:nvSpPr>
            <p:spPr>
              <a:xfrm>
                <a:off x="5683576" y="2096890"/>
                <a:ext cx="260827" cy="284742"/>
              </a:xfrm>
              <a:prstGeom prst="rect">
                <a:avLst/>
              </a:prstGeom>
              <a:noFill/>
            </p:spPr>
            <p:txBody>
              <a:bodyPr wrap="square" rtlCol="0">
                <a:spAutoFit/>
              </a:bodyPr>
              <a:lstStyle/>
              <a:p>
                <a:pPr marL="0" marR="0" lvl="0" indent="0" defTabSz="1038977" eaLnBrk="1" fontAlgn="auto" latinLnBrk="0" hangingPunct="1">
                  <a:lnSpc>
                    <a:spcPct val="100000"/>
                  </a:lnSpc>
                  <a:spcBef>
                    <a:spcPts val="0"/>
                  </a:spcBef>
                  <a:spcAft>
                    <a:spcPts val="0"/>
                  </a:spcAft>
                  <a:buClrTx/>
                  <a:buSzTx/>
                  <a:buFontTx/>
                  <a:buNone/>
                  <a:tabLst/>
                  <a:defRPr/>
                </a:pPr>
                <a:r>
                  <a:rPr kumimoji="0" lang="en-GB" sz="1867" b="0" i="0" u="none" strike="noStrike" kern="0" cap="none" spc="0" normalizeH="0" baseline="0" noProof="0" dirty="0">
                    <a:ln>
                      <a:noFill/>
                    </a:ln>
                    <a:solidFill>
                      <a:srgbClr val="FF0000"/>
                    </a:solidFill>
                    <a:effectLst/>
                    <a:uLnTx/>
                    <a:uFillTx/>
                    <a:latin typeface="Arial"/>
                  </a:rPr>
                  <a:t>x</a:t>
                </a:r>
                <a:endParaRPr kumimoji="0" lang="en-GB" sz="2000" b="0" i="0" u="none" strike="noStrike" kern="0" cap="none" spc="0" normalizeH="0" baseline="0" noProof="0" dirty="0">
                  <a:ln>
                    <a:noFill/>
                  </a:ln>
                  <a:solidFill>
                    <a:srgbClr val="FF0000"/>
                  </a:solidFill>
                  <a:effectLst/>
                  <a:uLnTx/>
                  <a:uFillTx/>
                  <a:latin typeface="Arial"/>
                </a:endParaRPr>
              </a:p>
            </p:txBody>
          </p:sp>
        </p:grpSp>
        <p:sp>
          <p:nvSpPr>
            <p:cNvPr id="358" name="Rectangle 357">
              <a:extLst>
                <a:ext uri="{FF2B5EF4-FFF2-40B4-BE49-F238E27FC236}">
                  <a16:creationId xmlns:a16="http://schemas.microsoft.com/office/drawing/2014/main" id="{637E53DB-CA7E-46E3-9534-5FAE38DF517C}"/>
                </a:ext>
              </a:extLst>
            </p:cNvPr>
            <p:cNvSpPr/>
            <p:nvPr/>
          </p:nvSpPr>
          <p:spPr>
            <a:xfrm>
              <a:off x="1368448" y="5389657"/>
              <a:ext cx="3507568" cy="625369"/>
            </a:xfrm>
            <a:prstGeom prst="rect">
              <a:avLst/>
            </a:prstGeom>
            <a:solidFill>
              <a:srgbClr val="74A5D3">
                <a:lumMod val="75000"/>
              </a:srgbClr>
            </a:solidFill>
            <a:ln w="6350" cap="flat" cmpd="sng" algn="ctr">
              <a:solidFill>
                <a:srgbClr val="74A5D3">
                  <a:lumMod val="50000"/>
                </a:srgbClr>
              </a:solidFill>
              <a:prstDash val="solid"/>
            </a:ln>
            <a:effectLst/>
          </p:spPr>
          <p:txBody>
            <a:bodyPr rtlCol="0" anchor="t"/>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prstClr val="white"/>
                  </a:solidFill>
                  <a:effectLst/>
                  <a:uLnTx/>
                  <a:uFillTx/>
                  <a:latin typeface="Arial"/>
                  <a:ea typeface="+mn-ea"/>
                  <a:cs typeface="+mn-cs"/>
                </a:rPr>
                <a:t>Infrastructure</a:t>
              </a:r>
              <a:endParaRPr kumimoji="0" lang="en-GB" sz="933" b="1" i="0" u="none" strike="noStrike" kern="0" cap="none" spc="0" normalizeH="0" baseline="0" noProof="0" dirty="0">
                <a:ln>
                  <a:noFill/>
                </a:ln>
                <a:solidFill>
                  <a:prstClr val="white"/>
                </a:solidFill>
                <a:effectLst/>
                <a:uLnTx/>
                <a:uFillTx/>
                <a:latin typeface="Arial"/>
                <a:ea typeface="+mn-ea"/>
                <a:cs typeface="+mn-cs"/>
              </a:endParaRPr>
            </a:p>
          </p:txBody>
        </p:sp>
        <p:sp>
          <p:nvSpPr>
            <p:cNvPr id="359" name="TextBox 358">
              <a:extLst>
                <a:ext uri="{FF2B5EF4-FFF2-40B4-BE49-F238E27FC236}">
                  <a16:creationId xmlns:a16="http://schemas.microsoft.com/office/drawing/2014/main" id="{8E4D627E-4E85-46EC-AD7B-617FF6CED22B}"/>
                </a:ext>
              </a:extLst>
            </p:cNvPr>
            <p:cNvSpPr txBox="1"/>
            <p:nvPr/>
          </p:nvSpPr>
          <p:spPr>
            <a:xfrm>
              <a:off x="1479196" y="5656676"/>
              <a:ext cx="719085" cy="194990"/>
            </a:xfrm>
            <a:prstGeom prst="rect">
              <a:avLst/>
            </a:prstGeom>
            <a:solidFill>
              <a:srgbClr val="132544"/>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667"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SQL Server</a:t>
              </a:r>
            </a:p>
          </p:txBody>
        </p:sp>
        <p:sp>
          <p:nvSpPr>
            <p:cNvPr id="360" name="TextBox 359">
              <a:extLst>
                <a:ext uri="{FF2B5EF4-FFF2-40B4-BE49-F238E27FC236}">
                  <a16:creationId xmlns:a16="http://schemas.microsoft.com/office/drawing/2014/main" id="{62335973-609D-456F-A8E6-3CF4A58E8B7F}"/>
                </a:ext>
              </a:extLst>
            </p:cNvPr>
            <p:cNvSpPr txBox="1"/>
            <p:nvPr/>
          </p:nvSpPr>
          <p:spPr>
            <a:xfrm>
              <a:off x="2317500" y="5661247"/>
              <a:ext cx="777352" cy="194990"/>
            </a:xfrm>
            <a:prstGeom prst="rect">
              <a:avLst/>
            </a:prstGeom>
            <a:solidFill>
              <a:srgbClr val="132544"/>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667"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MSMQ</a:t>
              </a:r>
            </a:p>
          </p:txBody>
        </p:sp>
        <p:sp>
          <p:nvSpPr>
            <p:cNvPr id="361" name="TextBox 360">
              <a:extLst>
                <a:ext uri="{FF2B5EF4-FFF2-40B4-BE49-F238E27FC236}">
                  <a16:creationId xmlns:a16="http://schemas.microsoft.com/office/drawing/2014/main" id="{3830E1EF-BEEB-4F8A-A8E2-7DB59B4AAE14}"/>
                </a:ext>
              </a:extLst>
            </p:cNvPr>
            <p:cNvSpPr txBox="1"/>
            <p:nvPr/>
          </p:nvSpPr>
          <p:spPr>
            <a:xfrm>
              <a:off x="3214071" y="5661245"/>
              <a:ext cx="715267" cy="194990"/>
            </a:xfrm>
            <a:prstGeom prst="rect">
              <a:avLst/>
            </a:prstGeom>
            <a:solidFill>
              <a:srgbClr val="132544"/>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667"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Kafka</a:t>
              </a:r>
            </a:p>
          </p:txBody>
        </p:sp>
        <p:sp>
          <p:nvSpPr>
            <p:cNvPr id="362" name="TextBox 361">
              <a:extLst>
                <a:ext uri="{FF2B5EF4-FFF2-40B4-BE49-F238E27FC236}">
                  <a16:creationId xmlns:a16="http://schemas.microsoft.com/office/drawing/2014/main" id="{C210B437-63AA-45B7-80BB-9CCEAE9DC89B}"/>
                </a:ext>
              </a:extLst>
            </p:cNvPr>
            <p:cNvSpPr txBox="1"/>
            <p:nvPr/>
          </p:nvSpPr>
          <p:spPr>
            <a:xfrm>
              <a:off x="4030702" y="5656676"/>
              <a:ext cx="707020" cy="194990"/>
            </a:xfrm>
            <a:prstGeom prst="rect">
              <a:avLst/>
            </a:prstGeom>
            <a:solidFill>
              <a:srgbClr val="132544"/>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667"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Docker</a:t>
              </a:r>
            </a:p>
          </p:txBody>
        </p:sp>
        <p:grpSp>
          <p:nvGrpSpPr>
            <p:cNvPr id="363" name="Group 362">
              <a:extLst>
                <a:ext uri="{FF2B5EF4-FFF2-40B4-BE49-F238E27FC236}">
                  <a16:creationId xmlns:a16="http://schemas.microsoft.com/office/drawing/2014/main" id="{6E777CA9-D418-41B5-BC59-27C746DDA4C6}"/>
                </a:ext>
              </a:extLst>
            </p:cNvPr>
            <p:cNvGrpSpPr/>
            <p:nvPr/>
          </p:nvGrpSpPr>
          <p:grpSpPr>
            <a:xfrm>
              <a:off x="5083925" y="1372882"/>
              <a:ext cx="959553" cy="959553"/>
              <a:chOff x="5267414" y="1042724"/>
              <a:chExt cx="719665" cy="719665"/>
            </a:xfrm>
          </p:grpSpPr>
          <p:pic>
            <p:nvPicPr>
              <p:cNvPr id="371" name="Picture 8" descr="Ipad logo png 6 » PNG Image">
                <a:extLst>
                  <a:ext uri="{FF2B5EF4-FFF2-40B4-BE49-F238E27FC236}">
                    <a16:creationId xmlns:a16="http://schemas.microsoft.com/office/drawing/2014/main" id="{67951423-BBE2-4FB1-BC2C-2E11BDAE46AD}"/>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267414" y="1042724"/>
                <a:ext cx="719665" cy="719665"/>
              </a:xfrm>
              <a:prstGeom prst="rect">
                <a:avLst/>
              </a:prstGeom>
              <a:noFill/>
              <a:extLst>
                <a:ext uri="{909E8E84-426E-40DD-AFC4-6F175D3DCCD1}">
                  <a14:hiddenFill xmlns:a14="http://schemas.microsoft.com/office/drawing/2010/main">
                    <a:solidFill>
                      <a:srgbClr val="FFFFFF"/>
                    </a:solidFill>
                  </a14:hiddenFill>
                </a:ext>
              </a:extLst>
            </p:spPr>
          </p:pic>
          <p:sp>
            <p:nvSpPr>
              <p:cNvPr id="372" name="Rectangle 371">
                <a:extLst>
                  <a:ext uri="{FF2B5EF4-FFF2-40B4-BE49-F238E27FC236}">
                    <a16:creationId xmlns:a16="http://schemas.microsoft.com/office/drawing/2014/main" id="{DC56672F-D709-401A-B7C9-875A476CA47F}"/>
                  </a:ext>
                </a:extLst>
              </p:cNvPr>
              <p:cNvSpPr/>
              <p:nvPr/>
            </p:nvSpPr>
            <p:spPr>
              <a:xfrm>
                <a:off x="5361599" y="1213571"/>
                <a:ext cx="531667" cy="374271"/>
              </a:xfrm>
              <a:prstGeom prst="rect">
                <a:avLst/>
              </a:prstGeom>
              <a:solidFill>
                <a:sysClr val="window" lastClr="FFFFFF"/>
              </a:solidFill>
              <a:ln w="25400" cap="flat" cmpd="sng" algn="ctr">
                <a:solidFill>
                  <a:sysClr val="window" lastClr="FFFFFF"/>
                </a:solidFill>
                <a:prstDash val="solid"/>
              </a:ln>
              <a:effectLst/>
            </p:spPr>
            <p:txBody>
              <a:bodyPr rtlCol="0" anchor="ctr"/>
              <a:lstStyle/>
              <a:p>
                <a:pPr marL="0" marR="0" lvl="0" indent="0" algn="ctr" defTabSz="1038977" eaLnBrk="1" fontAlgn="auto" latinLnBrk="0" hangingPunct="1">
                  <a:lnSpc>
                    <a:spcPct val="100000"/>
                  </a:lnSpc>
                  <a:spcBef>
                    <a:spcPts val="0"/>
                  </a:spcBef>
                  <a:spcAft>
                    <a:spcPts val="0"/>
                  </a:spcAft>
                  <a:buClrTx/>
                  <a:buSzTx/>
                  <a:buFontTx/>
                  <a:buNone/>
                  <a:tabLst/>
                  <a:defRPr/>
                </a:pPr>
                <a:endParaRPr kumimoji="0" lang="en-GB" sz="2000" b="0" i="0" u="none" strike="noStrike" kern="0" cap="none" spc="0" normalizeH="0" baseline="0" noProof="0">
                  <a:ln>
                    <a:noFill/>
                  </a:ln>
                  <a:solidFill>
                    <a:prstClr val="white"/>
                  </a:solidFill>
                  <a:effectLst/>
                  <a:uLnTx/>
                  <a:uFillTx/>
                  <a:latin typeface="Arial"/>
                  <a:ea typeface="+mn-ea"/>
                  <a:cs typeface="+mn-cs"/>
                </a:endParaRPr>
              </a:p>
            </p:txBody>
          </p:sp>
        </p:grpSp>
        <p:sp>
          <p:nvSpPr>
            <p:cNvPr id="364" name="TextBox 363">
              <a:extLst>
                <a:ext uri="{FF2B5EF4-FFF2-40B4-BE49-F238E27FC236}">
                  <a16:creationId xmlns:a16="http://schemas.microsoft.com/office/drawing/2014/main" id="{853D2A6E-A0BE-4B79-BB48-8861DEEF92B6}"/>
                </a:ext>
              </a:extLst>
            </p:cNvPr>
            <p:cNvSpPr txBox="1"/>
            <p:nvPr/>
          </p:nvSpPr>
          <p:spPr>
            <a:xfrm>
              <a:off x="5144390" y="5496863"/>
              <a:ext cx="1211908" cy="400110"/>
            </a:xfrm>
            <a:prstGeom prst="rect">
              <a:avLst/>
            </a:prstGeom>
            <a:noFill/>
          </p:spPr>
          <p:txBody>
            <a:bodyPr wrap="square" rtlCol="0">
              <a:spAutoFit/>
            </a:bodyPr>
            <a:lstStyle/>
            <a:p>
              <a:pPr algn="ctr" defTabSz="1038977"/>
              <a:r>
                <a:rPr lang="en-GB" sz="2000" b="1" dirty="0">
                  <a:solidFill>
                    <a:srgbClr val="FF0000"/>
                  </a:solidFill>
                  <a:latin typeface="Arial"/>
                </a:rPr>
                <a:t>X 100</a:t>
              </a:r>
            </a:p>
          </p:txBody>
        </p:sp>
        <p:grpSp>
          <p:nvGrpSpPr>
            <p:cNvPr id="365" name="Group 364">
              <a:extLst>
                <a:ext uri="{FF2B5EF4-FFF2-40B4-BE49-F238E27FC236}">
                  <a16:creationId xmlns:a16="http://schemas.microsoft.com/office/drawing/2014/main" id="{ABF9F122-F163-4D94-8C6F-44A7CF1FD8C8}"/>
                </a:ext>
              </a:extLst>
            </p:cNvPr>
            <p:cNvGrpSpPr/>
            <p:nvPr/>
          </p:nvGrpSpPr>
          <p:grpSpPr>
            <a:xfrm>
              <a:off x="1869097" y="1462506"/>
              <a:ext cx="875937" cy="643416"/>
              <a:chOff x="1401822" y="1096879"/>
              <a:chExt cx="656953" cy="482562"/>
            </a:xfrm>
          </p:grpSpPr>
          <p:grpSp>
            <p:nvGrpSpPr>
              <p:cNvPr id="366" name="Group 365">
                <a:extLst>
                  <a:ext uri="{FF2B5EF4-FFF2-40B4-BE49-F238E27FC236}">
                    <a16:creationId xmlns:a16="http://schemas.microsoft.com/office/drawing/2014/main" id="{25F95E24-EF53-4E14-9C99-00FD2E51C7A6}"/>
                  </a:ext>
                </a:extLst>
              </p:cNvPr>
              <p:cNvGrpSpPr/>
              <p:nvPr/>
            </p:nvGrpSpPr>
            <p:grpSpPr>
              <a:xfrm>
                <a:off x="1401822" y="1096879"/>
                <a:ext cx="656953" cy="482562"/>
                <a:chOff x="2856293" y="1109942"/>
                <a:chExt cx="656953" cy="482562"/>
              </a:xfrm>
            </p:grpSpPr>
            <p:sp>
              <p:nvSpPr>
                <p:cNvPr id="368" name="Rectangle 367">
                  <a:extLst>
                    <a:ext uri="{FF2B5EF4-FFF2-40B4-BE49-F238E27FC236}">
                      <a16:creationId xmlns:a16="http://schemas.microsoft.com/office/drawing/2014/main" id="{A0F9BC3C-A927-473D-BFF5-6470FB5AA915}"/>
                    </a:ext>
                  </a:extLst>
                </p:cNvPr>
                <p:cNvSpPr/>
                <p:nvPr/>
              </p:nvSpPr>
              <p:spPr>
                <a:xfrm>
                  <a:off x="2856293" y="1109942"/>
                  <a:ext cx="656953" cy="482562"/>
                </a:xfrm>
                <a:prstGeom prst="rect">
                  <a:avLst/>
                </a:prstGeom>
                <a:solidFill>
                  <a:sysClr val="windowText" lastClr="000000"/>
                </a:solidFill>
                <a:ln w="6350" cap="flat" cmpd="sng" algn="ctr">
                  <a:solidFill>
                    <a:srgbClr val="89AD82">
                      <a:shade val="50000"/>
                    </a:srgbClr>
                  </a:solidFill>
                  <a:prstDash val="solid"/>
                </a:ln>
                <a:effectLst/>
              </p:spPr>
              <p:txBody>
                <a:bodyPr rtlCol="0" anchor="t"/>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prstClr val="white"/>
                      </a:solidFill>
                      <a:effectLst/>
                      <a:uLnTx/>
                      <a:uFillTx/>
                      <a:latin typeface="Arial"/>
                      <a:ea typeface="+mn-ea"/>
                      <a:cs typeface="+mn-cs"/>
                    </a:rPr>
                    <a:t>App</a:t>
                  </a:r>
                  <a:endParaRPr kumimoji="0" lang="en-GB" sz="1067" b="1" i="0" u="none" strike="noStrike" kern="0" cap="none" spc="0" normalizeH="0" baseline="0" noProof="0" dirty="0">
                    <a:ln>
                      <a:noFill/>
                    </a:ln>
                    <a:solidFill>
                      <a:prstClr val="white"/>
                    </a:solidFill>
                    <a:effectLst/>
                    <a:uLnTx/>
                    <a:uFillTx/>
                    <a:latin typeface="Arial"/>
                    <a:ea typeface="+mn-ea"/>
                    <a:cs typeface="+mn-cs"/>
                  </a:endParaRPr>
                </a:p>
              </p:txBody>
            </p:sp>
            <p:sp>
              <p:nvSpPr>
                <p:cNvPr id="369" name="TextBox 368">
                  <a:extLst>
                    <a:ext uri="{FF2B5EF4-FFF2-40B4-BE49-F238E27FC236}">
                      <a16:creationId xmlns:a16="http://schemas.microsoft.com/office/drawing/2014/main" id="{86C643E5-1CF0-4B5D-A9A4-B176B4C7AE2F}"/>
                    </a:ext>
                  </a:extLst>
                </p:cNvPr>
                <p:cNvSpPr txBox="1"/>
                <p:nvPr/>
              </p:nvSpPr>
              <p:spPr>
                <a:xfrm>
                  <a:off x="2939744" y="1326272"/>
                  <a:ext cx="490050" cy="146243"/>
                </a:xfrm>
                <a:prstGeom prst="rect">
                  <a:avLst/>
                </a:prstGeom>
                <a:solidFill>
                  <a:srgbClr val="DAA82A">
                    <a:lumMod val="75000"/>
                  </a:srgbClr>
                </a:solidFill>
                <a:ln w="3175" cap="flat" cmpd="sng" algn="ctr">
                  <a:solidFill>
                    <a:sysClr val="window" lastClr="FFFFFF"/>
                  </a:solidFill>
                  <a:prstDash val="solid"/>
                </a:ln>
                <a:effectLst/>
              </p:spPr>
              <p:txBody>
                <a:bodyPr wrap="square" rtlCol="0">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667" b="0" i="0" u="none" strike="noStrike" kern="0" cap="none" spc="0" normalizeH="0" baseline="0" noProof="0" dirty="0">
                      <a:ln>
                        <a:noFill/>
                      </a:ln>
                      <a:solidFill>
                        <a:prstClr val="white"/>
                      </a:solidFill>
                      <a:effectLst/>
                      <a:uLnTx/>
                      <a:uFillTx/>
                      <a:latin typeface="Arial"/>
                      <a:ea typeface="+mn-ea"/>
                      <a:cs typeface="Calibri" panose="020F0502020204030204" pitchFamily="34" charset="0"/>
                    </a:rPr>
                    <a:t>Java</a:t>
                  </a:r>
                </a:p>
              </p:txBody>
            </p:sp>
            <p:pic>
              <p:nvPicPr>
                <p:cNvPr id="370" name="Picture 4" descr="Free download Linux logo | Linux, Vector logo, Logos">
                  <a:extLst>
                    <a:ext uri="{FF2B5EF4-FFF2-40B4-BE49-F238E27FC236}">
                      <a16:creationId xmlns:a16="http://schemas.microsoft.com/office/drawing/2014/main" id="{9C944811-C78F-4F29-8E25-7909A9C492B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90833" y="1118878"/>
                  <a:ext cx="118527" cy="118527"/>
                </a:xfrm>
                <a:prstGeom prst="rect">
                  <a:avLst/>
                </a:prstGeom>
                <a:noFill/>
                <a:extLst>
                  <a:ext uri="{909E8E84-426E-40DD-AFC4-6F175D3DCCD1}">
                    <a14:hiddenFill xmlns:a14="http://schemas.microsoft.com/office/drawing/2010/main">
                      <a:solidFill>
                        <a:srgbClr val="FFFFFF"/>
                      </a:solidFill>
                    </a14:hiddenFill>
                  </a:ext>
                </a:extLst>
              </p:spPr>
            </p:pic>
          </p:grpSp>
          <p:sp>
            <p:nvSpPr>
              <p:cNvPr id="367" name="TextBox 366">
                <a:extLst>
                  <a:ext uri="{FF2B5EF4-FFF2-40B4-BE49-F238E27FC236}">
                    <a16:creationId xmlns:a16="http://schemas.microsoft.com/office/drawing/2014/main" id="{FFCBF4D4-F126-4A56-B9F8-2CF92A272BB5}"/>
                  </a:ext>
                </a:extLst>
              </p:cNvPr>
              <p:cNvSpPr txBox="1"/>
              <p:nvPr/>
            </p:nvSpPr>
            <p:spPr>
              <a:xfrm>
                <a:off x="1421800" y="1110426"/>
                <a:ext cx="154443" cy="113345"/>
              </a:xfrm>
              <a:prstGeom prst="rect">
                <a:avLst/>
              </a:prstGeom>
              <a:solidFill>
                <a:sysClr val="window" lastClr="FFFFFF"/>
              </a:solidFill>
            </p:spPr>
            <p:txBody>
              <a:bodyPr wrap="square" lIns="0" tIns="24000" rIns="0" bIns="24000" rtlCol="0" anchor="ctr">
                <a:spAutoFit/>
              </a:bodyPr>
              <a:lstStyle/>
              <a:p>
                <a:pPr marL="0" marR="0" lvl="0" indent="0" algn="ctr" defTabSz="1038977" eaLnBrk="1" fontAlgn="auto" latinLnBrk="0" hangingPunct="1">
                  <a:lnSpc>
                    <a:spcPct val="100000"/>
                  </a:lnSpc>
                  <a:spcBef>
                    <a:spcPts val="0"/>
                  </a:spcBef>
                  <a:spcAft>
                    <a:spcPts val="0"/>
                  </a:spcAft>
                  <a:buClrTx/>
                  <a:buSzTx/>
                  <a:buFontTx/>
                  <a:buNone/>
                  <a:tabLst/>
                  <a:defRPr/>
                </a:pPr>
                <a:r>
                  <a:rPr kumimoji="0" lang="en-GB" sz="667" b="0" i="0" u="none" strike="noStrike" kern="0" cap="none" spc="0" normalizeH="0" baseline="0" noProof="0" dirty="0">
                    <a:ln>
                      <a:noFill/>
                    </a:ln>
                    <a:solidFill>
                      <a:srgbClr val="003E6B"/>
                    </a:solidFill>
                    <a:effectLst/>
                    <a:uLnTx/>
                    <a:uFillTx/>
                    <a:latin typeface="Arial Narrow" panose="020B0606020202030204" pitchFamily="34" charset="0"/>
                  </a:rPr>
                  <a:t>JAVA</a:t>
                </a:r>
              </a:p>
            </p:txBody>
          </p:sp>
        </p:grpSp>
      </p:grpSp>
    </p:spTree>
    <p:extLst>
      <p:ext uri="{BB962C8B-B14F-4D97-AF65-F5344CB8AC3E}">
        <p14:creationId xmlns:p14="http://schemas.microsoft.com/office/powerpoint/2010/main" val="16912081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5"/>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344"/>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24">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24">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24">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24">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24">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24">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24">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2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3554E2B-A40D-47C3-9B36-56C6D1A58C00}"/>
              </a:ext>
            </a:extLst>
          </p:cNvPr>
          <p:cNvSpPr/>
          <p:nvPr/>
        </p:nvSpPr>
        <p:spPr bwMode="auto">
          <a:xfrm>
            <a:off x="6332378" y="0"/>
            <a:ext cx="5859622" cy="6858000"/>
          </a:xfrm>
          <a:prstGeom prst="rect">
            <a:avLst/>
          </a:prstGeom>
          <a:solidFill>
            <a:schemeClr val="bg1"/>
          </a:solidFill>
          <a:ln>
            <a:noFill/>
            <a:headEnd type="none" w="med" len="med"/>
            <a:tailEnd type="none" w="med" len="med"/>
          </a:ln>
          <a:effectLst>
            <a:outerShdw blurRad="152400" sx="102000" sy="102000" algn="ctr"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8CC14E87-A146-4D7E-8B87-B27C9615E43E}"/>
              </a:ext>
            </a:extLst>
          </p:cNvPr>
          <p:cNvSpPr>
            <a:spLocks noGrp="1"/>
          </p:cNvSpPr>
          <p:nvPr>
            <p:ph type="title"/>
          </p:nvPr>
        </p:nvSpPr>
        <p:spPr>
          <a:xfrm>
            <a:off x="1080941" y="184301"/>
            <a:ext cx="2900756" cy="553998"/>
          </a:xfrm>
        </p:spPr>
        <p:txBody>
          <a:bodyPr/>
          <a:lstStyle/>
          <a:p>
            <a:r>
              <a:rPr lang="en-US" dirty="0"/>
              <a:t>Alibaba Cloud</a:t>
            </a:r>
          </a:p>
        </p:txBody>
      </p:sp>
      <p:pic>
        <p:nvPicPr>
          <p:cNvPr id="4" name="Picture 3" descr="Logo&#10;&#10;Description automatically generated">
            <a:extLst>
              <a:ext uri="{FF2B5EF4-FFF2-40B4-BE49-F238E27FC236}">
                <a16:creationId xmlns:a16="http://schemas.microsoft.com/office/drawing/2014/main" id="{FA3DA813-3E24-4037-867C-5128BE8DB6C4}"/>
              </a:ext>
            </a:extLst>
          </p:cNvPr>
          <p:cNvPicPr>
            <a:picLocks noChangeAspect="1"/>
          </p:cNvPicPr>
          <p:nvPr/>
        </p:nvPicPr>
        <p:blipFill rotWithShape="1">
          <a:blip r:embed="rId3">
            <a:extLst>
              <a:ext uri="{28A0092B-C50C-407E-A947-70E740481C1C}">
                <a14:useLocalDpi xmlns:a14="http://schemas.microsoft.com/office/drawing/2010/main" val="0"/>
              </a:ext>
            </a:extLst>
          </a:blip>
          <a:srcRect l="30488" t="26746" r="30286" b="48948"/>
          <a:stretch/>
        </p:blipFill>
        <p:spPr>
          <a:xfrm>
            <a:off x="339267" y="247500"/>
            <a:ext cx="706384" cy="437699"/>
          </a:xfrm>
          <a:prstGeom prst="rect">
            <a:avLst/>
          </a:prstGeom>
        </p:spPr>
      </p:pic>
      <p:sp>
        <p:nvSpPr>
          <p:cNvPr id="6" name="TextBox 5">
            <a:extLst>
              <a:ext uri="{FF2B5EF4-FFF2-40B4-BE49-F238E27FC236}">
                <a16:creationId xmlns:a16="http://schemas.microsoft.com/office/drawing/2014/main" id="{31D39ADA-8E6F-4125-B5F5-011097F4714B}"/>
              </a:ext>
            </a:extLst>
          </p:cNvPr>
          <p:cNvSpPr txBox="1"/>
          <p:nvPr/>
        </p:nvSpPr>
        <p:spPr>
          <a:xfrm>
            <a:off x="448437" y="4961031"/>
            <a:ext cx="5347326" cy="1877437"/>
          </a:xfrm>
          <a:prstGeom prst="rect">
            <a:avLst/>
          </a:prstGeom>
          <a:noFill/>
        </p:spPr>
        <p:txBody>
          <a:bodyPr wrap="square">
            <a:spAutoFit/>
          </a:bodyPr>
          <a:lstStyle/>
          <a:p>
            <a:pPr algn="ctr" defTabSz="914367"/>
            <a:r>
              <a:rPr lang="en-US" sz="2000" b="0" i="1" dirty="0">
                <a:solidFill>
                  <a:srgbClr val="0067B8"/>
                </a:solidFill>
                <a:effectLst/>
                <a:latin typeface="SegoeUI"/>
              </a:rPr>
              <a:t>“At Alibaba Cloud, we believe that Dapr will lead the way in microservice development.</a:t>
            </a:r>
          </a:p>
          <a:p>
            <a:pPr algn="ctr" defTabSz="914367"/>
            <a:r>
              <a:rPr lang="en-US" sz="2000" b="0" i="1" dirty="0">
                <a:solidFill>
                  <a:srgbClr val="0067B8"/>
                </a:solidFill>
                <a:effectLst/>
                <a:latin typeface="SegoeUI"/>
              </a:rPr>
              <a:t>By adopting Dapr, our customers can build portable and robust distributed systems faster."</a:t>
            </a:r>
            <a:endParaRPr lang="en-US" sz="2000" i="1" dirty="0">
              <a:latin typeface="Segoe UI" panose="020B0502040204020203" pitchFamily="34" charset="0"/>
            </a:endParaRPr>
          </a:p>
          <a:p>
            <a:pPr algn="r" defTabSz="914367"/>
            <a:br>
              <a:rPr lang="en-US" sz="1600" i="1" dirty="0">
                <a:latin typeface="Segoe UI" panose="020B0502040204020203" pitchFamily="34" charset="0"/>
              </a:rPr>
            </a:br>
            <a:r>
              <a:rPr lang="en-US" sz="1600" i="1" dirty="0">
                <a:latin typeface="Segoe UI" panose="020B0502040204020203" pitchFamily="34" charset="0"/>
              </a:rPr>
              <a:t>- </a:t>
            </a:r>
            <a:r>
              <a:rPr lang="en-US" sz="1600" b="1" i="1" dirty="0">
                <a:latin typeface="Segoe UI" panose="020B0502040204020203" pitchFamily="34" charset="0"/>
              </a:rPr>
              <a:t>Li Xiang, Senior Staff Engineer, Alibaba Cloud</a:t>
            </a:r>
          </a:p>
        </p:txBody>
      </p:sp>
      <p:sp>
        <p:nvSpPr>
          <p:cNvPr id="8" name="TextBox 7">
            <a:extLst>
              <a:ext uri="{FF2B5EF4-FFF2-40B4-BE49-F238E27FC236}">
                <a16:creationId xmlns:a16="http://schemas.microsoft.com/office/drawing/2014/main" id="{198158A0-FB0B-48C8-836F-39B5690C2D3E}"/>
              </a:ext>
            </a:extLst>
          </p:cNvPr>
          <p:cNvSpPr txBox="1"/>
          <p:nvPr/>
        </p:nvSpPr>
        <p:spPr>
          <a:xfrm>
            <a:off x="132971" y="738299"/>
            <a:ext cx="5978259" cy="3941785"/>
          </a:xfrm>
          <a:prstGeom prst="rect">
            <a:avLst/>
          </a:prstGeom>
          <a:noFill/>
        </p:spPr>
        <p:txBody>
          <a:bodyPr wrap="square" lIns="0" tIns="0" rIns="0" bIns="0" rtlCol="0">
            <a:spAutoFit/>
          </a:bodyPr>
          <a:lstStyle/>
          <a:p>
            <a:pPr algn="l">
              <a:lnSpc>
                <a:spcPct val="150000"/>
              </a:lnSpc>
            </a:pPr>
            <a:r>
              <a:rPr lang="en-US" sz="2000" dirty="0"/>
              <a:t>Internal Dapr use cases at Alibaba Cloud:</a:t>
            </a:r>
          </a:p>
          <a:p>
            <a:pPr marL="458788" indent="-285750" algn="l">
              <a:lnSpc>
                <a:spcPct val="150000"/>
              </a:lnSpc>
              <a:buFont typeface="Arial" panose="020B0604020202020204" pitchFamily="34" charset="0"/>
              <a:buChar char="•"/>
            </a:pPr>
            <a:r>
              <a:rPr lang="en-US" dirty="0" err="1"/>
              <a:t>FaaS</a:t>
            </a:r>
            <a:r>
              <a:rPr lang="en-US" dirty="0"/>
              <a:t> and serverless platform</a:t>
            </a:r>
          </a:p>
          <a:p>
            <a:pPr marL="458788" indent="-285750" algn="l">
              <a:lnSpc>
                <a:spcPct val="150000"/>
              </a:lnSpc>
              <a:buFont typeface="Arial" panose="020B0604020202020204" pitchFamily="34" charset="0"/>
              <a:buChar char="•"/>
            </a:pPr>
            <a:r>
              <a:rPr lang="en-US" dirty="0"/>
              <a:t>Required multi-language application integration -Node, go, C, C++, Java, Rust</a:t>
            </a:r>
          </a:p>
          <a:p>
            <a:pPr marL="915988" lvl="1" indent="-285750">
              <a:lnSpc>
                <a:spcPct val="150000"/>
              </a:lnSpc>
              <a:buFont typeface="Arial" panose="020B0604020202020204" pitchFamily="34" charset="0"/>
              <a:buChar char="•"/>
            </a:pPr>
            <a:r>
              <a:rPr lang="en-US" sz="1100" dirty="0">
                <a:solidFill>
                  <a:srgbClr val="222222"/>
                </a:solidFill>
                <a:latin typeface="open sans" panose="020B0606030504020204" pitchFamily="34" charset="0"/>
              </a:rPr>
              <a:t>With c</a:t>
            </a:r>
            <a:r>
              <a:rPr lang="en-US" sz="1100" b="0" i="0" dirty="0">
                <a:solidFill>
                  <a:srgbClr val="222222"/>
                </a:solidFill>
                <a:effectLst/>
                <a:latin typeface="open sans" panose="020B0606030504020204" pitchFamily="34" charset="0"/>
              </a:rPr>
              <a:t>onventional class library model, applications become bloated due to large number of SDKs. </a:t>
            </a:r>
            <a:r>
              <a:rPr lang="en-US" sz="1100" dirty="0" err="1">
                <a:solidFill>
                  <a:srgbClr val="222222"/>
                </a:solidFill>
                <a:latin typeface="open sans" panose="020B0606030504020204" pitchFamily="34" charset="0"/>
              </a:rPr>
              <a:t>FaaS</a:t>
            </a:r>
            <a:r>
              <a:rPr lang="en-US" sz="1100" dirty="0">
                <a:solidFill>
                  <a:srgbClr val="222222"/>
                </a:solidFill>
                <a:latin typeface="open sans" panose="020B0606030504020204" pitchFamily="34" charset="0"/>
              </a:rPr>
              <a:t> and company acquisitions accelerated multi-language needs</a:t>
            </a:r>
            <a:endParaRPr lang="en-US" sz="1100" b="0" i="0" dirty="0">
              <a:solidFill>
                <a:srgbClr val="222222"/>
              </a:solidFill>
              <a:effectLst/>
              <a:latin typeface="open sans" panose="020B0606030504020204" pitchFamily="34" charset="0"/>
            </a:endParaRPr>
          </a:p>
          <a:p>
            <a:pPr marL="458788" indent="-285750">
              <a:lnSpc>
                <a:spcPct val="150000"/>
              </a:lnSpc>
              <a:buFont typeface="Arial" panose="020B0604020202020204" pitchFamily="34" charset="0"/>
              <a:buChar char="•"/>
            </a:pPr>
            <a:r>
              <a:rPr lang="en-US" dirty="0"/>
              <a:t>Modernize complex Java legacy systems</a:t>
            </a:r>
          </a:p>
          <a:p>
            <a:pPr marL="458788" indent="-285750" algn="l">
              <a:lnSpc>
                <a:spcPct val="150000"/>
              </a:lnSpc>
              <a:buFont typeface="Arial" panose="020B0604020202020204" pitchFamily="34" charset="0"/>
              <a:buChar char="•"/>
            </a:pPr>
            <a:r>
              <a:rPr lang="en-US" dirty="0"/>
              <a:t>Cloud-to-Cloud migrations and portability</a:t>
            </a:r>
          </a:p>
          <a:p>
            <a:pPr marL="915988" lvl="1" indent="-285750">
              <a:lnSpc>
                <a:spcPct val="150000"/>
              </a:lnSpc>
              <a:buFont typeface="Arial" panose="020B0604020202020204" pitchFamily="34" charset="0"/>
              <a:buChar char="•"/>
            </a:pPr>
            <a:r>
              <a:rPr lang="en-US" sz="1200" dirty="0"/>
              <a:t>Migrated </a:t>
            </a:r>
            <a:r>
              <a:rPr lang="en-US" sz="1200" dirty="0" err="1"/>
              <a:t>DingTalk</a:t>
            </a:r>
            <a:r>
              <a:rPr lang="en-US" sz="1200" dirty="0"/>
              <a:t> communication app from internal to public cloud</a:t>
            </a:r>
          </a:p>
          <a:p>
            <a:pPr marL="458788" indent="-285750" algn="l">
              <a:lnSpc>
                <a:spcPct val="150000"/>
              </a:lnSpc>
              <a:buFont typeface="Arial" panose="020B0604020202020204" pitchFamily="34" charset="0"/>
              <a:buChar char="•"/>
            </a:pPr>
            <a:r>
              <a:rPr lang="en-US" dirty="0"/>
              <a:t>Dapr </a:t>
            </a:r>
            <a:r>
              <a:rPr lang="en-US" dirty="0" err="1"/>
              <a:t>AliCloud</a:t>
            </a:r>
            <a:r>
              <a:rPr lang="en-US" dirty="0"/>
              <a:t> components for pub/sub and storage </a:t>
            </a:r>
          </a:p>
        </p:txBody>
      </p:sp>
      <p:pic>
        <p:nvPicPr>
          <p:cNvPr id="10" name="Picture 9" descr="Graphical user interface, application, table, PowerPoint&#10;&#10;Description automatically generated">
            <a:extLst>
              <a:ext uri="{FF2B5EF4-FFF2-40B4-BE49-F238E27FC236}">
                <a16:creationId xmlns:a16="http://schemas.microsoft.com/office/drawing/2014/main" id="{150D6E5C-B546-49CB-8F67-F5E7BB9790F0}"/>
              </a:ext>
            </a:extLst>
          </p:cNvPr>
          <p:cNvPicPr>
            <a:picLocks noChangeAspect="1"/>
          </p:cNvPicPr>
          <p:nvPr/>
        </p:nvPicPr>
        <p:blipFill rotWithShape="1">
          <a:blip r:embed="rId4">
            <a:extLst>
              <a:ext uri="{28A0092B-C50C-407E-A947-70E740481C1C}">
                <a14:useLocalDpi xmlns:a14="http://schemas.microsoft.com/office/drawing/2010/main" val="0"/>
              </a:ext>
            </a:extLst>
          </a:blip>
          <a:srcRect l="9805" r="8584"/>
          <a:stretch/>
        </p:blipFill>
        <p:spPr>
          <a:xfrm>
            <a:off x="6774674" y="128856"/>
            <a:ext cx="4975029" cy="3202983"/>
          </a:xfrm>
          <a:prstGeom prst="rect">
            <a:avLst/>
          </a:prstGeom>
        </p:spPr>
      </p:pic>
      <p:pic>
        <p:nvPicPr>
          <p:cNvPr id="12" name="Picture 11" descr="Table&#10;&#10;Description automatically generated">
            <a:extLst>
              <a:ext uri="{FF2B5EF4-FFF2-40B4-BE49-F238E27FC236}">
                <a16:creationId xmlns:a16="http://schemas.microsoft.com/office/drawing/2014/main" id="{3583B973-7784-4DE6-9D2D-CA84E16CC3DC}"/>
              </a:ext>
            </a:extLst>
          </p:cNvPr>
          <p:cNvPicPr>
            <a:picLocks noChangeAspect="1"/>
          </p:cNvPicPr>
          <p:nvPr/>
        </p:nvPicPr>
        <p:blipFill rotWithShape="1">
          <a:blip r:embed="rId5">
            <a:extLst>
              <a:ext uri="{28A0092B-C50C-407E-A947-70E740481C1C}">
                <a14:useLocalDpi xmlns:a14="http://schemas.microsoft.com/office/drawing/2010/main" val="0"/>
              </a:ext>
            </a:extLst>
          </a:blip>
          <a:srcRect l="4889" r="5893"/>
          <a:stretch/>
        </p:blipFill>
        <p:spPr>
          <a:xfrm>
            <a:off x="6586914" y="3460695"/>
            <a:ext cx="5438729" cy="3063986"/>
          </a:xfrm>
          <a:prstGeom prst="rect">
            <a:avLst/>
          </a:prstGeom>
        </p:spPr>
      </p:pic>
    </p:spTree>
    <p:extLst>
      <p:ext uri="{BB962C8B-B14F-4D97-AF65-F5344CB8AC3E}">
        <p14:creationId xmlns:p14="http://schemas.microsoft.com/office/powerpoint/2010/main" val="1774987288"/>
      </p:ext>
    </p:extLst>
  </p:cSld>
  <p:clrMapOvr>
    <a:masterClrMapping/>
  </p:clrMapOvr>
  <p:transition>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F2DF19-CEDC-4952-B60A-D978A44C3F88}"/>
              </a:ext>
            </a:extLst>
          </p:cNvPr>
          <p:cNvSpPr>
            <a:spLocks noGrp="1"/>
          </p:cNvSpPr>
          <p:nvPr>
            <p:ph type="title"/>
          </p:nvPr>
        </p:nvSpPr>
        <p:spPr>
          <a:xfrm>
            <a:off x="2481943" y="457200"/>
            <a:ext cx="9124840" cy="553998"/>
          </a:xfrm>
        </p:spPr>
        <p:txBody>
          <a:bodyPr/>
          <a:lstStyle/>
          <a:p>
            <a:r>
              <a:rPr lang="en-US"/>
              <a:t>Ignition Group</a:t>
            </a:r>
          </a:p>
        </p:txBody>
      </p:sp>
      <p:grpSp>
        <p:nvGrpSpPr>
          <p:cNvPr id="75" name="Group 74">
            <a:extLst>
              <a:ext uri="{FF2B5EF4-FFF2-40B4-BE49-F238E27FC236}">
                <a16:creationId xmlns:a16="http://schemas.microsoft.com/office/drawing/2014/main" id="{FCB14FAD-B6DA-4F29-B0B0-9D950922E7FF}"/>
              </a:ext>
            </a:extLst>
          </p:cNvPr>
          <p:cNvGrpSpPr/>
          <p:nvPr/>
        </p:nvGrpSpPr>
        <p:grpSpPr>
          <a:xfrm>
            <a:off x="585217" y="882311"/>
            <a:ext cx="11301035" cy="4616663"/>
            <a:chOff x="409572" y="458978"/>
            <a:chExt cx="11301035" cy="4616663"/>
          </a:xfrm>
        </p:grpSpPr>
        <p:sp>
          <p:nvSpPr>
            <p:cNvPr id="3" name="Rectangle 2">
              <a:extLst>
                <a:ext uri="{FF2B5EF4-FFF2-40B4-BE49-F238E27FC236}">
                  <a16:creationId xmlns:a16="http://schemas.microsoft.com/office/drawing/2014/main" id="{97015E37-AC34-44F5-B8F9-F05FB7DF6117}"/>
                </a:ext>
              </a:extLst>
            </p:cNvPr>
            <p:cNvSpPr/>
            <p:nvPr/>
          </p:nvSpPr>
          <p:spPr bwMode="auto">
            <a:xfrm>
              <a:off x="9463909" y="458978"/>
              <a:ext cx="2246698" cy="2794000"/>
            </a:xfrm>
            <a:prstGeom prst="rect">
              <a:avLst/>
            </a:prstGeom>
            <a:solidFill>
              <a:schemeClr val="bg1"/>
            </a:solidFill>
            <a:ln w="12700" cap="flat" cmpd="sng" algn="ctr">
              <a:solidFill>
                <a:srgbClr val="0078D4"/>
              </a:solid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1600" b="1"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4" name="TextBox 3">
              <a:extLst>
                <a:ext uri="{FF2B5EF4-FFF2-40B4-BE49-F238E27FC236}">
                  <a16:creationId xmlns:a16="http://schemas.microsoft.com/office/drawing/2014/main" id="{E0573684-2135-4D80-AAF8-FEE66609045F}"/>
                </a:ext>
              </a:extLst>
            </p:cNvPr>
            <p:cNvSpPr txBox="1"/>
            <p:nvPr/>
          </p:nvSpPr>
          <p:spPr>
            <a:xfrm flipH="1">
              <a:off x="9831989" y="3168338"/>
              <a:ext cx="1504892" cy="169277"/>
            </a:xfrm>
            <a:prstGeom prst="rect">
              <a:avLst/>
            </a:prstGeom>
            <a:solidFill>
              <a:srgbClr val="FFFFFF"/>
            </a:solidFill>
          </p:spPr>
          <p:txBody>
            <a:bodyPr wrap="square" lIns="91440" tIns="0" rIns="91440" bIns="0" rtlCol="0" anchor="t">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err="1">
                  <a:ln>
                    <a:noFill/>
                  </a:ln>
                  <a:solidFill>
                    <a:srgbClr val="0078D4"/>
                  </a:solidFill>
                  <a:effectLst/>
                  <a:uLnTx/>
                  <a:uFillTx/>
                  <a:latin typeface="Segoe UI Semibold"/>
                </a:rPr>
                <a:t>Dapr</a:t>
              </a:r>
              <a:r>
                <a:rPr kumimoji="0" lang="en-US" sz="1100" b="0" i="0" u="none" strike="noStrike" kern="0" cap="none" spc="0" normalizeH="0" baseline="0" noProof="0">
                  <a:ln>
                    <a:noFill/>
                  </a:ln>
                  <a:solidFill>
                    <a:srgbClr val="0078D4"/>
                  </a:solidFill>
                  <a:effectLst/>
                  <a:uLnTx/>
                  <a:uFillTx/>
                  <a:latin typeface="Segoe UI Semibold"/>
                </a:rPr>
                <a:t> </a:t>
              </a:r>
              <a:r>
                <a:rPr lang="en-US" sz="1100" kern="0">
                  <a:solidFill>
                    <a:srgbClr val="0078D4"/>
                  </a:solidFill>
                  <a:latin typeface="Segoe UI Semibold"/>
                </a:rPr>
                <a:t>components</a:t>
              </a:r>
              <a:endParaRPr kumimoji="0" lang="en-US" sz="1100" b="0" i="0" u="none" strike="noStrike" kern="0" cap="none" spc="0" normalizeH="0" baseline="0" noProof="0">
                <a:ln>
                  <a:noFill/>
                </a:ln>
                <a:solidFill>
                  <a:srgbClr val="0078D4"/>
                </a:solidFill>
                <a:effectLst/>
                <a:uLnTx/>
                <a:uFillTx/>
                <a:latin typeface="Segoe UI Semibold"/>
              </a:endParaRPr>
            </a:p>
          </p:txBody>
        </p:sp>
        <p:grpSp>
          <p:nvGrpSpPr>
            <p:cNvPr id="5" name="Group 4">
              <a:extLst>
                <a:ext uri="{FF2B5EF4-FFF2-40B4-BE49-F238E27FC236}">
                  <a16:creationId xmlns:a16="http://schemas.microsoft.com/office/drawing/2014/main" id="{252EC50D-FCD2-4246-821E-D526ADCE1277}"/>
                </a:ext>
              </a:extLst>
            </p:cNvPr>
            <p:cNvGrpSpPr/>
            <p:nvPr/>
          </p:nvGrpSpPr>
          <p:grpSpPr>
            <a:xfrm>
              <a:off x="409572" y="1455386"/>
              <a:ext cx="1605345" cy="496382"/>
              <a:chOff x="561580" y="673100"/>
              <a:chExt cx="1605345" cy="496382"/>
            </a:xfrm>
          </p:grpSpPr>
          <p:sp>
            <p:nvSpPr>
              <p:cNvPr id="6" name="Rectangle 5">
                <a:extLst>
                  <a:ext uri="{FF2B5EF4-FFF2-40B4-BE49-F238E27FC236}">
                    <a16:creationId xmlns:a16="http://schemas.microsoft.com/office/drawing/2014/main" id="{557EB04A-3BCA-4ABA-813B-595B21941967}"/>
                  </a:ext>
                </a:extLst>
              </p:cNvPr>
              <p:cNvSpPr/>
              <p:nvPr/>
            </p:nvSpPr>
            <p:spPr>
              <a:xfrm>
                <a:off x="561580" y="673100"/>
                <a:ext cx="1592645" cy="496382"/>
              </a:xfrm>
              <a:prstGeom prst="rect">
                <a:avLst/>
              </a:prstGeom>
              <a:solidFill>
                <a:schemeClr val="bg1"/>
              </a:solidFill>
              <a:ln w="7710" cap="flat">
                <a:noFill/>
                <a:prstDash val="solid"/>
                <a:miter/>
              </a:ln>
              <a:effectLst>
                <a:outerShdw blurRad="152400" sx="101000" sy="101000" algn="ctr"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Semibold"/>
                  <a:ea typeface="+mn-ea"/>
                  <a:cs typeface="Segoe UI" pitchFamily="34" charset="0"/>
                </a:endParaRPr>
              </a:p>
            </p:txBody>
          </p:sp>
          <p:sp>
            <p:nvSpPr>
              <p:cNvPr id="7" name="Rectangle 6">
                <a:extLst>
                  <a:ext uri="{FF2B5EF4-FFF2-40B4-BE49-F238E27FC236}">
                    <a16:creationId xmlns:a16="http://schemas.microsoft.com/office/drawing/2014/main" id="{5976A263-17F1-4A6B-AC09-0AE04B900599}"/>
                  </a:ext>
                </a:extLst>
              </p:cNvPr>
              <p:cNvSpPr/>
              <p:nvPr/>
            </p:nvSpPr>
            <p:spPr>
              <a:xfrm>
                <a:off x="1125402" y="774639"/>
                <a:ext cx="1041523" cy="290043"/>
              </a:xfrm>
              <a:prstGeom prst="rect">
                <a:avLst/>
              </a:prstGeom>
              <a:noFill/>
              <a:ln w="12700">
                <a:no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Segoe UI" pitchFamily="34" charset="0"/>
                  </a:rPr>
                  <a:t>Azure API Management</a:t>
                </a:r>
              </a:p>
            </p:txBody>
          </p:sp>
          <p:pic>
            <p:nvPicPr>
              <p:cNvPr id="8" name="Graphic 7">
                <a:extLst>
                  <a:ext uri="{FF2B5EF4-FFF2-40B4-BE49-F238E27FC236}">
                    <a16:creationId xmlns:a16="http://schemas.microsoft.com/office/drawing/2014/main" id="{DC04A8F9-19BE-4EF7-9E70-BDAAE8382D9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37645" y="714702"/>
                <a:ext cx="398992" cy="398992"/>
              </a:xfrm>
              <a:prstGeom prst="rect">
                <a:avLst/>
              </a:prstGeom>
            </p:spPr>
          </p:pic>
        </p:grpSp>
        <p:grpSp>
          <p:nvGrpSpPr>
            <p:cNvPr id="9" name="Group 8">
              <a:extLst>
                <a:ext uri="{FF2B5EF4-FFF2-40B4-BE49-F238E27FC236}">
                  <a16:creationId xmlns:a16="http://schemas.microsoft.com/office/drawing/2014/main" id="{40F09E8C-CC9F-41DD-8856-0432F19DB2D6}"/>
                </a:ext>
              </a:extLst>
            </p:cNvPr>
            <p:cNvGrpSpPr/>
            <p:nvPr/>
          </p:nvGrpSpPr>
          <p:grpSpPr>
            <a:xfrm>
              <a:off x="2578653" y="1455386"/>
              <a:ext cx="1485939" cy="496382"/>
              <a:chOff x="561580" y="673100"/>
              <a:chExt cx="1485939" cy="496382"/>
            </a:xfrm>
          </p:grpSpPr>
          <p:sp>
            <p:nvSpPr>
              <p:cNvPr id="10" name="Rectangle 9">
                <a:extLst>
                  <a:ext uri="{FF2B5EF4-FFF2-40B4-BE49-F238E27FC236}">
                    <a16:creationId xmlns:a16="http://schemas.microsoft.com/office/drawing/2014/main" id="{94683048-AE7B-425F-A18D-DACB1EE19C43}"/>
                  </a:ext>
                </a:extLst>
              </p:cNvPr>
              <p:cNvSpPr/>
              <p:nvPr/>
            </p:nvSpPr>
            <p:spPr>
              <a:xfrm>
                <a:off x="561580" y="673100"/>
                <a:ext cx="1485939" cy="496382"/>
              </a:xfrm>
              <a:prstGeom prst="rect">
                <a:avLst/>
              </a:prstGeom>
              <a:solidFill>
                <a:schemeClr val="bg1"/>
              </a:solidFill>
              <a:ln w="7710" cap="flat">
                <a:noFill/>
                <a:prstDash val="solid"/>
                <a:miter/>
              </a:ln>
              <a:effectLst>
                <a:outerShdw blurRad="152400" sx="101000" sy="101000" algn="ctr"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Semibold"/>
                  <a:ea typeface="+mn-ea"/>
                  <a:cs typeface="Segoe UI" pitchFamily="34" charset="0"/>
                </a:endParaRPr>
              </a:p>
            </p:txBody>
          </p:sp>
          <p:sp>
            <p:nvSpPr>
              <p:cNvPr id="11" name="Rectangle 10">
                <a:extLst>
                  <a:ext uri="{FF2B5EF4-FFF2-40B4-BE49-F238E27FC236}">
                    <a16:creationId xmlns:a16="http://schemas.microsoft.com/office/drawing/2014/main" id="{6D5A89E0-FB2B-4A53-AF0F-8FE3DB389251}"/>
                  </a:ext>
                </a:extLst>
              </p:cNvPr>
              <p:cNvSpPr/>
              <p:nvPr/>
            </p:nvSpPr>
            <p:spPr>
              <a:xfrm>
                <a:off x="1125402" y="774639"/>
                <a:ext cx="864967" cy="290043"/>
              </a:xfrm>
              <a:prstGeom prst="rect">
                <a:avLst/>
              </a:prstGeom>
              <a:noFill/>
              <a:ln w="12700">
                <a:no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Segoe UI" pitchFamily="34" charset="0"/>
                  </a:rPr>
                  <a:t>Azure Load Balancer</a:t>
                </a:r>
              </a:p>
            </p:txBody>
          </p:sp>
          <p:pic>
            <p:nvPicPr>
              <p:cNvPr id="12" name="Graphic 11">
                <a:extLst>
                  <a:ext uri="{FF2B5EF4-FFF2-40B4-BE49-F238E27FC236}">
                    <a16:creationId xmlns:a16="http://schemas.microsoft.com/office/drawing/2014/main" id="{CDA87A24-9285-439A-ACD0-4681AD26B22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637645" y="714702"/>
                <a:ext cx="398992" cy="398992"/>
              </a:xfrm>
              <a:prstGeom prst="rect">
                <a:avLst/>
              </a:prstGeom>
            </p:spPr>
          </p:pic>
        </p:grpSp>
        <p:sp>
          <p:nvSpPr>
            <p:cNvPr id="13" name="Rectangle 12">
              <a:extLst>
                <a:ext uri="{FF2B5EF4-FFF2-40B4-BE49-F238E27FC236}">
                  <a16:creationId xmlns:a16="http://schemas.microsoft.com/office/drawing/2014/main" id="{E3049490-888E-492D-8A53-53DA4F2AC993}"/>
                </a:ext>
              </a:extLst>
            </p:cNvPr>
            <p:cNvSpPr/>
            <p:nvPr/>
          </p:nvSpPr>
          <p:spPr>
            <a:xfrm>
              <a:off x="4641028" y="3062477"/>
              <a:ext cx="4292580" cy="546100"/>
            </a:xfrm>
            <a:prstGeom prst="rect">
              <a:avLst/>
            </a:prstGeom>
            <a:solidFill>
              <a:schemeClr val="bg1"/>
            </a:solidFill>
            <a:ln w="7710" cap="flat">
              <a:noFill/>
              <a:prstDash val="solid"/>
              <a:miter/>
            </a:ln>
            <a:effectLst>
              <a:outerShdw blurRad="152400" sx="101000" sy="101000" algn="ctr"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Semibold"/>
                <a:ea typeface="+mn-ea"/>
                <a:cs typeface="Segoe UI" pitchFamily="34" charset="0"/>
              </a:endParaRPr>
            </a:p>
          </p:txBody>
        </p:sp>
        <p:sp>
          <p:nvSpPr>
            <p:cNvPr id="14" name="Rectangle 13">
              <a:extLst>
                <a:ext uri="{FF2B5EF4-FFF2-40B4-BE49-F238E27FC236}">
                  <a16:creationId xmlns:a16="http://schemas.microsoft.com/office/drawing/2014/main" id="{FC14577C-2367-476B-802C-AA52D0B7D267}"/>
                </a:ext>
              </a:extLst>
            </p:cNvPr>
            <p:cNvSpPr/>
            <p:nvPr/>
          </p:nvSpPr>
          <p:spPr>
            <a:xfrm>
              <a:off x="4641028" y="814577"/>
              <a:ext cx="4292580" cy="2247900"/>
            </a:xfrm>
            <a:prstGeom prst="rect">
              <a:avLst/>
            </a:prstGeom>
            <a:solidFill>
              <a:schemeClr val="bg1"/>
            </a:solidFill>
            <a:ln w="7710" cap="flat">
              <a:noFill/>
              <a:prstDash val="solid"/>
              <a:miter/>
            </a:ln>
            <a:effectLst>
              <a:outerShdw blurRad="152400" sx="101000" sy="101000" algn="ctr"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Semibold"/>
                <a:ea typeface="+mn-ea"/>
                <a:cs typeface="Segoe UI" pitchFamily="34" charset="0"/>
              </a:endParaRPr>
            </a:p>
          </p:txBody>
        </p:sp>
        <p:grpSp>
          <p:nvGrpSpPr>
            <p:cNvPr id="15" name="Group 14">
              <a:extLst>
                <a:ext uri="{FF2B5EF4-FFF2-40B4-BE49-F238E27FC236}">
                  <a16:creationId xmlns:a16="http://schemas.microsoft.com/office/drawing/2014/main" id="{9CF0B2A7-DC75-4207-BB47-7CEA8233C3AB}"/>
                </a:ext>
              </a:extLst>
            </p:cNvPr>
            <p:cNvGrpSpPr/>
            <p:nvPr/>
          </p:nvGrpSpPr>
          <p:grpSpPr>
            <a:xfrm>
              <a:off x="5594046" y="923437"/>
              <a:ext cx="2407661" cy="356756"/>
              <a:chOff x="4736089" y="2398979"/>
              <a:chExt cx="2407661" cy="356756"/>
            </a:xfrm>
          </p:grpSpPr>
          <p:sp>
            <p:nvSpPr>
              <p:cNvPr id="16" name="Rectangle 15">
                <a:extLst>
                  <a:ext uri="{FF2B5EF4-FFF2-40B4-BE49-F238E27FC236}">
                    <a16:creationId xmlns:a16="http://schemas.microsoft.com/office/drawing/2014/main" id="{0F1E6E1F-0C1B-4637-BBFD-C57FA19E7EA9}"/>
                  </a:ext>
                </a:extLst>
              </p:cNvPr>
              <p:cNvSpPr/>
              <p:nvPr/>
            </p:nvSpPr>
            <p:spPr>
              <a:xfrm>
                <a:off x="5202728" y="2437798"/>
                <a:ext cx="1941022" cy="290043"/>
              </a:xfrm>
              <a:prstGeom prst="rect">
                <a:avLst/>
              </a:prstGeom>
              <a:noFill/>
              <a:ln w="12700">
                <a:no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Segoe UI" pitchFamily="34" charset="0"/>
                  </a:rPr>
                  <a:t>Azure </a:t>
                </a:r>
                <a:r>
                  <a:rPr lang="en-US" sz="1200">
                    <a:solidFill>
                      <a:srgbClr val="000000"/>
                    </a:solidFill>
                    <a:latin typeface="Segoe UI Semibold"/>
                    <a:cs typeface="Segoe UI" pitchFamily="34" charset="0"/>
                  </a:rPr>
                  <a:t>Kubernetes Service</a:t>
                </a:r>
                <a:endParaRPr kumimoji="0" lang="en-US" sz="1200" b="0" i="0" u="none" strike="noStrike" kern="1200" cap="none" spc="0" normalizeH="0" baseline="0" noProof="0">
                  <a:ln>
                    <a:noFill/>
                  </a:ln>
                  <a:solidFill>
                    <a:srgbClr val="000000"/>
                  </a:solidFill>
                  <a:effectLst/>
                  <a:uLnTx/>
                  <a:uFillTx/>
                  <a:latin typeface="Segoe UI Semibold"/>
                  <a:ea typeface="+mn-ea"/>
                  <a:cs typeface="Segoe UI" pitchFamily="34" charset="0"/>
                </a:endParaRPr>
              </a:p>
            </p:txBody>
          </p:sp>
          <p:pic>
            <p:nvPicPr>
              <p:cNvPr id="17" name="Graphic 16">
                <a:extLst>
                  <a:ext uri="{FF2B5EF4-FFF2-40B4-BE49-F238E27FC236}">
                    <a16:creationId xmlns:a16="http://schemas.microsoft.com/office/drawing/2014/main" id="{02DF4FF7-CE31-42E5-9631-EE7D195147F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4736089" y="2398979"/>
                <a:ext cx="356756" cy="356756"/>
              </a:xfrm>
              <a:prstGeom prst="rect">
                <a:avLst/>
              </a:prstGeom>
            </p:spPr>
          </p:pic>
        </p:grpSp>
        <p:grpSp>
          <p:nvGrpSpPr>
            <p:cNvPr id="18" name="Group 17">
              <a:extLst>
                <a:ext uri="{FF2B5EF4-FFF2-40B4-BE49-F238E27FC236}">
                  <a16:creationId xmlns:a16="http://schemas.microsoft.com/office/drawing/2014/main" id="{E3CFC94F-0C52-4942-BEC7-463FA48EC195}"/>
                </a:ext>
              </a:extLst>
            </p:cNvPr>
            <p:cNvGrpSpPr/>
            <p:nvPr/>
          </p:nvGrpSpPr>
          <p:grpSpPr>
            <a:xfrm>
              <a:off x="5258360" y="3179415"/>
              <a:ext cx="3089422" cy="335978"/>
              <a:chOff x="4746478" y="4632611"/>
              <a:chExt cx="3089422" cy="335978"/>
            </a:xfrm>
          </p:grpSpPr>
          <p:pic>
            <p:nvPicPr>
              <p:cNvPr id="19" name="Graphic 18">
                <a:extLst>
                  <a:ext uri="{FF2B5EF4-FFF2-40B4-BE49-F238E27FC236}">
                    <a16:creationId xmlns:a16="http://schemas.microsoft.com/office/drawing/2014/main" id="{0F2F5B3B-AE8C-47E1-97A2-B8DD3208EA9B}"/>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a:off x="4746478" y="4632611"/>
                <a:ext cx="335978" cy="335978"/>
              </a:xfrm>
              <a:prstGeom prst="rect">
                <a:avLst/>
              </a:prstGeom>
            </p:spPr>
          </p:pic>
          <p:sp>
            <p:nvSpPr>
              <p:cNvPr id="20" name="Rectangle 19">
                <a:extLst>
                  <a:ext uri="{FF2B5EF4-FFF2-40B4-BE49-F238E27FC236}">
                    <a16:creationId xmlns:a16="http://schemas.microsoft.com/office/drawing/2014/main" id="{3F4B569C-4349-4031-A108-4827B8B35E93}"/>
                  </a:ext>
                </a:extLst>
              </p:cNvPr>
              <p:cNvSpPr/>
              <p:nvPr/>
            </p:nvSpPr>
            <p:spPr>
              <a:xfrm>
                <a:off x="5202728" y="4661065"/>
                <a:ext cx="2633172" cy="290043"/>
              </a:xfrm>
              <a:prstGeom prst="rect">
                <a:avLst/>
              </a:prstGeom>
              <a:noFill/>
              <a:ln w="12700">
                <a:no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Segoe UI"/>
                  </a:rPr>
                  <a:t>Virtual Machine Scale Set </a:t>
                </a:r>
                <a:r>
                  <a:rPr lang="en-US" sz="1200">
                    <a:solidFill>
                      <a:srgbClr val="000000"/>
                    </a:solidFill>
                    <a:latin typeface="Segoe UI Semibold"/>
                    <a:cs typeface="Segoe UI"/>
                  </a:rPr>
                  <a:t>node</a:t>
                </a:r>
                <a:r>
                  <a:rPr kumimoji="0" lang="en-US" sz="1200" b="0" i="0" u="none" strike="noStrike" kern="1200" cap="none" spc="0" normalizeH="0" baseline="0" noProof="0">
                    <a:ln>
                      <a:noFill/>
                    </a:ln>
                    <a:solidFill>
                      <a:srgbClr val="000000"/>
                    </a:solidFill>
                    <a:effectLst/>
                    <a:uLnTx/>
                    <a:uFillTx/>
                    <a:latin typeface="Segoe UI Semibold"/>
                    <a:ea typeface="+mn-ea"/>
                    <a:cs typeface="Segoe UI"/>
                  </a:rPr>
                  <a:t> </a:t>
                </a:r>
                <a:r>
                  <a:rPr lang="en-US" sz="1200">
                    <a:solidFill>
                      <a:srgbClr val="000000"/>
                    </a:solidFill>
                    <a:latin typeface="Segoe UI Semibold"/>
                    <a:cs typeface="Segoe UI"/>
                  </a:rPr>
                  <a:t>pool</a:t>
                </a:r>
                <a:endParaRPr kumimoji="0" lang="en-US" sz="1200" b="0" i="0" u="none" strike="noStrike" kern="1200" cap="none" spc="0" normalizeH="0" baseline="0" noProof="0">
                  <a:ln>
                    <a:noFill/>
                  </a:ln>
                  <a:solidFill>
                    <a:srgbClr val="000000"/>
                  </a:solidFill>
                  <a:effectLst/>
                  <a:uLnTx/>
                  <a:uFillTx/>
                  <a:latin typeface="Segoe UI Semibold"/>
                  <a:ea typeface="+mn-ea"/>
                  <a:cs typeface="Segoe UI"/>
                </a:endParaRPr>
              </a:p>
            </p:txBody>
          </p:sp>
        </p:grpSp>
        <p:sp>
          <p:nvSpPr>
            <p:cNvPr id="21" name="Rectangle 20">
              <a:extLst>
                <a:ext uri="{FF2B5EF4-FFF2-40B4-BE49-F238E27FC236}">
                  <a16:creationId xmlns:a16="http://schemas.microsoft.com/office/drawing/2014/main" id="{C8A3002C-C748-4650-876D-385525E47594}"/>
                </a:ext>
              </a:extLst>
            </p:cNvPr>
            <p:cNvSpPr/>
            <p:nvPr/>
          </p:nvSpPr>
          <p:spPr bwMode="auto">
            <a:xfrm>
              <a:off x="5103719" y="1386695"/>
              <a:ext cx="3458635" cy="1461300"/>
            </a:xfrm>
            <a:prstGeom prst="rect">
              <a:avLst/>
            </a:prstGeom>
            <a:solidFill>
              <a:schemeClr val="bg1"/>
            </a:solidFill>
            <a:ln w="12700" cap="flat" cmpd="sng" algn="ctr">
              <a:solidFill>
                <a:srgbClr val="0078D4"/>
              </a:solid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1600" b="1"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2" name="Rectangle 21">
              <a:extLst>
                <a:ext uri="{FF2B5EF4-FFF2-40B4-BE49-F238E27FC236}">
                  <a16:creationId xmlns:a16="http://schemas.microsoft.com/office/drawing/2014/main" id="{0D1FA252-3928-44C2-8389-845F023B9280}"/>
                </a:ext>
              </a:extLst>
            </p:cNvPr>
            <p:cNvSpPr/>
            <p:nvPr/>
          </p:nvSpPr>
          <p:spPr bwMode="auto">
            <a:xfrm>
              <a:off x="5073239" y="1417175"/>
              <a:ext cx="3458635" cy="1461300"/>
            </a:xfrm>
            <a:prstGeom prst="rect">
              <a:avLst/>
            </a:prstGeom>
            <a:solidFill>
              <a:schemeClr val="bg1"/>
            </a:solidFill>
            <a:ln w="12700" cap="flat" cmpd="sng" algn="ctr">
              <a:solidFill>
                <a:srgbClr val="0078D4"/>
              </a:solid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1600" b="1"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3" name="Rectangle 22">
              <a:extLst>
                <a:ext uri="{FF2B5EF4-FFF2-40B4-BE49-F238E27FC236}">
                  <a16:creationId xmlns:a16="http://schemas.microsoft.com/office/drawing/2014/main" id="{DC735D6E-C7DC-4229-A13D-5D96239FF966}"/>
                </a:ext>
              </a:extLst>
            </p:cNvPr>
            <p:cNvSpPr/>
            <p:nvPr/>
          </p:nvSpPr>
          <p:spPr bwMode="auto">
            <a:xfrm>
              <a:off x="5037679" y="1445464"/>
              <a:ext cx="3458635" cy="1461300"/>
            </a:xfrm>
            <a:prstGeom prst="rect">
              <a:avLst/>
            </a:prstGeom>
            <a:solidFill>
              <a:schemeClr val="bg1"/>
            </a:solidFill>
            <a:ln w="12700" cap="flat" cmpd="sng" algn="ctr">
              <a:solidFill>
                <a:srgbClr val="0078D4"/>
              </a:solid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1600" b="1"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nvGrpSpPr>
            <p:cNvPr id="24" name="Group 23">
              <a:extLst>
                <a:ext uri="{FF2B5EF4-FFF2-40B4-BE49-F238E27FC236}">
                  <a16:creationId xmlns:a16="http://schemas.microsoft.com/office/drawing/2014/main" id="{FE477FC5-6895-4CE6-8F08-40BD61A0E6C5}"/>
                </a:ext>
              </a:extLst>
            </p:cNvPr>
            <p:cNvGrpSpPr/>
            <p:nvPr/>
          </p:nvGrpSpPr>
          <p:grpSpPr>
            <a:xfrm>
              <a:off x="5263901" y="1634624"/>
              <a:ext cx="3006188" cy="1011162"/>
              <a:chOff x="5173360" y="3053523"/>
              <a:chExt cx="3006188" cy="1011162"/>
            </a:xfrm>
          </p:grpSpPr>
          <p:grpSp>
            <p:nvGrpSpPr>
              <p:cNvPr id="25" name="Group 24">
                <a:extLst>
                  <a:ext uri="{FF2B5EF4-FFF2-40B4-BE49-F238E27FC236}">
                    <a16:creationId xmlns:a16="http://schemas.microsoft.com/office/drawing/2014/main" id="{D129AB67-38E2-44E5-B90A-3DC466DF4765}"/>
                  </a:ext>
                </a:extLst>
              </p:cNvPr>
              <p:cNvGrpSpPr/>
              <p:nvPr/>
            </p:nvGrpSpPr>
            <p:grpSpPr>
              <a:xfrm>
                <a:off x="7101292" y="3053523"/>
                <a:ext cx="1078256" cy="1011162"/>
                <a:chOff x="4978385" y="2981873"/>
                <a:chExt cx="1184842" cy="1111115"/>
              </a:xfrm>
            </p:grpSpPr>
            <p:sp>
              <p:nvSpPr>
                <p:cNvPr id="30" name="Rectangle 29">
                  <a:extLst>
                    <a:ext uri="{FF2B5EF4-FFF2-40B4-BE49-F238E27FC236}">
                      <a16:creationId xmlns:a16="http://schemas.microsoft.com/office/drawing/2014/main" id="{CB091C3F-3569-4B5E-9E57-1EA2C0198926}"/>
                    </a:ext>
                  </a:extLst>
                </p:cNvPr>
                <p:cNvSpPr/>
                <p:nvPr/>
              </p:nvSpPr>
              <p:spPr>
                <a:xfrm>
                  <a:off x="4978385" y="2981873"/>
                  <a:ext cx="1184842" cy="1111115"/>
                </a:xfrm>
                <a:prstGeom prst="rect">
                  <a:avLst/>
                </a:prstGeom>
                <a:solidFill>
                  <a:schemeClr val="bg1"/>
                </a:solidFill>
                <a:ln w="7710" cap="flat">
                  <a:noFill/>
                  <a:prstDash val="solid"/>
                  <a:miter/>
                </a:ln>
                <a:effectLst>
                  <a:outerShdw blurRad="152400" sx="101000" sy="101000" algn="ctr"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Semibold"/>
                    <a:ea typeface="+mn-ea"/>
                    <a:cs typeface="Segoe UI" pitchFamily="34" charset="0"/>
                  </a:endParaRPr>
                </a:p>
              </p:txBody>
            </p:sp>
            <p:pic>
              <p:nvPicPr>
                <p:cNvPr id="31" name="Graphic 30">
                  <a:extLst>
                    <a:ext uri="{FF2B5EF4-FFF2-40B4-BE49-F238E27FC236}">
                      <a16:creationId xmlns:a16="http://schemas.microsoft.com/office/drawing/2014/main" id="{77654163-BCE4-4C48-9055-6D18401D1A22}"/>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196953" y="3172822"/>
                  <a:ext cx="719275" cy="529167"/>
                </a:xfrm>
                <a:prstGeom prst="rect">
                  <a:avLst/>
                </a:prstGeom>
              </p:spPr>
            </p:pic>
            <p:sp>
              <p:nvSpPr>
                <p:cNvPr id="32" name="Rectangle 31">
                  <a:extLst>
                    <a:ext uri="{FF2B5EF4-FFF2-40B4-BE49-F238E27FC236}">
                      <a16:creationId xmlns:a16="http://schemas.microsoft.com/office/drawing/2014/main" id="{F6E8CA74-9A2E-4119-8465-CB12BD152C8F}"/>
                    </a:ext>
                  </a:extLst>
                </p:cNvPr>
                <p:cNvSpPr/>
                <p:nvPr/>
              </p:nvSpPr>
              <p:spPr>
                <a:xfrm>
                  <a:off x="5210842" y="3713256"/>
                  <a:ext cx="691498" cy="290043"/>
                </a:xfrm>
                <a:prstGeom prst="rect">
                  <a:avLst/>
                </a:prstGeom>
                <a:noFill/>
                <a:ln w="12700">
                  <a:no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a:ln>
                        <a:noFill/>
                      </a:ln>
                      <a:solidFill>
                        <a:srgbClr val="0D2192"/>
                      </a:solidFill>
                      <a:effectLst/>
                      <a:uLnTx/>
                      <a:uFillTx/>
                      <a:latin typeface="Segoe UI Semibold"/>
                      <a:ea typeface="+mn-ea"/>
                      <a:cs typeface="Segoe UI" pitchFamily="34" charset="0"/>
                    </a:rPr>
                    <a:t>Sidecar</a:t>
                  </a:r>
                </a:p>
              </p:txBody>
            </p:sp>
          </p:grpSp>
          <p:grpSp>
            <p:nvGrpSpPr>
              <p:cNvPr id="26" name="Group 25">
                <a:extLst>
                  <a:ext uri="{FF2B5EF4-FFF2-40B4-BE49-F238E27FC236}">
                    <a16:creationId xmlns:a16="http://schemas.microsoft.com/office/drawing/2014/main" id="{734792C6-9DCF-4FE1-A3AF-C4E63F5B9150}"/>
                  </a:ext>
                </a:extLst>
              </p:cNvPr>
              <p:cNvGrpSpPr/>
              <p:nvPr/>
            </p:nvGrpSpPr>
            <p:grpSpPr>
              <a:xfrm>
                <a:off x="5173360" y="3053523"/>
                <a:ext cx="1078256" cy="1011162"/>
                <a:chOff x="4978385" y="2981873"/>
                <a:chExt cx="1184842" cy="1111115"/>
              </a:xfrm>
            </p:grpSpPr>
            <p:sp>
              <p:nvSpPr>
                <p:cNvPr id="27" name="Rectangle 26">
                  <a:extLst>
                    <a:ext uri="{FF2B5EF4-FFF2-40B4-BE49-F238E27FC236}">
                      <a16:creationId xmlns:a16="http://schemas.microsoft.com/office/drawing/2014/main" id="{4F3F7955-BDA4-496E-8C4D-A3A47AB36847}"/>
                    </a:ext>
                  </a:extLst>
                </p:cNvPr>
                <p:cNvSpPr/>
                <p:nvPr/>
              </p:nvSpPr>
              <p:spPr>
                <a:xfrm>
                  <a:off x="4978385" y="2981873"/>
                  <a:ext cx="1184842" cy="1111115"/>
                </a:xfrm>
                <a:prstGeom prst="rect">
                  <a:avLst/>
                </a:prstGeom>
                <a:solidFill>
                  <a:schemeClr val="bg1"/>
                </a:solidFill>
                <a:ln w="7710" cap="flat">
                  <a:noFill/>
                  <a:prstDash val="solid"/>
                  <a:miter/>
                </a:ln>
                <a:effectLst>
                  <a:outerShdw blurRad="152400" sx="101000" sy="101000" algn="ctr"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Semibold"/>
                    <a:ea typeface="+mn-ea"/>
                    <a:cs typeface="Segoe UI" pitchFamily="34" charset="0"/>
                  </a:endParaRPr>
                </a:p>
              </p:txBody>
            </p:sp>
            <p:pic>
              <p:nvPicPr>
                <p:cNvPr id="28" name="Graphic 47">
                  <a:extLst>
                    <a:ext uri="{FF2B5EF4-FFF2-40B4-BE49-F238E27FC236}">
                      <a16:creationId xmlns:a16="http://schemas.microsoft.com/office/drawing/2014/main" id="{F21EFD42-18EA-4DFE-8F46-8B4AC4EFD5B0}"/>
                    </a:ext>
                  </a:extLst>
                </p:cNvPr>
                <p:cNvPicPr>
                  <a:picLocks noChangeAspect="1"/>
                </p:cNvPicPr>
                <p:nvPr/>
              </p:nvPicPr>
              <p:blipFill>
                <a:blip r:embed="rId13">
                  <a:extLst>
                    <a:ext uri="{28A0092B-C50C-407E-A947-70E740481C1C}">
                      <a14:useLocalDpi xmlns:a14="http://schemas.microsoft.com/office/drawing/2010/main" val="0"/>
                    </a:ext>
                  </a:extLst>
                </a:blip>
                <a:srcRect/>
                <a:stretch/>
              </p:blipFill>
              <p:spPr>
                <a:xfrm>
                  <a:off x="5261425" y="3269514"/>
                  <a:ext cx="590331" cy="335784"/>
                </a:xfrm>
                <a:prstGeom prst="rect">
                  <a:avLst/>
                </a:prstGeom>
              </p:spPr>
            </p:pic>
            <p:sp>
              <p:nvSpPr>
                <p:cNvPr id="29" name="Rectangle 28">
                  <a:extLst>
                    <a:ext uri="{FF2B5EF4-FFF2-40B4-BE49-F238E27FC236}">
                      <a16:creationId xmlns:a16="http://schemas.microsoft.com/office/drawing/2014/main" id="{579010EF-008E-443E-B35E-6EC8C8391F7F}"/>
                    </a:ext>
                  </a:extLst>
                </p:cNvPr>
                <p:cNvSpPr/>
                <p:nvPr/>
              </p:nvSpPr>
              <p:spPr>
                <a:xfrm>
                  <a:off x="5038140" y="3713256"/>
                  <a:ext cx="1036902" cy="290042"/>
                </a:xfrm>
                <a:prstGeom prst="rect">
                  <a:avLst/>
                </a:prstGeom>
                <a:noFill/>
                <a:ln w="12700">
                  <a:no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ts val="0"/>
                    </a:spcBef>
                    <a:spcAft>
                      <a:spcPts val="300"/>
                    </a:spcAft>
                    <a:buClrTx/>
                    <a:buSzTx/>
                    <a:buFontTx/>
                    <a:buNone/>
                    <a:tabLst/>
                    <a:defRPr/>
                  </a:pPr>
                  <a:r>
                    <a:rPr kumimoji="0" lang="en-US" sz="1100" b="0" i="0" u="none" strike="noStrike" kern="1200" cap="none" spc="0" normalizeH="0" baseline="0" noProof="0">
                      <a:ln>
                        <a:noFill/>
                      </a:ln>
                      <a:solidFill>
                        <a:schemeClr val="tx1"/>
                      </a:solidFill>
                      <a:effectLst/>
                      <a:uLnTx/>
                      <a:uFillTx/>
                      <a:latin typeface="Segoe UI Semibold"/>
                      <a:ea typeface="+mn-ea"/>
                      <a:cs typeface="Segoe UI" pitchFamily="34" charset="0"/>
                    </a:rPr>
                    <a:t>Microservice</a:t>
                  </a:r>
                </a:p>
              </p:txBody>
            </p:sp>
          </p:grpSp>
        </p:grpSp>
        <p:sp>
          <p:nvSpPr>
            <p:cNvPr id="33" name="TextBox 32">
              <a:extLst>
                <a:ext uri="{FF2B5EF4-FFF2-40B4-BE49-F238E27FC236}">
                  <a16:creationId xmlns:a16="http://schemas.microsoft.com/office/drawing/2014/main" id="{C528A12A-E838-49B1-92DC-8DD7B15D27AB}"/>
                </a:ext>
              </a:extLst>
            </p:cNvPr>
            <p:cNvSpPr txBox="1"/>
            <p:nvPr/>
          </p:nvSpPr>
          <p:spPr>
            <a:xfrm flipH="1">
              <a:off x="6130611" y="2820975"/>
              <a:ext cx="1272768" cy="169277"/>
            </a:xfrm>
            <a:prstGeom prst="rect">
              <a:avLst/>
            </a:prstGeom>
            <a:solidFill>
              <a:srgbClr val="FFFFFF"/>
            </a:solidFill>
          </p:spPr>
          <p:txBody>
            <a:bodyPr wrap="square" lIns="91440" tIns="0" rIns="91440" bIns="0" rtlCol="0" anchor="t">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0078D4"/>
                  </a:solidFill>
                  <a:effectLst/>
                  <a:uLnTx/>
                  <a:uFillTx/>
                  <a:latin typeface="Segoe UI Semibold"/>
                </a:rPr>
                <a:t>Application </a:t>
              </a:r>
              <a:r>
                <a:rPr lang="en-US" sz="1100" kern="0">
                  <a:solidFill>
                    <a:srgbClr val="0078D4"/>
                  </a:solidFill>
                  <a:latin typeface="Segoe UI Semibold"/>
                </a:rPr>
                <a:t>pods</a:t>
              </a:r>
              <a:endParaRPr kumimoji="0" lang="en-US" sz="1100" b="0" i="0" u="none" strike="noStrike" kern="0" cap="none" spc="0" normalizeH="0" baseline="0" noProof="0">
                <a:ln>
                  <a:noFill/>
                </a:ln>
                <a:solidFill>
                  <a:srgbClr val="0078D4"/>
                </a:solidFill>
                <a:effectLst/>
                <a:uLnTx/>
                <a:uFillTx/>
                <a:latin typeface="Segoe UI Semibold"/>
              </a:endParaRPr>
            </a:p>
          </p:txBody>
        </p:sp>
        <p:cxnSp>
          <p:nvCxnSpPr>
            <p:cNvPr id="34" name="Straight Arrow Connector 33">
              <a:extLst>
                <a:ext uri="{FF2B5EF4-FFF2-40B4-BE49-F238E27FC236}">
                  <a16:creationId xmlns:a16="http://schemas.microsoft.com/office/drawing/2014/main" id="{6DBAA5E2-ECDD-4778-9B2B-06DA21BF876D}"/>
                </a:ext>
              </a:extLst>
            </p:cNvPr>
            <p:cNvCxnSpPr>
              <a:cxnSpLocks/>
              <a:stCxn id="27" idx="3"/>
              <a:endCxn id="30" idx="1"/>
            </p:cNvCxnSpPr>
            <p:nvPr/>
          </p:nvCxnSpPr>
          <p:spPr>
            <a:xfrm>
              <a:off x="6342157" y="2140205"/>
              <a:ext cx="849676" cy="0"/>
            </a:xfrm>
            <a:prstGeom prst="straightConnector1">
              <a:avLst/>
            </a:prstGeom>
            <a:ln w="19050">
              <a:solidFill>
                <a:schemeClr val="bg1">
                  <a:lumMod val="50000"/>
                </a:schemeClr>
              </a:solidFill>
              <a:headEnd type="arrow" w="lg" len="med"/>
              <a:tailEnd type="arrow" w="lg" len="med"/>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E8FA791B-7186-47C2-AF4D-AD0C60DD7FC9}"/>
                </a:ext>
              </a:extLst>
            </p:cNvPr>
            <p:cNvCxnSpPr>
              <a:cxnSpLocks/>
              <a:stCxn id="7" idx="3"/>
              <a:endCxn id="10" idx="1"/>
            </p:cNvCxnSpPr>
            <p:nvPr/>
          </p:nvCxnSpPr>
          <p:spPr>
            <a:xfrm>
              <a:off x="2014917" y="1701947"/>
              <a:ext cx="563736" cy="1630"/>
            </a:xfrm>
            <a:prstGeom prst="straightConnector1">
              <a:avLst/>
            </a:prstGeom>
            <a:ln w="19050">
              <a:solidFill>
                <a:schemeClr val="bg1">
                  <a:lumMod val="50000"/>
                </a:schemeClr>
              </a:solidFill>
              <a:headEnd type="arrow" w="lg" len="med"/>
              <a:tailEnd type="arrow" w="lg" len="med"/>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1CFFCE20-46C1-4BFB-A686-EB94E5E5E725}"/>
                </a:ext>
              </a:extLst>
            </p:cNvPr>
            <p:cNvCxnSpPr>
              <a:cxnSpLocks/>
              <a:stCxn id="10" idx="3"/>
            </p:cNvCxnSpPr>
            <p:nvPr/>
          </p:nvCxnSpPr>
          <p:spPr>
            <a:xfrm>
              <a:off x="4064592" y="1703577"/>
              <a:ext cx="978167" cy="0"/>
            </a:xfrm>
            <a:prstGeom prst="straightConnector1">
              <a:avLst/>
            </a:prstGeom>
            <a:ln w="19050">
              <a:solidFill>
                <a:schemeClr val="bg1">
                  <a:lumMod val="50000"/>
                </a:schemeClr>
              </a:solidFill>
              <a:headEnd type="arrow" w="lg" len="med"/>
              <a:tailEnd type="arrow" w="lg" len="med"/>
            </a:ln>
          </p:spPr>
          <p:style>
            <a:lnRef idx="1">
              <a:schemeClr val="accent1"/>
            </a:lnRef>
            <a:fillRef idx="0">
              <a:schemeClr val="accent1"/>
            </a:fillRef>
            <a:effectRef idx="0">
              <a:schemeClr val="accent1"/>
            </a:effectRef>
            <a:fontRef idx="minor">
              <a:schemeClr val="tx1"/>
            </a:fontRef>
          </p:style>
        </p:cxnSp>
        <p:grpSp>
          <p:nvGrpSpPr>
            <p:cNvPr id="37" name="Group 36">
              <a:extLst>
                <a:ext uri="{FF2B5EF4-FFF2-40B4-BE49-F238E27FC236}">
                  <a16:creationId xmlns:a16="http://schemas.microsoft.com/office/drawing/2014/main" id="{3C85BC5D-87DD-49B7-810F-4B84D11189BD}"/>
                </a:ext>
              </a:extLst>
            </p:cNvPr>
            <p:cNvGrpSpPr/>
            <p:nvPr/>
          </p:nvGrpSpPr>
          <p:grpSpPr>
            <a:xfrm>
              <a:off x="9805464" y="1224871"/>
              <a:ext cx="1555538" cy="496382"/>
              <a:chOff x="561580" y="673100"/>
              <a:chExt cx="1555538" cy="496382"/>
            </a:xfrm>
          </p:grpSpPr>
          <p:sp>
            <p:nvSpPr>
              <p:cNvPr id="38" name="Rectangle 37">
                <a:extLst>
                  <a:ext uri="{FF2B5EF4-FFF2-40B4-BE49-F238E27FC236}">
                    <a16:creationId xmlns:a16="http://schemas.microsoft.com/office/drawing/2014/main" id="{709ED0DD-0D61-4B7D-A93C-D6B58BC82ABC}"/>
                  </a:ext>
                </a:extLst>
              </p:cNvPr>
              <p:cNvSpPr/>
              <p:nvPr/>
            </p:nvSpPr>
            <p:spPr>
              <a:xfrm>
                <a:off x="561580" y="673100"/>
                <a:ext cx="1555538" cy="496382"/>
              </a:xfrm>
              <a:prstGeom prst="rect">
                <a:avLst/>
              </a:prstGeom>
              <a:solidFill>
                <a:schemeClr val="bg1"/>
              </a:solidFill>
              <a:ln w="7710" cap="flat">
                <a:noFill/>
                <a:prstDash val="solid"/>
                <a:miter/>
              </a:ln>
              <a:effectLst>
                <a:outerShdw blurRad="152400" sx="101000" sy="101000" algn="ctr"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Semibold"/>
                  <a:ea typeface="+mn-ea"/>
                  <a:cs typeface="Segoe UI" pitchFamily="34" charset="0"/>
                </a:endParaRPr>
              </a:p>
            </p:txBody>
          </p:sp>
          <p:sp>
            <p:nvSpPr>
              <p:cNvPr id="39" name="Rectangle 38">
                <a:extLst>
                  <a:ext uri="{FF2B5EF4-FFF2-40B4-BE49-F238E27FC236}">
                    <a16:creationId xmlns:a16="http://schemas.microsoft.com/office/drawing/2014/main" id="{93D19D5E-44E9-4C45-82EE-BB4AE7F07D2B}"/>
                  </a:ext>
                </a:extLst>
              </p:cNvPr>
              <p:cNvSpPr/>
              <p:nvPr/>
            </p:nvSpPr>
            <p:spPr>
              <a:xfrm>
                <a:off x="1125402" y="774639"/>
                <a:ext cx="922117" cy="290043"/>
              </a:xfrm>
              <a:prstGeom prst="rect">
                <a:avLst/>
              </a:prstGeom>
              <a:noFill/>
              <a:ln w="12700">
                <a:no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Segoe UI" pitchFamily="34" charset="0"/>
                  </a:rPr>
                  <a:t>Azure Queue Storage</a:t>
                </a:r>
              </a:p>
            </p:txBody>
          </p:sp>
          <p:pic>
            <p:nvPicPr>
              <p:cNvPr id="40" name="Graphic 39">
                <a:extLst>
                  <a:ext uri="{FF2B5EF4-FFF2-40B4-BE49-F238E27FC236}">
                    <a16:creationId xmlns:a16="http://schemas.microsoft.com/office/drawing/2014/main" id="{51A1B0F0-5D81-4656-B805-627EA8DE9A94}"/>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p:blipFill>
            <p:spPr>
              <a:xfrm>
                <a:off x="637645" y="714702"/>
                <a:ext cx="398992" cy="398992"/>
              </a:xfrm>
              <a:prstGeom prst="rect">
                <a:avLst/>
              </a:prstGeom>
            </p:spPr>
          </p:pic>
        </p:grpSp>
        <p:grpSp>
          <p:nvGrpSpPr>
            <p:cNvPr id="41" name="Group 40">
              <a:extLst>
                <a:ext uri="{FF2B5EF4-FFF2-40B4-BE49-F238E27FC236}">
                  <a16:creationId xmlns:a16="http://schemas.microsoft.com/office/drawing/2014/main" id="{E335CC97-DE15-49C3-B3EA-58DB355C6955}"/>
                </a:ext>
              </a:extLst>
            </p:cNvPr>
            <p:cNvGrpSpPr/>
            <p:nvPr/>
          </p:nvGrpSpPr>
          <p:grpSpPr>
            <a:xfrm>
              <a:off x="9799335" y="1844668"/>
              <a:ext cx="1555538" cy="496382"/>
              <a:chOff x="561580" y="673100"/>
              <a:chExt cx="1555538" cy="496382"/>
            </a:xfrm>
          </p:grpSpPr>
          <p:sp>
            <p:nvSpPr>
              <p:cNvPr id="42" name="Rectangle 41">
                <a:extLst>
                  <a:ext uri="{FF2B5EF4-FFF2-40B4-BE49-F238E27FC236}">
                    <a16:creationId xmlns:a16="http://schemas.microsoft.com/office/drawing/2014/main" id="{A2105486-BFE9-4AD8-B543-1DEC2497637E}"/>
                  </a:ext>
                </a:extLst>
              </p:cNvPr>
              <p:cNvSpPr/>
              <p:nvPr/>
            </p:nvSpPr>
            <p:spPr>
              <a:xfrm>
                <a:off x="561580" y="673100"/>
                <a:ext cx="1555538" cy="496382"/>
              </a:xfrm>
              <a:prstGeom prst="rect">
                <a:avLst/>
              </a:prstGeom>
              <a:solidFill>
                <a:schemeClr val="bg1"/>
              </a:solidFill>
              <a:ln w="7710" cap="flat">
                <a:noFill/>
                <a:prstDash val="solid"/>
                <a:miter/>
              </a:ln>
              <a:effectLst>
                <a:outerShdw blurRad="152400" sx="101000" sy="101000" algn="ctr"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Semibold"/>
                  <a:ea typeface="+mn-ea"/>
                  <a:cs typeface="Segoe UI" pitchFamily="34" charset="0"/>
                </a:endParaRPr>
              </a:p>
            </p:txBody>
          </p:sp>
          <p:sp>
            <p:nvSpPr>
              <p:cNvPr id="43" name="Rectangle 42">
                <a:extLst>
                  <a:ext uri="{FF2B5EF4-FFF2-40B4-BE49-F238E27FC236}">
                    <a16:creationId xmlns:a16="http://schemas.microsoft.com/office/drawing/2014/main" id="{146E7DA5-B02F-4369-8314-1306FF78219C}"/>
                  </a:ext>
                </a:extLst>
              </p:cNvPr>
              <p:cNvSpPr/>
              <p:nvPr/>
            </p:nvSpPr>
            <p:spPr>
              <a:xfrm>
                <a:off x="1125402" y="774639"/>
                <a:ext cx="922117" cy="290043"/>
              </a:xfrm>
              <a:prstGeom prst="rect">
                <a:avLst/>
              </a:prstGeom>
              <a:noFill/>
              <a:ln w="12700">
                <a:no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Segoe UI" pitchFamily="34" charset="0"/>
                  </a:rPr>
                  <a:t>Azure Cache for Redis</a:t>
                </a:r>
              </a:p>
            </p:txBody>
          </p:sp>
          <p:pic>
            <p:nvPicPr>
              <p:cNvPr id="44" name="Graphic 43">
                <a:extLst>
                  <a:ext uri="{FF2B5EF4-FFF2-40B4-BE49-F238E27FC236}">
                    <a16:creationId xmlns:a16="http://schemas.microsoft.com/office/drawing/2014/main" id="{A9D11BB8-7B1C-4BD5-AB71-653EBD1725BA}"/>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rcRect/>
              <a:stretch/>
            </p:blipFill>
            <p:spPr>
              <a:xfrm>
                <a:off x="637645" y="714702"/>
                <a:ext cx="398992" cy="398992"/>
              </a:xfrm>
              <a:prstGeom prst="rect">
                <a:avLst/>
              </a:prstGeom>
            </p:spPr>
          </p:pic>
        </p:grpSp>
        <p:grpSp>
          <p:nvGrpSpPr>
            <p:cNvPr id="45" name="Group 44">
              <a:extLst>
                <a:ext uri="{FF2B5EF4-FFF2-40B4-BE49-F238E27FC236}">
                  <a16:creationId xmlns:a16="http://schemas.microsoft.com/office/drawing/2014/main" id="{BBB3C959-0513-424A-9701-E06190D68629}"/>
                </a:ext>
              </a:extLst>
            </p:cNvPr>
            <p:cNvGrpSpPr/>
            <p:nvPr/>
          </p:nvGrpSpPr>
          <p:grpSpPr>
            <a:xfrm>
              <a:off x="9806666" y="2464466"/>
              <a:ext cx="1555538" cy="496382"/>
              <a:chOff x="561580" y="673100"/>
              <a:chExt cx="1555538" cy="496382"/>
            </a:xfrm>
          </p:grpSpPr>
          <p:sp>
            <p:nvSpPr>
              <p:cNvPr id="46" name="Rectangle 45">
                <a:extLst>
                  <a:ext uri="{FF2B5EF4-FFF2-40B4-BE49-F238E27FC236}">
                    <a16:creationId xmlns:a16="http://schemas.microsoft.com/office/drawing/2014/main" id="{77F938E6-5B5C-4F32-8134-A000D80DBD9D}"/>
                  </a:ext>
                </a:extLst>
              </p:cNvPr>
              <p:cNvSpPr/>
              <p:nvPr/>
            </p:nvSpPr>
            <p:spPr>
              <a:xfrm>
                <a:off x="561580" y="673100"/>
                <a:ext cx="1555538" cy="496382"/>
              </a:xfrm>
              <a:prstGeom prst="rect">
                <a:avLst/>
              </a:prstGeom>
              <a:solidFill>
                <a:schemeClr val="bg1"/>
              </a:solidFill>
              <a:ln w="7710" cap="flat">
                <a:noFill/>
                <a:prstDash val="solid"/>
                <a:miter/>
              </a:ln>
              <a:effectLst>
                <a:outerShdw blurRad="152400" sx="101000" sy="101000" algn="ctr"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Semibold"/>
                  <a:ea typeface="+mn-ea"/>
                  <a:cs typeface="Segoe UI" pitchFamily="34" charset="0"/>
                </a:endParaRPr>
              </a:p>
            </p:txBody>
          </p:sp>
          <p:sp>
            <p:nvSpPr>
              <p:cNvPr id="47" name="Rectangle 46">
                <a:extLst>
                  <a:ext uri="{FF2B5EF4-FFF2-40B4-BE49-F238E27FC236}">
                    <a16:creationId xmlns:a16="http://schemas.microsoft.com/office/drawing/2014/main" id="{113900BA-4BF1-4240-B9D1-3011C87FF70E}"/>
                  </a:ext>
                </a:extLst>
              </p:cNvPr>
              <p:cNvSpPr/>
              <p:nvPr/>
            </p:nvSpPr>
            <p:spPr>
              <a:xfrm>
                <a:off x="1125402" y="774639"/>
                <a:ext cx="922117" cy="290043"/>
              </a:xfrm>
              <a:prstGeom prst="rect">
                <a:avLst/>
              </a:prstGeom>
              <a:noFill/>
              <a:ln w="12700">
                <a:no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Segoe UI" pitchFamily="34" charset="0"/>
                  </a:rPr>
                  <a:t>Kubernetes </a:t>
                </a:r>
                <a:r>
                  <a:rPr lang="en-US" sz="1200">
                    <a:solidFill>
                      <a:srgbClr val="000000"/>
                    </a:solidFill>
                    <a:latin typeface="Segoe UI Semibold"/>
                    <a:cs typeface="Segoe UI" pitchFamily="34" charset="0"/>
                  </a:rPr>
                  <a:t>Secret store</a:t>
                </a:r>
                <a:endParaRPr kumimoji="0" lang="en-US" sz="1200" b="0" i="0" u="none" strike="noStrike" kern="1200" cap="none" spc="0" normalizeH="0" baseline="0" noProof="0">
                  <a:ln>
                    <a:noFill/>
                  </a:ln>
                  <a:solidFill>
                    <a:srgbClr val="000000"/>
                  </a:solidFill>
                  <a:effectLst/>
                  <a:uLnTx/>
                  <a:uFillTx/>
                  <a:latin typeface="Segoe UI Semibold"/>
                  <a:ea typeface="+mn-ea"/>
                  <a:cs typeface="Segoe UI" pitchFamily="34" charset="0"/>
                </a:endParaRPr>
              </a:p>
            </p:txBody>
          </p:sp>
          <p:pic>
            <p:nvPicPr>
              <p:cNvPr id="48" name="Graphic 47">
                <a:extLst>
                  <a:ext uri="{FF2B5EF4-FFF2-40B4-BE49-F238E27FC236}">
                    <a16:creationId xmlns:a16="http://schemas.microsoft.com/office/drawing/2014/main" id="{CBAD55AF-AEF9-461E-8E5B-AE8838E79B18}"/>
                  </a:ext>
                </a:extLst>
              </p:cNvPr>
              <p:cNvPicPr>
                <a:picLocks noChangeAspect="1"/>
              </p:cNvPicPr>
              <p:nvPr/>
            </p:nvPicPr>
            <p:blipFill rotWithShape="1">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rcRect r="81056" b="-533"/>
              <a:stretch/>
            </p:blipFill>
            <p:spPr>
              <a:xfrm>
                <a:off x="657676" y="754953"/>
                <a:ext cx="371630" cy="348600"/>
              </a:xfrm>
              <a:prstGeom prst="rect">
                <a:avLst/>
              </a:prstGeom>
            </p:spPr>
          </p:pic>
        </p:grpSp>
        <p:grpSp>
          <p:nvGrpSpPr>
            <p:cNvPr id="49" name="Group 48">
              <a:extLst>
                <a:ext uri="{FF2B5EF4-FFF2-40B4-BE49-F238E27FC236}">
                  <a16:creationId xmlns:a16="http://schemas.microsoft.com/office/drawing/2014/main" id="{2FF7A0AA-59F7-41E9-B92C-D13A6A0A81F4}"/>
                </a:ext>
              </a:extLst>
            </p:cNvPr>
            <p:cNvGrpSpPr/>
            <p:nvPr/>
          </p:nvGrpSpPr>
          <p:grpSpPr>
            <a:xfrm>
              <a:off x="9806666" y="605074"/>
              <a:ext cx="1555538" cy="496382"/>
              <a:chOff x="561580" y="673100"/>
              <a:chExt cx="1555538" cy="496382"/>
            </a:xfrm>
          </p:grpSpPr>
          <p:sp>
            <p:nvSpPr>
              <p:cNvPr id="50" name="Rectangle 49">
                <a:extLst>
                  <a:ext uri="{FF2B5EF4-FFF2-40B4-BE49-F238E27FC236}">
                    <a16:creationId xmlns:a16="http://schemas.microsoft.com/office/drawing/2014/main" id="{AA5270F3-EEEE-423D-9484-45480EED7C65}"/>
                  </a:ext>
                </a:extLst>
              </p:cNvPr>
              <p:cNvSpPr/>
              <p:nvPr/>
            </p:nvSpPr>
            <p:spPr>
              <a:xfrm>
                <a:off x="561580" y="673100"/>
                <a:ext cx="1555538" cy="496382"/>
              </a:xfrm>
              <a:prstGeom prst="rect">
                <a:avLst/>
              </a:prstGeom>
              <a:solidFill>
                <a:schemeClr val="bg1"/>
              </a:solidFill>
              <a:ln w="7710" cap="flat">
                <a:noFill/>
                <a:prstDash val="solid"/>
                <a:miter/>
              </a:ln>
              <a:effectLst>
                <a:outerShdw blurRad="152400" sx="101000" sy="101000" algn="ctr"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Semibold"/>
                  <a:ea typeface="+mn-ea"/>
                  <a:cs typeface="Segoe UI" pitchFamily="34" charset="0"/>
                </a:endParaRPr>
              </a:p>
            </p:txBody>
          </p:sp>
          <p:sp>
            <p:nvSpPr>
              <p:cNvPr id="51" name="Rectangle 50">
                <a:extLst>
                  <a:ext uri="{FF2B5EF4-FFF2-40B4-BE49-F238E27FC236}">
                    <a16:creationId xmlns:a16="http://schemas.microsoft.com/office/drawing/2014/main" id="{DE9B0107-27C5-4244-8CA9-4B67A522E1A2}"/>
                  </a:ext>
                </a:extLst>
              </p:cNvPr>
              <p:cNvSpPr/>
              <p:nvPr/>
            </p:nvSpPr>
            <p:spPr>
              <a:xfrm>
                <a:off x="1125402" y="774639"/>
                <a:ext cx="922117" cy="290043"/>
              </a:xfrm>
              <a:prstGeom prst="rect">
                <a:avLst/>
              </a:prstGeom>
              <a:noFill/>
              <a:ln w="12700">
                <a:no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Segoe UI" pitchFamily="34" charset="0"/>
                  </a:rPr>
                  <a:t>MongoDB</a:t>
                </a:r>
              </a:p>
            </p:txBody>
          </p:sp>
          <p:pic>
            <p:nvPicPr>
              <p:cNvPr id="52" name="Graphic 97">
                <a:extLst>
                  <a:ext uri="{FF2B5EF4-FFF2-40B4-BE49-F238E27FC236}">
                    <a16:creationId xmlns:a16="http://schemas.microsoft.com/office/drawing/2014/main" id="{24B48AB1-7DB4-46A6-800F-3E70AADF46D8}"/>
                  </a:ext>
                </a:extLst>
              </p:cNvPr>
              <p:cNvPicPr>
                <a:picLocks noChangeAspect="1"/>
              </p:cNvPicPr>
              <p:nvPr/>
            </p:nvPicPr>
            <p:blipFill>
              <a:blip r:embed="rId20">
                <a:extLst>
                  <a:ext uri="{28A0092B-C50C-407E-A947-70E740481C1C}">
                    <a14:useLocalDpi xmlns:a14="http://schemas.microsoft.com/office/drawing/2010/main" val="0"/>
                  </a:ext>
                </a:extLst>
              </a:blip>
              <a:srcRect/>
              <a:stretch/>
            </p:blipFill>
            <p:spPr>
              <a:xfrm>
                <a:off x="637645" y="714702"/>
                <a:ext cx="398992" cy="398992"/>
              </a:xfrm>
              <a:prstGeom prst="rect">
                <a:avLst/>
              </a:prstGeom>
            </p:spPr>
          </p:pic>
        </p:grpSp>
        <p:grpSp>
          <p:nvGrpSpPr>
            <p:cNvPr id="53" name="Group 52">
              <a:extLst>
                <a:ext uri="{FF2B5EF4-FFF2-40B4-BE49-F238E27FC236}">
                  <a16:creationId xmlns:a16="http://schemas.microsoft.com/office/drawing/2014/main" id="{2669EABE-FF7B-4613-A92F-BC332B16ABD7}"/>
                </a:ext>
              </a:extLst>
            </p:cNvPr>
            <p:cNvGrpSpPr/>
            <p:nvPr/>
          </p:nvGrpSpPr>
          <p:grpSpPr>
            <a:xfrm>
              <a:off x="585774" y="2263580"/>
              <a:ext cx="1239087" cy="496382"/>
              <a:chOff x="561580" y="673100"/>
              <a:chExt cx="1239087" cy="496382"/>
            </a:xfrm>
          </p:grpSpPr>
          <p:sp>
            <p:nvSpPr>
              <p:cNvPr id="54" name="Rectangle 53">
                <a:extLst>
                  <a:ext uri="{FF2B5EF4-FFF2-40B4-BE49-F238E27FC236}">
                    <a16:creationId xmlns:a16="http://schemas.microsoft.com/office/drawing/2014/main" id="{9C0C0A48-E129-4113-A7F9-991FF7B91130}"/>
                  </a:ext>
                </a:extLst>
              </p:cNvPr>
              <p:cNvSpPr/>
              <p:nvPr/>
            </p:nvSpPr>
            <p:spPr>
              <a:xfrm>
                <a:off x="561580" y="673100"/>
                <a:ext cx="1239087" cy="496382"/>
              </a:xfrm>
              <a:prstGeom prst="rect">
                <a:avLst/>
              </a:prstGeom>
              <a:solidFill>
                <a:schemeClr val="bg1"/>
              </a:solidFill>
              <a:ln w="7710" cap="flat">
                <a:noFill/>
                <a:prstDash val="solid"/>
                <a:miter/>
              </a:ln>
              <a:effectLst>
                <a:outerShdw blurRad="152400" sx="101000" sy="101000" algn="ctr"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Semibold"/>
                  <a:ea typeface="+mn-ea"/>
                  <a:cs typeface="Segoe UI" pitchFamily="34" charset="0"/>
                </a:endParaRPr>
              </a:p>
            </p:txBody>
          </p:sp>
          <p:sp>
            <p:nvSpPr>
              <p:cNvPr id="55" name="Rectangle 54">
                <a:extLst>
                  <a:ext uri="{FF2B5EF4-FFF2-40B4-BE49-F238E27FC236}">
                    <a16:creationId xmlns:a16="http://schemas.microsoft.com/office/drawing/2014/main" id="{431E4E4B-DF34-453A-B312-4C519F441E71}"/>
                  </a:ext>
                </a:extLst>
              </p:cNvPr>
              <p:cNvSpPr/>
              <p:nvPr/>
            </p:nvSpPr>
            <p:spPr>
              <a:xfrm>
                <a:off x="1125402" y="774639"/>
                <a:ext cx="675265" cy="290043"/>
              </a:xfrm>
              <a:prstGeom prst="rect">
                <a:avLst/>
              </a:prstGeom>
              <a:noFill/>
              <a:ln w="12700">
                <a:no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Segoe UI" pitchFamily="34" charset="0"/>
                  </a:rPr>
                  <a:t>Azure DevOps</a:t>
                </a:r>
              </a:p>
            </p:txBody>
          </p:sp>
          <p:pic>
            <p:nvPicPr>
              <p:cNvPr id="56" name="Graphic 97">
                <a:extLst>
                  <a:ext uri="{FF2B5EF4-FFF2-40B4-BE49-F238E27FC236}">
                    <a16:creationId xmlns:a16="http://schemas.microsoft.com/office/drawing/2014/main" id="{EAAA828E-A655-46E4-9B98-1764B908D5FA}"/>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rcRect/>
              <a:stretch/>
            </p:blipFill>
            <p:spPr>
              <a:xfrm>
                <a:off x="637645" y="714702"/>
                <a:ext cx="398992" cy="398992"/>
              </a:xfrm>
              <a:prstGeom prst="rect">
                <a:avLst/>
              </a:prstGeom>
            </p:spPr>
          </p:pic>
        </p:grpSp>
        <p:cxnSp>
          <p:nvCxnSpPr>
            <p:cNvPr id="57" name="Straight Arrow Connector 56">
              <a:extLst>
                <a:ext uri="{FF2B5EF4-FFF2-40B4-BE49-F238E27FC236}">
                  <a16:creationId xmlns:a16="http://schemas.microsoft.com/office/drawing/2014/main" id="{223AC017-A5EB-4728-9F31-B7E31157DF00}"/>
                </a:ext>
              </a:extLst>
            </p:cNvPr>
            <p:cNvCxnSpPr>
              <a:cxnSpLocks/>
            </p:cNvCxnSpPr>
            <p:nvPr/>
          </p:nvCxnSpPr>
          <p:spPr>
            <a:xfrm flipV="1">
              <a:off x="8270089" y="1927412"/>
              <a:ext cx="1195121" cy="3240"/>
            </a:xfrm>
            <a:prstGeom prst="straightConnector1">
              <a:avLst/>
            </a:prstGeom>
            <a:ln w="19050">
              <a:solidFill>
                <a:schemeClr val="bg1">
                  <a:lumMod val="50000"/>
                </a:schemeClr>
              </a:solidFill>
              <a:headEnd type="arrow" w="lg" len="med"/>
              <a:tailEnd type="arrow" w="lg" len="med"/>
            </a:ln>
          </p:spPr>
          <p:style>
            <a:lnRef idx="1">
              <a:schemeClr val="accent1"/>
            </a:lnRef>
            <a:fillRef idx="0">
              <a:schemeClr val="accent1"/>
            </a:fillRef>
            <a:effectRef idx="0">
              <a:schemeClr val="accent1"/>
            </a:effectRef>
            <a:fontRef idx="minor">
              <a:schemeClr val="tx1"/>
            </a:fontRef>
          </p:style>
        </p:cxnSp>
        <p:grpSp>
          <p:nvGrpSpPr>
            <p:cNvPr id="58" name="Group 57">
              <a:extLst>
                <a:ext uri="{FF2B5EF4-FFF2-40B4-BE49-F238E27FC236}">
                  <a16:creationId xmlns:a16="http://schemas.microsoft.com/office/drawing/2014/main" id="{9BE46A8F-F6A2-4A55-872E-47E155D03281}"/>
                </a:ext>
              </a:extLst>
            </p:cNvPr>
            <p:cNvGrpSpPr/>
            <p:nvPr/>
          </p:nvGrpSpPr>
          <p:grpSpPr>
            <a:xfrm>
              <a:off x="2429758" y="2263580"/>
              <a:ext cx="1778984" cy="496382"/>
              <a:chOff x="561580" y="673100"/>
              <a:chExt cx="1778984" cy="496382"/>
            </a:xfrm>
          </p:grpSpPr>
          <p:sp>
            <p:nvSpPr>
              <p:cNvPr id="59" name="Rectangle 58">
                <a:extLst>
                  <a:ext uri="{FF2B5EF4-FFF2-40B4-BE49-F238E27FC236}">
                    <a16:creationId xmlns:a16="http://schemas.microsoft.com/office/drawing/2014/main" id="{175D9E11-DAB1-49ED-9425-BF048154610F}"/>
                  </a:ext>
                </a:extLst>
              </p:cNvPr>
              <p:cNvSpPr/>
              <p:nvPr/>
            </p:nvSpPr>
            <p:spPr>
              <a:xfrm>
                <a:off x="561580" y="673100"/>
                <a:ext cx="1778984" cy="496382"/>
              </a:xfrm>
              <a:prstGeom prst="rect">
                <a:avLst/>
              </a:prstGeom>
              <a:solidFill>
                <a:schemeClr val="bg1"/>
              </a:solidFill>
              <a:ln w="7710" cap="flat">
                <a:noFill/>
                <a:prstDash val="solid"/>
                <a:miter/>
              </a:ln>
              <a:effectLst>
                <a:outerShdw blurRad="152400" sx="101000" sy="101000" algn="ctr"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Semibold"/>
                  <a:ea typeface="+mn-ea"/>
                  <a:cs typeface="Segoe UI" pitchFamily="34" charset="0"/>
                </a:endParaRPr>
              </a:p>
            </p:txBody>
          </p:sp>
          <p:sp>
            <p:nvSpPr>
              <p:cNvPr id="60" name="Rectangle 59">
                <a:extLst>
                  <a:ext uri="{FF2B5EF4-FFF2-40B4-BE49-F238E27FC236}">
                    <a16:creationId xmlns:a16="http://schemas.microsoft.com/office/drawing/2014/main" id="{7D306357-F550-4F7D-90F3-AE2987740A21}"/>
                  </a:ext>
                </a:extLst>
              </p:cNvPr>
              <p:cNvSpPr/>
              <p:nvPr/>
            </p:nvSpPr>
            <p:spPr>
              <a:xfrm>
                <a:off x="1125402" y="774639"/>
                <a:ext cx="1166478" cy="290043"/>
              </a:xfrm>
              <a:prstGeom prst="rect">
                <a:avLst/>
              </a:prstGeom>
              <a:noFill/>
              <a:ln w="12700">
                <a:no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defTabSz="932472" rtl="0" eaLnBrk="1" fontAlgn="base" latinLnBrk="0" hangingPunct="1">
                  <a:lnSpc>
                    <a:spcPct val="100000"/>
                  </a:lnSpc>
                  <a:spcBef>
                    <a:spcPts val="0"/>
                  </a:spcBef>
                  <a:spcAft>
                    <a:spcPts val="30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Semibold"/>
                    <a:ea typeface="+mn-ea"/>
                    <a:cs typeface="Segoe UI" pitchFamily="34" charset="0"/>
                  </a:rPr>
                  <a:t>Azure Container Registry</a:t>
                </a:r>
              </a:p>
            </p:txBody>
          </p:sp>
          <p:pic>
            <p:nvPicPr>
              <p:cNvPr id="61" name="Graphic 60">
                <a:extLst>
                  <a:ext uri="{FF2B5EF4-FFF2-40B4-BE49-F238E27FC236}">
                    <a16:creationId xmlns:a16="http://schemas.microsoft.com/office/drawing/2014/main" id="{AD453E4F-D8B2-4AFC-9828-78806DCEF647}"/>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rcRect/>
              <a:stretch/>
            </p:blipFill>
            <p:spPr>
              <a:xfrm>
                <a:off x="637645" y="714702"/>
                <a:ext cx="398992" cy="398992"/>
              </a:xfrm>
              <a:prstGeom prst="rect">
                <a:avLst/>
              </a:prstGeom>
            </p:spPr>
          </p:pic>
        </p:grpSp>
        <p:cxnSp>
          <p:nvCxnSpPr>
            <p:cNvPr id="62" name="Straight Arrow Connector 61">
              <a:extLst>
                <a:ext uri="{FF2B5EF4-FFF2-40B4-BE49-F238E27FC236}">
                  <a16:creationId xmlns:a16="http://schemas.microsoft.com/office/drawing/2014/main" id="{D33664DC-B784-47D5-8D64-900D8411D733}"/>
                </a:ext>
              </a:extLst>
            </p:cNvPr>
            <p:cNvCxnSpPr>
              <a:cxnSpLocks/>
              <a:stCxn id="59" idx="3"/>
            </p:cNvCxnSpPr>
            <p:nvPr/>
          </p:nvCxnSpPr>
          <p:spPr>
            <a:xfrm>
              <a:off x="4208742" y="2511771"/>
              <a:ext cx="825378" cy="0"/>
            </a:xfrm>
            <a:prstGeom prst="straightConnector1">
              <a:avLst/>
            </a:prstGeom>
            <a:ln w="19050">
              <a:solidFill>
                <a:schemeClr val="bg1">
                  <a:lumMod val="50000"/>
                </a:schemeClr>
              </a:solidFill>
              <a:headEnd type="arrow" w="lg" len="med"/>
              <a:tailEnd type="arrow" w="lg" len="med"/>
            </a:ln>
          </p:spPr>
          <p:style>
            <a:lnRef idx="1">
              <a:schemeClr val="accent1"/>
            </a:lnRef>
            <a:fillRef idx="0">
              <a:schemeClr val="accent1"/>
            </a:fillRef>
            <a:effectRef idx="0">
              <a:schemeClr val="accent1"/>
            </a:effectRef>
            <a:fontRef idx="minor">
              <a:schemeClr val="tx1"/>
            </a:fontRef>
          </p:style>
        </p:cxnSp>
        <p:cxnSp>
          <p:nvCxnSpPr>
            <p:cNvPr id="63" name="Straight Arrow Connector 62">
              <a:extLst>
                <a:ext uri="{FF2B5EF4-FFF2-40B4-BE49-F238E27FC236}">
                  <a16:creationId xmlns:a16="http://schemas.microsoft.com/office/drawing/2014/main" id="{EF971427-9BFA-4905-9FE1-FE676D95237A}"/>
                </a:ext>
              </a:extLst>
            </p:cNvPr>
            <p:cNvCxnSpPr>
              <a:cxnSpLocks/>
              <a:stCxn id="55" idx="3"/>
              <a:endCxn id="59" idx="1"/>
            </p:cNvCxnSpPr>
            <p:nvPr/>
          </p:nvCxnSpPr>
          <p:spPr>
            <a:xfrm>
              <a:off x="1824861" y="2510141"/>
              <a:ext cx="604897" cy="1630"/>
            </a:xfrm>
            <a:prstGeom prst="straightConnector1">
              <a:avLst/>
            </a:prstGeom>
            <a:ln w="19050">
              <a:solidFill>
                <a:schemeClr val="bg1">
                  <a:lumMod val="50000"/>
                </a:schemeClr>
              </a:solidFill>
              <a:headEnd type="arrow" w="lg" len="med"/>
              <a:tailEnd type="arrow" w="lg" len="med"/>
            </a:ln>
          </p:spPr>
          <p:style>
            <a:lnRef idx="1">
              <a:schemeClr val="accent1"/>
            </a:lnRef>
            <a:fillRef idx="0">
              <a:schemeClr val="accent1"/>
            </a:fillRef>
            <a:effectRef idx="0">
              <a:schemeClr val="accent1"/>
            </a:effectRef>
            <a:fontRef idx="minor">
              <a:schemeClr val="tx1"/>
            </a:fontRef>
          </p:style>
        </p:cxnSp>
        <p:grpSp>
          <p:nvGrpSpPr>
            <p:cNvPr id="64" name="Group 63">
              <a:extLst>
                <a:ext uri="{FF2B5EF4-FFF2-40B4-BE49-F238E27FC236}">
                  <a16:creationId xmlns:a16="http://schemas.microsoft.com/office/drawing/2014/main" id="{52786AC4-62A4-40E0-95A1-CC1F959040D9}"/>
                </a:ext>
              </a:extLst>
            </p:cNvPr>
            <p:cNvGrpSpPr/>
            <p:nvPr/>
          </p:nvGrpSpPr>
          <p:grpSpPr>
            <a:xfrm>
              <a:off x="9957560" y="3552134"/>
              <a:ext cx="1239087" cy="407784"/>
              <a:chOff x="2429758" y="4504962"/>
              <a:chExt cx="1508298" cy="496382"/>
            </a:xfrm>
          </p:grpSpPr>
          <p:sp>
            <p:nvSpPr>
              <p:cNvPr id="65" name="Rectangle 64">
                <a:extLst>
                  <a:ext uri="{FF2B5EF4-FFF2-40B4-BE49-F238E27FC236}">
                    <a16:creationId xmlns:a16="http://schemas.microsoft.com/office/drawing/2014/main" id="{53AE84A0-F654-4660-BFBA-561B715F9346}"/>
                  </a:ext>
                </a:extLst>
              </p:cNvPr>
              <p:cNvSpPr/>
              <p:nvPr/>
            </p:nvSpPr>
            <p:spPr>
              <a:xfrm>
                <a:off x="2429758" y="4504962"/>
                <a:ext cx="1508298" cy="496382"/>
              </a:xfrm>
              <a:prstGeom prst="rect">
                <a:avLst/>
              </a:prstGeom>
              <a:solidFill>
                <a:schemeClr val="bg1"/>
              </a:solidFill>
              <a:ln w="7710" cap="flat">
                <a:noFill/>
                <a:prstDash val="solid"/>
                <a:miter/>
              </a:ln>
              <a:effectLst>
                <a:outerShdw blurRad="152400" sx="101000" sy="101000" algn="ctr"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Semibold"/>
                  <a:ea typeface="+mn-ea"/>
                  <a:cs typeface="Segoe UI" pitchFamily="34" charset="0"/>
                </a:endParaRPr>
              </a:p>
            </p:txBody>
          </p:sp>
          <p:pic>
            <p:nvPicPr>
              <p:cNvPr id="66" name="Graphic 65">
                <a:extLst>
                  <a:ext uri="{FF2B5EF4-FFF2-40B4-BE49-F238E27FC236}">
                    <a16:creationId xmlns:a16="http://schemas.microsoft.com/office/drawing/2014/main" id="{007D9B44-E987-470E-A191-93FB3BF38560}"/>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2548253" y="4567595"/>
                <a:ext cx="1271308" cy="371115"/>
              </a:xfrm>
              <a:prstGeom prst="rect">
                <a:avLst/>
              </a:prstGeom>
            </p:spPr>
          </p:pic>
        </p:grpSp>
        <p:grpSp>
          <p:nvGrpSpPr>
            <p:cNvPr id="67" name="Group 66">
              <a:extLst>
                <a:ext uri="{FF2B5EF4-FFF2-40B4-BE49-F238E27FC236}">
                  <a16:creationId xmlns:a16="http://schemas.microsoft.com/office/drawing/2014/main" id="{1D610CAD-7BC7-454D-B9A7-F20DC7E0604A}"/>
                </a:ext>
              </a:extLst>
            </p:cNvPr>
            <p:cNvGrpSpPr/>
            <p:nvPr/>
          </p:nvGrpSpPr>
          <p:grpSpPr>
            <a:xfrm>
              <a:off x="9957560" y="4408289"/>
              <a:ext cx="1239087" cy="407784"/>
              <a:chOff x="2429758" y="4504962"/>
              <a:chExt cx="1508298" cy="496382"/>
            </a:xfrm>
          </p:grpSpPr>
          <p:sp>
            <p:nvSpPr>
              <p:cNvPr id="68" name="Rectangle 67">
                <a:extLst>
                  <a:ext uri="{FF2B5EF4-FFF2-40B4-BE49-F238E27FC236}">
                    <a16:creationId xmlns:a16="http://schemas.microsoft.com/office/drawing/2014/main" id="{C01CFF85-5F89-47B6-BF90-9DCD095B017D}"/>
                  </a:ext>
                </a:extLst>
              </p:cNvPr>
              <p:cNvSpPr/>
              <p:nvPr/>
            </p:nvSpPr>
            <p:spPr>
              <a:xfrm>
                <a:off x="2429758" y="4504962"/>
                <a:ext cx="1508298" cy="496382"/>
              </a:xfrm>
              <a:prstGeom prst="rect">
                <a:avLst/>
              </a:prstGeom>
              <a:solidFill>
                <a:schemeClr val="bg1"/>
              </a:solidFill>
              <a:ln w="7710" cap="flat">
                <a:noFill/>
                <a:prstDash val="solid"/>
                <a:miter/>
              </a:ln>
              <a:effectLst>
                <a:outerShdw blurRad="152400" sx="101000" sy="101000" algn="ctr"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Semibold"/>
                  <a:ea typeface="+mn-ea"/>
                  <a:cs typeface="Segoe UI" pitchFamily="34" charset="0"/>
                </a:endParaRPr>
              </a:p>
            </p:txBody>
          </p:sp>
          <p:pic>
            <p:nvPicPr>
              <p:cNvPr id="69" name="Graphic 147">
                <a:extLst>
                  <a:ext uri="{FF2B5EF4-FFF2-40B4-BE49-F238E27FC236}">
                    <a16:creationId xmlns:a16="http://schemas.microsoft.com/office/drawing/2014/main" id="{881A50E4-53B1-4F0C-8457-C62872F0E0D7}"/>
                  </a:ext>
                </a:extLst>
              </p:cNvPr>
              <p:cNvPicPr>
                <a:picLocks noChangeAspect="1"/>
              </p:cNvPicPr>
              <p:nvPr/>
            </p:nvPicPr>
            <p:blipFill>
              <a:blip r:embed="rId27">
                <a:extLst>
                  <a:ext uri="{28A0092B-C50C-407E-A947-70E740481C1C}">
                    <a14:useLocalDpi xmlns:a14="http://schemas.microsoft.com/office/drawing/2010/main" val="0"/>
                  </a:ext>
                </a:extLst>
              </a:blip>
              <a:srcRect/>
              <a:stretch/>
            </p:blipFill>
            <p:spPr>
              <a:xfrm>
                <a:off x="2508340" y="4614870"/>
                <a:ext cx="1351136" cy="276565"/>
              </a:xfrm>
              <a:prstGeom prst="rect">
                <a:avLst/>
              </a:prstGeom>
            </p:spPr>
          </p:pic>
        </p:grpSp>
        <p:cxnSp>
          <p:nvCxnSpPr>
            <p:cNvPr id="70" name="Straight Arrow Connector 1032">
              <a:extLst>
                <a:ext uri="{FF2B5EF4-FFF2-40B4-BE49-F238E27FC236}">
                  <a16:creationId xmlns:a16="http://schemas.microsoft.com/office/drawing/2014/main" id="{F6D8AEBC-C1A2-4E87-AC08-2CD74D31F200}"/>
                </a:ext>
              </a:extLst>
            </p:cNvPr>
            <p:cNvCxnSpPr>
              <a:cxnSpLocks/>
              <a:stCxn id="74" idx="3"/>
              <a:endCxn id="65" idx="1"/>
            </p:cNvCxnSpPr>
            <p:nvPr/>
          </p:nvCxnSpPr>
          <p:spPr>
            <a:xfrm>
              <a:off x="8270089" y="2324507"/>
              <a:ext cx="1687471" cy="1431519"/>
            </a:xfrm>
            <a:prstGeom prst="bentConnector3">
              <a:avLst>
                <a:gd name="adj1" fmla="val 50000"/>
              </a:avLst>
            </a:prstGeom>
            <a:ln w="19050">
              <a:solidFill>
                <a:schemeClr val="bg1">
                  <a:lumMod val="50000"/>
                </a:schemeClr>
              </a:solidFill>
              <a:headEnd type="arrow" w="lg" len="med"/>
              <a:tailEnd type="arrow" w="lg" len="med"/>
            </a:ln>
          </p:spPr>
          <p:style>
            <a:lnRef idx="1">
              <a:schemeClr val="accent1"/>
            </a:lnRef>
            <a:fillRef idx="0">
              <a:schemeClr val="accent1"/>
            </a:fillRef>
            <a:effectRef idx="0">
              <a:schemeClr val="accent1"/>
            </a:effectRef>
            <a:fontRef idx="minor">
              <a:schemeClr val="tx1"/>
            </a:fontRef>
          </p:style>
        </p:cxnSp>
        <p:cxnSp>
          <p:nvCxnSpPr>
            <p:cNvPr id="71" name="Straight Arrow Connector 1032">
              <a:extLst>
                <a:ext uri="{FF2B5EF4-FFF2-40B4-BE49-F238E27FC236}">
                  <a16:creationId xmlns:a16="http://schemas.microsoft.com/office/drawing/2014/main" id="{509A9BCD-C4DE-463B-B601-C8366079E1B6}"/>
                </a:ext>
              </a:extLst>
            </p:cNvPr>
            <p:cNvCxnSpPr>
              <a:cxnSpLocks/>
              <a:stCxn id="74" idx="3"/>
              <a:endCxn id="68" idx="1"/>
            </p:cNvCxnSpPr>
            <p:nvPr/>
          </p:nvCxnSpPr>
          <p:spPr>
            <a:xfrm>
              <a:off x="8270089" y="2324507"/>
              <a:ext cx="1687471" cy="2287674"/>
            </a:xfrm>
            <a:prstGeom prst="bentConnector3">
              <a:avLst>
                <a:gd name="adj1" fmla="val 50000"/>
              </a:avLst>
            </a:prstGeom>
            <a:ln w="19050">
              <a:solidFill>
                <a:schemeClr val="bg1">
                  <a:lumMod val="50000"/>
                </a:schemeClr>
              </a:solidFill>
              <a:headEnd type="arrow" w="lg" len="med"/>
              <a:tailEnd type="arrow" w="lg" len="med"/>
            </a:ln>
          </p:spPr>
          <p:style>
            <a:lnRef idx="1">
              <a:schemeClr val="accent1"/>
            </a:lnRef>
            <a:fillRef idx="0">
              <a:schemeClr val="accent1"/>
            </a:fillRef>
            <a:effectRef idx="0">
              <a:schemeClr val="accent1"/>
            </a:effectRef>
            <a:fontRef idx="minor">
              <a:schemeClr val="tx1"/>
            </a:fontRef>
          </p:style>
        </p:cxnSp>
        <p:sp>
          <p:nvSpPr>
            <p:cNvPr id="72" name="TextBox 71">
              <a:extLst>
                <a:ext uri="{FF2B5EF4-FFF2-40B4-BE49-F238E27FC236}">
                  <a16:creationId xmlns:a16="http://schemas.microsoft.com/office/drawing/2014/main" id="{6848CC1C-525B-4BDE-861C-3EC09B9FBE11}"/>
                </a:ext>
              </a:extLst>
            </p:cNvPr>
            <p:cNvSpPr txBox="1"/>
            <p:nvPr/>
          </p:nvSpPr>
          <p:spPr>
            <a:xfrm flipH="1">
              <a:off x="9831989" y="4050468"/>
              <a:ext cx="1504892" cy="169277"/>
            </a:xfrm>
            <a:prstGeom prst="rect">
              <a:avLst/>
            </a:prstGeom>
            <a:solidFill>
              <a:srgbClr val="FFFFFF"/>
            </a:solidFill>
          </p:spPr>
          <p:txBody>
            <a:bodyPr wrap="square" lIns="91440" tIns="0" rIns="91440" bIns="0" rtlCol="0" anchor="t">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0078D4"/>
                  </a:solidFill>
                  <a:effectLst/>
                  <a:uLnTx/>
                  <a:uFillTx/>
                  <a:latin typeface="Segoe UI Semibold"/>
                </a:rPr>
                <a:t>Traces, </a:t>
              </a:r>
              <a:r>
                <a:rPr lang="en-US" sz="1100" kern="0">
                  <a:solidFill>
                    <a:srgbClr val="0078D4"/>
                  </a:solidFill>
                  <a:latin typeface="Segoe UI Semibold"/>
                </a:rPr>
                <a:t>logs</a:t>
              </a:r>
              <a:r>
                <a:rPr kumimoji="0" lang="en-US" sz="1100" b="0" i="0" u="none" strike="noStrike" kern="0" cap="none" spc="0" normalizeH="0" baseline="0" noProof="0">
                  <a:ln>
                    <a:noFill/>
                  </a:ln>
                  <a:solidFill>
                    <a:srgbClr val="0078D4"/>
                  </a:solidFill>
                  <a:effectLst/>
                  <a:uLnTx/>
                  <a:uFillTx/>
                  <a:latin typeface="Segoe UI Semibold"/>
                </a:rPr>
                <a:t>, </a:t>
              </a:r>
              <a:r>
                <a:rPr lang="en-US" sz="1100" kern="0">
                  <a:solidFill>
                    <a:srgbClr val="0078D4"/>
                  </a:solidFill>
                  <a:latin typeface="Segoe UI Semibold"/>
                </a:rPr>
                <a:t>metrics</a:t>
              </a:r>
              <a:endParaRPr kumimoji="0" lang="en-US" sz="1100" b="0" i="0" u="none" strike="noStrike" kern="0" cap="none" spc="0" normalizeH="0" baseline="0" noProof="0">
                <a:ln>
                  <a:noFill/>
                </a:ln>
                <a:solidFill>
                  <a:srgbClr val="0078D4"/>
                </a:solidFill>
                <a:effectLst/>
                <a:uLnTx/>
                <a:uFillTx/>
                <a:latin typeface="Segoe UI Semibold"/>
              </a:endParaRPr>
            </a:p>
          </p:txBody>
        </p:sp>
        <p:sp>
          <p:nvSpPr>
            <p:cNvPr id="73" name="TextBox 72">
              <a:extLst>
                <a:ext uri="{FF2B5EF4-FFF2-40B4-BE49-F238E27FC236}">
                  <a16:creationId xmlns:a16="http://schemas.microsoft.com/office/drawing/2014/main" id="{1152C119-0610-45D3-9201-A4312DE8DA6D}"/>
                </a:ext>
              </a:extLst>
            </p:cNvPr>
            <p:cNvSpPr txBox="1"/>
            <p:nvPr/>
          </p:nvSpPr>
          <p:spPr>
            <a:xfrm flipH="1">
              <a:off x="9824657" y="4906364"/>
              <a:ext cx="1504892" cy="169277"/>
            </a:xfrm>
            <a:prstGeom prst="rect">
              <a:avLst/>
            </a:prstGeom>
            <a:solidFill>
              <a:srgbClr val="FFFFFF"/>
            </a:solidFill>
          </p:spPr>
          <p:txBody>
            <a:bodyPr wrap="square" lIns="91440" tIns="0" rIns="9144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0078D4"/>
                  </a:solidFill>
                  <a:effectLst/>
                  <a:uLnTx/>
                  <a:uFillTx/>
                  <a:latin typeface="Segoe UI Semibold"/>
                </a:rPr>
                <a:t>Integration</a:t>
              </a:r>
            </a:p>
          </p:txBody>
        </p:sp>
        <p:sp>
          <p:nvSpPr>
            <p:cNvPr id="74" name="Rectangle 73">
              <a:extLst>
                <a:ext uri="{FF2B5EF4-FFF2-40B4-BE49-F238E27FC236}">
                  <a16:creationId xmlns:a16="http://schemas.microsoft.com/office/drawing/2014/main" id="{761676C8-F799-4BD8-BB3D-1E42739FAADE}"/>
                </a:ext>
              </a:extLst>
            </p:cNvPr>
            <p:cNvSpPr/>
            <p:nvPr/>
          </p:nvSpPr>
          <p:spPr>
            <a:xfrm>
              <a:off x="8166100" y="2226458"/>
              <a:ext cx="103989" cy="1960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7" name="TextBox 76">
            <a:extLst>
              <a:ext uri="{FF2B5EF4-FFF2-40B4-BE49-F238E27FC236}">
                <a16:creationId xmlns:a16="http://schemas.microsoft.com/office/drawing/2014/main" id="{DB4C9401-6C62-497A-85C6-573AB209B7BA}"/>
              </a:ext>
            </a:extLst>
          </p:cNvPr>
          <p:cNvSpPr txBox="1"/>
          <p:nvPr/>
        </p:nvSpPr>
        <p:spPr>
          <a:xfrm>
            <a:off x="763497" y="4542194"/>
            <a:ext cx="7853153" cy="1754326"/>
          </a:xfrm>
          <a:prstGeom prst="rect">
            <a:avLst/>
          </a:prstGeom>
          <a:noFill/>
        </p:spPr>
        <p:txBody>
          <a:bodyPr wrap="square">
            <a:spAutoFit/>
          </a:bodyPr>
          <a:lstStyle/>
          <a:p>
            <a:pPr algn="ctr" defTabSz="914367"/>
            <a:r>
              <a:rPr lang="en-US" sz="2400" b="0" i="1">
                <a:solidFill>
                  <a:srgbClr val="0067B8"/>
                </a:solidFill>
                <a:effectLst/>
                <a:latin typeface="SegoeUI"/>
              </a:rPr>
              <a:t>“Using Dapr with Azure makes it very easy to bolt in new pieces of infrastructure without changing anything else. It changed our business”</a:t>
            </a:r>
            <a:r>
              <a:rPr lang="en-US" sz="2400" i="1">
                <a:latin typeface="Segoe UI" panose="020B0502040204020203" pitchFamily="34" charset="0"/>
              </a:rPr>
              <a:t> </a:t>
            </a:r>
          </a:p>
          <a:p>
            <a:pPr algn="r" defTabSz="914367"/>
            <a:br>
              <a:rPr lang="en-US" i="1">
                <a:latin typeface="Segoe UI" panose="020B0502040204020203" pitchFamily="34" charset="0"/>
              </a:rPr>
            </a:br>
            <a:r>
              <a:rPr lang="en-US" i="1">
                <a:latin typeface="Segoe UI" panose="020B0502040204020203" pitchFamily="34" charset="0"/>
              </a:rPr>
              <a:t>- </a:t>
            </a:r>
            <a:r>
              <a:rPr lang="en-US" b="1" i="1">
                <a:latin typeface="Segoe UI" panose="020B0502040204020203" pitchFamily="34" charset="0"/>
              </a:rPr>
              <a:t>Russell Stather, Chief Digital Transformation Officer, Ignition Group </a:t>
            </a:r>
          </a:p>
        </p:txBody>
      </p:sp>
      <p:pic>
        <p:nvPicPr>
          <p:cNvPr id="76" name="Picture 75" descr="A white background with black text&#10;&#10;Description automatically generated with low confidence">
            <a:extLst>
              <a:ext uri="{FF2B5EF4-FFF2-40B4-BE49-F238E27FC236}">
                <a16:creationId xmlns:a16="http://schemas.microsoft.com/office/drawing/2014/main" id="{A733C92E-0ACA-4D80-9A6A-CBD2E33755F8}"/>
              </a:ext>
            </a:extLst>
          </p:cNvPr>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409334" y="551835"/>
            <a:ext cx="1739026" cy="555353"/>
          </a:xfrm>
          <a:prstGeom prst="rect">
            <a:avLst/>
          </a:prstGeom>
        </p:spPr>
      </p:pic>
    </p:spTree>
    <p:extLst>
      <p:ext uri="{BB962C8B-B14F-4D97-AF65-F5344CB8AC3E}">
        <p14:creationId xmlns:p14="http://schemas.microsoft.com/office/powerpoint/2010/main" val="1848148572"/>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5B6DE6-641D-475C-8D76-D4B892DB0BD4}"/>
              </a:ext>
            </a:extLst>
          </p:cNvPr>
          <p:cNvSpPr>
            <a:spLocks noGrp="1"/>
          </p:cNvSpPr>
          <p:nvPr>
            <p:ph type="title"/>
          </p:nvPr>
        </p:nvSpPr>
        <p:spPr>
          <a:xfrm>
            <a:off x="588263" y="588962"/>
            <a:ext cx="11018520" cy="1115568"/>
          </a:xfrm>
        </p:spPr>
        <p:txBody>
          <a:bodyPr/>
          <a:lstStyle/>
          <a:p>
            <a:r>
              <a:rPr lang="en-US"/>
              <a:t>What is holding back microservice development?</a:t>
            </a:r>
          </a:p>
        </p:txBody>
      </p:sp>
      <p:sp>
        <p:nvSpPr>
          <p:cNvPr id="4" name="Text Placeholder 3">
            <a:extLst>
              <a:ext uri="{FF2B5EF4-FFF2-40B4-BE49-F238E27FC236}">
                <a16:creationId xmlns:a16="http://schemas.microsoft.com/office/drawing/2014/main" id="{3F84867A-DC53-442F-B3DD-3D8A8283CC1C}"/>
              </a:ext>
            </a:extLst>
          </p:cNvPr>
          <p:cNvSpPr>
            <a:spLocks noGrp="1"/>
          </p:cNvSpPr>
          <p:nvPr>
            <p:ph type="body" sz="quarter" idx="16"/>
          </p:nvPr>
        </p:nvSpPr>
        <p:spPr>
          <a:xfrm>
            <a:off x="588963" y="4338638"/>
            <a:ext cx="3290887" cy="553998"/>
          </a:xfrm>
        </p:spPr>
        <p:txBody>
          <a:bodyPr/>
          <a:lstStyle/>
          <a:p>
            <a:r>
              <a:rPr lang="en-US"/>
              <a:t>Limited tools and runtimes to build distributed applications</a:t>
            </a:r>
          </a:p>
        </p:txBody>
      </p:sp>
      <p:sp>
        <p:nvSpPr>
          <p:cNvPr id="6" name="Text Placeholder 5">
            <a:extLst>
              <a:ext uri="{FF2B5EF4-FFF2-40B4-BE49-F238E27FC236}">
                <a16:creationId xmlns:a16="http://schemas.microsoft.com/office/drawing/2014/main" id="{040F37A2-F5F9-4148-9619-A214261FC45B}"/>
              </a:ext>
            </a:extLst>
          </p:cNvPr>
          <p:cNvSpPr>
            <a:spLocks noGrp="1"/>
          </p:cNvSpPr>
          <p:nvPr>
            <p:ph type="body" sz="quarter" idx="17"/>
          </p:nvPr>
        </p:nvSpPr>
        <p:spPr>
          <a:xfrm>
            <a:off x="4449763" y="4338638"/>
            <a:ext cx="3292475" cy="830997"/>
          </a:xfrm>
        </p:spPr>
        <p:txBody>
          <a:bodyPr/>
          <a:lstStyle/>
          <a:p>
            <a:r>
              <a:rPr lang="en-US"/>
              <a:t>Runtimes have limited language support and tightly controlled feature sets</a:t>
            </a:r>
          </a:p>
        </p:txBody>
      </p:sp>
      <p:sp>
        <p:nvSpPr>
          <p:cNvPr id="8" name="Text Placeholder 7">
            <a:extLst>
              <a:ext uri="{FF2B5EF4-FFF2-40B4-BE49-F238E27FC236}">
                <a16:creationId xmlns:a16="http://schemas.microsoft.com/office/drawing/2014/main" id="{59447168-5715-442C-B238-5C38A5B0EBC3}"/>
              </a:ext>
            </a:extLst>
          </p:cNvPr>
          <p:cNvSpPr>
            <a:spLocks noGrp="1"/>
          </p:cNvSpPr>
          <p:nvPr>
            <p:ph type="body" sz="quarter" idx="18"/>
          </p:nvPr>
        </p:nvSpPr>
        <p:spPr>
          <a:xfrm>
            <a:off x="8312150" y="4338638"/>
            <a:ext cx="3290888" cy="830997"/>
          </a:xfrm>
        </p:spPr>
        <p:txBody>
          <a:bodyPr/>
          <a:lstStyle/>
          <a:p>
            <a:r>
              <a:rPr lang="en-US"/>
              <a:t>Runtimes only target specific infrastructure platforms with limited portability </a:t>
            </a:r>
          </a:p>
        </p:txBody>
      </p:sp>
      <p:grpSp>
        <p:nvGrpSpPr>
          <p:cNvPr id="18" name="Group 17" descr="Dynamics 365 Guides, HoloLens Guides &#10;">
            <a:extLst>
              <a:ext uri="{FF2B5EF4-FFF2-40B4-BE49-F238E27FC236}">
                <a16:creationId xmlns:a16="http://schemas.microsoft.com/office/drawing/2014/main" id="{7B81BFB0-78AF-4A52-A90D-B2C37643C4EC}"/>
              </a:ext>
            </a:extLst>
          </p:cNvPr>
          <p:cNvGrpSpPr>
            <a:grpSpLocks noChangeAspect="1"/>
          </p:cNvGrpSpPr>
          <p:nvPr/>
        </p:nvGrpSpPr>
        <p:grpSpPr>
          <a:xfrm>
            <a:off x="1662553" y="2435680"/>
            <a:ext cx="1143705" cy="1282553"/>
            <a:chOff x="1474677" y="2437"/>
            <a:chExt cx="1319815" cy="1480047"/>
          </a:xfrm>
        </p:grpSpPr>
        <p:sp>
          <p:nvSpPr>
            <p:cNvPr id="19" name="Freeform: Shape 18">
              <a:extLst>
                <a:ext uri="{FF2B5EF4-FFF2-40B4-BE49-F238E27FC236}">
                  <a16:creationId xmlns:a16="http://schemas.microsoft.com/office/drawing/2014/main" id="{90528EE0-E8D9-4480-BFE2-2F602667AEE6}"/>
                </a:ext>
                <a:ext uri="{C183D7F6-B498-43B3-948B-1728B52AA6E4}">
                  <adec:decorative xmlns:adec="http://schemas.microsoft.com/office/drawing/2017/decorative" val="1"/>
                </a:ext>
              </a:extLst>
            </p:cNvPr>
            <p:cNvSpPr/>
            <p:nvPr/>
          </p:nvSpPr>
          <p:spPr bwMode="auto">
            <a:xfrm rot="4500000">
              <a:off x="1450736" y="647868"/>
              <a:ext cx="237576" cy="189693"/>
            </a:xfrm>
            <a:custGeom>
              <a:avLst/>
              <a:gdLst>
                <a:gd name="connsiteX0" fmla="*/ 0 w 237576"/>
                <a:gd name="connsiteY0" fmla="*/ 104803 h 189693"/>
                <a:gd name="connsiteX1" fmla="*/ 181524 w 237576"/>
                <a:gd name="connsiteY1" fmla="*/ 0 h 189693"/>
                <a:gd name="connsiteX2" fmla="*/ 209243 w 237576"/>
                <a:gd name="connsiteY2" fmla="*/ 10505 h 189693"/>
                <a:gd name="connsiteX3" fmla="*/ 237576 w 237576"/>
                <a:gd name="connsiteY3" fmla="*/ 15116 h 189693"/>
                <a:gd name="connsiteX4" fmla="*/ 237576 w 237576"/>
                <a:gd name="connsiteY4" fmla="*/ 189693 h 189693"/>
                <a:gd name="connsiteX5" fmla="*/ 164420 w 237576"/>
                <a:gd name="connsiteY5" fmla="*/ 177787 h 189693"/>
                <a:gd name="connsiteX6" fmla="*/ 42365 w 237576"/>
                <a:gd name="connsiteY6" fmla="*/ 131529 h 189693"/>
                <a:gd name="connsiteX7" fmla="*/ 0 w 237576"/>
                <a:gd name="connsiteY7" fmla="*/ 104803 h 189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7576" h="189693">
                  <a:moveTo>
                    <a:pt x="0" y="104803"/>
                  </a:moveTo>
                  <a:lnTo>
                    <a:pt x="181524" y="0"/>
                  </a:lnTo>
                  <a:lnTo>
                    <a:pt x="209243" y="10505"/>
                  </a:lnTo>
                  <a:lnTo>
                    <a:pt x="237576" y="15116"/>
                  </a:lnTo>
                  <a:lnTo>
                    <a:pt x="237576" y="189693"/>
                  </a:lnTo>
                  <a:lnTo>
                    <a:pt x="164420" y="177787"/>
                  </a:lnTo>
                  <a:cubicBezTo>
                    <a:pt x="121450" y="166273"/>
                    <a:pt x="80663" y="150677"/>
                    <a:pt x="42365" y="131529"/>
                  </a:cubicBezTo>
                  <a:lnTo>
                    <a:pt x="0" y="104803"/>
                  </a:lnTo>
                  <a:close/>
                </a:path>
              </a:pathLst>
            </a:custGeom>
            <a:solidFill>
              <a:srgbClr val="74CD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err="1">
                <a:gradFill>
                  <a:gsLst>
                    <a:gs pos="0">
                      <a:srgbClr val="FFFFFF"/>
                    </a:gs>
                    <a:gs pos="100000">
                      <a:srgbClr val="FFFFFF"/>
                    </a:gs>
                  </a:gsLst>
                  <a:lin ang="5400000" scaled="0"/>
                </a:gradFill>
                <a:cs typeface="Segoe UI" pitchFamily="34" charset="0"/>
              </a:endParaRPr>
            </a:p>
          </p:txBody>
        </p:sp>
        <p:sp>
          <p:nvSpPr>
            <p:cNvPr id="20" name="Freeform: Shape 19">
              <a:extLst>
                <a:ext uri="{FF2B5EF4-FFF2-40B4-BE49-F238E27FC236}">
                  <a16:creationId xmlns:a16="http://schemas.microsoft.com/office/drawing/2014/main" id="{D1CE6247-7C9F-407C-8C6F-884191EC7AEB}"/>
                </a:ext>
                <a:ext uri="{C183D7F6-B498-43B3-948B-1728B52AA6E4}">
                  <adec:decorative xmlns:adec="http://schemas.microsoft.com/office/drawing/2017/decorative" val="1"/>
                </a:ext>
              </a:extLst>
            </p:cNvPr>
            <p:cNvSpPr/>
            <p:nvPr/>
          </p:nvSpPr>
          <p:spPr bwMode="auto">
            <a:xfrm rot="4500000">
              <a:off x="1583012" y="1005523"/>
              <a:ext cx="159476" cy="192807"/>
            </a:xfrm>
            <a:custGeom>
              <a:avLst/>
              <a:gdLst>
                <a:gd name="connsiteX0" fmla="*/ 0 w 159476"/>
                <a:gd name="connsiteY0" fmla="*/ 17448 h 192807"/>
                <a:gd name="connsiteX1" fmla="*/ 72718 w 159476"/>
                <a:gd name="connsiteY1" fmla="*/ 0 h 192807"/>
                <a:gd name="connsiteX2" fmla="*/ 159476 w 159476"/>
                <a:gd name="connsiteY2" fmla="*/ 150271 h 192807"/>
                <a:gd name="connsiteX3" fmla="*/ 130766 w 159476"/>
                <a:gd name="connsiteY3" fmla="*/ 163370 h 192807"/>
                <a:gd name="connsiteX4" fmla="*/ 9657 w 159476"/>
                <a:gd name="connsiteY4" fmla="*/ 192428 h 192807"/>
                <a:gd name="connsiteX5" fmla="*/ 0 w 159476"/>
                <a:gd name="connsiteY5" fmla="*/ 192807 h 192807"/>
                <a:gd name="connsiteX6" fmla="*/ 0 w 159476"/>
                <a:gd name="connsiteY6" fmla="*/ 17448 h 192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476" h="192807">
                  <a:moveTo>
                    <a:pt x="0" y="17448"/>
                  </a:moveTo>
                  <a:lnTo>
                    <a:pt x="72718" y="0"/>
                  </a:lnTo>
                  <a:lnTo>
                    <a:pt x="159476" y="150271"/>
                  </a:lnTo>
                  <a:lnTo>
                    <a:pt x="130766" y="163370"/>
                  </a:lnTo>
                  <a:cubicBezTo>
                    <a:pt x="91657" y="176868"/>
                    <a:pt x="51111" y="186656"/>
                    <a:pt x="9657" y="192428"/>
                  </a:cubicBezTo>
                  <a:lnTo>
                    <a:pt x="0" y="192807"/>
                  </a:lnTo>
                  <a:lnTo>
                    <a:pt x="0" y="17448"/>
                  </a:lnTo>
                  <a:close/>
                </a:path>
              </a:pathLst>
            </a:custGeom>
            <a:solidFill>
              <a:srgbClr val="74CD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err="1">
                <a:gradFill>
                  <a:gsLst>
                    <a:gs pos="0">
                      <a:srgbClr val="FFFFFF"/>
                    </a:gs>
                    <a:gs pos="100000">
                      <a:srgbClr val="FFFFFF"/>
                    </a:gs>
                  </a:gsLst>
                  <a:lin ang="5400000" scaled="0"/>
                </a:gradFill>
                <a:cs typeface="Segoe UI" pitchFamily="34" charset="0"/>
              </a:endParaRPr>
            </a:p>
          </p:txBody>
        </p:sp>
        <p:sp>
          <p:nvSpPr>
            <p:cNvPr id="21" name="Freeform: Shape 20">
              <a:extLst>
                <a:ext uri="{FF2B5EF4-FFF2-40B4-BE49-F238E27FC236}">
                  <a16:creationId xmlns:a16="http://schemas.microsoft.com/office/drawing/2014/main" id="{6EBBE4BC-7760-40F5-B494-7F6062362FB5}"/>
                </a:ext>
                <a:ext uri="{C183D7F6-B498-43B3-948B-1728B52AA6E4}">
                  <adec:decorative xmlns:adec="http://schemas.microsoft.com/office/drawing/2017/decorative" val="1"/>
                </a:ext>
              </a:extLst>
            </p:cNvPr>
            <p:cNvSpPr/>
            <p:nvPr/>
          </p:nvSpPr>
          <p:spPr bwMode="auto">
            <a:xfrm rot="4500000">
              <a:off x="1751987" y="1203673"/>
              <a:ext cx="206992" cy="203845"/>
            </a:xfrm>
            <a:custGeom>
              <a:avLst/>
              <a:gdLst>
                <a:gd name="connsiteX0" fmla="*/ 0 w 206992"/>
                <a:gd name="connsiteY0" fmla="*/ 53863 h 203845"/>
                <a:gd name="connsiteX1" fmla="*/ 7431 w 206992"/>
                <a:gd name="connsiteY1" fmla="*/ 48567 h 203845"/>
                <a:gd name="connsiteX2" fmla="*/ 53507 w 206992"/>
                <a:gd name="connsiteY2" fmla="*/ 0 h 203845"/>
                <a:gd name="connsiteX3" fmla="*/ 206992 w 206992"/>
                <a:gd name="connsiteY3" fmla="*/ 88615 h 203845"/>
                <a:gd name="connsiteX4" fmla="*/ 206805 w 206992"/>
                <a:gd name="connsiteY4" fmla="*/ 88912 h 203845"/>
                <a:gd name="connsiteX5" fmla="*/ 121086 w 206992"/>
                <a:gd name="connsiteY5" fmla="*/ 179265 h 203845"/>
                <a:gd name="connsiteX6" fmla="*/ 86593 w 206992"/>
                <a:gd name="connsiteY6" fmla="*/ 203845 h 203845"/>
                <a:gd name="connsiteX7" fmla="*/ 0 w 206992"/>
                <a:gd name="connsiteY7" fmla="*/ 53863 h 203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992" h="203845">
                  <a:moveTo>
                    <a:pt x="0" y="53863"/>
                  </a:moveTo>
                  <a:lnTo>
                    <a:pt x="7431" y="48567"/>
                  </a:lnTo>
                  <a:lnTo>
                    <a:pt x="53507" y="0"/>
                  </a:lnTo>
                  <a:lnTo>
                    <a:pt x="206992" y="88615"/>
                  </a:lnTo>
                  <a:lnTo>
                    <a:pt x="206805" y="88912"/>
                  </a:lnTo>
                  <a:cubicBezTo>
                    <a:pt x="181079" y="121925"/>
                    <a:pt x="152330" y="152145"/>
                    <a:pt x="121086" y="179265"/>
                  </a:cubicBezTo>
                  <a:lnTo>
                    <a:pt x="86593" y="203845"/>
                  </a:lnTo>
                  <a:lnTo>
                    <a:pt x="0" y="53863"/>
                  </a:lnTo>
                  <a:close/>
                </a:path>
              </a:pathLst>
            </a:custGeom>
            <a:solidFill>
              <a:srgbClr val="74CD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err="1">
                <a:gradFill>
                  <a:gsLst>
                    <a:gs pos="0">
                      <a:srgbClr val="FFFFFF"/>
                    </a:gs>
                    <a:gs pos="100000">
                      <a:srgbClr val="FFFFFF"/>
                    </a:gs>
                  </a:gsLst>
                  <a:lin ang="5400000" scaled="0"/>
                </a:gradFill>
                <a:cs typeface="Segoe UI" pitchFamily="34" charset="0"/>
              </a:endParaRPr>
            </a:p>
          </p:txBody>
        </p:sp>
        <p:sp>
          <p:nvSpPr>
            <p:cNvPr id="22" name="wrench">
              <a:extLst>
                <a:ext uri="{FF2B5EF4-FFF2-40B4-BE49-F238E27FC236}">
                  <a16:creationId xmlns:a16="http://schemas.microsoft.com/office/drawing/2014/main" id="{14AA7792-650D-4969-B144-DB8DF1239DD3}"/>
                </a:ext>
                <a:ext uri="{C183D7F6-B498-43B3-948B-1728B52AA6E4}">
                  <adec:decorative xmlns:adec="http://schemas.microsoft.com/office/drawing/2017/decorative" val="1"/>
                </a:ext>
              </a:extLst>
            </p:cNvPr>
            <p:cNvSpPr>
              <a:spLocks/>
            </p:cNvSpPr>
            <p:nvPr/>
          </p:nvSpPr>
          <p:spPr bwMode="auto">
            <a:xfrm rot="2700000">
              <a:off x="1339110" y="332421"/>
              <a:ext cx="1124386" cy="464418"/>
            </a:xfrm>
            <a:custGeom>
              <a:avLst/>
              <a:gdLst>
                <a:gd name="T0" fmla="*/ 168 w 217"/>
                <a:gd name="T1" fmla="*/ 62 h 90"/>
                <a:gd name="T2" fmla="*/ 156 w 217"/>
                <a:gd name="T3" fmla="*/ 45 h 90"/>
                <a:gd name="T4" fmla="*/ 168 w 217"/>
                <a:gd name="T5" fmla="*/ 28 h 90"/>
                <a:gd name="T6" fmla="*/ 217 w 217"/>
                <a:gd name="T7" fmla="*/ 28 h 90"/>
                <a:gd name="T8" fmla="*/ 175 w 217"/>
                <a:gd name="T9" fmla="*/ 0 h 90"/>
                <a:gd name="T10" fmla="*/ 135 w 217"/>
                <a:gd name="T11" fmla="*/ 25 h 90"/>
                <a:gd name="T12" fmla="*/ 20 w 217"/>
                <a:gd name="T13" fmla="*/ 25 h 90"/>
                <a:gd name="T14" fmla="*/ 0 w 217"/>
                <a:gd name="T15" fmla="*/ 45 h 90"/>
                <a:gd name="T16" fmla="*/ 20 w 217"/>
                <a:gd name="T17" fmla="*/ 65 h 90"/>
                <a:gd name="T18" fmla="*/ 135 w 217"/>
                <a:gd name="T19" fmla="*/ 65 h 90"/>
                <a:gd name="T20" fmla="*/ 175 w 217"/>
                <a:gd name="T21" fmla="*/ 90 h 90"/>
                <a:gd name="T22" fmla="*/ 217 w 217"/>
                <a:gd name="T23" fmla="*/ 62 h 90"/>
                <a:gd name="T24" fmla="*/ 168 w 217"/>
                <a:gd name="T25" fmla="*/ 6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7" h="90">
                  <a:moveTo>
                    <a:pt x="168" y="62"/>
                  </a:moveTo>
                  <a:cubicBezTo>
                    <a:pt x="156" y="45"/>
                    <a:pt x="156" y="45"/>
                    <a:pt x="156" y="45"/>
                  </a:cubicBezTo>
                  <a:cubicBezTo>
                    <a:pt x="168" y="28"/>
                    <a:pt x="168" y="28"/>
                    <a:pt x="168" y="28"/>
                  </a:cubicBezTo>
                  <a:cubicBezTo>
                    <a:pt x="217" y="28"/>
                    <a:pt x="217" y="28"/>
                    <a:pt x="217" y="28"/>
                  </a:cubicBezTo>
                  <a:cubicBezTo>
                    <a:pt x="210" y="12"/>
                    <a:pt x="194" y="0"/>
                    <a:pt x="175" y="0"/>
                  </a:cubicBezTo>
                  <a:cubicBezTo>
                    <a:pt x="158" y="0"/>
                    <a:pt x="142" y="10"/>
                    <a:pt x="135" y="25"/>
                  </a:cubicBezTo>
                  <a:cubicBezTo>
                    <a:pt x="20" y="25"/>
                    <a:pt x="20" y="25"/>
                    <a:pt x="20" y="25"/>
                  </a:cubicBezTo>
                  <a:cubicBezTo>
                    <a:pt x="9" y="25"/>
                    <a:pt x="0" y="34"/>
                    <a:pt x="0" y="45"/>
                  </a:cubicBezTo>
                  <a:cubicBezTo>
                    <a:pt x="0" y="56"/>
                    <a:pt x="9" y="65"/>
                    <a:pt x="20" y="65"/>
                  </a:cubicBezTo>
                  <a:cubicBezTo>
                    <a:pt x="135" y="65"/>
                    <a:pt x="135" y="65"/>
                    <a:pt x="135" y="65"/>
                  </a:cubicBezTo>
                  <a:cubicBezTo>
                    <a:pt x="142" y="80"/>
                    <a:pt x="158" y="90"/>
                    <a:pt x="175" y="90"/>
                  </a:cubicBezTo>
                  <a:cubicBezTo>
                    <a:pt x="194" y="90"/>
                    <a:pt x="210" y="78"/>
                    <a:pt x="217" y="62"/>
                  </a:cubicBezTo>
                  <a:lnTo>
                    <a:pt x="168" y="62"/>
                  </a:lnTo>
                  <a:close/>
                </a:path>
              </a:pathLst>
            </a:custGeom>
            <a:solidFill>
              <a:srgbClr val="2021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algn="ctr" defTabSz="896386" fontAlgn="base"/>
              <a:endParaRPr lang="en-US" sz="1667">
                <a:solidFill>
                  <a:srgbClr val="505050"/>
                </a:solidFill>
                <a:latin typeface="Segoe UI"/>
              </a:endParaRPr>
            </a:p>
          </p:txBody>
        </p:sp>
        <p:sp>
          <p:nvSpPr>
            <p:cNvPr id="23" name="Freeform: Shape 22">
              <a:extLst>
                <a:ext uri="{FF2B5EF4-FFF2-40B4-BE49-F238E27FC236}">
                  <a16:creationId xmlns:a16="http://schemas.microsoft.com/office/drawing/2014/main" id="{D773BFB5-0941-4508-AD83-4916CB3C5336}"/>
                </a:ext>
                <a:ext uri="{C183D7F6-B498-43B3-948B-1728B52AA6E4}">
                  <adec:decorative xmlns:adec="http://schemas.microsoft.com/office/drawing/2017/decorative" val="1"/>
                </a:ext>
              </a:extLst>
            </p:cNvPr>
            <p:cNvSpPr/>
            <p:nvPr/>
          </p:nvSpPr>
          <p:spPr bwMode="auto">
            <a:xfrm rot="17100000">
              <a:off x="1622041" y="310034"/>
              <a:ext cx="1342883" cy="1002018"/>
            </a:xfrm>
            <a:custGeom>
              <a:avLst/>
              <a:gdLst>
                <a:gd name="connsiteX0" fmla="*/ 1342883 w 1342883"/>
                <a:gd name="connsiteY0" fmla="*/ 278200 h 1002018"/>
                <a:gd name="connsiteX1" fmla="*/ 1272548 w 1342883"/>
                <a:gd name="connsiteY1" fmla="*/ 278200 h 1002018"/>
                <a:gd name="connsiteX2" fmla="*/ 1279270 w 1342883"/>
                <a:gd name="connsiteY2" fmla="*/ 319510 h 1002018"/>
                <a:gd name="connsiteX3" fmla="*/ 802645 w 1342883"/>
                <a:gd name="connsiteY3" fmla="*/ 979901 h 1002018"/>
                <a:gd name="connsiteX4" fmla="*/ 13421 w 1342883"/>
                <a:gd name="connsiteY4" fmla="*/ 524244 h 1002018"/>
                <a:gd name="connsiteX5" fmla="*/ 0 w 1342883"/>
                <a:gd name="connsiteY5" fmla="*/ 441782 h 1002018"/>
                <a:gd name="connsiteX6" fmla="*/ 174581 w 1342883"/>
                <a:gd name="connsiteY6" fmla="*/ 441782 h 1002018"/>
                <a:gd name="connsiteX7" fmla="*/ 180706 w 1342883"/>
                <a:gd name="connsiteY7" fmla="*/ 479420 h 1002018"/>
                <a:gd name="connsiteX8" fmla="*/ 757822 w 1342883"/>
                <a:gd name="connsiteY8" fmla="*/ 812619 h 1002018"/>
                <a:gd name="connsiteX9" fmla="*/ 1106351 w 1342883"/>
                <a:gd name="connsiteY9" fmla="*/ 329710 h 1002018"/>
                <a:gd name="connsiteX10" fmla="*/ 1097968 w 1342883"/>
                <a:gd name="connsiteY10" fmla="*/ 278200 h 1002018"/>
                <a:gd name="connsiteX11" fmla="*/ 1028162 w 1342883"/>
                <a:gd name="connsiteY11" fmla="*/ 278200 h 1002018"/>
                <a:gd name="connsiteX12" fmla="*/ 1185523 w 1342883"/>
                <a:gd name="connsiteY12" fmla="*/ 0 h 1002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42883" h="1002018">
                  <a:moveTo>
                    <a:pt x="1342883" y="278200"/>
                  </a:moveTo>
                  <a:lnTo>
                    <a:pt x="1272548" y="278200"/>
                  </a:lnTo>
                  <a:lnTo>
                    <a:pt x="1279270" y="319510"/>
                  </a:lnTo>
                  <a:cubicBezTo>
                    <a:pt x="1297230" y="618698"/>
                    <a:pt x="1103439" y="899304"/>
                    <a:pt x="802645" y="979901"/>
                  </a:cubicBezTo>
                  <a:cubicBezTo>
                    <a:pt x="458879" y="1072014"/>
                    <a:pt x="105532" y="868008"/>
                    <a:pt x="13421" y="524244"/>
                  </a:cubicBezTo>
                  <a:lnTo>
                    <a:pt x="0" y="441782"/>
                  </a:lnTo>
                  <a:lnTo>
                    <a:pt x="174581" y="441782"/>
                  </a:lnTo>
                  <a:lnTo>
                    <a:pt x="180706" y="479420"/>
                  </a:lnTo>
                  <a:cubicBezTo>
                    <a:pt x="248062" y="730797"/>
                    <a:pt x="506446" y="879976"/>
                    <a:pt x="757822" y="812619"/>
                  </a:cubicBezTo>
                  <a:cubicBezTo>
                    <a:pt x="977776" y="753683"/>
                    <a:pt x="1119485" y="548490"/>
                    <a:pt x="1106351" y="329710"/>
                  </a:cubicBezTo>
                  <a:lnTo>
                    <a:pt x="1097968" y="278200"/>
                  </a:lnTo>
                  <a:lnTo>
                    <a:pt x="1028162" y="278200"/>
                  </a:lnTo>
                  <a:lnTo>
                    <a:pt x="1185523" y="0"/>
                  </a:lnTo>
                  <a:close/>
                </a:path>
              </a:pathLst>
            </a:custGeom>
            <a:solidFill>
              <a:srgbClr val="74CDF3"/>
            </a:solidFill>
            <a:ln>
              <a:noFill/>
            </a:ln>
          </p:spPr>
          <p:txBody>
            <a:bodyPr vert="horz" wrap="square" lIns="91440" tIns="45720" rIns="91440" bIns="45720" numCol="1" anchor="t" anchorCtr="0" compatLnSpc="1">
              <a:prstTxWarp prst="textNoShape">
                <a:avLst/>
              </a:prstTxWarp>
            </a:bodyPr>
            <a:lstStyle/>
            <a:p>
              <a:endParaRPr lang="en-US" err="1">
                <a:solidFill>
                  <a:schemeClr val="tx1"/>
                </a:solidFill>
              </a:endParaRPr>
            </a:p>
          </p:txBody>
        </p:sp>
      </p:grpSp>
      <p:grpSp>
        <p:nvGrpSpPr>
          <p:cNvPr id="3" name="Group 2">
            <a:extLst>
              <a:ext uri="{FF2B5EF4-FFF2-40B4-BE49-F238E27FC236}">
                <a16:creationId xmlns:a16="http://schemas.microsoft.com/office/drawing/2014/main" id="{EB410DA8-9FB8-4FC8-B58E-66D8DF0C22DE}"/>
              </a:ext>
            </a:extLst>
          </p:cNvPr>
          <p:cNvGrpSpPr/>
          <p:nvPr/>
        </p:nvGrpSpPr>
        <p:grpSpPr>
          <a:xfrm>
            <a:off x="5537059" y="2577446"/>
            <a:ext cx="1117881" cy="1117881"/>
            <a:chOff x="1079771" y="5396686"/>
            <a:chExt cx="1117881" cy="1117881"/>
          </a:xfrm>
        </p:grpSpPr>
        <p:grpSp>
          <p:nvGrpSpPr>
            <p:cNvPr id="24" name="maintain vital equipment" descr="maintain vital equipment">
              <a:extLst>
                <a:ext uri="{FF2B5EF4-FFF2-40B4-BE49-F238E27FC236}">
                  <a16:creationId xmlns:a16="http://schemas.microsoft.com/office/drawing/2014/main" id="{9209154C-CD65-4D26-B2C5-BFE1651DD586}"/>
                </a:ext>
              </a:extLst>
            </p:cNvPr>
            <p:cNvGrpSpPr/>
            <p:nvPr/>
          </p:nvGrpSpPr>
          <p:grpSpPr>
            <a:xfrm>
              <a:off x="1079771" y="5396686"/>
              <a:ext cx="1117881" cy="1117881"/>
              <a:chOff x="5356687" y="5717762"/>
              <a:chExt cx="430590" cy="430590"/>
            </a:xfrm>
          </p:grpSpPr>
          <p:sp>
            <p:nvSpPr>
              <p:cNvPr id="25" name="Freeform 138">
                <a:extLst>
                  <a:ext uri="{FF2B5EF4-FFF2-40B4-BE49-F238E27FC236}">
                    <a16:creationId xmlns:a16="http://schemas.microsoft.com/office/drawing/2014/main" id="{28C76F34-507A-46C6-90E0-DCD44F3F8C74}"/>
                  </a:ext>
                </a:extLst>
              </p:cNvPr>
              <p:cNvSpPr>
                <a:spLocks noEditPoints="1"/>
              </p:cNvSpPr>
              <p:nvPr/>
            </p:nvSpPr>
            <p:spPr bwMode="auto">
              <a:xfrm>
                <a:off x="5356687" y="5853678"/>
                <a:ext cx="90230" cy="135916"/>
              </a:xfrm>
              <a:custGeom>
                <a:avLst/>
                <a:gdLst>
                  <a:gd name="T0" fmla="*/ 59 w 119"/>
                  <a:gd name="T1" fmla="*/ 0 h 178"/>
                  <a:gd name="T2" fmla="*/ 17 w 119"/>
                  <a:gd name="T3" fmla="*/ 18 h 178"/>
                  <a:gd name="T4" fmla="*/ 0 w 119"/>
                  <a:gd name="T5" fmla="*/ 59 h 178"/>
                  <a:gd name="T6" fmla="*/ 0 w 119"/>
                  <a:gd name="T7" fmla="*/ 178 h 178"/>
                  <a:gd name="T8" fmla="*/ 119 w 119"/>
                  <a:gd name="T9" fmla="*/ 178 h 178"/>
                  <a:gd name="T10" fmla="*/ 119 w 119"/>
                  <a:gd name="T11" fmla="*/ 59 h 178"/>
                  <a:gd name="T12" fmla="*/ 101 w 119"/>
                  <a:gd name="T13" fmla="*/ 18 h 178"/>
                  <a:gd name="T14" fmla="*/ 59 w 119"/>
                  <a:gd name="T15" fmla="*/ 0 h 178"/>
                  <a:gd name="T16" fmla="*/ 59 w 119"/>
                  <a:gd name="T17" fmla="*/ 134 h 178"/>
                  <a:gd name="T18" fmla="*/ 51 w 119"/>
                  <a:gd name="T19" fmla="*/ 131 h 178"/>
                  <a:gd name="T20" fmla="*/ 46 w 119"/>
                  <a:gd name="T21" fmla="*/ 125 h 178"/>
                  <a:gd name="T22" fmla="*/ 45 w 119"/>
                  <a:gd name="T23" fmla="*/ 116 h 178"/>
                  <a:gd name="T24" fmla="*/ 49 w 119"/>
                  <a:gd name="T25" fmla="*/ 108 h 178"/>
                  <a:gd name="T26" fmla="*/ 56 w 119"/>
                  <a:gd name="T27" fmla="*/ 104 h 178"/>
                  <a:gd name="T28" fmla="*/ 65 w 119"/>
                  <a:gd name="T29" fmla="*/ 105 h 178"/>
                  <a:gd name="T30" fmla="*/ 72 w 119"/>
                  <a:gd name="T31" fmla="*/ 111 h 178"/>
                  <a:gd name="T32" fmla="*/ 74 w 119"/>
                  <a:gd name="T33" fmla="*/ 119 h 178"/>
                  <a:gd name="T34" fmla="*/ 70 w 119"/>
                  <a:gd name="T35" fmla="*/ 129 h 178"/>
                  <a:gd name="T36" fmla="*/ 59 w 119"/>
                  <a:gd name="T37" fmla="*/ 134 h 178"/>
                  <a:gd name="T38" fmla="*/ 30 w 119"/>
                  <a:gd name="T39" fmla="*/ 59 h 178"/>
                  <a:gd name="T40" fmla="*/ 38 w 119"/>
                  <a:gd name="T41" fmla="*/ 38 h 178"/>
                  <a:gd name="T42" fmla="*/ 59 w 119"/>
                  <a:gd name="T43" fmla="*/ 30 h 178"/>
                  <a:gd name="T44" fmla="*/ 80 w 119"/>
                  <a:gd name="T45" fmla="*/ 38 h 178"/>
                  <a:gd name="T46" fmla="*/ 89 w 119"/>
                  <a:gd name="T47" fmla="*/ 59 h 178"/>
                  <a:gd name="T48" fmla="*/ 30 w 119"/>
                  <a:gd name="T49" fmla="*/ 5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9" h="178">
                    <a:moveTo>
                      <a:pt x="59" y="0"/>
                    </a:moveTo>
                    <a:cubicBezTo>
                      <a:pt x="44" y="0"/>
                      <a:pt x="28" y="6"/>
                      <a:pt x="17" y="18"/>
                    </a:cubicBezTo>
                    <a:cubicBezTo>
                      <a:pt x="6" y="29"/>
                      <a:pt x="0" y="44"/>
                      <a:pt x="0" y="59"/>
                    </a:cubicBezTo>
                    <a:cubicBezTo>
                      <a:pt x="0" y="178"/>
                      <a:pt x="0" y="178"/>
                      <a:pt x="0" y="178"/>
                    </a:cubicBezTo>
                    <a:cubicBezTo>
                      <a:pt x="119" y="178"/>
                      <a:pt x="119" y="178"/>
                      <a:pt x="119" y="178"/>
                    </a:cubicBezTo>
                    <a:cubicBezTo>
                      <a:pt x="119" y="59"/>
                      <a:pt x="119" y="59"/>
                      <a:pt x="119" y="59"/>
                    </a:cubicBezTo>
                    <a:cubicBezTo>
                      <a:pt x="119" y="44"/>
                      <a:pt x="112" y="29"/>
                      <a:pt x="101" y="18"/>
                    </a:cubicBezTo>
                    <a:cubicBezTo>
                      <a:pt x="90" y="6"/>
                      <a:pt x="75" y="0"/>
                      <a:pt x="59" y="0"/>
                    </a:cubicBezTo>
                    <a:close/>
                    <a:moveTo>
                      <a:pt x="59" y="134"/>
                    </a:moveTo>
                    <a:cubicBezTo>
                      <a:pt x="56" y="134"/>
                      <a:pt x="54" y="133"/>
                      <a:pt x="51" y="131"/>
                    </a:cubicBezTo>
                    <a:cubicBezTo>
                      <a:pt x="49" y="130"/>
                      <a:pt x="47" y="127"/>
                      <a:pt x="46" y="125"/>
                    </a:cubicBezTo>
                    <a:cubicBezTo>
                      <a:pt x="44" y="122"/>
                      <a:pt x="44" y="119"/>
                      <a:pt x="45" y="116"/>
                    </a:cubicBezTo>
                    <a:cubicBezTo>
                      <a:pt x="45" y="113"/>
                      <a:pt x="47" y="110"/>
                      <a:pt x="49" y="108"/>
                    </a:cubicBezTo>
                    <a:cubicBezTo>
                      <a:pt x="51" y="106"/>
                      <a:pt x="54" y="105"/>
                      <a:pt x="56" y="104"/>
                    </a:cubicBezTo>
                    <a:cubicBezTo>
                      <a:pt x="59" y="104"/>
                      <a:pt x="62" y="104"/>
                      <a:pt x="65" y="105"/>
                    </a:cubicBezTo>
                    <a:cubicBezTo>
                      <a:pt x="68" y="106"/>
                      <a:pt x="70" y="108"/>
                      <a:pt x="72" y="111"/>
                    </a:cubicBezTo>
                    <a:cubicBezTo>
                      <a:pt x="73" y="113"/>
                      <a:pt x="74" y="116"/>
                      <a:pt x="74" y="119"/>
                    </a:cubicBezTo>
                    <a:cubicBezTo>
                      <a:pt x="74" y="123"/>
                      <a:pt x="73" y="127"/>
                      <a:pt x="70" y="129"/>
                    </a:cubicBezTo>
                    <a:cubicBezTo>
                      <a:pt x="67" y="132"/>
                      <a:pt x="63" y="134"/>
                      <a:pt x="59" y="134"/>
                    </a:cubicBezTo>
                    <a:close/>
                    <a:moveTo>
                      <a:pt x="30" y="59"/>
                    </a:moveTo>
                    <a:cubicBezTo>
                      <a:pt x="30" y="52"/>
                      <a:pt x="33" y="44"/>
                      <a:pt x="38" y="38"/>
                    </a:cubicBezTo>
                    <a:cubicBezTo>
                      <a:pt x="44" y="33"/>
                      <a:pt x="51" y="30"/>
                      <a:pt x="59" y="30"/>
                    </a:cubicBezTo>
                    <a:cubicBezTo>
                      <a:pt x="67" y="30"/>
                      <a:pt x="75" y="33"/>
                      <a:pt x="80" y="38"/>
                    </a:cubicBezTo>
                    <a:cubicBezTo>
                      <a:pt x="86" y="44"/>
                      <a:pt x="89" y="52"/>
                      <a:pt x="89" y="59"/>
                    </a:cubicBezTo>
                    <a:lnTo>
                      <a:pt x="30" y="59"/>
                    </a:lnTo>
                    <a:close/>
                  </a:path>
                </a:pathLst>
              </a:custGeom>
              <a:solidFill>
                <a:srgbClr val="74CD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algn="ctr" defTabSz="896386" fontAlgn="base"/>
                <a:endParaRPr lang="en-US" sz="1667">
                  <a:solidFill>
                    <a:srgbClr val="505050"/>
                  </a:solidFill>
                  <a:latin typeface="Segoe UI"/>
                </a:endParaRPr>
              </a:p>
            </p:txBody>
          </p:sp>
          <p:sp>
            <p:nvSpPr>
              <p:cNvPr id="30" name="Freeform 143">
                <a:extLst>
                  <a:ext uri="{FF2B5EF4-FFF2-40B4-BE49-F238E27FC236}">
                    <a16:creationId xmlns:a16="http://schemas.microsoft.com/office/drawing/2014/main" id="{A15DFEE3-C53D-493D-A274-D7B0397E9CEC}"/>
                  </a:ext>
                </a:extLst>
              </p:cNvPr>
              <p:cNvSpPr>
                <a:spLocks/>
              </p:cNvSpPr>
              <p:nvPr/>
            </p:nvSpPr>
            <p:spPr bwMode="auto">
              <a:xfrm>
                <a:off x="5401230" y="5717762"/>
                <a:ext cx="386047" cy="430590"/>
              </a:xfrm>
              <a:custGeom>
                <a:avLst/>
                <a:gdLst>
                  <a:gd name="T0" fmla="*/ 0 w 338"/>
                  <a:gd name="T1" fmla="*/ 0 h 377"/>
                  <a:gd name="T2" fmla="*/ 0 w 338"/>
                  <a:gd name="T3" fmla="*/ 99 h 377"/>
                  <a:gd name="T4" fmla="*/ 40 w 338"/>
                  <a:gd name="T5" fmla="*/ 99 h 377"/>
                  <a:gd name="T6" fmla="*/ 40 w 338"/>
                  <a:gd name="T7" fmla="*/ 39 h 377"/>
                  <a:gd name="T8" fmla="*/ 299 w 338"/>
                  <a:gd name="T9" fmla="*/ 39 h 377"/>
                  <a:gd name="T10" fmla="*/ 299 w 338"/>
                  <a:gd name="T11" fmla="*/ 337 h 377"/>
                  <a:gd name="T12" fmla="*/ 40 w 338"/>
                  <a:gd name="T13" fmla="*/ 337 h 377"/>
                  <a:gd name="T14" fmla="*/ 40 w 338"/>
                  <a:gd name="T15" fmla="*/ 258 h 377"/>
                  <a:gd name="T16" fmla="*/ 0 w 338"/>
                  <a:gd name="T17" fmla="*/ 258 h 377"/>
                  <a:gd name="T18" fmla="*/ 0 w 338"/>
                  <a:gd name="T19" fmla="*/ 377 h 377"/>
                  <a:gd name="T20" fmla="*/ 338 w 338"/>
                  <a:gd name="T21" fmla="*/ 377 h 377"/>
                  <a:gd name="T22" fmla="*/ 338 w 338"/>
                  <a:gd name="T23" fmla="*/ 0 h 377"/>
                  <a:gd name="T24" fmla="*/ 0 w 338"/>
                  <a:gd name="T25" fmla="*/ 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8" h="377">
                    <a:moveTo>
                      <a:pt x="0" y="0"/>
                    </a:moveTo>
                    <a:lnTo>
                      <a:pt x="0" y="99"/>
                    </a:lnTo>
                    <a:lnTo>
                      <a:pt x="40" y="99"/>
                    </a:lnTo>
                    <a:lnTo>
                      <a:pt x="40" y="39"/>
                    </a:lnTo>
                    <a:lnTo>
                      <a:pt x="299" y="39"/>
                    </a:lnTo>
                    <a:lnTo>
                      <a:pt x="299" y="337"/>
                    </a:lnTo>
                    <a:lnTo>
                      <a:pt x="40" y="337"/>
                    </a:lnTo>
                    <a:lnTo>
                      <a:pt x="40" y="258"/>
                    </a:lnTo>
                    <a:lnTo>
                      <a:pt x="0" y="258"/>
                    </a:lnTo>
                    <a:lnTo>
                      <a:pt x="0" y="377"/>
                    </a:lnTo>
                    <a:lnTo>
                      <a:pt x="338" y="377"/>
                    </a:lnTo>
                    <a:lnTo>
                      <a:pt x="338" y="0"/>
                    </a:lnTo>
                    <a:lnTo>
                      <a:pt x="0" y="0"/>
                    </a:lnTo>
                    <a:close/>
                  </a:path>
                </a:pathLst>
              </a:custGeom>
              <a:solidFill>
                <a:srgbClr val="B6C5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algn="ctr" defTabSz="896386" fontAlgn="base"/>
                <a:endParaRPr lang="en-US" sz="1667">
                  <a:solidFill>
                    <a:srgbClr val="505050"/>
                  </a:solidFill>
                  <a:latin typeface="Segoe UI"/>
                </a:endParaRPr>
              </a:p>
            </p:txBody>
          </p:sp>
        </p:grpSp>
        <p:grpSp>
          <p:nvGrpSpPr>
            <p:cNvPr id="31" name="working parts" descr="working parts">
              <a:extLst>
                <a:ext uri="{FF2B5EF4-FFF2-40B4-BE49-F238E27FC236}">
                  <a16:creationId xmlns:a16="http://schemas.microsoft.com/office/drawing/2014/main" id="{6FF62CFC-4F6E-4EEB-853B-964868AB851F}"/>
                </a:ext>
              </a:extLst>
            </p:cNvPr>
            <p:cNvGrpSpPr/>
            <p:nvPr/>
          </p:nvGrpSpPr>
          <p:grpSpPr>
            <a:xfrm>
              <a:off x="1387930" y="5645150"/>
              <a:ext cx="611398" cy="611398"/>
              <a:chOff x="1603479" y="5717998"/>
              <a:chExt cx="492116" cy="492116"/>
            </a:xfrm>
          </p:grpSpPr>
          <p:sp>
            <p:nvSpPr>
              <p:cNvPr id="32" name="Freeform: Shape 31">
                <a:extLst>
                  <a:ext uri="{FF2B5EF4-FFF2-40B4-BE49-F238E27FC236}">
                    <a16:creationId xmlns:a16="http://schemas.microsoft.com/office/drawing/2014/main" id="{81F52E65-A564-4356-8D6F-B781E78DF282}"/>
                  </a:ext>
                </a:extLst>
              </p:cNvPr>
              <p:cNvSpPr/>
              <p:nvPr/>
            </p:nvSpPr>
            <p:spPr>
              <a:xfrm>
                <a:off x="1602692" y="5871964"/>
                <a:ext cx="334842" cy="334842"/>
              </a:xfrm>
              <a:custGeom>
                <a:avLst/>
                <a:gdLst>
                  <a:gd name="connsiteX0" fmla="*/ 336522 w 334841"/>
                  <a:gd name="connsiteY0" fmla="*/ 186368 h 334841"/>
                  <a:gd name="connsiteX1" fmla="*/ 336522 w 334841"/>
                  <a:gd name="connsiteY1" fmla="*/ 151250 h 334841"/>
                  <a:gd name="connsiteX2" fmla="*/ 300122 w 334841"/>
                  <a:gd name="connsiteY2" fmla="*/ 151250 h 334841"/>
                  <a:gd name="connsiteX3" fmla="*/ 274232 w 334841"/>
                  <a:gd name="connsiteY3" fmla="*/ 88942 h 334841"/>
                  <a:gd name="connsiteX4" fmla="*/ 299951 w 334841"/>
                  <a:gd name="connsiteY4" fmla="*/ 63286 h 334841"/>
                  <a:gd name="connsiteX5" fmla="*/ 275086 w 334841"/>
                  <a:gd name="connsiteY5" fmla="*/ 38482 h 334841"/>
                  <a:gd name="connsiteX6" fmla="*/ 249367 w 334841"/>
                  <a:gd name="connsiteY6" fmla="*/ 64053 h 334841"/>
                  <a:gd name="connsiteX7" fmla="*/ 186906 w 334841"/>
                  <a:gd name="connsiteY7" fmla="*/ 38226 h 334841"/>
                  <a:gd name="connsiteX8" fmla="*/ 186906 w 334841"/>
                  <a:gd name="connsiteY8" fmla="*/ 2001 h 334841"/>
                  <a:gd name="connsiteX9" fmla="*/ 151702 w 334841"/>
                  <a:gd name="connsiteY9" fmla="*/ 2001 h 334841"/>
                  <a:gd name="connsiteX10" fmla="*/ 151702 w 334841"/>
                  <a:gd name="connsiteY10" fmla="*/ 38311 h 334841"/>
                  <a:gd name="connsiteX11" fmla="*/ 89241 w 334841"/>
                  <a:gd name="connsiteY11" fmla="*/ 64138 h 334841"/>
                  <a:gd name="connsiteX12" fmla="*/ 63522 w 334841"/>
                  <a:gd name="connsiteY12" fmla="*/ 38482 h 334841"/>
                  <a:gd name="connsiteX13" fmla="*/ 38657 w 334841"/>
                  <a:gd name="connsiteY13" fmla="*/ 63286 h 334841"/>
                  <a:gd name="connsiteX14" fmla="*/ 64291 w 334841"/>
                  <a:gd name="connsiteY14" fmla="*/ 88942 h 334841"/>
                  <a:gd name="connsiteX15" fmla="*/ 38401 w 334841"/>
                  <a:gd name="connsiteY15" fmla="*/ 151250 h 334841"/>
                  <a:gd name="connsiteX16" fmla="*/ 2001 w 334841"/>
                  <a:gd name="connsiteY16" fmla="*/ 151250 h 334841"/>
                  <a:gd name="connsiteX17" fmla="*/ 2001 w 334841"/>
                  <a:gd name="connsiteY17" fmla="*/ 186368 h 334841"/>
                  <a:gd name="connsiteX18" fmla="*/ 38401 w 334841"/>
                  <a:gd name="connsiteY18" fmla="*/ 186368 h 334841"/>
                  <a:gd name="connsiteX19" fmla="*/ 64291 w 334841"/>
                  <a:gd name="connsiteY19" fmla="*/ 248676 h 334841"/>
                  <a:gd name="connsiteX20" fmla="*/ 38572 w 334841"/>
                  <a:gd name="connsiteY20" fmla="*/ 274332 h 334841"/>
                  <a:gd name="connsiteX21" fmla="*/ 63436 w 334841"/>
                  <a:gd name="connsiteY21" fmla="*/ 299136 h 334841"/>
                  <a:gd name="connsiteX22" fmla="*/ 89156 w 334841"/>
                  <a:gd name="connsiteY22" fmla="*/ 273480 h 334841"/>
                  <a:gd name="connsiteX23" fmla="*/ 151617 w 334841"/>
                  <a:gd name="connsiteY23" fmla="*/ 299306 h 334841"/>
                  <a:gd name="connsiteX24" fmla="*/ 151617 w 334841"/>
                  <a:gd name="connsiteY24" fmla="*/ 335617 h 334841"/>
                  <a:gd name="connsiteX25" fmla="*/ 186820 w 334841"/>
                  <a:gd name="connsiteY25" fmla="*/ 335617 h 334841"/>
                  <a:gd name="connsiteX26" fmla="*/ 186820 w 334841"/>
                  <a:gd name="connsiteY26" fmla="*/ 299306 h 334841"/>
                  <a:gd name="connsiteX27" fmla="*/ 249281 w 334841"/>
                  <a:gd name="connsiteY27" fmla="*/ 273480 h 334841"/>
                  <a:gd name="connsiteX28" fmla="*/ 275001 w 334841"/>
                  <a:gd name="connsiteY28" fmla="*/ 299136 h 334841"/>
                  <a:gd name="connsiteX29" fmla="*/ 299865 w 334841"/>
                  <a:gd name="connsiteY29" fmla="*/ 274332 h 334841"/>
                  <a:gd name="connsiteX30" fmla="*/ 274147 w 334841"/>
                  <a:gd name="connsiteY30" fmla="*/ 248676 h 334841"/>
                  <a:gd name="connsiteX31" fmla="*/ 300036 w 334841"/>
                  <a:gd name="connsiteY31" fmla="*/ 186368 h 334841"/>
                  <a:gd name="connsiteX32" fmla="*/ 336522 w 334841"/>
                  <a:gd name="connsiteY32" fmla="*/ 186368 h 334841"/>
                  <a:gd name="connsiteX33" fmla="*/ 169219 w 334841"/>
                  <a:gd name="connsiteY33" fmla="*/ 249443 h 334841"/>
                  <a:gd name="connsiteX34" fmla="*/ 88472 w 334841"/>
                  <a:gd name="connsiteY34" fmla="*/ 168894 h 334841"/>
                  <a:gd name="connsiteX35" fmla="*/ 169219 w 334841"/>
                  <a:gd name="connsiteY35" fmla="*/ 88345 h 334841"/>
                  <a:gd name="connsiteX36" fmla="*/ 249965 w 334841"/>
                  <a:gd name="connsiteY36" fmla="*/ 168894 h 334841"/>
                  <a:gd name="connsiteX37" fmla="*/ 169219 w 334841"/>
                  <a:gd name="connsiteY37" fmla="*/ 249443 h 334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34841" h="334841">
                    <a:moveTo>
                      <a:pt x="336522" y="186368"/>
                    </a:moveTo>
                    <a:lnTo>
                      <a:pt x="336522" y="151250"/>
                    </a:lnTo>
                    <a:lnTo>
                      <a:pt x="300122" y="151250"/>
                    </a:lnTo>
                    <a:cubicBezTo>
                      <a:pt x="297046" y="127980"/>
                      <a:pt x="287818" y="106671"/>
                      <a:pt x="274232" y="88942"/>
                    </a:cubicBezTo>
                    <a:lnTo>
                      <a:pt x="299951" y="63286"/>
                    </a:lnTo>
                    <a:lnTo>
                      <a:pt x="275086" y="38482"/>
                    </a:lnTo>
                    <a:lnTo>
                      <a:pt x="249367" y="64053"/>
                    </a:lnTo>
                    <a:cubicBezTo>
                      <a:pt x="231594" y="50500"/>
                      <a:pt x="210147" y="41295"/>
                      <a:pt x="186906" y="38226"/>
                    </a:cubicBezTo>
                    <a:lnTo>
                      <a:pt x="186906" y="2001"/>
                    </a:lnTo>
                    <a:lnTo>
                      <a:pt x="151702" y="2001"/>
                    </a:lnTo>
                    <a:lnTo>
                      <a:pt x="151702" y="38311"/>
                    </a:lnTo>
                    <a:cubicBezTo>
                      <a:pt x="128375" y="41380"/>
                      <a:pt x="107014" y="50586"/>
                      <a:pt x="89241" y="64138"/>
                    </a:cubicBezTo>
                    <a:lnTo>
                      <a:pt x="63522" y="38482"/>
                    </a:lnTo>
                    <a:lnTo>
                      <a:pt x="38657" y="63286"/>
                    </a:lnTo>
                    <a:lnTo>
                      <a:pt x="64291" y="88942"/>
                    </a:lnTo>
                    <a:cubicBezTo>
                      <a:pt x="50705" y="106671"/>
                      <a:pt x="41477" y="128065"/>
                      <a:pt x="38401" y="151250"/>
                    </a:cubicBezTo>
                    <a:lnTo>
                      <a:pt x="2001" y="151250"/>
                    </a:lnTo>
                    <a:lnTo>
                      <a:pt x="2001" y="186368"/>
                    </a:lnTo>
                    <a:lnTo>
                      <a:pt x="38401" y="186368"/>
                    </a:lnTo>
                    <a:cubicBezTo>
                      <a:pt x="41477" y="209637"/>
                      <a:pt x="50705" y="230946"/>
                      <a:pt x="64291" y="248676"/>
                    </a:cubicBezTo>
                    <a:lnTo>
                      <a:pt x="38572" y="274332"/>
                    </a:lnTo>
                    <a:lnTo>
                      <a:pt x="63436" y="299136"/>
                    </a:lnTo>
                    <a:lnTo>
                      <a:pt x="89156" y="273480"/>
                    </a:lnTo>
                    <a:cubicBezTo>
                      <a:pt x="106929" y="287032"/>
                      <a:pt x="128375" y="296238"/>
                      <a:pt x="151617" y="299306"/>
                    </a:cubicBezTo>
                    <a:lnTo>
                      <a:pt x="151617" y="335617"/>
                    </a:lnTo>
                    <a:lnTo>
                      <a:pt x="186820" y="335617"/>
                    </a:lnTo>
                    <a:lnTo>
                      <a:pt x="186820" y="299306"/>
                    </a:lnTo>
                    <a:cubicBezTo>
                      <a:pt x="210147" y="296238"/>
                      <a:pt x="231509" y="287032"/>
                      <a:pt x="249281" y="273480"/>
                    </a:cubicBezTo>
                    <a:lnTo>
                      <a:pt x="275001" y="299136"/>
                    </a:lnTo>
                    <a:lnTo>
                      <a:pt x="299865" y="274332"/>
                    </a:lnTo>
                    <a:lnTo>
                      <a:pt x="274147" y="248676"/>
                    </a:lnTo>
                    <a:cubicBezTo>
                      <a:pt x="287732" y="230946"/>
                      <a:pt x="296960" y="209552"/>
                      <a:pt x="300036" y="186368"/>
                    </a:cubicBezTo>
                    <a:lnTo>
                      <a:pt x="336522" y="186368"/>
                    </a:lnTo>
                    <a:close/>
                    <a:moveTo>
                      <a:pt x="169219" y="249443"/>
                    </a:moveTo>
                    <a:cubicBezTo>
                      <a:pt x="124701" y="249443"/>
                      <a:pt x="88472" y="213303"/>
                      <a:pt x="88472" y="168894"/>
                    </a:cubicBezTo>
                    <a:cubicBezTo>
                      <a:pt x="88472" y="124486"/>
                      <a:pt x="124701" y="88345"/>
                      <a:pt x="169219" y="88345"/>
                    </a:cubicBezTo>
                    <a:cubicBezTo>
                      <a:pt x="213736" y="88345"/>
                      <a:pt x="249965" y="124486"/>
                      <a:pt x="249965" y="168894"/>
                    </a:cubicBezTo>
                    <a:cubicBezTo>
                      <a:pt x="249965" y="213303"/>
                      <a:pt x="213821" y="249443"/>
                      <a:pt x="169219" y="249443"/>
                    </a:cubicBezTo>
                    <a:close/>
                  </a:path>
                </a:pathLst>
              </a:custGeom>
              <a:solidFill>
                <a:srgbClr val="202192"/>
              </a:solidFill>
              <a:ln w="5008"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66939FB7-DEF9-4BAA-92E7-01C7F22FC484}"/>
                  </a:ext>
                </a:extLst>
              </p:cNvPr>
              <p:cNvSpPr/>
              <p:nvPr/>
            </p:nvSpPr>
            <p:spPr>
              <a:xfrm>
                <a:off x="1882530" y="5719386"/>
                <a:ext cx="208008" cy="208008"/>
              </a:xfrm>
              <a:custGeom>
                <a:avLst/>
                <a:gdLst>
                  <a:gd name="connsiteX0" fmla="*/ 208780 w 208007"/>
                  <a:gd name="connsiteY0" fmla="*/ 115962 h 208007"/>
                  <a:gd name="connsiteX1" fmla="*/ 208780 w 208007"/>
                  <a:gd name="connsiteY1" fmla="*/ 94227 h 208007"/>
                  <a:gd name="connsiteX2" fmla="*/ 186308 w 208007"/>
                  <a:gd name="connsiteY2" fmla="*/ 94227 h 208007"/>
                  <a:gd name="connsiteX3" fmla="*/ 170329 w 208007"/>
                  <a:gd name="connsiteY3" fmla="*/ 55700 h 208007"/>
                  <a:gd name="connsiteX4" fmla="*/ 186222 w 208007"/>
                  <a:gd name="connsiteY4" fmla="*/ 39846 h 208007"/>
                  <a:gd name="connsiteX5" fmla="*/ 170842 w 208007"/>
                  <a:gd name="connsiteY5" fmla="*/ 24503 h 208007"/>
                  <a:gd name="connsiteX6" fmla="*/ 154863 w 208007"/>
                  <a:gd name="connsiteY6" fmla="*/ 40357 h 208007"/>
                  <a:gd name="connsiteX7" fmla="*/ 116242 w 208007"/>
                  <a:gd name="connsiteY7" fmla="*/ 24418 h 208007"/>
                  <a:gd name="connsiteX8" fmla="*/ 116242 w 208007"/>
                  <a:gd name="connsiteY8" fmla="*/ 2001 h 208007"/>
                  <a:gd name="connsiteX9" fmla="*/ 94453 w 208007"/>
                  <a:gd name="connsiteY9" fmla="*/ 2001 h 208007"/>
                  <a:gd name="connsiteX10" fmla="*/ 94453 w 208007"/>
                  <a:gd name="connsiteY10" fmla="*/ 24418 h 208007"/>
                  <a:gd name="connsiteX11" fmla="*/ 55831 w 208007"/>
                  <a:gd name="connsiteY11" fmla="*/ 40357 h 208007"/>
                  <a:gd name="connsiteX12" fmla="*/ 39939 w 208007"/>
                  <a:gd name="connsiteY12" fmla="*/ 24503 h 208007"/>
                  <a:gd name="connsiteX13" fmla="*/ 24558 w 208007"/>
                  <a:gd name="connsiteY13" fmla="*/ 39846 h 208007"/>
                  <a:gd name="connsiteX14" fmla="*/ 40451 w 208007"/>
                  <a:gd name="connsiteY14" fmla="*/ 55700 h 208007"/>
                  <a:gd name="connsiteX15" fmla="*/ 24473 w 208007"/>
                  <a:gd name="connsiteY15" fmla="*/ 94227 h 208007"/>
                  <a:gd name="connsiteX16" fmla="*/ 2001 w 208007"/>
                  <a:gd name="connsiteY16" fmla="*/ 94227 h 208007"/>
                  <a:gd name="connsiteX17" fmla="*/ 2001 w 208007"/>
                  <a:gd name="connsiteY17" fmla="*/ 115962 h 208007"/>
                  <a:gd name="connsiteX18" fmla="*/ 24473 w 208007"/>
                  <a:gd name="connsiteY18" fmla="*/ 115962 h 208007"/>
                  <a:gd name="connsiteX19" fmla="*/ 40451 w 208007"/>
                  <a:gd name="connsiteY19" fmla="*/ 154489 h 208007"/>
                  <a:gd name="connsiteX20" fmla="*/ 24558 w 208007"/>
                  <a:gd name="connsiteY20" fmla="*/ 170343 h 208007"/>
                  <a:gd name="connsiteX21" fmla="*/ 39939 w 208007"/>
                  <a:gd name="connsiteY21" fmla="*/ 185686 h 208007"/>
                  <a:gd name="connsiteX22" fmla="*/ 55831 w 208007"/>
                  <a:gd name="connsiteY22" fmla="*/ 169832 h 208007"/>
                  <a:gd name="connsiteX23" fmla="*/ 94453 w 208007"/>
                  <a:gd name="connsiteY23" fmla="*/ 185771 h 208007"/>
                  <a:gd name="connsiteX24" fmla="*/ 94453 w 208007"/>
                  <a:gd name="connsiteY24" fmla="*/ 208273 h 208007"/>
                  <a:gd name="connsiteX25" fmla="*/ 116242 w 208007"/>
                  <a:gd name="connsiteY25" fmla="*/ 208273 h 208007"/>
                  <a:gd name="connsiteX26" fmla="*/ 116242 w 208007"/>
                  <a:gd name="connsiteY26" fmla="*/ 185856 h 208007"/>
                  <a:gd name="connsiteX27" fmla="*/ 154863 w 208007"/>
                  <a:gd name="connsiteY27" fmla="*/ 169917 h 208007"/>
                  <a:gd name="connsiteX28" fmla="*/ 170756 w 208007"/>
                  <a:gd name="connsiteY28" fmla="*/ 185771 h 208007"/>
                  <a:gd name="connsiteX29" fmla="*/ 186137 w 208007"/>
                  <a:gd name="connsiteY29" fmla="*/ 170428 h 208007"/>
                  <a:gd name="connsiteX30" fmla="*/ 170244 w 208007"/>
                  <a:gd name="connsiteY30" fmla="*/ 154574 h 208007"/>
                  <a:gd name="connsiteX31" fmla="*/ 186222 w 208007"/>
                  <a:gd name="connsiteY31" fmla="*/ 116047 h 208007"/>
                  <a:gd name="connsiteX32" fmla="*/ 208780 w 208007"/>
                  <a:gd name="connsiteY32" fmla="*/ 116047 h 208007"/>
                  <a:gd name="connsiteX33" fmla="*/ 208780 w 208007"/>
                  <a:gd name="connsiteY33" fmla="*/ 115962 h 208007"/>
                  <a:gd name="connsiteX34" fmla="*/ 105390 w 208007"/>
                  <a:gd name="connsiteY34" fmla="*/ 154915 h 208007"/>
                  <a:gd name="connsiteX35" fmla="*/ 55490 w 208007"/>
                  <a:gd name="connsiteY35" fmla="*/ 105137 h 208007"/>
                  <a:gd name="connsiteX36" fmla="*/ 105390 w 208007"/>
                  <a:gd name="connsiteY36" fmla="*/ 55359 h 208007"/>
                  <a:gd name="connsiteX37" fmla="*/ 155291 w 208007"/>
                  <a:gd name="connsiteY37" fmla="*/ 105137 h 208007"/>
                  <a:gd name="connsiteX38" fmla="*/ 105390 w 208007"/>
                  <a:gd name="connsiteY38" fmla="*/ 154915 h 208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08007" h="208007">
                    <a:moveTo>
                      <a:pt x="208780" y="115962"/>
                    </a:moveTo>
                    <a:lnTo>
                      <a:pt x="208780" y="94227"/>
                    </a:lnTo>
                    <a:lnTo>
                      <a:pt x="186308" y="94227"/>
                    </a:lnTo>
                    <a:cubicBezTo>
                      <a:pt x="184428" y="79822"/>
                      <a:pt x="178703" y="66695"/>
                      <a:pt x="170329" y="55700"/>
                    </a:cubicBezTo>
                    <a:lnTo>
                      <a:pt x="186222" y="39846"/>
                    </a:lnTo>
                    <a:lnTo>
                      <a:pt x="170842" y="24503"/>
                    </a:lnTo>
                    <a:lnTo>
                      <a:pt x="154863" y="40357"/>
                    </a:lnTo>
                    <a:cubicBezTo>
                      <a:pt x="143841" y="32004"/>
                      <a:pt x="130682" y="26293"/>
                      <a:pt x="116242" y="24418"/>
                    </a:cubicBezTo>
                    <a:lnTo>
                      <a:pt x="116242" y="2001"/>
                    </a:lnTo>
                    <a:lnTo>
                      <a:pt x="94453" y="2001"/>
                    </a:lnTo>
                    <a:lnTo>
                      <a:pt x="94453" y="24418"/>
                    </a:lnTo>
                    <a:cubicBezTo>
                      <a:pt x="80013" y="26293"/>
                      <a:pt x="66854" y="32004"/>
                      <a:pt x="55831" y="40357"/>
                    </a:cubicBezTo>
                    <a:lnTo>
                      <a:pt x="39939" y="24503"/>
                    </a:lnTo>
                    <a:lnTo>
                      <a:pt x="24558" y="39846"/>
                    </a:lnTo>
                    <a:lnTo>
                      <a:pt x="40451" y="55700"/>
                    </a:lnTo>
                    <a:cubicBezTo>
                      <a:pt x="32078" y="66695"/>
                      <a:pt x="26353" y="79822"/>
                      <a:pt x="24473" y="94227"/>
                    </a:cubicBezTo>
                    <a:lnTo>
                      <a:pt x="2001" y="94227"/>
                    </a:lnTo>
                    <a:lnTo>
                      <a:pt x="2001" y="115962"/>
                    </a:lnTo>
                    <a:lnTo>
                      <a:pt x="24473" y="115962"/>
                    </a:lnTo>
                    <a:cubicBezTo>
                      <a:pt x="26353" y="130367"/>
                      <a:pt x="32078" y="143494"/>
                      <a:pt x="40451" y="154489"/>
                    </a:cubicBezTo>
                    <a:lnTo>
                      <a:pt x="24558" y="170343"/>
                    </a:lnTo>
                    <a:lnTo>
                      <a:pt x="39939" y="185686"/>
                    </a:lnTo>
                    <a:lnTo>
                      <a:pt x="55831" y="169832"/>
                    </a:lnTo>
                    <a:cubicBezTo>
                      <a:pt x="66854" y="178185"/>
                      <a:pt x="80013" y="183896"/>
                      <a:pt x="94453" y="185771"/>
                    </a:cubicBezTo>
                    <a:lnTo>
                      <a:pt x="94453" y="208273"/>
                    </a:lnTo>
                    <a:lnTo>
                      <a:pt x="116242" y="208273"/>
                    </a:lnTo>
                    <a:lnTo>
                      <a:pt x="116242" y="185856"/>
                    </a:lnTo>
                    <a:cubicBezTo>
                      <a:pt x="130682" y="183981"/>
                      <a:pt x="143841" y="178270"/>
                      <a:pt x="154863" y="169917"/>
                    </a:cubicBezTo>
                    <a:lnTo>
                      <a:pt x="170756" y="185771"/>
                    </a:lnTo>
                    <a:lnTo>
                      <a:pt x="186137" y="170428"/>
                    </a:lnTo>
                    <a:lnTo>
                      <a:pt x="170244" y="154574"/>
                    </a:lnTo>
                    <a:cubicBezTo>
                      <a:pt x="178617" y="143579"/>
                      <a:pt x="184342" y="130452"/>
                      <a:pt x="186222" y="116047"/>
                    </a:cubicBezTo>
                    <a:lnTo>
                      <a:pt x="208780" y="116047"/>
                    </a:lnTo>
                    <a:lnTo>
                      <a:pt x="208780" y="115962"/>
                    </a:lnTo>
                    <a:close/>
                    <a:moveTo>
                      <a:pt x="105390" y="154915"/>
                    </a:moveTo>
                    <a:cubicBezTo>
                      <a:pt x="77877" y="154915"/>
                      <a:pt x="55490" y="132583"/>
                      <a:pt x="55490" y="105137"/>
                    </a:cubicBezTo>
                    <a:cubicBezTo>
                      <a:pt x="55490" y="77691"/>
                      <a:pt x="77877" y="55359"/>
                      <a:pt x="105390" y="55359"/>
                    </a:cubicBezTo>
                    <a:cubicBezTo>
                      <a:pt x="132904" y="55359"/>
                      <a:pt x="155291" y="77691"/>
                      <a:pt x="155291" y="105137"/>
                    </a:cubicBezTo>
                    <a:cubicBezTo>
                      <a:pt x="155291" y="132583"/>
                      <a:pt x="132904" y="154915"/>
                      <a:pt x="105390" y="154915"/>
                    </a:cubicBezTo>
                    <a:close/>
                  </a:path>
                </a:pathLst>
              </a:custGeom>
              <a:solidFill>
                <a:srgbClr val="202192"/>
              </a:solidFill>
              <a:ln w="5008" cap="flat">
                <a:noFill/>
                <a:prstDash val="solid"/>
                <a:miter/>
              </a:ln>
            </p:spPr>
            <p:txBody>
              <a:bodyPr rtlCol="0" anchor="ctr"/>
              <a:lstStyle/>
              <a:p>
                <a:endParaRPr lang="en-US"/>
              </a:p>
            </p:txBody>
          </p:sp>
        </p:grpSp>
      </p:grpSp>
      <p:grpSp>
        <p:nvGrpSpPr>
          <p:cNvPr id="34" name="e-commerce" descr="e-commerce, cloud, lock">
            <a:extLst>
              <a:ext uri="{FF2B5EF4-FFF2-40B4-BE49-F238E27FC236}">
                <a16:creationId xmlns:a16="http://schemas.microsoft.com/office/drawing/2014/main" id="{002D4DAF-6A44-40EB-BB76-6A3E82B0DA06}"/>
              </a:ext>
            </a:extLst>
          </p:cNvPr>
          <p:cNvGrpSpPr>
            <a:grpSpLocks noChangeAspect="1"/>
          </p:cNvGrpSpPr>
          <p:nvPr/>
        </p:nvGrpSpPr>
        <p:grpSpPr>
          <a:xfrm>
            <a:off x="9350575" y="2525928"/>
            <a:ext cx="1214038" cy="1214038"/>
            <a:chOff x="6341055" y="5683181"/>
            <a:chExt cx="471774" cy="471774"/>
          </a:xfrm>
        </p:grpSpPr>
        <p:sp>
          <p:nvSpPr>
            <p:cNvPr id="35" name="Freeform: Shape 34">
              <a:extLst>
                <a:ext uri="{FF2B5EF4-FFF2-40B4-BE49-F238E27FC236}">
                  <a16:creationId xmlns:a16="http://schemas.microsoft.com/office/drawing/2014/main" id="{3E92C68C-F3F8-44CE-8F0B-B8D4718879EF}"/>
                </a:ext>
              </a:extLst>
            </p:cNvPr>
            <p:cNvSpPr/>
            <p:nvPr/>
          </p:nvSpPr>
          <p:spPr>
            <a:xfrm>
              <a:off x="6463763" y="5681908"/>
              <a:ext cx="223728" cy="189682"/>
            </a:xfrm>
            <a:custGeom>
              <a:avLst/>
              <a:gdLst>
                <a:gd name="connsiteX0" fmla="*/ 223291 w 223727"/>
                <a:gd name="connsiteY0" fmla="*/ 101568 h 189682"/>
                <a:gd name="connsiteX1" fmla="*/ 112813 w 223727"/>
                <a:gd name="connsiteY1" fmla="*/ 1843 h 189682"/>
                <a:gd name="connsiteX2" fmla="*/ 1843 w 223727"/>
                <a:gd name="connsiteY2" fmla="*/ 111459 h 189682"/>
                <a:gd name="connsiteX3" fmla="*/ 1843 w 223727"/>
                <a:gd name="connsiteY3" fmla="*/ 191893 h 189682"/>
                <a:gd name="connsiteX4" fmla="*/ 51181 w 223727"/>
                <a:gd name="connsiteY4" fmla="*/ 192056 h 189682"/>
                <a:gd name="connsiteX5" fmla="*/ 51181 w 223727"/>
                <a:gd name="connsiteY5" fmla="*/ 111131 h 189682"/>
                <a:gd name="connsiteX6" fmla="*/ 51099 w 223727"/>
                <a:gd name="connsiteY6" fmla="*/ 111050 h 189682"/>
                <a:gd name="connsiteX7" fmla="*/ 112567 w 223727"/>
                <a:gd name="connsiteY7" fmla="*/ 51460 h 189682"/>
                <a:gd name="connsiteX8" fmla="*/ 174035 w 223727"/>
                <a:gd name="connsiteY8" fmla="*/ 111050 h 189682"/>
                <a:gd name="connsiteX9" fmla="*/ 174035 w 223727"/>
                <a:gd name="connsiteY9" fmla="*/ 191974 h 189682"/>
                <a:gd name="connsiteX10" fmla="*/ 223045 w 223727"/>
                <a:gd name="connsiteY10" fmla="*/ 191974 h 189682"/>
                <a:gd name="connsiteX11" fmla="*/ 223045 w 223727"/>
                <a:gd name="connsiteY11" fmla="*/ 111214 h 189682"/>
                <a:gd name="connsiteX12" fmla="*/ 223291 w 223727"/>
                <a:gd name="connsiteY12" fmla="*/ 101568 h 189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3727" h="189682">
                  <a:moveTo>
                    <a:pt x="223291" y="101568"/>
                  </a:moveTo>
                  <a:cubicBezTo>
                    <a:pt x="217800" y="45575"/>
                    <a:pt x="170429" y="1843"/>
                    <a:pt x="112813" y="1843"/>
                  </a:cubicBezTo>
                  <a:cubicBezTo>
                    <a:pt x="51918" y="1843"/>
                    <a:pt x="2417" y="50806"/>
                    <a:pt x="1843" y="111459"/>
                  </a:cubicBezTo>
                  <a:lnTo>
                    <a:pt x="1843" y="191893"/>
                  </a:lnTo>
                  <a:lnTo>
                    <a:pt x="51181" y="192056"/>
                  </a:lnTo>
                  <a:lnTo>
                    <a:pt x="51181" y="111131"/>
                  </a:lnTo>
                  <a:lnTo>
                    <a:pt x="51099" y="111050"/>
                  </a:lnTo>
                  <a:cubicBezTo>
                    <a:pt x="52082" y="78026"/>
                    <a:pt x="79210" y="51460"/>
                    <a:pt x="112567" y="51460"/>
                  </a:cubicBezTo>
                  <a:cubicBezTo>
                    <a:pt x="145923" y="51460"/>
                    <a:pt x="173051" y="77944"/>
                    <a:pt x="174035" y="111050"/>
                  </a:cubicBezTo>
                  <a:lnTo>
                    <a:pt x="174035" y="191974"/>
                  </a:lnTo>
                  <a:lnTo>
                    <a:pt x="223045" y="191974"/>
                  </a:lnTo>
                  <a:lnTo>
                    <a:pt x="223045" y="111214"/>
                  </a:lnTo>
                  <a:cubicBezTo>
                    <a:pt x="223209" y="107371"/>
                    <a:pt x="223455" y="103366"/>
                    <a:pt x="223291" y="101568"/>
                  </a:cubicBezTo>
                  <a:close/>
                </a:path>
              </a:pathLst>
            </a:custGeom>
            <a:solidFill>
              <a:srgbClr val="74CDF3"/>
            </a:solidFill>
            <a:ln w="4812"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832A561D-DA67-4BB8-BAAA-ADBE33AE0DFE}"/>
                </a:ext>
              </a:extLst>
            </p:cNvPr>
            <p:cNvSpPr/>
            <p:nvPr/>
          </p:nvSpPr>
          <p:spPr>
            <a:xfrm>
              <a:off x="6415078" y="5853561"/>
              <a:ext cx="321001" cy="296683"/>
            </a:xfrm>
            <a:custGeom>
              <a:avLst/>
              <a:gdLst>
                <a:gd name="connsiteX0" fmla="*/ 321148 w 321000"/>
                <a:gd name="connsiteY0" fmla="*/ 296195 h 296682"/>
                <a:gd name="connsiteX1" fmla="*/ 1843 w 321000"/>
                <a:gd name="connsiteY1" fmla="*/ 296195 h 296682"/>
                <a:gd name="connsiteX2" fmla="*/ 1843 w 321000"/>
                <a:gd name="connsiteY2" fmla="*/ 1843 h 296682"/>
                <a:gd name="connsiteX3" fmla="*/ 321148 w 321000"/>
                <a:gd name="connsiteY3" fmla="*/ 1843 h 296682"/>
                <a:gd name="connsiteX4" fmla="*/ 321148 w 321000"/>
                <a:gd name="connsiteY4" fmla="*/ 296195 h 2966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000" h="296682">
                  <a:moveTo>
                    <a:pt x="321148" y="296195"/>
                  </a:moveTo>
                  <a:lnTo>
                    <a:pt x="1843" y="296195"/>
                  </a:lnTo>
                  <a:lnTo>
                    <a:pt x="1843" y="1843"/>
                  </a:lnTo>
                  <a:lnTo>
                    <a:pt x="321148" y="1843"/>
                  </a:lnTo>
                  <a:lnTo>
                    <a:pt x="321148" y="296195"/>
                  </a:lnTo>
                  <a:close/>
                </a:path>
              </a:pathLst>
            </a:custGeom>
            <a:solidFill>
              <a:srgbClr val="202192"/>
            </a:solidFill>
            <a:ln w="4812"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2E451778-4364-4371-8612-25AFA340A88F}"/>
                </a:ext>
              </a:extLst>
            </p:cNvPr>
            <p:cNvSpPr/>
            <p:nvPr/>
          </p:nvSpPr>
          <p:spPr>
            <a:xfrm>
              <a:off x="6461958" y="5924445"/>
              <a:ext cx="223728" cy="126455"/>
            </a:xfrm>
            <a:custGeom>
              <a:avLst/>
              <a:gdLst>
                <a:gd name="connsiteX0" fmla="*/ 200507 w 223727"/>
                <a:gd name="connsiteY0" fmla="*/ 81051 h 126454"/>
                <a:gd name="connsiteX1" fmla="*/ 199605 w 223727"/>
                <a:gd name="connsiteY1" fmla="*/ 81051 h 126454"/>
                <a:gd name="connsiteX2" fmla="*/ 200425 w 223727"/>
                <a:gd name="connsiteY2" fmla="*/ 73203 h 126454"/>
                <a:gd name="connsiteX3" fmla="*/ 160676 w 223727"/>
                <a:gd name="connsiteY3" fmla="*/ 33559 h 126454"/>
                <a:gd name="connsiteX4" fmla="*/ 139367 w 223727"/>
                <a:gd name="connsiteY4" fmla="*/ 39689 h 126454"/>
                <a:gd name="connsiteX5" fmla="*/ 81177 w 223727"/>
                <a:gd name="connsiteY5" fmla="*/ 1843 h 126454"/>
                <a:gd name="connsiteX6" fmla="*/ 17579 w 223727"/>
                <a:gd name="connsiteY6" fmla="*/ 65274 h 126454"/>
                <a:gd name="connsiteX7" fmla="*/ 19791 w 223727"/>
                <a:gd name="connsiteY7" fmla="*/ 81786 h 126454"/>
                <a:gd name="connsiteX8" fmla="*/ 1843 w 223727"/>
                <a:gd name="connsiteY8" fmla="*/ 104837 h 126454"/>
                <a:gd name="connsiteX9" fmla="*/ 25692 w 223727"/>
                <a:gd name="connsiteY9" fmla="*/ 128624 h 126454"/>
                <a:gd name="connsiteX10" fmla="*/ 78145 w 223727"/>
                <a:gd name="connsiteY10" fmla="*/ 128624 h 126454"/>
                <a:gd name="connsiteX11" fmla="*/ 81095 w 223727"/>
                <a:gd name="connsiteY11" fmla="*/ 128706 h 126454"/>
                <a:gd name="connsiteX12" fmla="*/ 84046 w 223727"/>
                <a:gd name="connsiteY12" fmla="*/ 128624 h 126454"/>
                <a:gd name="connsiteX13" fmla="*/ 200425 w 223727"/>
                <a:gd name="connsiteY13" fmla="*/ 128624 h 126454"/>
                <a:gd name="connsiteX14" fmla="*/ 224274 w 223727"/>
                <a:gd name="connsiteY14" fmla="*/ 104837 h 126454"/>
                <a:gd name="connsiteX15" fmla="*/ 200507 w 223727"/>
                <a:gd name="connsiteY15" fmla="*/ 81051 h 126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3727" h="126454">
                  <a:moveTo>
                    <a:pt x="200507" y="81051"/>
                  </a:moveTo>
                  <a:lnTo>
                    <a:pt x="199605" y="81051"/>
                  </a:lnTo>
                  <a:cubicBezTo>
                    <a:pt x="200097" y="78517"/>
                    <a:pt x="200425" y="75900"/>
                    <a:pt x="200425" y="73203"/>
                  </a:cubicBezTo>
                  <a:cubicBezTo>
                    <a:pt x="200425" y="51296"/>
                    <a:pt x="182641" y="33559"/>
                    <a:pt x="160676" y="33559"/>
                  </a:cubicBezTo>
                  <a:cubicBezTo>
                    <a:pt x="152808" y="33559"/>
                    <a:pt x="145514" y="35847"/>
                    <a:pt x="139367" y="39689"/>
                  </a:cubicBezTo>
                  <a:cubicBezTo>
                    <a:pt x="129532" y="17373"/>
                    <a:pt x="107158" y="1843"/>
                    <a:pt x="81177" y="1843"/>
                  </a:cubicBezTo>
                  <a:cubicBezTo>
                    <a:pt x="46099" y="1843"/>
                    <a:pt x="17579" y="30207"/>
                    <a:pt x="17579" y="65274"/>
                  </a:cubicBezTo>
                  <a:cubicBezTo>
                    <a:pt x="17579" y="70996"/>
                    <a:pt x="18316" y="76555"/>
                    <a:pt x="19791" y="81786"/>
                  </a:cubicBezTo>
                  <a:cubicBezTo>
                    <a:pt x="9464" y="84402"/>
                    <a:pt x="1843" y="93720"/>
                    <a:pt x="1843" y="104837"/>
                  </a:cubicBezTo>
                  <a:cubicBezTo>
                    <a:pt x="1843" y="117998"/>
                    <a:pt x="12497" y="128624"/>
                    <a:pt x="25692" y="128624"/>
                  </a:cubicBezTo>
                  <a:lnTo>
                    <a:pt x="78145" y="128624"/>
                  </a:lnTo>
                  <a:cubicBezTo>
                    <a:pt x="79128" y="128706"/>
                    <a:pt x="80112" y="128706"/>
                    <a:pt x="81095" y="128706"/>
                  </a:cubicBezTo>
                  <a:cubicBezTo>
                    <a:pt x="82079" y="128706"/>
                    <a:pt x="83062" y="128706"/>
                    <a:pt x="84046" y="128624"/>
                  </a:cubicBezTo>
                  <a:lnTo>
                    <a:pt x="200425" y="128624"/>
                  </a:lnTo>
                  <a:cubicBezTo>
                    <a:pt x="213620" y="128624"/>
                    <a:pt x="224274" y="117998"/>
                    <a:pt x="224274" y="104837"/>
                  </a:cubicBezTo>
                  <a:cubicBezTo>
                    <a:pt x="224357" y="91677"/>
                    <a:pt x="213620" y="81051"/>
                    <a:pt x="200507" y="81051"/>
                  </a:cubicBezTo>
                  <a:close/>
                </a:path>
              </a:pathLst>
            </a:custGeom>
            <a:solidFill>
              <a:srgbClr val="FFFFFF"/>
            </a:solidFill>
            <a:ln w="4812" cap="flat">
              <a:noFill/>
              <a:prstDash val="solid"/>
              <a:miter/>
            </a:ln>
          </p:spPr>
          <p:txBody>
            <a:bodyPr rtlCol="0" anchor="ctr"/>
            <a:lstStyle/>
            <a:p>
              <a:endParaRPr lang="en-US"/>
            </a:p>
          </p:txBody>
        </p:sp>
      </p:grpSp>
    </p:spTree>
    <p:extLst>
      <p:ext uri="{BB962C8B-B14F-4D97-AF65-F5344CB8AC3E}">
        <p14:creationId xmlns:p14="http://schemas.microsoft.com/office/powerpoint/2010/main" val="26923240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42" presetClass="path" presetSubtype="0" decel="100000" fill="hold" nodeType="withEffect">
                                  <p:stCondLst>
                                    <p:cond delay="0"/>
                                  </p:stCondLst>
                                  <p:childTnLst>
                                    <p:animMotion origin="layout" path="M 3.95833E-6 -1.48148E-6 L 3.95833E-6 0.03773 " pathEditMode="relative" rAng="0" ptsTypes="AA">
                                      <p:cBhvr>
                                        <p:cTn id="9" dur="750" spd="-100000" fill="hold"/>
                                        <p:tgtEl>
                                          <p:spTgt spid="18"/>
                                        </p:tgtEl>
                                        <p:attrNameLst>
                                          <p:attrName>ppt_x</p:attrName>
                                          <p:attrName>ppt_y</p:attrName>
                                        </p:attrNameLst>
                                      </p:cBhvr>
                                      <p:rCtr x="0" y="1875"/>
                                    </p:animMotion>
                                  </p:childTnLst>
                                </p:cTn>
                              </p:par>
                              <p:par>
                                <p:cTn id="10" presetID="10" presetClass="entr" presetSubtype="0" fill="hold" grpId="0" nodeType="with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par>
                                <p:cTn id="13" presetID="42" presetClass="path" presetSubtype="0" decel="100000" fill="hold" grpId="1" nodeType="withEffect">
                                  <p:stCondLst>
                                    <p:cond delay="0"/>
                                  </p:stCondLst>
                                  <p:childTnLst>
                                    <p:animMotion origin="layout" path="M 3.95833E-6 -1.48148E-6 L 3.95833E-6 0.03773 " pathEditMode="relative" rAng="0" ptsTypes="AA">
                                      <p:cBhvr>
                                        <p:cTn id="14" dur="750" spd="-100000" fill="hold"/>
                                        <p:tgtEl>
                                          <p:spTgt spid="4">
                                            <p:txEl>
                                              <p:pRg st="0" end="0"/>
                                            </p:txEl>
                                          </p:spTgt>
                                        </p:tgtEl>
                                        <p:attrNameLst>
                                          <p:attrName>ppt_x</p:attrName>
                                          <p:attrName>ppt_y</p:attrName>
                                        </p:attrNameLst>
                                      </p:cBhvr>
                                      <p:rCtr x="0" y="1875"/>
                                    </p:animMotion>
                                  </p:childTnLst>
                                </p:cTn>
                              </p:par>
                              <p:par>
                                <p:cTn id="15" presetID="10" presetClass="entr" presetSubtype="0" fill="hold" nodeType="withEffect">
                                  <p:stCondLst>
                                    <p:cond delay="10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par>
                                <p:cTn id="18" presetID="42" presetClass="path" presetSubtype="0" decel="100000" fill="hold" nodeType="withEffect">
                                  <p:stCondLst>
                                    <p:cond delay="100"/>
                                  </p:stCondLst>
                                  <p:childTnLst>
                                    <p:animMotion origin="layout" path="M 3.95833E-6 -1.48148E-6 L 3.95833E-6 0.03773 " pathEditMode="relative" rAng="0" ptsTypes="AA">
                                      <p:cBhvr>
                                        <p:cTn id="19" dur="750" spd="-100000" fill="hold"/>
                                        <p:tgtEl>
                                          <p:spTgt spid="3"/>
                                        </p:tgtEl>
                                        <p:attrNameLst>
                                          <p:attrName>ppt_x</p:attrName>
                                          <p:attrName>ppt_y</p:attrName>
                                        </p:attrNameLst>
                                      </p:cBhvr>
                                      <p:rCtr x="0" y="1875"/>
                                    </p:animMotion>
                                  </p:childTnLst>
                                </p:cTn>
                              </p:par>
                              <p:par>
                                <p:cTn id="20" presetID="10" presetClass="entr" presetSubtype="0" fill="hold" grpId="0" nodeType="withEffect">
                                  <p:stCondLst>
                                    <p:cond delay="10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fade">
                                      <p:cBhvr>
                                        <p:cTn id="22" dur="500"/>
                                        <p:tgtEl>
                                          <p:spTgt spid="6">
                                            <p:txEl>
                                              <p:pRg st="0" end="0"/>
                                            </p:txEl>
                                          </p:spTgt>
                                        </p:tgtEl>
                                      </p:cBhvr>
                                    </p:animEffect>
                                  </p:childTnLst>
                                </p:cTn>
                              </p:par>
                              <p:par>
                                <p:cTn id="23" presetID="42" presetClass="path" presetSubtype="0" decel="100000" fill="hold" grpId="1" nodeType="withEffect">
                                  <p:stCondLst>
                                    <p:cond delay="100"/>
                                  </p:stCondLst>
                                  <p:childTnLst>
                                    <p:animMotion origin="layout" path="M 3.95833E-6 -1.48148E-6 L 3.95833E-6 0.03773 " pathEditMode="relative" rAng="0" ptsTypes="AA">
                                      <p:cBhvr>
                                        <p:cTn id="24" dur="750" spd="-100000" fill="hold"/>
                                        <p:tgtEl>
                                          <p:spTgt spid="6">
                                            <p:txEl>
                                              <p:pRg st="0" end="0"/>
                                            </p:txEl>
                                          </p:spTgt>
                                        </p:tgtEl>
                                        <p:attrNameLst>
                                          <p:attrName>ppt_x</p:attrName>
                                          <p:attrName>ppt_y</p:attrName>
                                        </p:attrNameLst>
                                      </p:cBhvr>
                                      <p:rCtr x="0" y="1875"/>
                                    </p:animMotion>
                                  </p:childTnLst>
                                </p:cTn>
                              </p:par>
                              <p:par>
                                <p:cTn id="25" presetID="10" presetClass="entr" presetSubtype="0" fill="hold" nodeType="withEffect">
                                  <p:stCondLst>
                                    <p:cond delay="20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childTnLst>
                                </p:cTn>
                              </p:par>
                              <p:par>
                                <p:cTn id="28" presetID="42" presetClass="path" presetSubtype="0" decel="100000" fill="hold" nodeType="withEffect">
                                  <p:stCondLst>
                                    <p:cond delay="200"/>
                                  </p:stCondLst>
                                  <p:childTnLst>
                                    <p:animMotion origin="layout" path="M 3.95833E-6 -1.48148E-6 L 3.95833E-6 0.03773 " pathEditMode="relative" rAng="0" ptsTypes="AA">
                                      <p:cBhvr>
                                        <p:cTn id="29" dur="750" spd="-100000" fill="hold"/>
                                        <p:tgtEl>
                                          <p:spTgt spid="34"/>
                                        </p:tgtEl>
                                        <p:attrNameLst>
                                          <p:attrName>ppt_x</p:attrName>
                                          <p:attrName>ppt_y</p:attrName>
                                        </p:attrNameLst>
                                      </p:cBhvr>
                                      <p:rCtr x="0" y="1875"/>
                                    </p:animMotion>
                                  </p:childTnLst>
                                </p:cTn>
                              </p:par>
                              <p:par>
                                <p:cTn id="30" presetID="10" presetClass="entr" presetSubtype="0" fill="hold" grpId="0" nodeType="withEffect">
                                  <p:stCondLst>
                                    <p:cond delay="200"/>
                                  </p:stCondLst>
                                  <p:childTnLst>
                                    <p:set>
                                      <p:cBhvr>
                                        <p:cTn id="31" dur="1" fill="hold">
                                          <p:stCondLst>
                                            <p:cond delay="0"/>
                                          </p:stCondLst>
                                        </p:cTn>
                                        <p:tgtEl>
                                          <p:spTgt spid="8">
                                            <p:txEl>
                                              <p:pRg st="0" end="0"/>
                                            </p:txEl>
                                          </p:spTgt>
                                        </p:tgtEl>
                                        <p:attrNameLst>
                                          <p:attrName>style.visibility</p:attrName>
                                        </p:attrNameLst>
                                      </p:cBhvr>
                                      <p:to>
                                        <p:strVal val="visible"/>
                                      </p:to>
                                    </p:set>
                                    <p:animEffect transition="in" filter="fade">
                                      <p:cBhvr>
                                        <p:cTn id="32" dur="500"/>
                                        <p:tgtEl>
                                          <p:spTgt spid="8">
                                            <p:txEl>
                                              <p:pRg st="0" end="0"/>
                                            </p:txEl>
                                          </p:spTgt>
                                        </p:tgtEl>
                                      </p:cBhvr>
                                    </p:animEffect>
                                  </p:childTnLst>
                                </p:cTn>
                              </p:par>
                              <p:par>
                                <p:cTn id="33" presetID="42" presetClass="path" presetSubtype="0" decel="100000" fill="hold" grpId="1" nodeType="withEffect">
                                  <p:stCondLst>
                                    <p:cond delay="200"/>
                                  </p:stCondLst>
                                  <p:childTnLst>
                                    <p:animMotion origin="layout" path="M 3.95833E-6 -1.48148E-6 L 3.95833E-6 0.03773 " pathEditMode="relative" rAng="0" ptsTypes="AA">
                                      <p:cBhvr>
                                        <p:cTn id="34" dur="750" spd="-100000" fill="hold"/>
                                        <p:tgtEl>
                                          <p:spTgt spid="8">
                                            <p:txEl>
                                              <p:pRg st="0" end="0"/>
                                            </p:txEl>
                                          </p:spTgt>
                                        </p:tgtEl>
                                        <p:attrNameLst>
                                          <p:attrName>ppt_x</p:attrName>
                                          <p:attrName>ppt_y</p:attrName>
                                        </p:attrNameLst>
                                      </p:cBhvr>
                                      <p:rCtr x="0" y="187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4" grpId="1" build="p"/>
      <p:bldP spid="6" grpId="0" build="p"/>
      <p:bldP spid="6" grpId="1" build="p"/>
      <p:bldP spid="8" grpId="0" build="p"/>
      <p:bldP spid="8" grpI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0F0FFE1-A2F7-4C11-A899-A41E99C3FB64}"/>
              </a:ext>
            </a:extLst>
          </p:cNvPr>
          <p:cNvSpPr>
            <a:spLocks noGrp="1"/>
          </p:cNvSpPr>
          <p:nvPr>
            <p:ph type="title"/>
          </p:nvPr>
        </p:nvSpPr>
        <p:spPr>
          <a:xfrm>
            <a:off x="588263" y="2979738"/>
            <a:ext cx="4163125" cy="861774"/>
          </a:xfrm>
        </p:spPr>
        <p:txBody>
          <a:bodyPr/>
          <a:lstStyle/>
          <a:p>
            <a:r>
              <a:rPr lang="en-US"/>
              <a:t>Distributed Application Runtime</a:t>
            </a:r>
          </a:p>
        </p:txBody>
      </p:sp>
      <p:pic>
        <p:nvPicPr>
          <p:cNvPr id="8" name="Graphic 7">
            <a:extLst>
              <a:ext uri="{FF2B5EF4-FFF2-40B4-BE49-F238E27FC236}">
                <a16:creationId xmlns:a16="http://schemas.microsoft.com/office/drawing/2014/main" id="{D304C168-BCED-4BD3-8DE1-8BBBC35E0A3F}"/>
              </a:ext>
            </a:extLst>
          </p:cNvPr>
          <p:cNvPicPr>
            <a:picLocks noChangeAspect="1"/>
          </p:cNvPicPr>
          <p:nvPr/>
        </p:nvPicPr>
        <p:blipFill rotWithShape="1">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rcRect l="9333" t="18330" r="9333" b="18330"/>
          <a:stretch/>
        </p:blipFill>
        <p:spPr>
          <a:xfrm>
            <a:off x="588263" y="916304"/>
            <a:ext cx="2135887" cy="1663379"/>
          </a:xfrm>
          <a:prstGeom prst="rect">
            <a:avLst/>
          </a:prstGeom>
        </p:spPr>
      </p:pic>
      <p:sp>
        <p:nvSpPr>
          <p:cNvPr id="10" name="TextBox 9">
            <a:extLst>
              <a:ext uri="{FF2B5EF4-FFF2-40B4-BE49-F238E27FC236}">
                <a16:creationId xmlns:a16="http://schemas.microsoft.com/office/drawing/2014/main" id="{A3B8CD42-691F-4332-A8AD-FB8BE611871C}"/>
              </a:ext>
            </a:extLst>
          </p:cNvPr>
          <p:cNvSpPr txBox="1"/>
          <p:nvPr/>
        </p:nvSpPr>
        <p:spPr>
          <a:xfrm>
            <a:off x="588261" y="4173366"/>
            <a:ext cx="3831339" cy="830997"/>
          </a:xfrm>
          <a:prstGeom prst="rect">
            <a:avLst/>
          </a:prstGeom>
          <a:noFill/>
        </p:spPr>
        <p:txBody>
          <a:bodyPr wrap="square" lIns="0" tIns="0" rIns="0" bIns="0">
            <a:spAutoFit/>
          </a:bodyPr>
          <a:lstStyle/>
          <a:p>
            <a:pPr marL="0" indent="0">
              <a:buNone/>
            </a:pPr>
            <a:r>
              <a:rPr lang="en-US" sz="1800"/>
              <a:t>Portable, event-driven, runtime for building distributed applications across cloud and edge</a:t>
            </a:r>
          </a:p>
        </p:txBody>
      </p:sp>
      <p:sp>
        <p:nvSpPr>
          <p:cNvPr id="11" name="TextBox 10">
            <a:extLst>
              <a:ext uri="{FF2B5EF4-FFF2-40B4-BE49-F238E27FC236}">
                <a16:creationId xmlns:a16="http://schemas.microsoft.com/office/drawing/2014/main" id="{56184153-EBB6-4F17-98D5-5315E0B0ED39}"/>
              </a:ext>
            </a:extLst>
          </p:cNvPr>
          <p:cNvSpPr txBox="1"/>
          <p:nvPr/>
        </p:nvSpPr>
        <p:spPr>
          <a:xfrm>
            <a:off x="588262" y="5378217"/>
            <a:ext cx="4163125" cy="369332"/>
          </a:xfrm>
          <a:prstGeom prst="rect">
            <a:avLst/>
          </a:prstGeom>
          <a:noFill/>
        </p:spPr>
        <p:txBody>
          <a:bodyPr wrap="square">
            <a:spAutoFit/>
          </a:bodyPr>
          <a:lstStyle/>
          <a:p>
            <a:pPr marL="0" indent="0">
              <a:buNone/>
            </a:pPr>
            <a:r>
              <a:rPr lang="en-US" sz="1800">
                <a:solidFill>
                  <a:schemeClr val="accent1"/>
                </a:solidFill>
                <a:latin typeface="+mj-lt"/>
              </a:rPr>
              <a:t>dapr.io</a:t>
            </a:r>
          </a:p>
        </p:txBody>
      </p:sp>
      <p:sp>
        <p:nvSpPr>
          <p:cNvPr id="12" name="Rectangle 11">
            <a:extLst>
              <a:ext uri="{FF2B5EF4-FFF2-40B4-BE49-F238E27FC236}">
                <a16:creationId xmlns:a16="http://schemas.microsoft.com/office/drawing/2014/main" id="{7C90CBEE-9EDF-4CA7-B185-8B2717F232A2}"/>
              </a:ext>
            </a:extLst>
          </p:cNvPr>
          <p:cNvSpPr/>
          <p:nvPr/>
        </p:nvSpPr>
        <p:spPr bwMode="auto">
          <a:xfrm>
            <a:off x="4813300" y="0"/>
            <a:ext cx="7378700" cy="6858000"/>
          </a:xfrm>
          <a:prstGeom prst="rect">
            <a:avLst/>
          </a:prstGeom>
          <a:solidFill>
            <a:srgbClr val="DDE7F4"/>
          </a:solidFill>
          <a:ln>
            <a:noFill/>
            <a:headEnd type="none" w="med" len="med"/>
            <a:tailEnd type="none" w="med" len="med"/>
          </a:ln>
          <a:effectLst>
            <a:outerShdw blurRad="139700" dist="63500" dir="10800000" algn="r"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pic>
        <p:nvPicPr>
          <p:cNvPr id="3" name="Picture 2">
            <a:extLst>
              <a:ext uri="{FF2B5EF4-FFF2-40B4-BE49-F238E27FC236}">
                <a16:creationId xmlns:a16="http://schemas.microsoft.com/office/drawing/2014/main" id="{75F9B251-F5CE-C3EC-E83E-DE00603CB952}"/>
              </a:ext>
            </a:extLst>
          </p:cNvPr>
          <p:cNvPicPr>
            <a:picLocks noChangeAspect="1"/>
          </p:cNvPicPr>
          <p:nvPr/>
        </p:nvPicPr>
        <p:blipFill>
          <a:blip r:embed="rId5"/>
          <a:stretch>
            <a:fillRect/>
          </a:stretch>
        </p:blipFill>
        <p:spPr>
          <a:xfrm>
            <a:off x="4986159" y="705529"/>
            <a:ext cx="7038115" cy="5446941"/>
          </a:xfrm>
          <a:prstGeom prst="rect">
            <a:avLst/>
          </a:prstGeom>
        </p:spPr>
      </p:pic>
    </p:spTree>
    <p:extLst>
      <p:ext uri="{BB962C8B-B14F-4D97-AF65-F5344CB8AC3E}">
        <p14:creationId xmlns:p14="http://schemas.microsoft.com/office/powerpoint/2010/main" val="3997635414"/>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364C87-3766-42B2-BF92-F8EB942F72DB}"/>
              </a:ext>
            </a:extLst>
          </p:cNvPr>
          <p:cNvSpPr>
            <a:spLocks noGrp="1"/>
          </p:cNvSpPr>
          <p:nvPr>
            <p:ph type="title"/>
          </p:nvPr>
        </p:nvSpPr>
        <p:spPr/>
        <p:txBody>
          <a:bodyPr anchor="ctr" anchorCtr="0"/>
          <a:lstStyle/>
          <a:p>
            <a:pPr algn="ctr"/>
            <a:r>
              <a:rPr lang="en-US" dirty="0">
                <a:solidFill>
                  <a:schemeClr val="tx1"/>
                </a:solidFill>
              </a:rPr>
              <a:t>Dapr Goals</a:t>
            </a:r>
          </a:p>
        </p:txBody>
      </p:sp>
      <p:grpSp>
        <p:nvGrpSpPr>
          <p:cNvPr id="146" name="Group 145">
            <a:extLst>
              <a:ext uri="{FF2B5EF4-FFF2-40B4-BE49-F238E27FC236}">
                <a16:creationId xmlns:a16="http://schemas.microsoft.com/office/drawing/2014/main" id="{DF61D8A1-7A14-4268-BE74-BB5B05174333}"/>
              </a:ext>
            </a:extLst>
          </p:cNvPr>
          <p:cNvGrpSpPr/>
          <p:nvPr/>
        </p:nvGrpSpPr>
        <p:grpSpPr>
          <a:xfrm>
            <a:off x="1398429" y="3062722"/>
            <a:ext cx="3998383" cy="305045"/>
            <a:chOff x="6063441" y="2469578"/>
            <a:chExt cx="3998383" cy="305045"/>
          </a:xfrm>
        </p:grpSpPr>
        <p:sp>
          <p:nvSpPr>
            <p:cNvPr id="10" name="TextBox 9">
              <a:extLst>
                <a:ext uri="{FF2B5EF4-FFF2-40B4-BE49-F238E27FC236}">
                  <a16:creationId xmlns:a16="http://schemas.microsoft.com/office/drawing/2014/main" id="{4B335EE6-91A6-4469-9574-DC745CEDA1CE}"/>
                </a:ext>
              </a:extLst>
            </p:cNvPr>
            <p:cNvSpPr txBox="1"/>
            <p:nvPr/>
          </p:nvSpPr>
          <p:spPr>
            <a:xfrm>
              <a:off x="6770346" y="2478497"/>
              <a:ext cx="3291478" cy="276999"/>
            </a:xfrm>
            <a:prstGeom prst="rect">
              <a:avLst/>
            </a:prstGeom>
            <a:noFill/>
          </p:spPr>
          <p:txBody>
            <a:bodyPr wrap="none" lIns="0" tIns="0" rIns="0" bIns="0" rtlCol="0" anchor="ctr">
              <a:spAutoFit/>
            </a:bodyPr>
            <a:lstStyle/>
            <a:p>
              <a:pPr defTabSz="914367"/>
              <a:r>
                <a:rPr lang="en-US">
                  <a:gradFill>
                    <a:gsLst>
                      <a:gs pos="2917">
                        <a:srgbClr val="000000"/>
                      </a:gs>
                      <a:gs pos="30000">
                        <a:srgbClr val="000000"/>
                      </a:gs>
                    </a:gsLst>
                    <a:lin ang="5400000" scaled="0"/>
                  </a:gradFill>
                  <a:latin typeface="Segoe UI Semibold"/>
                </a:rPr>
                <a:t>Consistent, portable, open APIs</a:t>
              </a:r>
            </a:p>
          </p:txBody>
        </p:sp>
        <p:grpSp>
          <p:nvGrpSpPr>
            <p:cNvPr id="27" name="Group 26">
              <a:extLst>
                <a:ext uri="{FF2B5EF4-FFF2-40B4-BE49-F238E27FC236}">
                  <a16:creationId xmlns:a16="http://schemas.microsoft.com/office/drawing/2014/main" id="{33D2912E-911E-4304-9F32-1A03389FCC01}"/>
                </a:ext>
              </a:extLst>
            </p:cNvPr>
            <p:cNvGrpSpPr/>
            <p:nvPr/>
          </p:nvGrpSpPr>
          <p:grpSpPr>
            <a:xfrm>
              <a:off x="6063441" y="2469578"/>
              <a:ext cx="398464" cy="305045"/>
              <a:chOff x="6005409" y="2566425"/>
              <a:chExt cx="463550" cy="279090"/>
            </a:xfrm>
          </p:grpSpPr>
          <p:sp>
            <p:nvSpPr>
              <p:cNvPr id="25" name="Freeform 149">
                <a:extLst>
                  <a:ext uri="{FF2B5EF4-FFF2-40B4-BE49-F238E27FC236}">
                    <a16:creationId xmlns:a16="http://schemas.microsoft.com/office/drawing/2014/main" id="{9A933343-981D-45D0-B00F-49C9204428EC}"/>
                  </a:ext>
                </a:extLst>
              </p:cNvPr>
              <p:cNvSpPr>
                <a:spLocks/>
              </p:cNvSpPr>
              <p:nvPr/>
            </p:nvSpPr>
            <p:spPr bwMode="auto">
              <a:xfrm rot="10800000">
                <a:off x="6005409" y="2566425"/>
                <a:ext cx="463550" cy="123825"/>
              </a:xfrm>
              <a:custGeom>
                <a:avLst/>
                <a:gdLst>
                  <a:gd name="T0" fmla="*/ 292 w 292"/>
                  <a:gd name="T1" fmla="*/ 39 h 78"/>
                  <a:gd name="T2" fmla="*/ 253 w 292"/>
                  <a:gd name="T3" fmla="*/ 0 h 78"/>
                  <a:gd name="T4" fmla="*/ 253 w 292"/>
                  <a:gd name="T5" fmla="*/ 25 h 78"/>
                  <a:gd name="T6" fmla="*/ 0 w 292"/>
                  <a:gd name="T7" fmla="*/ 25 h 78"/>
                  <a:gd name="T8" fmla="*/ 0 w 292"/>
                  <a:gd name="T9" fmla="*/ 53 h 78"/>
                  <a:gd name="T10" fmla="*/ 253 w 292"/>
                  <a:gd name="T11" fmla="*/ 53 h 78"/>
                  <a:gd name="T12" fmla="*/ 253 w 292"/>
                  <a:gd name="T13" fmla="*/ 78 h 78"/>
                  <a:gd name="T14" fmla="*/ 292 w 292"/>
                  <a:gd name="T15" fmla="*/ 39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2" h="78">
                    <a:moveTo>
                      <a:pt x="292" y="39"/>
                    </a:moveTo>
                    <a:lnTo>
                      <a:pt x="253" y="0"/>
                    </a:lnTo>
                    <a:lnTo>
                      <a:pt x="253" y="25"/>
                    </a:lnTo>
                    <a:lnTo>
                      <a:pt x="0" y="25"/>
                    </a:lnTo>
                    <a:lnTo>
                      <a:pt x="0" y="53"/>
                    </a:lnTo>
                    <a:lnTo>
                      <a:pt x="253" y="53"/>
                    </a:lnTo>
                    <a:lnTo>
                      <a:pt x="253" y="78"/>
                    </a:lnTo>
                    <a:lnTo>
                      <a:pt x="292" y="39"/>
                    </a:lnTo>
                    <a:close/>
                  </a:path>
                </a:pathLst>
              </a:custGeom>
              <a:solidFill>
                <a:srgbClr val="74CDF3"/>
              </a:soli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150">
                <a:extLst>
                  <a:ext uri="{FF2B5EF4-FFF2-40B4-BE49-F238E27FC236}">
                    <a16:creationId xmlns:a16="http://schemas.microsoft.com/office/drawing/2014/main" id="{172B5948-F151-44E2-947A-FA8E2116413E}"/>
                  </a:ext>
                </a:extLst>
              </p:cNvPr>
              <p:cNvSpPr>
                <a:spLocks/>
              </p:cNvSpPr>
              <p:nvPr/>
            </p:nvSpPr>
            <p:spPr bwMode="auto">
              <a:xfrm>
                <a:off x="6005409" y="2721690"/>
                <a:ext cx="463550" cy="123825"/>
              </a:xfrm>
              <a:custGeom>
                <a:avLst/>
                <a:gdLst>
                  <a:gd name="T0" fmla="*/ 292 w 292"/>
                  <a:gd name="T1" fmla="*/ 39 h 78"/>
                  <a:gd name="T2" fmla="*/ 253 w 292"/>
                  <a:gd name="T3" fmla="*/ 0 h 78"/>
                  <a:gd name="T4" fmla="*/ 253 w 292"/>
                  <a:gd name="T5" fmla="*/ 26 h 78"/>
                  <a:gd name="T6" fmla="*/ 0 w 292"/>
                  <a:gd name="T7" fmla="*/ 26 h 78"/>
                  <a:gd name="T8" fmla="*/ 0 w 292"/>
                  <a:gd name="T9" fmla="*/ 55 h 78"/>
                  <a:gd name="T10" fmla="*/ 253 w 292"/>
                  <a:gd name="T11" fmla="*/ 55 h 78"/>
                  <a:gd name="T12" fmla="*/ 253 w 292"/>
                  <a:gd name="T13" fmla="*/ 78 h 78"/>
                  <a:gd name="T14" fmla="*/ 292 w 292"/>
                  <a:gd name="T15" fmla="*/ 39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2" h="78">
                    <a:moveTo>
                      <a:pt x="292" y="39"/>
                    </a:moveTo>
                    <a:lnTo>
                      <a:pt x="253" y="0"/>
                    </a:lnTo>
                    <a:lnTo>
                      <a:pt x="253" y="26"/>
                    </a:lnTo>
                    <a:lnTo>
                      <a:pt x="0" y="26"/>
                    </a:lnTo>
                    <a:lnTo>
                      <a:pt x="0" y="55"/>
                    </a:lnTo>
                    <a:lnTo>
                      <a:pt x="253" y="55"/>
                    </a:lnTo>
                    <a:lnTo>
                      <a:pt x="253" y="78"/>
                    </a:lnTo>
                    <a:lnTo>
                      <a:pt x="292" y="39"/>
                    </a:lnTo>
                    <a:close/>
                  </a:path>
                </a:pathLst>
              </a:custGeom>
              <a:solidFill>
                <a:srgbClr val="74CDF3"/>
              </a:solid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145" name="Group 144">
            <a:extLst>
              <a:ext uri="{FF2B5EF4-FFF2-40B4-BE49-F238E27FC236}">
                <a16:creationId xmlns:a16="http://schemas.microsoft.com/office/drawing/2014/main" id="{7224598C-FA2E-45D8-BBB1-280D377D1296}"/>
              </a:ext>
            </a:extLst>
          </p:cNvPr>
          <p:cNvGrpSpPr/>
          <p:nvPr/>
        </p:nvGrpSpPr>
        <p:grpSpPr>
          <a:xfrm>
            <a:off x="6985009" y="2028933"/>
            <a:ext cx="3658727" cy="376309"/>
            <a:chOff x="6074519" y="1580022"/>
            <a:chExt cx="3658727" cy="376309"/>
          </a:xfrm>
        </p:grpSpPr>
        <p:sp>
          <p:nvSpPr>
            <p:cNvPr id="7" name="TextBox 6">
              <a:extLst>
                <a:ext uri="{FF2B5EF4-FFF2-40B4-BE49-F238E27FC236}">
                  <a16:creationId xmlns:a16="http://schemas.microsoft.com/office/drawing/2014/main" id="{6416C2E3-76E9-413C-AB21-BF0FF92C44CB}"/>
                </a:ext>
              </a:extLst>
            </p:cNvPr>
            <p:cNvSpPr txBox="1"/>
            <p:nvPr/>
          </p:nvSpPr>
          <p:spPr>
            <a:xfrm>
              <a:off x="6718895" y="1626559"/>
              <a:ext cx="3014351" cy="276999"/>
            </a:xfrm>
            <a:prstGeom prst="rect">
              <a:avLst/>
            </a:prstGeom>
            <a:noFill/>
          </p:spPr>
          <p:txBody>
            <a:bodyPr wrap="none" lIns="0" tIns="0" rIns="0" bIns="0" rtlCol="0" anchor="ctr">
              <a:spAutoFit/>
            </a:bodyPr>
            <a:lstStyle/>
            <a:p>
              <a:pPr defTabSz="914367"/>
              <a:r>
                <a:rPr lang="en-US">
                  <a:gradFill>
                    <a:gsLst>
                      <a:gs pos="2917">
                        <a:srgbClr val="000000"/>
                      </a:gs>
                      <a:gs pos="30000">
                        <a:srgbClr val="000000"/>
                      </a:gs>
                    </a:gsLst>
                    <a:lin ang="5400000" scaled="0"/>
                  </a:gradFill>
                  <a:latin typeface="Segoe UI Semibold"/>
                </a:rPr>
                <a:t>Any language or framework</a:t>
              </a:r>
            </a:p>
          </p:txBody>
        </p:sp>
        <p:grpSp>
          <p:nvGrpSpPr>
            <p:cNvPr id="35" name="trial" descr="trial, testing, development">
              <a:extLst>
                <a:ext uri="{FF2B5EF4-FFF2-40B4-BE49-F238E27FC236}">
                  <a16:creationId xmlns:a16="http://schemas.microsoft.com/office/drawing/2014/main" id="{2ADCE0D0-2393-41E6-A1CE-7B87378E1E43}"/>
                </a:ext>
              </a:extLst>
            </p:cNvPr>
            <p:cNvGrpSpPr/>
            <p:nvPr/>
          </p:nvGrpSpPr>
          <p:grpSpPr>
            <a:xfrm>
              <a:off x="6074519" y="1580022"/>
              <a:ext cx="376309" cy="376309"/>
              <a:chOff x="11040257" y="4789957"/>
              <a:chExt cx="420624" cy="420624"/>
            </a:xfrm>
          </p:grpSpPr>
          <p:sp>
            <p:nvSpPr>
              <p:cNvPr id="36" name="Freeform: Shape 35">
                <a:extLst>
                  <a:ext uri="{FF2B5EF4-FFF2-40B4-BE49-F238E27FC236}">
                    <a16:creationId xmlns:a16="http://schemas.microsoft.com/office/drawing/2014/main" id="{0CEDEA59-A4A1-4CB8-B727-87D772D2DBEF}"/>
                  </a:ext>
                </a:extLst>
              </p:cNvPr>
              <p:cNvSpPr/>
              <p:nvPr/>
            </p:nvSpPr>
            <p:spPr>
              <a:xfrm>
                <a:off x="11039341" y="4841974"/>
                <a:ext cx="416288" cy="320888"/>
              </a:xfrm>
              <a:custGeom>
                <a:avLst/>
                <a:gdLst>
                  <a:gd name="connsiteX0" fmla="*/ 1475 w 416287"/>
                  <a:gd name="connsiteY0" fmla="*/ 322017 h 320888"/>
                  <a:gd name="connsiteX1" fmla="*/ 417763 w 416287"/>
                  <a:gd name="connsiteY1" fmla="*/ 322017 h 320888"/>
                  <a:gd name="connsiteX2" fmla="*/ 417763 w 416287"/>
                  <a:gd name="connsiteY2" fmla="*/ 1475 h 320888"/>
                  <a:gd name="connsiteX3" fmla="*/ 1475 w 416287"/>
                  <a:gd name="connsiteY3" fmla="*/ 1475 h 320888"/>
                  <a:gd name="connsiteX4" fmla="*/ 1475 w 416287"/>
                  <a:gd name="connsiteY4" fmla="*/ 322017 h 320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287" h="320888">
                    <a:moveTo>
                      <a:pt x="1475" y="322017"/>
                    </a:moveTo>
                    <a:lnTo>
                      <a:pt x="417763" y="322017"/>
                    </a:lnTo>
                    <a:lnTo>
                      <a:pt x="417763" y="1475"/>
                    </a:lnTo>
                    <a:lnTo>
                      <a:pt x="1475" y="1475"/>
                    </a:lnTo>
                    <a:lnTo>
                      <a:pt x="1475" y="322017"/>
                    </a:lnTo>
                    <a:close/>
                  </a:path>
                </a:pathLst>
              </a:custGeom>
              <a:solidFill>
                <a:srgbClr val="202192"/>
              </a:solidFill>
              <a:ln w="4321"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CE26814A-A6B1-4A09-91A9-01C08961B53B}"/>
                  </a:ext>
                </a:extLst>
              </p:cNvPr>
              <p:cNvSpPr/>
              <p:nvPr/>
            </p:nvSpPr>
            <p:spPr>
              <a:xfrm>
                <a:off x="11039341" y="4833217"/>
                <a:ext cx="416288" cy="43363"/>
              </a:xfrm>
              <a:custGeom>
                <a:avLst/>
                <a:gdLst>
                  <a:gd name="connsiteX0" fmla="*/ 1475 w 416287"/>
                  <a:gd name="connsiteY0" fmla="*/ 44857 h 43363"/>
                  <a:gd name="connsiteX1" fmla="*/ 417617 w 416287"/>
                  <a:gd name="connsiteY1" fmla="*/ 44857 h 43363"/>
                  <a:gd name="connsiteX2" fmla="*/ 417617 w 416287"/>
                  <a:gd name="connsiteY2" fmla="*/ 1475 h 43363"/>
                  <a:gd name="connsiteX3" fmla="*/ 1475 w 416287"/>
                  <a:gd name="connsiteY3" fmla="*/ 1475 h 43363"/>
                  <a:gd name="connsiteX4" fmla="*/ 1475 w 416287"/>
                  <a:gd name="connsiteY4" fmla="*/ 44857 h 43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287" h="43363">
                    <a:moveTo>
                      <a:pt x="1475" y="44857"/>
                    </a:moveTo>
                    <a:lnTo>
                      <a:pt x="417617" y="44857"/>
                    </a:lnTo>
                    <a:lnTo>
                      <a:pt x="417617" y="1475"/>
                    </a:lnTo>
                    <a:lnTo>
                      <a:pt x="1475" y="1475"/>
                    </a:lnTo>
                    <a:lnTo>
                      <a:pt x="1475" y="44857"/>
                    </a:lnTo>
                    <a:close/>
                  </a:path>
                </a:pathLst>
              </a:custGeom>
              <a:solidFill>
                <a:srgbClr val="74CDF3"/>
              </a:solidFill>
              <a:ln w="4321"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3BFD454A-674A-40A4-8AB0-270DDB8E9DE5}"/>
                  </a:ext>
                </a:extLst>
              </p:cNvPr>
              <p:cNvSpPr/>
              <p:nvPr/>
            </p:nvSpPr>
            <p:spPr>
              <a:xfrm>
                <a:off x="11093604" y="4845193"/>
                <a:ext cx="21682" cy="21682"/>
              </a:xfrm>
              <a:custGeom>
                <a:avLst/>
                <a:gdLst>
                  <a:gd name="connsiteX0" fmla="*/ 12065 w 21681"/>
                  <a:gd name="connsiteY0" fmla="*/ 22655 h 21681"/>
                  <a:gd name="connsiteX1" fmla="*/ 22655 w 21681"/>
                  <a:gd name="connsiteY1" fmla="*/ 12065 h 21681"/>
                  <a:gd name="connsiteX2" fmla="*/ 12065 w 21681"/>
                  <a:gd name="connsiteY2" fmla="*/ 1475 h 21681"/>
                  <a:gd name="connsiteX3" fmla="*/ 1475 w 21681"/>
                  <a:gd name="connsiteY3" fmla="*/ 12065 h 21681"/>
                  <a:gd name="connsiteX4" fmla="*/ 12065 w 21681"/>
                  <a:gd name="connsiteY4" fmla="*/ 22655 h 21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81" h="21681">
                    <a:moveTo>
                      <a:pt x="12065" y="22655"/>
                    </a:moveTo>
                    <a:cubicBezTo>
                      <a:pt x="17913" y="22655"/>
                      <a:pt x="22655" y="17914"/>
                      <a:pt x="22655" y="12065"/>
                    </a:cubicBezTo>
                    <a:cubicBezTo>
                      <a:pt x="22655" y="6217"/>
                      <a:pt x="17913" y="1475"/>
                      <a:pt x="12065" y="1475"/>
                    </a:cubicBezTo>
                    <a:cubicBezTo>
                      <a:pt x="6216" y="1475"/>
                      <a:pt x="1475" y="6217"/>
                      <a:pt x="1475" y="12065"/>
                    </a:cubicBezTo>
                    <a:cubicBezTo>
                      <a:pt x="1475" y="17914"/>
                      <a:pt x="6216" y="22655"/>
                      <a:pt x="12065" y="22655"/>
                    </a:cubicBezTo>
                    <a:close/>
                  </a:path>
                </a:pathLst>
              </a:custGeom>
              <a:solidFill>
                <a:srgbClr val="FFFFFF"/>
              </a:solidFill>
              <a:ln w="4321"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C08B25A2-5DA4-44C4-A3A1-EA0E83F0D051}"/>
                  </a:ext>
                </a:extLst>
              </p:cNvPr>
              <p:cNvSpPr/>
              <p:nvPr/>
            </p:nvSpPr>
            <p:spPr>
              <a:xfrm>
                <a:off x="11060739" y="4845193"/>
                <a:ext cx="21682" cy="21682"/>
              </a:xfrm>
              <a:custGeom>
                <a:avLst/>
                <a:gdLst>
                  <a:gd name="connsiteX0" fmla="*/ 12065 w 21681"/>
                  <a:gd name="connsiteY0" fmla="*/ 22655 h 21681"/>
                  <a:gd name="connsiteX1" fmla="*/ 22655 w 21681"/>
                  <a:gd name="connsiteY1" fmla="*/ 12065 h 21681"/>
                  <a:gd name="connsiteX2" fmla="*/ 12065 w 21681"/>
                  <a:gd name="connsiteY2" fmla="*/ 1475 h 21681"/>
                  <a:gd name="connsiteX3" fmla="*/ 1475 w 21681"/>
                  <a:gd name="connsiteY3" fmla="*/ 12065 h 21681"/>
                  <a:gd name="connsiteX4" fmla="*/ 12065 w 21681"/>
                  <a:gd name="connsiteY4" fmla="*/ 22655 h 21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81" h="21681">
                    <a:moveTo>
                      <a:pt x="12065" y="22655"/>
                    </a:moveTo>
                    <a:cubicBezTo>
                      <a:pt x="17914" y="22655"/>
                      <a:pt x="22655" y="17914"/>
                      <a:pt x="22655" y="12065"/>
                    </a:cubicBezTo>
                    <a:cubicBezTo>
                      <a:pt x="22655" y="6217"/>
                      <a:pt x="17914" y="1475"/>
                      <a:pt x="12065" y="1475"/>
                    </a:cubicBezTo>
                    <a:cubicBezTo>
                      <a:pt x="6216" y="1475"/>
                      <a:pt x="1475" y="6217"/>
                      <a:pt x="1475" y="12065"/>
                    </a:cubicBezTo>
                    <a:cubicBezTo>
                      <a:pt x="1475" y="17914"/>
                      <a:pt x="6216" y="22655"/>
                      <a:pt x="12065" y="22655"/>
                    </a:cubicBezTo>
                    <a:close/>
                  </a:path>
                </a:pathLst>
              </a:custGeom>
              <a:solidFill>
                <a:srgbClr val="FFFFFF"/>
              </a:solidFill>
              <a:ln w="4321"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8F115962-2269-49AF-9E85-B4E98C21F57A}"/>
                  </a:ext>
                </a:extLst>
              </p:cNvPr>
              <p:cNvSpPr/>
              <p:nvPr/>
            </p:nvSpPr>
            <p:spPr>
              <a:xfrm>
                <a:off x="11127198" y="4845193"/>
                <a:ext cx="21682" cy="21682"/>
              </a:xfrm>
              <a:custGeom>
                <a:avLst/>
                <a:gdLst>
                  <a:gd name="connsiteX0" fmla="*/ 12065 w 21681"/>
                  <a:gd name="connsiteY0" fmla="*/ 22655 h 21681"/>
                  <a:gd name="connsiteX1" fmla="*/ 22655 w 21681"/>
                  <a:gd name="connsiteY1" fmla="*/ 12065 h 21681"/>
                  <a:gd name="connsiteX2" fmla="*/ 12065 w 21681"/>
                  <a:gd name="connsiteY2" fmla="*/ 1475 h 21681"/>
                  <a:gd name="connsiteX3" fmla="*/ 1475 w 21681"/>
                  <a:gd name="connsiteY3" fmla="*/ 12065 h 21681"/>
                  <a:gd name="connsiteX4" fmla="*/ 12065 w 21681"/>
                  <a:gd name="connsiteY4" fmla="*/ 22655 h 21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81" h="21681">
                    <a:moveTo>
                      <a:pt x="12065" y="22655"/>
                    </a:moveTo>
                    <a:cubicBezTo>
                      <a:pt x="17914" y="22655"/>
                      <a:pt x="22655" y="17914"/>
                      <a:pt x="22655" y="12065"/>
                    </a:cubicBezTo>
                    <a:cubicBezTo>
                      <a:pt x="22655" y="6217"/>
                      <a:pt x="17914" y="1475"/>
                      <a:pt x="12065" y="1475"/>
                    </a:cubicBezTo>
                    <a:cubicBezTo>
                      <a:pt x="6217" y="1475"/>
                      <a:pt x="1475" y="6217"/>
                      <a:pt x="1475" y="12065"/>
                    </a:cubicBezTo>
                    <a:cubicBezTo>
                      <a:pt x="1475" y="17914"/>
                      <a:pt x="6217" y="22655"/>
                      <a:pt x="12065" y="22655"/>
                    </a:cubicBezTo>
                    <a:close/>
                  </a:path>
                </a:pathLst>
              </a:custGeom>
              <a:solidFill>
                <a:srgbClr val="FFFFFF"/>
              </a:solidFill>
              <a:ln w="4321"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494E0480-DEEB-43FC-AE89-34290A0D943F}"/>
                  </a:ext>
                </a:extLst>
              </p:cNvPr>
              <p:cNvSpPr/>
              <p:nvPr/>
            </p:nvSpPr>
            <p:spPr>
              <a:xfrm>
                <a:off x="11224990" y="4997100"/>
                <a:ext cx="43363" cy="43363"/>
              </a:xfrm>
              <a:custGeom>
                <a:avLst/>
                <a:gdLst>
                  <a:gd name="connsiteX0" fmla="*/ 45806 w 43363"/>
                  <a:gd name="connsiteY0" fmla="*/ 1475 h 43363"/>
                  <a:gd name="connsiteX1" fmla="*/ 1475 w 43363"/>
                  <a:gd name="connsiteY1" fmla="*/ 1475 h 43363"/>
                  <a:gd name="connsiteX2" fmla="*/ 1475 w 43363"/>
                  <a:gd name="connsiteY2" fmla="*/ 45806 h 43363"/>
                  <a:gd name="connsiteX3" fmla="*/ 45806 w 43363"/>
                  <a:gd name="connsiteY3" fmla="*/ 45806 h 43363"/>
                  <a:gd name="connsiteX4" fmla="*/ 45806 w 43363"/>
                  <a:gd name="connsiteY4" fmla="*/ 1475 h 43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3" h="43363">
                    <a:moveTo>
                      <a:pt x="45806" y="1475"/>
                    </a:moveTo>
                    <a:lnTo>
                      <a:pt x="1475" y="1475"/>
                    </a:lnTo>
                    <a:lnTo>
                      <a:pt x="1475" y="45806"/>
                    </a:lnTo>
                    <a:lnTo>
                      <a:pt x="45806" y="45806"/>
                    </a:lnTo>
                    <a:lnTo>
                      <a:pt x="45806" y="1475"/>
                    </a:lnTo>
                    <a:close/>
                  </a:path>
                </a:pathLst>
              </a:custGeom>
              <a:solidFill>
                <a:srgbClr val="74CDF3"/>
              </a:solidFill>
              <a:ln w="4321"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3006E082-BA8B-4087-AAF5-13D654AA147B}"/>
                  </a:ext>
                </a:extLst>
              </p:cNvPr>
              <p:cNvSpPr/>
              <p:nvPr/>
            </p:nvSpPr>
            <p:spPr>
              <a:xfrm>
                <a:off x="11297441" y="4953212"/>
                <a:ext cx="82390" cy="134426"/>
              </a:xfrm>
              <a:custGeom>
                <a:avLst/>
                <a:gdLst>
                  <a:gd name="connsiteX0" fmla="*/ 17689 w 82390"/>
                  <a:gd name="connsiteY0" fmla="*/ 1475 h 134426"/>
                  <a:gd name="connsiteX1" fmla="*/ 2060 w 82390"/>
                  <a:gd name="connsiteY1" fmla="*/ 17104 h 134426"/>
                  <a:gd name="connsiteX2" fmla="*/ 52671 w 82390"/>
                  <a:gd name="connsiteY2" fmla="*/ 67716 h 134426"/>
                  <a:gd name="connsiteX3" fmla="*/ 1475 w 82390"/>
                  <a:gd name="connsiteY3" fmla="*/ 118912 h 134426"/>
                  <a:gd name="connsiteX4" fmla="*/ 17104 w 82390"/>
                  <a:gd name="connsiteY4" fmla="*/ 134541 h 134426"/>
                  <a:gd name="connsiteX5" fmla="*/ 83930 w 82390"/>
                  <a:gd name="connsiteY5" fmla="*/ 67716 h 134426"/>
                  <a:gd name="connsiteX6" fmla="*/ 17689 w 82390"/>
                  <a:gd name="connsiteY6" fmla="*/ 1475 h 134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390" h="134426">
                    <a:moveTo>
                      <a:pt x="17689" y="1475"/>
                    </a:moveTo>
                    <a:lnTo>
                      <a:pt x="2060" y="17104"/>
                    </a:lnTo>
                    <a:lnTo>
                      <a:pt x="52671" y="67716"/>
                    </a:lnTo>
                    <a:lnTo>
                      <a:pt x="1475" y="118912"/>
                    </a:lnTo>
                    <a:lnTo>
                      <a:pt x="17104" y="134541"/>
                    </a:lnTo>
                    <a:lnTo>
                      <a:pt x="83930" y="67716"/>
                    </a:lnTo>
                    <a:lnTo>
                      <a:pt x="17689" y="1475"/>
                    </a:lnTo>
                    <a:close/>
                  </a:path>
                </a:pathLst>
              </a:custGeom>
              <a:solidFill>
                <a:srgbClr val="74CDF3"/>
              </a:solidFill>
              <a:ln w="4321"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50FD29B5-5542-490E-A600-F9E0B5C07497}"/>
                  </a:ext>
                </a:extLst>
              </p:cNvPr>
              <p:cNvSpPr/>
              <p:nvPr/>
            </p:nvSpPr>
            <p:spPr>
              <a:xfrm>
                <a:off x="11112957" y="4953212"/>
                <a:ext cx="82390" cy="134426"/>
              </a:xfrm>
              <a:custGeom>
                <a:avLst/>
                <a:gdLst>
                  <a:gd name="connsiteX0" fmla="*/ 67716 w 82390"/>
                  <a:gd name="connsiteY0" fmla="*/ 134541 h 134426"/>
                  <a:gd name="connsiteX1" fmla="*/ 83418 w 82390"/>
                  <a:gd name="connsiteY1" fmla="*/ 118912 h 134426"/>
                  <a:gd name="connsiteX2" fmla="*/ 32806 w 82390"/>
                  <a:gd name="connsiteY2" fmla="*/ 68300 h 134426"/>
                  <a:gd name="connsiteX3" fmla="*/ 84002 w 82390"/>
                  <a:gd name="connsiteY3" fmla="*/ 17104 h 134426"/>
                  <a:gd name="connsiteX4" fmla="*/ 68373 w 82390"/>
                  <a:gd name="connsiteY4" fmla="*/ 1475 h 134426"/>
                  <a:gd name="connsiteX5" fmla="*/ 1475 w 82390"/>
                  <a:gd name="connsiteY5" fmla="*/ 68300 h 134426"/>
                  <a:gd name="connsiteX6" fmla="*/ 67716 w 82390"/>
                  <a:gd name="connsiteY6" fmla="*/ 134541 h 134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390" h="134426">
                    <a:moveTo>
                      <a:pt x="67716" y="134541"/>
                    </a:moveTo>
                    <a:lnTo>
                      <a:pt x="83418" y="118912"/>
                    </a:lnTo>
                    <a:lnTo>
                      <a:pt x="32806" y="68300"/>
                    </a:lnTo>
                    <a:lnTo>
                      <a:pt x="84002" y="17104"/>
                    </a:lnTo>
                    <a:lnTo>
                      <a:pt x="68373" y="1475"/>
                    </a:lnTo>
                    <a:lnTo>
                      <a:pt x="1475" y="68300"/>
                    </a:lnTo>
                    <a:lnTo>
                      <a:pt x="67716" y="134541"/>
                    </a:lnTo>
                    <a:close/>
                  </a:path>
                </a:pathLst>
              </a:custGeom>
              <a:solidFill>
                <a:srgbClr val="74CDF3"/>
              </a:solidFill>
              <a:ln w="4321" cap="flat">
                <a:noFill/>
                <a:prstDash val="solid"/>
                <a:miter/>
              </a:ln>
            </p:spPr>
            <p:txBody>
              <a:bodyPr rtlCol="0" anchor="ctr"/>
              <a:lstStyle/>
              <a:p>
                <a:endParaRPr lang="en-US"/>
              </a:p>
            </p:txBody>
          </p:sp>
        </p:grpSp>
      </p:grpSp>
      <p:grpSp>
        <p:nvGrpSpPr>
          <p:cNvPr id="144" name="Group 143">
            <a:extLst>
              <a:ext uri="{FF2B5EF4-FFF2-40B4-BE49-F238E27FC236}">
                <a16:creationId xmlns:a16="http://schemas.microsoft.com/office/drawing/2014/main" id="{3DD2B9B8-DE6C-4392-8F5B-102EE749B5C5}"/>
              </a:ext>
            </a:extLst>
          </p:cNvPr>
          <p:cNvGrpSpPr/>
          <p:nvPr/>
        </p:nvGrpSpPr>
        <p:grpSpPr>
          <a:xfrm>
            <a:off x="1428522" y="2066671"/>
            <a:ext cx="3807477" cy="300832"/>
            <a:chOff x="6093534" y="774347"/>
            <a:chExt cx="3807477" cy="300832"/>
          </a:xfrm>
        </p:grpSpPr>
        <p:sp>
          <p:nvSpPr>
            <p:cNvPr id="6" name="TextBox 5">
              <a:extLst>
                <a:ext uri="{FF2B5EF4-FFF2-40B4-BE49-F238E27FC236}">
                  <a16:creationId xmlns:a16="http://schemas.microsoft.com/office/drawing/2014/main" id="{5223607C-84F1-4993-AA12-49302930CC37}"/>
                </a:ext>
              </a:extLst>
            </p:cNvPr>
            <p:cNvSpPr txBox="1"/>
            <p:nvPr/>
          </p:nvSpPr>
          <p:spPr>
            <a:xfrm>
              <a:off x="6770346" y="792423"/>
              <a:ext cx="3130665" cy="276999"/>
            </a:xfrm>
            <a:prstGeom prst="rect">
              <a:avLst/>
            </a:prstGeom>
            <a:noFill/>
          </p:spPr>
          <p:txBody>
            <a:bodyPr wrap="none" lIns="0" tIns="0" rIns="0" bIns="0" rtlCol="0" anchor="ctr">
              <a:spAutoFit/>
            </a:bodyPr>
            <a:lstStyle/>
            <a:p>
              <a:pPr defTabSz="914367"/>
              <a:r>
                <a:rPr lang="en-US">
                  <a:gradFill>
                    <a:gsLst>
                      <a:gs pos="2917">
                        <a:srgbClr val="000000"/>
                      </a:gs>
                      <a:gs pos="30000">
                        <a:srgbClr val="000000"/>
                      </a:gs>
                    </a:gsLst>
                    <a:lin ang="5400000" scaled="0"/>
                  </a:gradFill>
                  <a:latin typeface="Segoe UI Semibold"/>
                </a:rPr>
                <a:t>Best-practices building blocks</a:t>
              </a:r>
            </a:p>
          </p:txBody>
        </p:sp>
        <p:grpSp>
          <p:nvGrpSpPr>
            <p:cNvPr id="44" name="dev testing" descr="dev testing">
              <a:extLst>
                <a:ext uri="{FF2B5EF4-FFF2-40B4-BE49-F238E27FC236}">
                  <a16:creationId xmlns:a16="http://schemas.microsoft.com/office/drawing/2014/main" id="{9F6A35AF-65DD-4512-B005-C484FBA47B6B}"/>
                </a:ext>
              </a:extLst>
            </p:cNvPr>
            <p:cNvGrpSpPr>
              <a:grpSpLocks noChangeAspect="1"/>
            </p:cNvGrpSpPr>
            <p:nvPr/>
          </p:nvGrpSpPr>
          <p:grpSpPr bwMode="auto">
            <a:xfrm>
              <a:off x="6093534" y="774347"/>
              <a:ext cx="338278" cy="300832"/>
              <a:chOff x="448" y="809"/>
              <a:chExt cx="262" cy="233"/>
            </a:xfrm>
          </p:grpSpPr>
          <p:sp>
            <p:nvSpPr>
              <p:cNvPr id="45" name="AutoShape 3">
                <a:extLst>
                  <a:ext uri="{FF2B5EF4-FFF2-40B4-BE49-F238E27FC236}">
                    <a16:creationId xmlns:a16="http://schemas.microsoft.com/office/drawing/2014/main" id="{C1A00D6C-C216-45AD-8389-485D27B4C83E}"/>
                  </a:ext>
                </a:extLst>
              </p:cNvPr>
              <p:cNvSpPr>
                <a:spLocks noChangeAspect="1" noChangeArrowheads="1" noTextEdit="1"/>
              </p:cNvSpPr>
              <p:nvPr/>
            </p:nvSpPr>
            <p:spPr bwMode="auto">
              <a:xfrm>
                <a:off x="448" y="809"/>
                <a:ext cx="262"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Rectangle 5">
                <a:extLst>
                  <a:ext uri="{FF2B5EF4-FFF2-40B4-BE49-F238E27FC236}">
                    <a16:creationId xmlns:a16="http://schemas.microsoft.com/office/drawing/2014/main" id="{BA4EC2B8-BF0C-4AFD-A5D8-E0AA34CCBBA1}"/>
                  </a:ext>
                </a:extLst>
              </p:cNvPr>
              <p:cNvSpPr>
                <a:spLocks noChangeArrowheads="1"/>
              </p:cNvSpPr>
              <p:nvPr/>
            </p:nvSpPr>
            <p:spPr bwMode="auto">
              <a:xfrm>
                <a:off x="448" y="988"/>
                <a:ext cx="55" cy="55"/>
              </a:xfrm>
              <a:prstGeom prst="rect">
                <a:avLst/>
              </a:prstGeom>
              <a:solidFill>
                <a:srgbClr val="74CDF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Rectangle 6">
                <a:extLst>
                  <a:ext uri="{FF2B5EF4-FFF2-40B4-BE49-F238E27FC236}">
                    <a16:creationId xmlns:a16="http://schemas.microsoft.com/office/drawing/2014/main" id="{52E09DD6-6670-4D95-B7C2-71EFDFB1BF8E}"/>
                  </a:ext>
                </a:extLst>
              </p:cNvPr>
              <p:cNvSpPr>
                <a:spLocks noChangeArrowheads="1"/>
              </p:cNvSpPr>
              <p:nvPr/>
            </p:nvSpPr>
            <p:spPr bwMode="auto">
              <a:xfrm>
                <a:off x="517" y="988"/>
                <a:ext cx="54" cy="55"/>
              </a:xfrm>
              <a:prstGeom prst="rect">
                <a:avLst/>
              </a:prstGeom>
              <a:solidFill>
                <a:srgbClr val="74CDF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Rectangle 7">
                <a:extLst>
                  <a:ext uri="{FF2B5EF4-FFF2-40B4-BE49-F238E27FC236}">
                    <a16:creationId xmlns:a16="http://schemas.microsoft.com/office/drawing/2014/main" id="{478A6A81-28CD-4EDB-B3BC-1C9AFF82E72A}"/>
                  </a:ext>
                </a:extLst>
              </p:cNvPr>
              <p:cNvSpPr>
                <a:spLocks noChangeArrowheads="1"/>
              </p:cNvSpPr>
              <p:nvPr/>
            </p:nvSpPr>
            <p:spPr bwMode="auto">
              <a:xfrm>
                <a:off x="586" y="988"/>
                <a:ext cx="55" cy="55"/>
              </a:xfrm>
              <a:prstGeom prst="rect">
                <a:avLst/>
              </a:prstGeom>
              <a:solidFill>
                <a:srgbClr val="74CDF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Rectangle 8">
                <a:extLst>
                  <a:ext uri="{FF2B5EF4-FFF2-40B4-BE49-F238E27FC236}">
                    <a16:creationId xmlns:a16="http://schemas.microsoft.com/office/drawing/2014/main" id="{13141610-ED34-4191-8EE9-22A804E0B82A}"/>
                  </a:ext>
                </a:extLst>
              </p:cNvPr>
              <p:cNvSpPr>
                <a:spLocks noChangeArrowheads="1"/>
              </p:cNvSpPr>
              <p:nvPr/>
            </p:nvSpPr>
            <p:spPr bwMode="auto">
              <a:xfrm>
                <a:off x="654" y="988"/>
                <a:ext cx="55" cy="55"/>
              </a:xfrm>
              <a:prstGeom prst="rect">
                <a:avLst/>
              </a:prstGeom>
              <a:solidFill>
                <a:srgbClr val="74CDF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9">
                <a:extLst>
                  <a:ext uri="{FF2B5EF4-FFF2-40B4-BE49-F238E27FC236}">
                    <a16:creationId xmlns:a16="http://schemas.microsoft.com/office/drawing/2014/main" id="{71A32298-DC0B-4D1D-B50A-5FB453C68C75}"/>
                  </a:ext>
                </a:extLst>
              </p:cNvPr>
              <p:cNvSpPr>
                <a:spLocks noChangeArrowheads="1"/>
              </p:cNvSpPr>
              <p:nvPr/>
            </p:nvSpPr>
            <p:spPr bwMode="auto">
              <a:xfrm>
                <a:off x="448" y="919"/>
                <a:ext cx="55" cy="55"/>
              </a:xfrm>
              <a:prstGeom prst="rect">
                <a:avLst/>
              </a:prstGeom>
              <a:solidFill>
                <a:srgbClr val="20219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Rectangle 10">
                <a:extLst>
                  <a:ext uri="{FF2B5EF4-FFF2-40B4-BE49-F238E27FC236}">
                    <a16:creationId xmlns:a16="http://schemas.microsoft.com/office/drawing/2014/main" id="{A32FE972-6117-4A0C-B2F2-F3C1025EC39D}"/>
                  </a:ext>
                </a:extLst>
              </p:cNvPr>
              <p:cNvSpPr>
                <a:spLocks noChangeArrowheads="1"/>
              </p:cNvSpPr>
              <p:nvPr/>
            </p:nvSpPr>
            <p:spPr bwMode="auto">
              <a:xfrm>
                <a:off x="517" y="919"/>
                <a:ext cx="54" cy="55"/>
              </a:xfrm>
              <a:prstGeom prst="rect">
                <a:avLst/>
              </a:prstGeom>
              <a:solidFill>
                <a:srgbClr val="20219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Rectangle 11">
                <a:extLst>
                  <a:ext uri="{FF2B5EF4-FFF2-40B4-BE49-F238E27FC236}">
                    <a16:creationId xmlns:a16="http://schemas.microsoft.com/office/drawing/2014/main" id="{C6BA1105-3F9E-407B-B0E4-D254FACD573E}"/>
                  </a:ext>
                </a:extLst>
              </p:cNvPr>
              <p:cNvSpPr>
                <a:spLocks noChangeArrowheads="1"/>
              </p:cNvSpPr>
              <p:nvPr/>
            </p:nvSpPr>
            <p:spPr bwMode="auto">
              <a:xfrm>
                <a:off x="586" y="919"/>
                <a:ext cx="55" cy="55"/>
              </a:xfrm>
              <a:prstGeom prst="rect">
                <a:avLst/>
              </a:prstGeom>
              <a:solidFill>
                <a:srgbClr val="20219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Rectangle 12">
                <a:extLst>
                  <a:ext uri="{FF2B5EF4-FFF2-40B4-BE49-F238E27FC236}">
                    <a16:creationId xmlns:a16="http://schemas.microsoft.com/office/drawing/2014/main" id="{39020A9E-297E-4BAF-9570-C9BD43914A8E}"/>
                  </a:ext>
                </a:extLst>
              </p:cNvPr>
              <p:cNvSpPr>
                <a:spLocks noChangeArrowheads="1"/>
              </p:cNvSpPr>
              <p:nvPr/>
            </p:nvSpPr>
            <p:spPr bwMode="auto">
              <a:xfrm>
                <a:off x="654" y="919"/>
                <a:ext cx="55" cy="55"/>
              </a:xfrm>
              <a:prstGeom prst="rect">
                <a:avLst/>
              </a:prstGeom>
              <a:solidFill>
                <a:srgbClr val="20219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Rectangle 13">
                <a:extLst>
                  <a:ext uri="{FF2B5EF4-FFF2-40B4-BE49-F238E27FC236}">
                    <a16:creationId xmlns:a16="http://schemas.microsoft.com/office/drawing/2014/main" id="{23C544AB-CB9A-49AF-80A6-5EB4F33493C2}"/>
                  </a:ext>
                </a:extLst>
              </p:cNvPr>
              <p:cNvSpPr>
                <a:spLocks noChangeArrowheads="1"/>
              </p:cNvSpPr>
              <p:nvPr/>
            </p:nvSpPr>
            <p:spPr bwMode="auto">
              <a:xfrm>
                <a:off x="517" y="823"/>
                <a:ext cx="54" cy="55"/>
              </a:xfrm>
              <a:prstGeom prst="rect">
                <a:avLst/>
              </a:prstGeom>
              <a:solidFill>
                <a:srgbClr val="20219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Rectangle 14">
                <a:extLst>
                  <a:ext uri="{FF2B5EF4-FFF2-40B4-BE49-F238E27FC236}">
                    <a16:creationId xmlns:a16="http://schemas.microsoft.com/office/drawing/2014/main" id="{2233FFC7-9585-4846-ABFF-D441579AC35E}"/>
                  </a:ext>
                </a:extLst>
              </p:cNvPr>
              <p:cNvSpPr>
                <a:spLocks noChangeArrowheads="1"/>
              </p:cNvSpPr>
              <p:nvPr/>
            </p:nvSpPr>
            <p:spPr bwMode="auto">
              <a:xfrm>
                <a:off x="448" y="808"/>
                <a:ext cx="55" cy="56"/>
              </a:xfrm>
              <a:prstGeom prst="rect">
                <a:avLst/>
              </a:prstGeom>
              <a:solidFill>
                <a:srgbClr val="20219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Rectangle 15">
                <a:extLst>
                  <a:ext uri="{FF2B5EF4-FFF2-40B4-BE49-F238E27FC236}">
                    <a16:creationId xmlns:a16="http://schemas.microsoft.com/office/drawing/2014/main" id="{7FD4CF67-4212-4769-B97B-14536C12D4A4}"/>
                  </a:ext>
                </a:extLst>
              </p:cNvPr>
              <p:cNvSpPr>
                <a:spLocks noChangeArrowheads="1"/>
              </p:cNvSpPr>
              <p:nvPr/>
            </p:nvSpPr>
            <p:spPr bwMode="auto">
              <a:xfrm>
                <a:off x="586" y="836"/>
                <a:ext cx="55" cy="55"/>
              </a:xfrm>
              <a:prstGeom prst="rect">
                <a:avLst/>
              </a:prstGeom>
              <a:solidFill>
                <a:srgbClr val="20219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Rectangle 16">
                <a:extLst>
                  <a:ext uri="{FF2B5EF4-FFF2-40B4-BE49-F238E27FC236}">
                    <a16:creationId xmlns:a16="http://schemas.microsoft.com/office/drawing/2014/main" id="{227E7003-558E-446C-980B-1537D3B40AAD}"/>
                  </a:ext>
                </a:extLst>
              </p:cNvPr>
              <p:cNvSpPr>
                <a:spLocks noChangeArrowheads="1"/>
              </p:cNvSpPr>
              <p:nvPr/>
            </p:nvSpPr>
            <p:spPr bwMode="auto">
              <a:xfrm>
                <a:off x="654" y="850"/>
                <a:ext cx="55" cy="55"/>
              </a:xfrm>
              <a:prstGeom prst="rect">
                <a:avLst/>
              </a:prstGeom>
              <a:solidFill>
                <a:srgbClr val="20219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149" name="Group 148">
            <a:extLst>
              <a:ext uri="{FF2B5EF4-FFF2-40B4-BE49-F238E27FC236}">
                <a16:creationId xmlns:a16="http://schemas.microsoft.com/office/drawing/2014/main" id="{E60ABD59-080E-4851-B241-9B5B1CB78F41}"/>
              </a:ext>
            </a:extLst>
          </p:cNvPr>
          <p:cNvGrpSpPr/>
          <p:nvPr/>
        </p:nvGrpSpPr>
        <p:grpSpPr>
          <a:xfrm>
            <a:off x="4009856" y="5442901"/>
            <a:ext cx="4237383" cy="439857"/>
            <a:chOff x="6064783" y="4921212"/>
            <a:chExt cx="4237383" cy="439857"/>
          </a:xfrm>
        </p:grpSpPr>
        <p:sp>
          <p:nvSpPr>
            <p:cNvPr id="8" name="TextBox 7">
              <a:extLst>
                <a:ext uri="{FF2B5EF4-FFF2-40B4-BE49-F238E27FC236}">
                  <a16:creationId xmlns:a16="http://schemas.microsoft.com/office/drawing/2014/main" id="{4E93FA61-DDE1-4BF3-B4F6-1B03FAC74FD7}"/>
                </a:ext>
              </a:extLst>
            </p:cNvPr>
            <p:cNvSpPr txBox="1"/>
            <p:nvPr/>
          </p:nvSpPr>
          <p:spPr>
            <a:xfrm>
              <a:off x="6667068" y="4994721"/>
              <a:ext cx="3635098" cy="276999"/>
            </a:xfrm>
            <a:prstGeom prst="rect">
              <a:avLst/>
            </a:prstGeom>
            <a:noFill/>
          </p:spPr>
          <p:txBody>
            <a:bodyPr wrap="none" lIns="0" tIns="0" rIns="0" bIns="0" rtlCol="0" anchor="ctr">
              <a:spAutoFit/>
            </a:bodyPr>
            <a:lstStyle/>
            <a:p>
              <a:pPr defTabSz="914367"/>
              <a:r>
                <a:rPr lang="en-US">
                  <a:gradFill>
                    <a:gsLst>
                      <a:gs pos="2917">
                        <a:srgbClr val="000000"/>
                      </a:gs>
                      <a:gs pos="30000">
                        <a:srgbClr val="000000"/>
                      </a:gs>
                    </a:gsLst>
                    <a:lin ang="5400000" scaled="0"/>
                  </a:gradFill>
                  <a:latin typeface="Segoe UI Semibold"/>
                </a:rPr>
                <a:t>Community driven, vendor neutral</a:t>
              </a:r>
            </a:p>
          </p:txBody>
        </p:sp>
        <p:grpSp>
          <p:nvGrpSpPr>
            <p:cNvPr id="77" name="Group 76">
              <a:extLst>
                <a:ext uri="{FF2B5EF4-FFF2-40B4-BE49-F238E27FC236}">
                  <a16:creationId xmlns:a16="http://schemas.microsoft.com/office/drawing/2014/main" id="{DB2BC072-4EF4-4A22-84D5-3D9A7A121880}"/>
                </a:ext>
              </a:extLst>
            </p:cNvPr>
            <p:cNvGrpSpPr/>
            <p:nvPr/>
          </p:nvGrpSpPr>
          <p:grpSpPr>
            <a:xfrm>
              <a:off x="6064783" y="4921212"/>
              <a:ext cx="395780" cy="439857"/>
              <a:chOff x="6096000" y="4566788"/>
              <a:chExt cx="452279" cy="502648"/>
            </a:xfrm>
          </p:grpSpPr>
          <p:grpSp>
            <p:nvGrpSpPr>
              <p:cNvPr id="28" name="Group 27" descr="people, collaboration&#10;">
                <a:extLst>
                  <a:ext uri="{FF2B5EF4-FFF2-40B4-BE49-F238E27FC236}">
                    <a16:creationId xmlns:a16="http://schemas.microsoft.com/office/drawing/2014/main" id="{5F74C073-CB82-479D-B4EF-35453EB7C566}"/>
                  </a:ext>
                </a:extLst>
              </p:cNvPr>
              <p:cNvGrpSpPr>
                <a:grpSpLocks noChangeAspect="1"/>
              </p:cNvGrpSpPr>
              <p:nvPr/>
            </p:nvGrpSpPr>
            <p:grpSpPr>
              <a:xfrm>
                <a:off x="6096000" y="4789155"/>
                <a:ext cx="452279" cy="280281"/>
                <a:chOff x="7854785" y="3561397"/>
                <a:chExt cx="411163" cy="254801"/>
              </a:xfrm>
            </p:grpSpPr>
            <p:sp>
              <p:nvSpPr>
                <p:cNvPr id="29" name="Freeform: Shape 28">
                  <a:extLst>
                    <a:ext uri="{FF2B5EF4-FFF2-40B4-BE49-F238E27FC236}">
                      <a16:creationId xmlns:a16="http://schemas.microsoft.com/office/drawing/2014/main" id="{DBE30FAE-314C-495A-B691-0111DBABEA45}"/>
                    </a:ext>
                    <a:ext uri="{C183D7F6-B498-43B3-948B-1728B52AA6E4}">
                      <adec:decorative xmlns:adec="http://schemas.microsoft.com/office/drawing/2017/decorative" val="1"/>
                    </a:ext>
                  </a:extLst>
                </p:cNvPr>
                <p:cNvSpPr/>
                <p:nvPr/>
              </p:nvSpPr>
              <p:spPr>
                <a:xfrm>
                  <a:off x="8103688" y="3672632"/>
                  <a:ext cx="162260" cy="811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74CDF3"/>
                </a:solidFill>
                <a:ln w="5008"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6E91DF6B-754B-4ABD-B971-6E53B9CD1859}"/>
                    </a:ext>
                    <a:ext uri="{C183D7F6-B498-43B3-948B-1728B52AA6E4}">
                      <adec:decorative xmlns:adec="http://schemas.microsoft.com/office/drawing/2017/decorative" val="1"/>
                    </a:ext>
                  </a:extLst>
                </p:cNvPr>
                <p:cNvSpPr/>
                <p:nvPr/>
              </p:nvSpPr>
              <p:spPr>
                <a:xfrm>
                  <a:off x="8139007" y="3561397"/>
                  <a:ext cx="90144" cy="90144"/>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96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6" y="102397"/>
                        <a:pt x="52196" y="102397"/>
                      </a:cubicBezTo>
                      <a:cubicBezTo>
                        <a:pt x="24495" y="102397"/>
                        <a:pt x="1994" y="79896"/>
                        <a:pt x="1994" y="52195"/>
                      </a:cubicBezTo>
                      <a:cubicBezTo>
                        <a:pt x="1994" y="24495"/>
                        <a:pt x="24495" y="1994"/>
                        <a:pt x="52196" y="1994"/>
                      </a:cubicBezTo>
                      <a:cubicBezTo>
                        <a:pt x="79896" y="1994"/>
                        <a:pt x="102398" y="24495"/>
                        <a:pt x="102398" y="52195"/>
                      </a:cubicBezTo>
                      <a:close/>
                    </a:path>
                  </a:pathLst>
                </a:custGeom>
                <a:solidFill>
                  <a:srgbClr val="74CDF3"/>
                </a:solidFill>
                <a:ln w="5008"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34F60087-B645-4078-9FCE-B60FE5236828}"/>
                    </a:ext>
                    <a:ext uri="{C183D7F6-B498-43B3-948B-1728B52AA6E4}">
                      <adec:decorative xmlns:adec="http://schemas.microsoft.com/office/drawing/2017/decorative" val="1"/>
                    </a:ext>
                  </a:extLst>
                </p:cNvPr>
                <p:cNvSpPr/>
                <p:nvPr/>
              </p:nvSpPr>
              <p:spPr>
                <a:xfrm>
                  <a:off x="7854785" y="3672632"/>
                  <a:ext cx="162260" cy="81130"/>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74CDF3"/>
                </a:solidFill>
                <a:ln w="5008"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43E55CF9-28A5-4479-8BEE-CF5E60688839}"/>
                    </a:ext>
                    <a:ext uri="{C183D7F6-B498-43B3-948B-1728B52AA6E4}">
                      <adec:decorative xmlns:adec="http://schemas.microsoft.com/office/drawing/2017/decorative" val="1"/>
                    </a:ext>
                  </a:extLst>
                </p:cNvPr>
                <p:cNvSpPr/>
                <p:nvPr/>
              </p:nvSpPr>
              <p:spPr>
                <a:xfrm>
                  <a:off x="7890113" y="3561397"/>
                  <a:ext cx="90144" cy="90144"/>
                </a:xfrm>
                <a:custGeom>
                  <a:avLst/>
                  <a:gdLst>
                    <a:gd name="connsiteX0" fmla="*/ 102398 w 101142"/>
                    <a:gd name="connsiteY0" fmla="*/ 52195 h 101141"/>
                    <a:gd name="connsiteX1" fmla="*/ 52196 w 101142"/>
                    <a:gd name="connsiteY1" fmla="*/ 102397 h 101141"/>
                    <a:gd name="connsiteX2" fmla="*/ 1994 w 101142"/>
                    <a:gd name="connsiteY2" fmla="*/ 52195 h 101141"/>
                    <a:gd name="connsiteX3" fmla="*/ 52111 w 101142"/>
                    <a:gd name="connsiteY3" fmla="*/ 1994 h 101141"/>
                    <a:gd name="connsiteX4" fmla="*/ 102398 w 101142"/>
                    <a:gd name="connsiteY4" fmla="*/ 52195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5"/>
                      </a:moveTo>
                      <a:cubicBezTo>
                        <a:pt x="102398" y="79981"/>
                        <a:pt x="79897" y="102397"/>
                        <a:pt x="52196" y="102397"/>
                      </a:cubicBezTo>
                      <a:cubicBezTo>
                        <a:pt x="24495" y="102397"/>
                        <a:pt x="1994" y="79896"/>
                        <a:pt x="1994" y="52195"/>
                      </a:cubicBezTo>
                      <a:cubicBezTo>
                        <a:pt x="1994" y="24495"/>
                        <a:pt x="24410" y="1994"/>
                        <a:pt x="52111" y="1994"/>
                      </a:cubicBezTo>
                      <a:cubicBezTo>
                        <a:pt x="79811" y="1994"/>
                        <a:pt x="102398" y="24495"/>
                        <a:pt x="102398" y="52195"/>
                      </a:cubicBezTo>
                      <a:close/>
                    </a:path>
                  </a:pathLst>
                </a:custGeom>
                <a:solidFill>
                  <a:srgbClr val="74CDF3"/>
                </a:solidFill>
                <a:ln w="5008"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6CC4AF9F-C1D8-4001-A059-CDFB7F677D5C}"/>
                    </a:ext>
                    <a:ext uri="{C183D7F6-B498-43B3-948B-1728B52AA6E4}">
                      <adec:decorative xmlns:adec="http://schemas.microsoft.com/office/drawing/2017/decorative" val="1"/>
                    </a:ext>
                  </a:extLst>
                </p:cNvPr>
                <p:cNvSpPr/>
                <p:nvPr/>
              </p:nvSpPr>
              <p:spPr>
                <a:xfrm>
                  <a:off x="7961817" y="3718031"/>
                  <a:ext cx="196335" cy="98167"/>
                </a:xfrm>
                <a:custGeom>
                  <a:avLst/>
                  <a:gdLst>
                    <a:gd name="connsiteX0" fmla="*/ 1994 w 182056"/>
                    <a:gd name="connsiteY0" fmla="*/ 91743 h 91027"/>
                    <a:gd name="connsiteX1" fmla="*/ 91744 w 182056"/>
                    <a:gd name="connsiteY1" fmla="*/ 1994 h 91027"/>
                    <a:gd name="connsiteX2" fmla="*/ 181493 w 182056"/>
                    <a:gd name="connsiteY2" fmla="*/ 91743 h 91027"/>
                    <a:gd name="connsiteX3" fmla="*/ 1994 w 182056"/>
                    <a:gd name="connsiteY3" fmla="*/ 91743 h 91027"/>
                  </a:gdLst>
                  <a:ahLst/>
                  <a:cxnLst>
                    <a:cxn ang="0">
                      <a:pos x="connsiteX0" y="connsiteY0"/>
                    </a:cxn>
                    <a:cxn ang="0">
                      <a:pos x="connsiteX1" y="connsiteY1"/>
                    </a:cxn>
                    <a:cxn ang="0">
                      <a:pos x="connsiteX2" y="connsiteY2"/>
                    </a:cxn>
                    <a:cxn ang="0">
                      <a:pos x="connsiteX3" y="connsiteY3"/>
                    </a:cxn>
                  </a:cxnLst>
                  <a:rect l="l" t="t" r="r" b="b"/>
                  <a:pathLst>
                    <a:path w="182056" h="91027">
                      <a:moveTo>
                        <a:pt x="1994" y="91743"/>
                      </a:moveTo>
                      <a:cubicBezTo>
                        <a:pt x="1994" y="42138"/>
                        <a:pt x="42139" y="1994"/>
                        <a:pt x="91744" y="1994"/>
                      </a:cubicBezTo>
                      <a:cubicBezTo>
                        <a:pt x="141349" y="1994"/>
                        <a:pt x="181493" y="42138"/>
                        <a:pt x="181493" y="91743"/>
                      </a:cubicBezTo>
                      <a:lnTo>
                        <a:pt x="1994" y="91743"/>
                      </a:lnTo>
                      <a:close/>
                    </a:path>
                  </a:pathLst>
                </a:custGeom>
                <a:solidFill>
                  <a:srgbClr val="202192"/>
                </a:solidFill>
                <a:ln w="5008"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4823D530-5F73-40D3-81F9-54DF3A17DC0D}"/>
                    </a:ext>
                    <a:ext uri="{C183D7F6-B498-43B3-948B-1728B52AA6E4}">
                      <adec:decorative xmlns:adec="http://schemas.microsoft.com/office/drawing/2017/decorative" val="1"/>
                    </a:ext>
                  </a:extLst>
                </p:cNvPr>
                <p:cNvSpPr/>
                <p:nvPr/>
              </p:nvSpPr>
              <p:spPr>
                <a:xfrm>
                  <a:off x="8004563" y="3583478"/>
                  <a:ext cx="109074" cy="109074"/>
                </a:xfrm>
                <a:custGeom>
                  <a:avLst/>
                  <a:gdLst>
                    <a:gd name="connsiteX0" fmla="*/ 102398 w 101142"/>
                    <a:gd name="connsiteY0" fmla="*/ 52196 h 101141"/>
                    <a:gd name="connsiteX1" fmla="*/ 52196 w 101142"/>
                    <a:gd name="connsiteY1" fmla="*/ 102397 h 101141"/>
                    <a:gd name="connsiteX2" fmla="*/ 1994 w 101142"/>
                    <a:gd name="connsiteY2" fmla="*/ 52196 h 101141"/>
                    <a:gd name="connsiteX3" fmla="*/ 52111 w 101142"/>
                    <a:gd name="connsiteY3" fmla="*/ 1994 h 101141"/>
                    <a:gd name="connsiteX4" fmla="*/ 102398 w 101142"/>
                    <a:gd name="connsiteY4" fmla="*/ 52196 h 10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42" h="101141">
                      <a:moveTo>
                        <a:pt x="102398" y="52196"/>
                      </a:moveTo>
                      <a:cubicBezTo>
                        <a:pt x="102398" y="79982"/>
                        <a:pt x="79896" y="102397"/>
                        <a:pt x="52196" y="102397"/>
                      </a:cubicBezTo>
                      <a:cubicBezTo>
                        <a:pt x="24496" y="102397"/>
                        <a:pt x="1994" y="79896"/>
                        <a:pt x="1994" y="52196"/>
                      </a:cubicBezTo>
                      <a:cubicBezTo>
                        <a:pt x="1994" y="24495"/>
                        <a:pt x="24410" y="1994"/>
                        <a:pt x="52111" y="1994"/>
                      </a:cubicBezTo>
                      <a:cubicBezTo>
                        <a:pt x="79812" y="1994"/>
                        <a:pt x="102398" y="24495"/>
                        <a:pt x="102398" y="52196"/>
                      </a:cubicBezTo>
                      <a:close/>
                    </a:path>
                  </a:pathLst>
                </a:custGeom>
                <a:solidFill>
                  <a:srgbClr val="202192"/>
                </a:solidFill>
                <a:ln w="5008" cap="flat">
                  <a:noFill/>
                  <a:prstDash val="solid"/>
                  <a:miter/>
                </a:ln>
              </p:spPr>
              <p:txBody>
                <a:bodyPr rtlCol="0" anchor="ctr"/>
                <a:lstStyle/>
                <a:p>
                  <a:endParaRPr lang="en-US"/>
                </a:p>
              </p:txBody>
            </p:sp>
          </p:grpSp>
          <p:grpSp>
            <p:nvGrpSpPr>
              <p:cNvPr id="76" name="Group 75">
                <a:extLst>
                  <a:ext uri="{FF2B5EF4-FFF2-40B4-BE49-F238E27FC236}">
                    <a16:creationId xmlns:a16="http://schemas.microsoft.com/office/drawing/2014/main" id="{762D6B2B-C0B5-44C6-BE34-25A4CA3A9F4E}"/>
                  </a:ext>
                </a:extLst>
              </p:cNvPr>
              <p:cNvGrpSpPr/>
              <p:nvPr/>
            </p:nvGrpSpPr>
            <p:grpSpPr>
              <a:xfrm>
                <a:off x="6209186" y="4566788"/>
                <a:ext cx="230183" cy="216688"/>
                <a:chOff x="6209186" y="4566788"/>
                <a:chExt cx="230183" cy="216688"/>
              </a:xfrm>
            </p:grpSpPr>
            <p:sp>
              <p:nvSpPr>
                <p:cNvPr id="69" name="Freeform: Shape 68">
                  <a:extLst>
                    <a:ext uri="{FF2B5EF4-FFF2-40B4-BE49-F238E27FC236}">
                      <a16:creationId xmlns:a16="http://schemas.microsoft.com/office/drawing/2014/main" id="{14C92934-E853-49F0-9A7C-54846C160912}"/>
                    </a:ext>
                  </a:extLst>
                </p:cNvPr>
                <p:cNvSpPr/>
                <p:nvPr/>
              </p:nvSpPr>
              <p:spPr>
                <a:xfrm>
                  <a:off x="6209186" y="4566788"/>
                  <a:ext cx="230183" cy="216688"/>
                </a:xfrm>
                <a:custGeom>
                  <a:avLst/>
                  <a:gdLst>
                    <a:gd name="connsiteX0" fmla="*/ 230184 w 230183"/>
                    <a:gd name="connsiteY0" fmla="*/ 0 h 216688"/>
                    <a:gd name="connsiteX1" fmla="*/ 0 w 230183"/>
                    <a:gd name="connsiteY1" fmla="*/ 0 h 216688"/>
                    <a:gd name="connsiteX2" fmla="*/ 0 w 230183"/>
                    <a:gd name="connsiteY2" fmla="*/ 169173 h 216688"/>
                    <a:gd name="connsiteX3" fmla="*/ 60666 w 230183"/>
                    <a:gd name="connsiteY3" fmla="*/ 169173 h 216688"/>
                    <a:gd name="connsiteX4" fmla="*/ 60666 w 230183"/>
                    <a:gd name="connsiteY4" fmla="*/ 216689 h 216688"/>
                    <a:gd name="connsiteX5" fmla="*/ 108084 w 230183"/>
                    <a:gd name="connsiteY5" fmla="*/ 169173 h 216688"/>
                    <a:gd name="connsiteX6" fmla="*/ 230184 w 230183"/>
                    <a:gd name="connsiteY6" fmla="*/ 169173 h 216688"/>
                    <a:gd name="connsiteX7" fmla="*/ 230184 w 230183"/>
                    <a:gd name="connsiteY7" fmla="*/ 0 h 216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0183" h="216688">
                      <a:moveTo>
                        <a:pt x="230184" y="0"/>
                      </a:moveTo>
                      <a:lnTo>
                        <a:pt x="0" y="0"/>
                      </a:lnTo>
                      <a:lnTo>
                        <a:pt x="0" y="169173"/>
                      </a:lnTo>
                      <a:lnTo>
                        <a:pt x="60666" y="169173"/>
                      </a:lnTo>
                      <a:lnTo>
                        <a:pt x="60666" y="216689"/>
                      </a:lnTo>
                      <a:lnTo>
                        <a:pt x="108084" y="169173"/>
                      </a:lnTo>
                      <a:lnTo>
                        <a:pt x="230184" y="169173"/>
                      </a:lnTo>
                      <a:lnTo>
                        <a:pt x="230184" y="0"/>
                      </a:lnTo>
                      <a:close/>
                    </a:path>
                  </a:pathLst>
                </a:custGeom>
                <a:solidFill>
                  <a:srgbClr val="202192"/>
                </a:solidFill>
                <a:ln w="4665" cap="flat">
                  <a:noFill/>
                  <a:prstDash val="solid"/>
                  <a:miter/>
                </a:ln>
              </p:spPr>
              <p:txBody>
                <a:bodyPr rtlCol="0" anchor="ctr"/>
                <a:lstStyle/>
                <a:p>
                  <a:endParaRPr lang="en-US"/>
                </a:p>
              </p:txBody>
            </p:sp>
            <p:sp>
              <p:nvSpPr>
                <p:cNvPr id="70" name="Freeform: Shape 69">
                  <a:extLst>
                    <a:ext uri="{FF2B5EF4-FFF2-40B4-BE49-F238E27FC236}">
                      <a16:creationId xmlns:a16="http://schemas.microsoft.com/office/drawing/2014/main" id="{1A9E9A72-643B-4AF2-B2FF-5273AB7B4EC9}"/>
                    </a:ext>
                  </a:extLst>
                </p:cNvPr>
                <p:cNvSpPr/>
                <p:nvPr/>
              </p:nvSpPr>
              <p:spPr>
                <a:xfrm>
                  <a:off x="6257774" y="4602105"/>
                  <a:ext cx="133368" cy="12202"/>
                </a:xfrm>
                <a:custGeom>
                  <a:avLst/>
                  <a:gdLst>
                    <a:gd name="connsiteX0" fmla="*/ 133369 w 133368"/>
                    <a:gd name="connsiteY0" fmla="*/ 6101 h 12202"/>
                    <a:gd name="connsiteX1" fmla="*/ 127270 w 133368"/>
                    <a:gd name="connsiteY1" fmla="*/ 0 h 12202"/>
                    <a:gd name="connsiteX2" fmla="*/ 6099 w 133368"/>
                    <a:gd name="connsiteY2" fmla="*/ 0 h 12202"/>
                    <a:gd name="connsiteX3" fmla="*/ 0 w 133368"/>
                    <a:gd name="connsiteY3" fmla="*/ 6101 h 12202"/>
                    <a:gd name="connsiteX4" fmla="*/ 6099 w 133368"/>
                    <a:gd name="connsiteY4" fmla="*/ 12202 h 12202"/>
                    <a:gd name="connsiteX5" fmla="*/ 127270 w 133368"/>
                    <a:gd name="connsiteY5" fmla="*/ 12202 h 12202"/>
                    <a:gd name="connsiteX6" fmla="*/ 133369 w 133368"/>
                    <a:gd name="connsiteY6" fmla="*/ 6101 h 12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368" h="12202">
                      <a:moveTo>
                        <a:pt x="133369" y="6101"/>
                      </a:moveTo>
                      <a:cubicBezTo>
                        <a:pt x="133369" y="2747"/>
                        <a:pt x="130663" y="0"/>
                        <a:pt x="127270" y="0"/>
                      </a:cubicBezTo>
                      <a:lnTo>
                        <a:pt x="6099" y="0"/>
                      </a:lnTo>
                      <a:cubicBezTo>
                        <a:pt x="2747" y="0"/>
                        <a:pt x="0" y="2707"/>
                        <a:pt x="0" y="6101"/>
                      </a:cubicBezTo>
                      <a:cubicBezTo>
                        <a:pt x="0" y="9455"/>
                        <a:pt x="2706" y="12202"/>
                        <a:pt x="6099" y="12202"/>
                      </a:cubicBezTo>
                      <a:lnTo>
                        <a:pt x="127270" y="12202"/>
                      </a:lnTo>
                      <a:cubicBezTo>
                        <a:pt x="130663" y="12202"/>
                        <a:pt x="133369" y="9455"/>
                        <a:pt x="133369" y="6101"/>
                      </a:cubicBezTo>
                      <a:close/>
                    </a:path>
                  </a:pathLst>
                </a:custGeom>
                <a:solidFill>
                  <a:srgbClr val="74CDF3"/>
                </a:solidFill>
                <a:ln w="466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0013C945-8031-4BD7-BA1C-7159A40267BF}"/>
                    </a:ext>
                  </a:extLst>
                </p:cNvPr>
                <p:cNvSpPr/>
                <p:nvPr/>
              </p:nvSpPr>
              <p:spPr>
                <a:xfrm>
                  <a:off x="6257774" y="4644604"/>
                  <a:ext cx="133368" cy="12202"/>
                </a:xfrm>
                <a:custGeom>
                  <a:avLst/>
                  <a:gdLst>
                    <a:gd name="connsiteX0" fmla="*/ 133369 w 133368"/>
                    <a:gd name="connsiteY0" fmla="*/ 6101 h 12202"/>
                    <a:gd name="connsiteX1" fmla="*/ 127270 w 133368"/>
                    <a:gd name="connsiteY1" fmla="*/ 0 h 12202"/>
                    <a:gd name="connsiteX2" fmla="*/ 6099 w 133368"/>
                    <a:gd name="connsiteY2" fmla="*/ 0 h 12202"/>
                    <a:gd name="connsiteX3" fmla="*/ 0 w 133368"/>
                    <a:gd name="connsiteY3" fmla="*/ 6101 h 12202"/>
                    <a:gd name="connsiteX4" fmla="*/ 6099 w 133368"/>
                    <a:gd name="connsiteY4" fmla="*/ 12202 h 12202"/>
                    <a:gd name="connsiteX5" fmla="*/ 127270 w 133368"/>
                    <a:gd name="connsiteY5" fmla="*/ 12202 h 12202"/>
                    <a:gd name="connsiteX6" fmla="*/ 133369 w 133368"/>
                    <a:gd name="connsiteY6" fmla="*/ 6101 h 12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368" h="12202">
                      <a:moveTo>
                        <a:pt x="133369" y="6101"/>
                      </a:moveTo>
                      <a:cubicBezTo>
                        <a:pt x="133369" y="2747"/>
                        <a:pt x="130663" y="0"/>
                        <a:pt x="127270" y="0"/>
                      </a:cubicBezTo>
                      <a:lnTo>
                        <a:pt x="6099" y="0"/>
                      </a:lnTo>
                      <a:cubicBezTo>
                        <a:pt x="2747" y="0"/>
                        <a:pt x="0" y="2707"/>
                        <a:pt x="0" y="6101"/>
                      </a:cubicBezTo>
                      <a:cubicBezTo>
                        <a:pt x="0" y="9454"/>
                        <a:pt x="2706" y="12202"/>
                        <a:pt x="6099" y="12202"/>
                      </a:cubicBezTo>
                      <a:lnTo>
                        <a:pt x="127270" y="12202"/>
                      </a:lnTo>
                      <a:cubicBezTo>
                        <a:pt x="130663" y="12202"/>
                        <a:pt x="133369" y="9454"/>
                        <a:pt x="133369" y="6101"/>
                      </a:cubicBezTo>
                      <a:close/>
                    </a:path>
                  </a:pathLst>
                </a:custGeom>
                <a:solidFill>
                  <a:srgbClr val="74CDF3"/>
                </a:solidFill>
                <a:ln w="466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9EFCB152-9683-48FC-B8C4-76251AB8B320}"/>
                    </a:ext>
                  </a:extLst>
                </p:cNvPr>
                <p:cNvSpPr/>
                <p:nvPr/>
              </p:nvSpPr>
              <p:spPr>
                <a:xfrm>
                  <a:off x="6257774" y="4687029"/>
                  <a:ext cx="133368" cy="12202"/>
                </a:xfrm>
                <a:custGeom>
                  <a:avLst/>
                  <a:gdLst>
                    <a:gd name="connsiteX0" fmla="*/ 133369 w 133368"/>
                    <a:gd name="connsiteY0" fmla="*/ 6101 h 12202"/>
                    <a:gd name="connsiteX1" fmla="*/ 127270 w 133368"/>
                    <a:gd name="connsiteY1" fmla="*/ 0 h 12202"/>
                    <a:gd name="connsiteX2" fmla="*/ 6099 w 133368"/>
                    <a:gd name="connsiteY2" fmla="*/ 0 h 12202"/>
                    <a:gd name="connsiteX3" fmla="*/ 0 w 133368"/>
                    <a:gd name="connsiteY3" fmla="*/ 6101 h 12202"/>
                    <a:gd name="connsiteX4" fmla="*/ 6099 w 133368"/>
                    <a:gd name="connsiteY4" fmla="*/ 12202 h 12202"/>
                    <a:gd name="connsiteX5" fmla="*/ 127270 w 133368"/>
                    <a:gd name="connsiteY5" fmla="*/ 12202 h 12202"/>
                    <a:gd name="connsiteX6" fmla="*/ 133369 w 133368"/>
                    <a:gd name="connsiteY6" fmla="*/ 6101 h 12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368" h="12202">
                      <a:moveTo>
                        <a:pt x="133369" y="6101"/>
                      </a:moveTo>
                      <a:cubicBezTo>
                        <a:pt x="133369" y="2748"/>
                        <a:pt x="130663" y="0"/>
                        <a:pt x="127270" y="0"/>
                      </a:cubicBezTo>
                      <a:lnTo>
                        <a:pt x="6099" y="0"/>
                      </a:lnTo>
                      <a:cubicBezTo>
                        <a:pt x="2747" y="0"/>
                        <a:pt x="0" y="2708"/>
                        <a:pt x="0" y="6101"/>
                      </a:cubicBezTo>
                      <a:cubicBezTo>
                        <a:pt x="0" y="9455"/>
                        <a:pt x="2706" y="12202"/>
                        <a:pt x="6099" y="12202"/>
                      </a:cubicBezTo>
                      <a:lnTo>
                        <a:pt x="127270" y="12202"/>
                      </a:lnTo>
                      <a:cubicBezTo>
                        <a:pt x="130663" y="12202"/>
                        <a:pt x="133369" y="9455"/>
                        <a:pt x="133369" y="6101"/>
                      </a:cubicBezTo>
                      <a:close/>
                    </a:path>
                  </a:pathLst>
                </a:custGeom>
                <a:solidFill>
                  <a:srgbClr val="74CDF3"/>
                </a:solidFill>
                <a:ln w="4665" cap="flat">
                  <a:noFill/>
                  <a:prstDash val="solid"/>
                  <a:miter/>
                </a:ln>
              </p:spPr>
              <p:txBody>
                <a:bodyPr rtlCol="0" anchor="ctr"/>
                <a:lstStyle/>
                <a:p>
                  <a:endParaRPr lang="en-US"/>
                </a:p>
              </p:txBody>
            </p:sp>
          </p:grpSp>
        </p:grpSp>
      </p:grpSp>
      <p:grpSp>
        <p:nvGrpSpPr>
          <p:cNvPr id="150" name="Group 149">
            <a:extLst>
              <a:ext uri="{FF2B5EF4-FFF2-40B4-BE49-F238E27FC236}">
                <a16:creationId xmlns:a16="http://schemas.microsoft.com/office/drawing/2014/main" id="{A40C7769-BFFF-4214-8D12-6758D87201D2}"/>
              </a:ext>
            </a:extLst>
          </p:cNvPr>
          <p:cNvGrpSpPr/>
          <p:nvPr/>
        </p:nvGrpSpPr>
        <p:grpSpPr>
          <a:xfrm>
            <a:off x="6998350" y="4017567"/>
            <a:ext cx="4013371" cy="349624"/>
            <a:chOff x="6087860" y="5810429"/>
            <a:chExt cx="4013371" cy="349624"/>
          </a:xfrm>
        </p:grpSpPr>
        <p:sp>
          <p:nvSpPr>
            <p:cNvPr id="11" name="TextBox 10">
              <a:extLst>
                <a:ext uri="{FF2B5EF4-FFF2-40B4-BE49-F238E27FC236}">
                  <a16:creationId xmlns:a16="http://schemas.microsoft.com/office/drawing/2014/main" id="{D26CEB04-5200-42F4-AA1D-2FCBB3EA0248}"/>
                </a:ext>
              </a:extLst>
            </p:cNvPr>
            <p:cNvSpPr txBox="1"/>
            <p:nvPr/>
          </p:nvSpPr>
          <p:spPr>
            <a:xfrm>
              <a:off x="6718895" y="5816256"/>
              <a:ext cx="3382336" cy="276999"/>
            </a:xfrm>
            <a:prstGeom prst="rect">
              <a:avLst/>
            </a:prstGeom>
            <a:noFill/>
          </p:spPr>
          <p:txBody>
            <a:bodyPr wrap="none" lIns="0" tIns="0" rIns="0" bIns="0" rtlCol="0" anchor="ctr">
              <a:spAutoFit/>
            </a:bodyPr>
            <a:lstStyle/>
            <a:p>
              <a:pPr defTabSz="914367"/>
              <a:r>
                <a:rPr lang="en-US">
                  <a:gradFill>
                    <a:gsLst>
                      <a:gs pos="2917">
                        <a:srgbClr val="000000"/>
                      </a:gs>
                      <a:gs pos="30000">
                        <a:srgbClr val="000000"/>
                      </a:gs>
                    </a:gsLst>
                    <a:lin ang="5400000" scaled="0"/>
                  </a:gradFill>
                  <a:latin typeface="Segoe UI Semibold"/>
                </a:rPr>
                <a:t>Platform agnostic cloud + edge</a:t>
              </a:r>
            </a:p>
          </p:txBody>
        </p:sp>
        <p:grpSp>
          <p:nvGrpSpPr>
            <p:cNvPr id="78" name="access" descr="access, cloud">
              <a:extLst>
                <a:ext uri="{FF2B5EF4-FFF2-40B4-BE49-F238E27FC236}">
                  <a16:creationId xmlns:a16="http://schemas.microsoft.com/office/drawing/2014/main" id="{CD8EA2E6-B509-43F5-83BE-3646E3BAF8B2}"/>
                </a:ext>
              </a:extLst>
            </p:cNvPr>
            <p:cNvGrpSpPr>
              <a:grpSpLocks noChangeAspect="1"/>
            </p:cNvGrpSpPr>
            <p:nvPr/>
          </p:nvGrpSpPr>
          <p:grpSpPr bwMode="auto">
            <a:xfrm>
              <a:off x="6087860" y="5810429"/>
              <a:ext cx="349626" cy="349624"/>
              <a:chOff x="2821" y="3067"/>
              <a:chExt cx="258" cy="258"/>
            </a:xfrm>
          </p:grpSpPr>
          <p:sp>
            <p:nvSpPr>
              <p:cNvPr id="79" name="AutoShape 163">
                <a:extLst>
                  <a:ext uri="{FF2B5EF4-FFF2-40B4-BE49-F238E27FC236}">
                    <a16:creationId xmlns:a16="http://schemas.microsoft.com/office/drawing/2014/main" id="{3FFEE8B1-1500-4789-B2CB-EB0B582AE991}"/>
                  </a:ext>
                </a:extLst>
              </p:cNvPr>
              <p:cNvSpPr>
                <a:spLocks noChangeAspect="1" noChangeArrowheads="1" noTextEdit="1"/>
              </p:cNvSpPr>
              <p:nvPr/>
            </p:nvSpPr>
            <p:spPr bwMode="auto">
              <a:xfrm>
                <a:off x="2821" y="3067"/>
                <a:ext cx="258"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Oval 165">
                <a:extLst>
                  <a:ext uri="{FF2B5EF4-FFF2-40B4-BE49-F238E27FC236}">
                    <a16:creationId xmlns:a16="http://schemas.microsoft.com/office/drawing/2014/main" id="{C26E99A1-137B-4508-9807-6973E637F778}"/>
                  </a:ext>
                </a:extLst>
              </p:cNvPr>
              <p:cNvSpPr>
                <a:spLocks noChangeArrowheads="1"/>
              </p:cNvSpPr>
              <p:nvPr/>
            </p:nvSpPr>
            <p:spPr bwMode="auto">
              <a:xfrm>
                <a:off x="2981" y="3107"/>
                <a:ext cx="48" cy="49"/>
              </a:xfrm>
              <a:prstGeom prst="ellipse">
                <a:avLst/>
              </a:prstGeom>
              <a:solidFill>
                <a:srgbClr val="74CD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166">
                <a:extLst>
                  <a:ext uri="{FF2B5EF4-FFF2-40B4-BE49-F238E27FC236}">
                    <a16:creationId xmlns:a16="http://schemas.microsoft.com/office/drawing/2014/main" id="{B9A2B379-D613-4539-8294-3E10D3D38D60}"/>
                  </a:ext>
                </a:extLst>
              </p:cNvPr>
              <p:cNvSpPr>
                <a:spLocks/>
              </p:cNvSpPr>
              <p:nvPr/>
            </p:nvSpPr>
            <p:spPr bwMode="auto">
              <a:xfrm>
                <a:off x="2974" y="3138"/>
                <a:ext cx="81" cy="18"/>
              </a:xfrm>
              <a:custGeom>
                <a:avLst/>
                <a:gdLst>
                  <a:gd name="T0" fmla="*/ 53 w 60"/>
                  <a:gd name="T1" fmla="*/ 13 h 13"/>
                  <a:gd name="T2" fmla="*/ 7 w 60"/>
                  <a:gd name="T3" fmla="*/ 13 h 13"/>
                  <a:gd name="T4" fmla="*/ 0 w 60"/>
                  <a:gd name="T5" fmla="*/ 6 h 13"/>
                  <a:gd name="T6" fmla="*/ 7 w 60"/>
                  <a:gd name="T7" fmla="*/ 0 h 13"/>
                  <a:gd name="T8" fmla="*/ 53 w 60"/>
                  <a:gd name="T9" fmla="*/ 0 h 13"/>
                  <a:gd name="T10" fmla="*/ 60 w 60"/>
                  <a:gd name="T11" fmla="*/ 6 h 13"/>
                  <a:gd name="T12" fmla="*/ 53 w 60"/>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60" h="13">
                    <a:moveTo>
                      <a:pt x="53" y="13"/>
                    </a:moveTo>
                    <a:cubicBezTo>
                      <a:pt x="7" y="13"/>
                      <a:pt x="7" y="13"/>
                      <a:pt x="7" y="13"/>
                    </a:cubicBezTo>
                    <a:cubicBezTo>
                      <a:pt x="3" y="13"/>
                      <a:pt x="0" y="10"/>
                      <a:pt x="0" y="6"/>
                    </a:cubicBezTo>
                    <a:cubicBezTo>
                      <a:pt x="0" y="3"/>
                      <a:pt x="3" y="0"/>
                      <a:pt x="7" y="0"/>
                    </a:cubicBezTo>
                    <a:cubicBezTo>
                      <a:pt x="53" y="0"/>
                      <a:pt x="53" y="0"/>
                      <a:pt x="53" y="0"/>
                    </a:cubicBezTo>
                    <a:cubicBezTo>
                      <a:pt x="57" y="0"/>
                      <a:pt x="60" y="3"/>
                      <a:pt x="60" y="6"/>
                    </a:cubicBezTo>
                    <a:cubicBezTo>
                      <a:pt x="60" y="10"/>
                      <a:pt x="57" y="13"/>
                      <a:pt x="53" y="13"/>
                    </a:cubicBezTo>
                    <a:close/>
                  </a:path>
                </a:pathLst>
              </a:custGeom>
              <a:solidFill>
                <a:srgbClr val="74CD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Oval 167">
                <a:extLst>
                  <a:ext uri="{FF2B5EF4-FFF2-40B4-BE49-F238E27FC236}">
                    <a16:creationId xmlns:a16="http://schemas.microsoft.com/office/drawing/2014/main" id="{C05274DC-D993-4153-BE86-45ABCBBE3A28}"/>
                  </a:ext>
                </a:extLst>
              </p:cNvPr>
              <p:cNvSpPr>
                <a:spLocks noChangeArrowheads="1"/>
              </p:cNvSpPr>
              <p:nvPr/>
            </p:nvSpPr>
            <p:spPr bwMode="auto">
              <a:xfrm>
                <a:off x="3016" y="3115"/>
                <a:ext cx="32" cy="33"/>
              </a:xfrm>
              <a:prstGeom prst="ellipse">
                <a:avLst/>
              </a:prstGeom>
              <a:solidFill>
                <a:srgbClr val="74CD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Rectangle 168">
                <a:extLst>
                  <a:ext uri="{FF2B5EF4-FFF2-40B4-BE49-F238E27FC236}">
                    <a16:creationId xmlns:a16="http://schemas.microsoft.com/office/drawing/2014/main" id="{5A02A612-5157-4BCE-944E-0EC49DB18B7C}"/>
                  </a:ext>
                </a:extLst>
              </p:cNvPr>
              <p:cNvSpPr>
                <a:spLocks noChangeArrowheads="1"/>
              </p:cNvSpPr>
              <p:nvPr/>
            </p:nvSpPr>
            <p:spPr bwMode="auto">
              <a:xfrm>
                <a:off x="2821" y="3067"/>
                <a:ext cx="129" cy="258"/>
              </a:xfrm>
              <a:prstGeom prst="rect">
                <a:avLst/>
              </a:prstGeom>
              <a:solidFill>
                <a:srgbClr val="74CDF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Rectangle 169">
                <a:extLst>
                  <a:ext uri="{FF2B5EF4-FFF2-40B4-BE49-F238E27FC236}">
                    <a16:creationId xmlns:a16="http://schemas.microsoft.com/office/drawing/2014/main" id="{3FA12668-5145-4863-86AA-5349362C4071}"/>
                  </a:ext>
                </a:extLst>
              </p:cNvPr>
              <p:cNvSpPr>
                <a:spLocks noChangeArrowheads="1"/>
              </p:cNvSpPr>
              <p:nvPr/>
            </p:nvSpPr>
            <p:spPr bwMode="auto">
              <a:xfrm>
                <a:off x="2950" y="3196"/>
                <a:ext cx="129" cy="129"/>
              </a:xfrm>
              <a:prstGeom prst="rect">
                <a:avLst/>
              </a:prstGeom>
              <a:solidFill>
                <a:srgbClr val="20219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Rectangle 170">
                <a:extLst>
                  <a:ext uri="{FF2B5EF4-FFF2-40B4-BE49-F238E27FC236}">
                    <a16:creationId xmlns:a16="http://schemas.microsoft.com/office/drawing/2014/main" id="{796053FE-F4F0-4331-9309-D18074674DDB}"/>
                  </a:ext>
                </a:extLst>
              </p:cNvPr>
              <p:cNvSpPr>
                <a:spLocks noChangeArrowheads="1"/>
              </p:cNvSpPr>
              <p:nvPr/>
            </p:nvSpPr>
            <p:spPr bwMode="auto">
              <a:xfrm>
                <a:off x="2853" y="3107"/>
                <a:ext cx="24" cy="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Rectangle 171">
                <a:extLst>
                  <a:ext uri="{FF2B5EF4-FFF2-40B4-BE49-F238E27FC236}">
                    <a16:creationId xmlns:a16="http://schemas.microsoft.com/office/drawing/2014/main" id="{E7902C2C-E86C-49FC-8A8E-F6ACB9991D06}"/>
                  </a:ext>
                </a:extLst>
              </p:cNvPr>
              <p:cNvSpPr>
                <a:spLocks noChangeArrowheads="1"/>
              </p:cNvSpPr>
              <p:nvPr/>
            </p:nvSpPr>
            <p:spPr bwMode="auto">
              <a:xfrm>
                <a:off x="2894" y="3107"/>
                <a:ext cx="24" cy="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Rectangle 172">
                <a:extLst>
                  <a:ext uri="{FF2B5EF4-FFF2-40B4-BE49-F238E27FC236}">
                    <a16:creationId xmlns:a16="http://schemas.microsoft.com/office/drawing/2014/main" id="{FE627686-A41F-458E-8387-9C5EFDA9CD07}"/>
                  </a:ext>
                </a:extLst>
              </p:cNvPr>
              <p:cNvSpPr>
                <a:spLocks noChangeArrowheads="1"/>
              </p:cNvSpPr>
              <p:nvPr/>
            </p:nvSpPr>
            <p:spPr bwMode="auto">
              <a:xfrm>
                <a:off x="2853" y="3148"/>
                <a:ext cx="24" cy="2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Rectangle 173">
                <a:extLst>
                  <a:ext uri="{FF2B5EF4-FFF2-40B4-BE49-F238E27FC236}">
                    <a16:creationId xmlns:a16="http://schemas.microsoft.com/office/drawing/2014/main" id="{12B740D9-CFBA-4EA1-BCC5-DF4CDAE07374}"/>
                  </a:ext>
                </a:extLst>
              </p:cNvPr>
              <p:cNvSpPr>
                <a:spLocks noChangeArrowheads="1"/>
              </p:cNvSpPr>
              <p:nvPr/>
            </p:nvSpPr>
            <p:spPr bwMode="auto">
              <a:xfrm>
                <a:off x="2894" y="3148"/>
                <a:ext cx="24" cy="2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Rectangle 174">
                <a:extLst>
                  <a:ext uri="{FF2B5EF4-FFF2-40B4-BE49-F238E27FC236}">
                    <a16:creationId xmlns:a16="http://schemas.microsoft.com/office/drawing/2014/main" id="{99573733-977E-4284-B1EB-C56368EE3D93}"/>
                  </a:ext>
                </a:extLst>
              </p:cNvPr>
              <p:cNvSpPr>
                <a:spLocks noChangeArrowheads="1"/>
              </p:cNvSpPr>
              <p:nvPr/>
            </p:nvSpPr>
            <p:spPr bwMode="auto">
              <a:xfrm>
                <a:off x="2853" y="3188"/>
                <a:ext cx="24" cy="2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Rectangle 175">
                <a:extLst>
                  <a:ext uri="{FF2B5EF4-FFF2-40B4-BE49-F238E27FC236}">
                    <a16:creationId xmlns:a16="http://schemas.microsoft.com/office/drawing/2014/main" id="{C5A0FE62-2EA0-4170-A78F-C637B58FB794}"/>
                  </a:ext>
                </a:extLst>
              </p:cNvPr>
              <p:cNvSpPr>
                <a:spLocks noChangeArrowheads="1"/>
              </p:cNvSpPr>
              <p:nvPr/>
            </p:nvSpPr>
            <p:spPr bwMode="auto">
              <a:xfrm>
                <a:off x="2894" y="3188"/>
                <a:ext cx="24" cy="2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Rectangle 176">
                <a:extLst>
                  <a:ext uri="{FF2B5EF4-FFF2-40B4-BE49-F238E27FC236}">
                    <a16:creationId xmlns:a16="http://schemas.microsoft.com/office/drawing/2014/main" id="{A3B7CFF2-D8C6-4CFB-8702-3B69E9721F8D}"/>
                  </a:ext>
                </a:extLst>
              </p:cNvPr>
              <p:cNvSpPr>
                <a:spLocks noChangeArrowheads="1"/>
              </p:cNvSpPr>
              <p:nvPr/>
            </p:nvSpPr>
            <p:spPr bwMode="auto">
              <a:xfrm>
                <a:off x="2853" y="3228"/>
                <a:ext cx="24" cy="2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Rectangle 177">
                <a:extLst>
                  <a:ext uri="{FF2B5EF4-FFF2-40B4-BE49-F238E27FC236}">
                    <a16:creationId xmlns:a16="http://schemas.microsoft.com/office/drawing/2014/main" id="{84CBCD47-34B5-4231-A882-EFA4C565F0A0}"/>
                  </a:ext>
                </a:extLst>
              </p:cNvPr>
              <p:cNvSpPr>
                <a:spLocks noChangeArrowheads="1"/>
              </p:cNvSpPr>
              <p:nvPr/>
            </p:nvSpPr>
            <p:spPr bwMode="auto">
              <a:xfrm>
                <a:off x="2894" y="3228"/>
                <a:ext cx="24" cy="2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Rectangle 178">
                <a:extLst>
                  <a:ext uri="{FF2B5EF4-FFF2-40B4-BE49-F238E27FC236}">
                    <a16:creationId xmlns:a16="http://schemas.microsoft.com/office/drawing/2014/main" id="{3699BCA2-A217-4A3E-BC3E-12B6692055BC}"/>
                  </a:ext>
                </a:extLst>
              </p:cNvPr>
              <p:cNvSpPr>
                <a:spLocks noChangeArrowheads="1"/>
              </p:cNvSpPr>
              <p:nvPr/>
            </p:nvSpPr>
            <p:spPr bwMode="auto">
              <a:xfrm>
                <a:off x="2869" y="3293"/>
                <a:ext cx="33" cy="3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Rectangle 179">
                <a:extLst>
                  <a:ext uri="{FF2B5EF4-FFF2-40B4-BE49-F238E27FC236}">
                    <a16:creationId xmlns:a16="http://schemas.microsoft.com/office/drawing/2014/main" id="{A43282C5-E394-44BE-BB90-3B178CDCFFAF}"/>
                  </a:ext>
                </a:extLst>
              </p:cNvPr>
              <p:cNvSpPr>
                <a:spLocks noChangeArrowheads="1"/>
              </p:cNvSpPr>
              <p:nvPr/>
            </p:nvSpPr>
            <p:spPr bwMode="auto">
              <a:xfrm>
                <a:off x="2982" y="3228"/>
                <a:ext cx="24" cy="24"/>
              </a:xfrm>
              <a:prstGeom prst="rect">
                <a:avLst/>
              </a:prstGeom>
              <a:solidFill>
                <a:srgbClr val="74CDF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Rectangle 180">
                <a:extLst>
                  <a:ext uri="{FF2B5EF4-FFF2-40B4-BE49-F238E27FC236}">
                    <a16:creationId xmlns:a16="http://schemas.microsoft.com/office/drawing/2014/main" id="{0A432467-9CCD-4CF5-8953-5F2A43790387}"/>
                  </a:ext>
                </a:extLst>
              </p:cNvPr>
              <p:cNvSpPr>
                <a:spLocks noChangeArrowheads="1"/>
              </p:cNvSpPr>
              <p:nvPr/>
            </p:nvSpPr>
            <p:spPr bwMode="auto">
              <a:xfrm>
                <a:off x="3023" y="3228"/>
                <a:ext cx="24" cy="24"/>
              </a:xfrm>
              <a:prstGeom prst="rect">
                <a:avLst/>
              </a:prstGeom>
              <a:solidFill>
                <a:srgbClr val="74CDF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Rectangle 181">
                <a:extLst>
                  <a:ext uri="{FF2B5EF4-FFF2-40B4-BE49-F238E27FC236}">
                    <a16:creationId xmlns:a16="http://schemas.microsoft.com/office/drawing/2014/main" id="{26DAF875-A338-41C8-84AA-552BD5EFD1E6}"/>
                  </a:ext>
                </a:extLst>
              </p:cNvPr>
              <p:cNvSpPr>
                <a:spLocks noChangeArrowheads="1"/>
              </p:cNvSpPr>
              <p:nvPr/>
            </p:nvSpPr>
            <p:spPr bwMode="auto">
              <a:xfrm>
                <a:off x="2998" y="3293"/>
                <a:ext cx="33" cy="3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147" name="Group 146">
            <a:extLst>
              <a:ext uri="{FF2B5EF4-FFF2-40B4-BE49-F238E27FC236}">
                <a16:creationId xmlns:a16="http://schemas.microsoft.com/office/drawing/2014/main" id="{F080123B-3107-4FB9-B000-30C77EEEE6E3}"/>
              </a:ext>
            </a:extLst>
          </p:cNvPr>
          <p:cNvGrpSpPr/>
          <p:nvPr/>
        </p:nvGrpSpPr>
        <p:grpSpPr>
          <a:xfrm>
            <a:off x="6967802" y="3001367"/>
            <a:ext cx="2419372" cy="410719"/>
            <a:chOff x="6057312" y="3251636"/>
            <a:chExt cx="2419372" cy="410719"/>
          </a:xfrm>
        </p:grpSpPr>
        <p:sp>
          <p:nvSpPr>
            <p:cNvPr id="9" name="TextBox 8">
              <a:extLst>
                <a:ext uri="{FF2B5EF4-FFF2-40B4-BE49-F238E27FC236}">
                  <a16:creationId xmlns:a16="http://schemas.microsoft.com/office/drawing/2014/main" id="{D82E34F2-3E00-4D42-BAFF-C8EE70847EE9}"/>
                </a:ext>
              </a:extLst>
            </p:cNvPr>
            <p:cNvSpPr txBox="1"/>
            <p:nvPr/>
          </p:nvSpPr>
          <p:spPr>
            <a:xfrm>
              <a:off x="6718895" y="3307664"/>
              <a:ext cx="1757789" cy="276999"/>
            </a:xfrm>
            <a:prstGeom prst="rect">
              <a:avLst/>
            </a:prstGeom>
            <a:noFill/>
          </p:spPr>
          <p:txBody>
            <a:bodyPr wrap="none" lIns="0" tIns="0" rIns="0" bIns="0" rtlCol="0" anchor="ctr">
              <a:spAutoFit/>
            </a:bodyPr>
            <a:lstStyle/>
            <a:p>
              <a:pPr defTabSz="914367"/>
              <a:r>
                <a:rPr lang="en-US">
                  <a:gradFill>
                    <a:gsLst>
                      <a:gs pos="2917">
                        <a:srgbClr val="000000"/>
                      </a:gs>
                      <a:gs pos="30000">
                        <a:srgbClr val="000000"/>
                      </a:gs>
                    </a:gsLst>
                    <a:lin ang="5400000" scaled="0"/>
                  </a:gradFill>
                  <a:latin typeface="Segoe UI Semibold"/>
                </a:rPr>
                <a:t>Adopt standards</a:t>
              </a:r>
            </a:p>
          </p:txBody>
        </p:sp>
        <p:grpSp>
          <p:nvGrpSpPr>
            <p:cNvPr id="97" name="award" descr="award">
              <a:extLst>
                <a:ext uri="{FF2B5EF4-FFF2-40B4-BE49-F238E27FC236}">
                  <a16:creationId xmlns:a16="http://schemas.microsoft.com/office/drawing/2014/main" id="{DB7F4EE3-7A6E-4BCB-BE6B-52376F3A664A}"/>
                </a:ext>
              </a:extLst>
            </p:cNvPr>
            <p:cNvGrpSpPr/>
            <p:nvPr/>
          </p:nvGrpSpPr>
          <p:grpSpPr>
            <a:xfrm>
              <a:off x="6057312" y="3251636"/>
              <a:ext cx="410722" cy="410719"/>
              <a:chOff x="3539723" y="3928749"/>
              <a:chExt cx="417353" cy="417353"/>
            </a:xfrm>
          </p:grpSpPr>
          <p:sp>
            <p:nvSpPr>
              <p:cNvPr id="98" name="Freeform: Shape 97">
                <a:extLst>
                  <a:ext uri="{FF2B5EF4-FFF2-40B4-BE49-F238E27FC236}">
                    <a16:creationId xmlns:a16="http://schemas.microsoft.com/office/drawing/2014/main" id="{44F9A757-C9B0-4BF4-95C4-E103D2AF4EFA}"/>
                  </a:ext>
                </a:extLst>
              </p:cNvPr>
              <p:cNvSpPr/>
              <p:nvPr/>
            </p:nvSpPr>
            <p:spPr>
              <a:xfrm>
                <a:off x="3592701" y="3928108"/>
                <a:ext cx="305485" cy="413050"/>
              </a:xfrm>
              <a:custGeom>
                <a:avLst/>
                <a:gdLst>
                  <a:gd name="connsiteX0" fmla="*/ 306051 w 305485"/>
                  <a:gd name="connsiteY0" fmla="*/ 153741 h 413050"/>
                  <a:gd name="connsiteX1" fmla="*/ 153741 w 305485"/>
                  <a:gd name="connsiteY1" fmla="*/ 1431 h 413050"/>
                  <a:gd name="connsiteX2" fmla="*/ 1431 w 305485"/>
                  <a:gd name="connsiteY2" fmla="*/ 153741 h 413050"/>
                  <a:gd name="connsiteX3" fmla="*/ 100070 w 305485"/>
                  <a:gd name="connsiteY3" fmla="*/ 296332 h 413050"/>
                  <a:gd name="connsiteX4" fmla="*/ 100070 w 305485"/>
                  <a:gd name="connsiteY4" fmla="*/ 414118 h 413050"/>
                  <a:gd name="connsiteX5" fmla="*/ 154683 w 305485"/>
                  <a:gd name="connsiteY5" fmla="*/ 370746 h 413050"/>
                  <a:gd name="connsiteX6" fmla="*/ 208935 w 305485"/>
                  <a:gd name="connsiteY6" fmla="*/ 414118 h 413050"/>
                  <a:gd name="connsiteX7" fmla="*/ 208935 w 305485"/>
                  <a:gd name="connsiteY7" fmla="*/ 295752 h 413050"/>
                  <a:gd name="connsiteX8" fmla="*/ 306051 w 305485"/>
                  <a:gd name="connsiteY8" fmla="*/ 153741 h 41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485" h="413050">
                    <a:moveTo>
                      <a:pt x="306051" y="153741"/>
                    </a:moveTo>
                    <a:cubicBezTo>
                      <a:pt x="306051" y="69608"/>
                      <a:pt x="237874" y="1431"/>
                      <a:pt x="153741" y="1431"/>
                    </a:cubicBezTo>
                    <a:cubicBezTo>
                      <a:pt x="69607" y="1431"/>
                      <a:pt x="1431" y="69608"/>
                      <a:pt x="1431" y="153741"/>
                    </a:cubicBezTo>
                    <a:cubicBezTo>
                      <a:pt x="1431" y="218944"/>
                      <a:pt x="42409" y="274573"/>
                      <a:pt x="100070" y="296332"/>
                    </a:cubicBezTo>
                    <a:lnTo>
                      <a:pt x="100070" y="414118"/>
                    </a:lnTo>
                    <a:lnTo>
                      <a:pt x="154683" y="370746"/>
                    </a:lnTo>
                    <a:lnTo>
                      <a:pt x="208935" y="414118"/>
                    </a:lnTo>
                    <a:lnTo>
                      <a:pt x="208935" y="295752"/>
                    </a:lnTo>
                    <a:cubicBezTo>
                      <a:pt x="265725" y="273630"/>
                      <a:pt x="306051" y="218364"/>
                      <a:pt x="306051" y="153741"/>
                    </a:cubicBezTo>
                    <a:close/>
                  </a:path>
                </a:pathLst>
              </a:custGeom>
              <a:solidFill>
                <a:srgbClr val="202192"/>
              </a:solidFill>
              <a:ln w="4222" cap="flat">
                <a:noFill/>
                <a:prstDash val="solid"/>
                <a:miter/>
              </a:ln>
            </p:spPr>
            <p:txBody>
              <a:bodyPr rtlCol="0" anchor="ctr"/>
              <a:lstStyle/>
              <a:p>
                <a:endParaRPr lang="en-US"/>
              </a:p>
            </p:txBody>
          </p:sp>
          <p:sp>
            <p:nvSpPr>
              <p:cNvPr id="99" name="Freeform: Shape 98">
                <a:extLst>
                  <a:ext uri="{FF2B5EF4-FFF2-40B4-BE49-F238E27FC236}">
                    <a16:creationId xmlns:a16="http://schemas.microsoft.com/office/drawing/2014/main" id="{1E8801E9-ACA6-4451-BC03-E5E7D81FB476}"/>
                  </a:ext>
                </a:extLst>
              </p:cNvPr>
              <p:cNvSpPr/>
              <p:nvPr/>
            </p:nvSpPr>
            <p:spPr>
              <a:xfrm>
                <a:off x="3654421" y="4019572"/>
                <a:ext cx="185012" cy="146289"/>
              </a:xfrm>
              <a:custGeom>
                <a:avLst/>
                <a:gdLst>
                  <a:gd name="connsiteX0" fmla="*/ 164983 w 185012"/>
                  <a:gd name="connsiteY0" fmla="*/ 1431 h 146288"/>
                  <a:gd name="connsiteX1" fmla="*/ 63805 w 185012"/>
                  <a:gd name="connsiteY1" fmla="*/ 102608 h 146288"/>
                  <a:gd name="connsiteX2" fmla="*/ 22899 w 185012"/>
                  <a:gd name="connsiteY2" fmla="*/ 61702 h 146288"/>
                  <a:gd name="connsiteX3" fmla="*/ 1431 w 185012"/>
                  <a:gd name="connsiteY3" fmla="*/ 82155 h 146288"/>
                  <a:gd name="connsiteX4" fmla="*/ 63805 w 185012"/>
                  <a:gd name="connsiteY4" fmla="*/ 145545 h 146288"/>
                  <a:gd name="connsiteX5" fmla="*/ 185436 w 185012"/>
                  <a:gd name="connsiteY5" fmla="*/ 22899 h 146288"/>
                  <a:gd name="connsiteX6" fmla="*/ 164983 w 185012"/>
                  <a:gd name="connsiteY6" fmla="*/ 1431 h 146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5012" h="146288">
                    <a:moveTo>
                      <a:pt x="164983" y="1431"/>
                    </a:moveTo>
                    <a:lnTo>
                      <a:pt x="63805" y="102608"/>
                    </a:lnTo>
                    <a:lnTo>
                      <a:pt x="22899" y="61702"/>
                    </a:lnTo>
                    <a:lnTo>
                      <a:pt x="1431" y="82155"/>
                    </a:lnTo>
                    <a:lnTo>
                      <a:pt x="63805" y="145545"/>
                    </a:lnTo>
                    <a:lnTo>
                      <a:pt x="185436" y="22899"/>
                    </a:lnTo>
                    <a:lnTo>
                      <a:pt x="164983" y="1431"/>
                    </a:lnTo>
                    <a:close/>
                  </a:path>
                </a:pathLst>
              </a:custGeom>
              <a:solidFill>
                <a:srgbClr val="50E6FF"/>
              </a:solidFill>
              <a:ln w="4222" cap="flat">
                <a:noFill/>
                <a:prstDash val="solid"/>
                <a:miter/>
              </a:ln>
            </p:spPr>
            <p:txBody>
              <a:bodyPr rtlCol="0" anchor="ctr"/>
              <a:lstStyle/>
              <a:p>
                <a:endParaRPr lang="en-US"/>
              </a:p>
            </p:txBody>
          </p:sp>
        </p:grpSp>
      </p:grpSp>
      <p:cxnSp>
        <p:nvCxnSpPr>
          <p:cNvPr id="4" name="Straight Connector 3">
            <a:extLst>
              <a:ext uri="{FF2B5EF4-FFF2-40B4-BE49-F238E27FC236}">
                <a16:creationId xmlns:a16="http://schemas.microsoft.com/office/drawing/2014/main" id="{39B655AF-8CC6-4B0C-A025-C2724378E70B}"/>
              </a:ext>
            </a:extLst>
          </p:cNvPr>
          <p:cNvCxnSpPr>
            <a:cxnSpLocks/>
          </p:cNvCxnSpPr>
          <p:nvPr/>
        </p:nvCxnSpPr>
        <p:spPr>
          <a:xfrm>
            <a:off x="876300" y="4921250"/>
            <a:ext cx="10439400" cy="0"/>
          </a:xfrm>
          <a:prstGeom prst="line">
            <a:avLst/>
          </a:prstGeom>
          <a:ln>
            <a:solidFill>
              <a:schemeClr val="bg1">
                <a:lumMod val="5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23698D5-CEA5-4703-9449-1E906E82A4A9}"/>
              </a:ext>
            </a:extLst>
          </p:cNvPr>
          <p:cNvGrpSpPr/>
          <p:nvPr/>
        </p:nvGrpSpPr>
        <p:grpSpPr>
          <a:xfrm>
            <a:off x="1408794" y="4003511"/>
            <a:ext cx="4734761" cy="378363"/>
            <a:chOff x="1408794" y="4003511"/>
            <a:chExt cx="4734761" cy="378363"/>
          </a:xfrm>
        </p:grpSpPr>
        <p:sp>
          <p:nvSpPr>
            <p:cNvPr id="12" name="TextBox 11">
              <a:extLst>
                <a:ext uri="{FF2B5EF4-FFF2-40B4-BE49-F238E27FC236}">
                  <a16:creationId xmlns:a16="http://schemas.microsoft.com/office/drawing/2014/main" id="{18B62E0E-8601-42CE-9575-C80E0EAE4B3F}"/>
                </a:ext>
              </a:extLst>
            </p:cNvPr>
            <p:cNvSpPr txBox="1"/>
            <p:nvPr/>
          </p:nvSpPr>
          <p:spPr>
            <a:xfrm>
              <a:off x="2105334" y="4033452"/>
              <a:ext cx="4038221" cy="276999"/>
            </a:xfrm>
            <a:prstGeom prst="rect">
              <a:avLst/>
            </a:prstGeom>
            <a:noFill/>
          </p:spPr>
          <p:txBody>
            <a:bodyPr wrap="none" lIns="0" tIns="0" rIns="0" bIns="0" rtlCol="0" anchor="ctr">
              <a:spAutoFit/>
            </a:bodyPr>
            <a:lstStyle/>
            <a:p>
              <a:pPr defTabSz="914367"/>
              <a:r>
                <a:rPr lang="en-US">
                  <a:gradFill>
                    <a:gsLst>
                      <a:gs pos="2917">
                        <a:srgbClr val="000000"/>
                      </a:gs>
                      <a:gs pos="30000">
                        <a:srgbClr val="000000"/>
                      </a:gs>
                    </a:gsLst>
                    <a:lin ang="5400000" scaled="0"/>
                  </a:gradFill>
                  <a:latin typeface="Segoe UI Semibold"/>
                </a:rPr>
                <a:t>Extensible and pluggable components</a:t>
              </a:r>
            </a:p>
          </p:txBody>
        </p:sp>
        <p:grpSp>
          <p:nvGrpSpPr>
            <p:cNvPr id="5" name="Graphic 100">
              <a:extLst>
                <a:ext uri="{FF2B5EF4-FFF2-40B4-BE49-F238E27FC236}">
                  <a16:creationId xmlns:a16="http://schemas.microsoft.com/office/drawing/2014/main" id="{B7CE8DFD-3E50-4966-9F6D-584F7BA08641}"/>
                </a:ext>
              </a:extLst>
            </p:cNvPr>
            <p:cNvGrpSpPr/>
            <p:nvPr/>
          </p:nvGrpSpPr>
          <p:grpSpPr>
            <a:xfrm>
              <a:off x="1408794" y="4003511"/>
              <a:ext cx="378343" cy="378363"/>
              <a:chOff x="1408794" y="4003511"/>
              <a:chExt cx="378343" cy="378363"/>
            </a:xfrm>
          </p:grpSpPr>
          <p:sp>
            <p:nvSpPr>
              <p:cNvPr id="13" name="Freeform: Shape 12">
                <a:extLst>
                  <a:ext uri="{FF2B5EF4-FFF2-40B4-BE49-F238E27FC236}">
                    <a16:creationId xmlns:a16="http://schemas.microsoft.com/office/drawing/2014/main" id="{6FFD4F66-3416-4D68-918A-22B3E59CAC00}"/>
                  </a:ext>
                </a:extLst>
              </p:cNvPr>
              <p:cNvSpPr/>
              <p:nvPr/>
            </p:nvSpPr>
            <p:spPr>
              <a:xfrm>
                <a:off x="1408794" y="4161258"/>
                <a:ext cx="220652" cy="220616"/>
              </a:xfrm>
              <a:custGeom>
                <a:avLst/>
                <a:gdLst>
                  <a:gd name="connsiteX0" fmla="*/ 64297 w 220652"/>
                  <a:gd name="connsiteY0" fmla="*/ 35897 h 220616"/>
                  <a:gd name="connsiteX1" fmla="*/ 53842 w 220652"/>
                  <a:gd name="connsiteY1" fmla="*/ 26750 h 220616"/>
                  <a:gd name="connsiteX2" fmla="*/ 54099 w 220652"/>
                  <a:gd name="connsiteY2" fmla="*/ 4829 h 220616"/>
                  <a:gd name="connsiteX3" fmla="*/ 76047 w 220652"/>
                  <a:gd name="connsiteY3" fmla="*/ 4006 h 220616"/>
                  <a:gd name="connsiteX4" fmla="*/ 78975 w 220652"/>
                  <a:gd name="connsiteY4" fmla="*/ 6785 h 220616"/>
                  <a:gd name="connsiteX5" fmla="*/ 214337 w 220652"/>
                  <a:gd name="connsiteY5" fmla="*/ 142214 h 220616"/>
                  <a:gd name="connsiteX6" fmla="*/ 209076 w 220652"/>
                  <a:gd name="connsiteY6" fmla="*/ 170543 h 220616"/>
                  <a:gd name="connsiteX7" fmla="*/ 192550 w 220652"/>
                  <a:gd name="connsiteY7" fmla="*/ 165727 h 220616"/>
                  <a:gd name="connsiteX8" fmla="*/ 184712 w 220652"/>
                  <a:gd name="connsiteY8" fmla="*/ 156986 h 220616"/>
                  <a:gd name="connsiteX9" fmla="*/ 76007 w 220652"/>
                  <a:gd name="connsiteY9" fmla="*/ 167764 h 220616"/>
                  <a:gd name="connsiteX10" fmla="*/ 28359 w 220652"/>
                  <a:gd name="connsiteY10" fmla="*/ 215183 h 220616"/>
                  <a:gd name="connsiteX11" fmla="*/ 569 w 220652"/>
                  <a:gd name="connsiteY11" fmla="*/ 208613 h 220616"/>
                  <a:gd name="connsiteX12" fmla="*/ 6235 w 220652"/>
                  <a:gd name="connsiteY12" fmla="*/ 191629 h 220616"/>
                  <a:gd name="connsiteX13" fmla="*/ 49687 w 220652"/>
                  <a:gd name="connsiteY13" fmla="*/ 148311 h 220616"/>
                  <a:gd name="connsiteX14" fmla="*/ 51225 w 220652"/>
                  <a:gd name="connsiteY14" fmla="*/ 140919 h 220616"/>
                  <a:gd name="connsiteX15" fmla="*/ 64297 w 220652"/>
                  <a:gd name="connsiteY15" fmla="*/ 35897 h 220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0652" h="220616">
                    <a:moveTo>
                      <a:pt x="64297" y="35897"/>
                    </a:moveTo>
                    <a:cubicBezTo>
                      <a:pt x="60574" y="32686"/>
                      <a:pt x="56864" y="30042"/>
                      <a:pt x="53842" y="26750"/>
                    </a:cubicBezTo>
                    <a:cubicBezTo>
                      <a:pt x="48028" y="20423"/>
                      <a:pt x="48338" y="10576"/>
                      <a:pt x="54099" y="4829"/>
                    </a:cubicBezTo>
                    <a:cubicBezTo>
                      <a:pt x="60237" y="-1282"/>
                      <a:pt x="69167" y="-1633"/>
                      <a:pt x="76047" y="4006"/>
                    </a:cubicBezTo>
                    <a:cubicBezTo>
                      <a:pt x="77086" y="4856"/>
                      <a:pt x="78017" y="5840"/>
                      <a:pt x="78975" y="6785"/>
                    </a:cubicBezTo>
                    <a:cubicBezTo>
                      <a:pt x="124100" y="51923"/>
                      <a:pt x="169239" y="97048"/>
                      <a:pt x="214337" y="142214"/>
                    </a:cubicBezTo>
                    <a:cubicBezTo>
                      <a:pt x="224617" y="152507"/>
                      <a:pt x="221986" y="166334"/>
                      <a:pt x="209076" y="170543"/>
                    </a:cubicBezTo>
                    <a:cubicBezTo>
                      <a:pt x="202466" y="172702"/>
                      <a:pt x="197177" y="170004"/>
                      <a:pt x="192550" y="165727"/>
                    </a:cubicBezTo>
                    <a:cubicBezTo>
                      <a:pt x="189758" y="163151"/>
                      <a:pt x="187437" y="160061"/>
                      <a:pt x="184712" y="156986"/>
                    </a:cubicBezTo>
                    <a:cubicBezTo>
                      <a:pt x="150501" y="186233"/>
                      <a:pt x="114549" y="189983"/>
                      <a:pt x="76007" y="167764"/>
                    </a:cubicBezTo>
                    <a:cubicBezTo>
                      <a:pt x="60210" y="183508"/>
                      <a:pt x="44372" y="199426"/>
                      <a:pt x="28359" y="215183"/>
                    </a:cubicBezTo>
                    <a:cubicBezTo>
                      <a:pt x="18659" y="224720"/>
                      <a:pt x="3968" y="221186"/>
                      <a:pt x="569" y="208613"/>
                    </a:cubicBezTo>
                    <a:cubicBezTo>
                      <a:pt x="-1266" y="201800"/>
                      <a:pt x="1527" y="196350"/>
                      <a:pt x="6235" y="191629"/>
                    </a:cubicBezTo>
                    <a:cubicBezTo>
                      <a:pt x="20710" y="177181"/>
                      <a:pt x="35158" y="162706"/>
                      <a:pt x="49687" y="148311"/>
                    </a:cubicBezTo>
                    <a:cubicBezTo>
                      <a:pt x="51967" y="146059"/>
                      <a:pt x="53316" y="144318"/>
                      <a:pt x="51225" y="140919"/>
                    </a:cubicBezTo>
                    <a:cubicBezTo>
                      <a:pt x="31178" y="108407"/>
                      <a:pt x="35590" y="66223"/>
                      <a:pt x="64297" y="35897"/>
                    </a:cubicBezTo>
                    <a:close/>
                  </a:path>
                </a:pathLst>
              </a:custGeom>
              <a:solidFill>
                <a:srgbClr val="202192"/>
              </a:solidFill>
              <a:ln w="1327"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F92B3A3F-7503-4289-B910-D42C75EC0497}"/>
                  </a:ext>
                </a:extLst>
              </p:cNvPr>
              <p:cNvSpPr/>
              <p:nvPr/>
            </p:nvSpPr>
            <p:spPr>
              <a:xfrm>
                <a:off x="1566493" y="4003511"/>
                <a:ext cx="220644" cy="220781"/>
              </a:xfrm>
              <a:custGeom>
                <a:avLst/>
                <a:gdLst>
                  <a:gd name="connsiteX0" fmla="*/ 36875 w 220644"/>
                  <a:gd name="connsiteY0" fmla="*/ 63571 h 220781"/>
                  <a:gd name="connsiteX1" fmla="*/ 145715 w 220644"/>
                  <a:gd name="connsiteY1" fmla="*/ 54209 h 220781"/>
                  <a:gd name="connsiteX2" fmla="*/ 156319 w 220644"/>
                  <a:gd name="connsiteY2" fmla="*/ 41838 h 220781"/>
                  <a:gd name="connsiteX3" fmla="*/ 192028 w 220644"/>
                  <a:gd name="connsiteY3" fmla="*/ 6075 h 220781"/>
                  <a:gd name="connsiteX4" fmla="*/ 215892 w 220644"/>
                  <a:gd name="connsiteY4" fmla="*/ 4807 h 220781"/>
                  <a:gd name="connsiteX5" fmla="*/ 214786 w 220644"/>
                  <a:gd name="connsiteY5" fmla="*/ 28739 h 220781"/>
                  <a:gd name="connsiteX6" fmla="*/ 167448 w 220644"/>
                  <a:gd name="connsiteY6" fmla="*/ 75914 h 220781"/>
                  <a:gd name="connsiteX7" fmla="*/ 156548 w 220644"/>
                  <a:gd name="connsiteY7" fmla="*/ 185240 h 220781"/>
                  <a:gd name="connsiteX8" fmla="*/ 165830 w 220644"/>
                  <a:gd name="connsiteY8" fmla="*/ 193010 h 220781"/>
                  <a:gd name="connsiteX9" fmla="*/ 166679 w 220644"/>
                  <a:gd name="connsiteY9" fmla="*/ 215836 h 220781"/>
                  <a:gd name="connsiteX10" fmla="*/ 143287 w 220644"/>
                  <a:gd name="connsiteY10" fmla="*/ 215404 h 220781"/>
                  <a:gd name="connsiteX11" fmla="*/ 104152 w 220644"/>
                  <a:gd name="connsiteY11" fmla="*/ 176390 h 220781"/>
                  <a:gd name="connsiteX12" fmla="*/ 6387 w 220644"/>
                  <a:gd name="connsiteY12" fmla="*/ 78774 h 220781"/>
                  <a:gd name="connsiteX13" fmla="*/ 5497 w 220644"/>
                  <a:gd name="connsiteY13" fmla="*/ 53426 h 220781"/>
                  <a:gd name="connsiteX14" fmla="*/ 25854 w 220644"/>
                  <a:gd name="connsiteY14" fmla="*/ 53183 h 220781"/>
                  <a:gd name="connsiteX15" fmla="*/ 36875 w 220644"/>
                  <a:gd name="connsiteY15" fmla="*/ 63571 h 220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0644" h="220781">
                    <a:moveTo>
                      <a:pt x="36875" y="63571"/>
                    </a:moveTo>
                    <a:cubicBezTo>
                      <a:pt x="64922" y="37130"/>
                      <a:pt x="107268" y="29656"/>
                      <a:pt x="145715" y="54209"/>
                    </a:cubicBezTo>
                    <a:cubicBezTo>
                      <a:pt x="149034" y="50310"/>
                      <a:pt x="152420" y="45818"/>
                      <a:pt x="156319" y="41838"/>
                    </a:cubicBezTo>
                    <a:cubicBezTo>
                      <a:pt x="168109" y="29805"/>
                      <a:pt x="180048" y="17920"/>
                      <a:pt x="192028" y="6075"/>
                    </a:cubicBezTo>
                    <a:cubicBezTo>
                      <a:pt x="199771" y="-1587"/>
                      <a:pt x="209039" y="-1992"/>
                      <a:pt x="215892" y="4807"/>
                    </a:cubicBezTo>
                    <a:cubicBezTo>
                      <a:pt x="222570" y="11431"/>
                      <a:pt x="222219" y="21279"/>
                      <a:pt x="214786" y="28739"/>
                    </a:cubicBezTo>
                    <a:cubicBezTo>
                      <a:pt x="199097" y="44482"/>
                      <a:pt x="183300" y="60131"/>
                      <a:pt x="167448" y="75914"/>
                    </a:cubicBezTo>
                    <a:cubicBezTo>
                      <a:pt x="189721" y="114470"/>
                      <a:pt x="186106" y="150448"/>
                      <a:pt x="156548" y="185240"/>
                    </a:cubicBezTo>
                    <a:cubicBezTo>
                      <a:pt x="159651" y="187803"/>
                      <a:pt x="163010" y="190137"/>
                      <a:pt x="165830" y="193010"/>
                    </a:cubicBezTo>
                    <a:cubicBezTo>
                      <a:pt x="172764" y="200079"/>
                      <a:pt x="172979" y="209414"/>
                      <a:pt x="166679" y="215836"/>
                    </a:cubicBezTo>
                    <a:cubicBezTo>
                      <a:pt x="160123" y="222500"/>
                      <a:pt x="150518" y="222500"/>
                      <a:pt x="143287" y="215404"/>
                    </a:cubicBezTo>
                    <a:cubicBezTo>
                      <a:pt x="130134" y="202507"/>
                      <a:pt x="117183" y="189395"/>
                      <a:pt x="104152" y="176390"/>
                    </a:cubicBezTo>
                    <a:cubicBezTo>
                      <a:pt x="71559" y="143852"/>
                      <a:pt x="38939" y="111353"/>
                      <a:pt x="6387" y="78774"/>
                    </a:cubicBezTo>
                    <a:cubicBezTo>
                      <a:pt x="-1842" y="70532"/>
                      <a:pt x="-2098" y="59848"/>
                      <a:pt x="5497" y="53426"/>
                    </a:cubicBezTo>
                    <a:cubicBezTo>
                      <a:pt x="11432" y="48408"/>
                      <a:pt x="19864" y="48165"/>
                      <a:pt x="25854" y="53183"/>
                    </a:cubicBezTo>
                    <a:cubicBezTo>
                      <a:pt x="29617" y="56327"/>
                      <a:pt x="33017" y="59915"/>
                      <a:pt x="36875" y="63571"/>
                    </a:cubicBezTo>
                    <a:close/>
                  </a:path>
                </a:pathLst>
              </a:custGeom>
              <a:solidFill>
                <a:srgbClr val="74CDF3"/>
              </a:solidFill>
              <a:ln w="1327"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8C4C341E-91B7-45ED-ABCA-E98651706B66}"/>
                  </a:ext>
                </a:extLst>
              </p:cNvPr>
              <p:cNvSpPr/>
              <p:nvPr/>
            </p:nvSpPr>
            <p:spPr>
              <a:xfrm>
                <a:off x="1520186" y="4140775"/>
                <a:ext cx="67887" cy="65782"/>
              </a:xfrm>
              <a:custGeom>
                <a:avLst/>
                <a:gdLst>
                  <a:gd name="connsiteX0" fmla="*/ 24337 w 67887"/>
                  <a:gd name="connsiteY0" fmla="*/ 65783 h 65782"/>
                  <a:gd name="connsiteX1" fmla="*/ 0 w 67887"/>
                  <a:gd name="connsiteY1" fmla="*/ 41770 h 65782"/>
                  <a:gd name="connsiteX2" fmla="*/ 8485 w 67887"/>
                  <a:gd name="connsiteY2" fmla="*/ 36307 h 65782"/>
                  <a:gd name="connsiteX3" fmla="*/ 39527 w 67887"/>
                  <a:gd name="connsiteY3" fmla="*/ 5468 h 65782"/>
                  <a:gd name="connsiteX4" fmla="*/ 62933 w 67887"/>
                  <a:gd name="connsiteY4" fmla="*/ 4645 h 65782"/>
                  <a:gd name="connsiteX5" fmla="*/ 62406 w 67887"/>
                  <a:gd name="connsiteY5" fmla="*/ 27970 h 65782"/>
                  <a:gd name="connsiteX6" fmla="*/ 26239 w 67887"/>
                  <a:gd name="connsiteY6" fmla="*/ 64151 h 65782"/>
                  <a:gd name="connsiteX7" fmla="*/ 24337 w 67887"/>
                  <a:gd name="connsiteY7" fmla="*/ 65783 h 65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887" h="65782">
                    <a:moveTo>
                      <a:pt x="24337" y="65783"/>
                    </a:moveTo>
                    <a:cubicBezTo>
                      <a:pt x="16607" y="58161"/>
                      <a:pt x="9430" y="51079"/>
                      <a:pt x="0" y="41770"/>
                    </a:cubicBezTo>
                    <a:cubicBezTo>
                      <a:pt x="2887" y="39949"/>
                      <a:pt x="6125" y="38587"/>
                      <a:pt x="8485" y="36307"/>
                    </a:cubicBezTo>
                    <a:cubicBezTo>
                      <a:pt x="18967" y="26162"/>
                      <a:pt x="29112" y="15680"/>
                      <a:pt x="39527" y="5468"/>
                    </a:cubicBezTo>
                    <a:cubicBezTo>
                      <a:pt x="46690" y="-1561"/>
                      <a:pt x="56336" y="-1790"/>
                      <a:pt x="62933" y="4645"/>
                    </a:cubicBezTo>
                    <a:cubicBezTo>
                      <a:pt x="69651" y="11215"/>
                      <a:pt x="69597" y="20671"/>
                      <a:pt x="62406" y="27970"/>
                    </a:cubicBezTo>
                    <a:cubicBezTo>
                      <a:pt x="50454" y="40138"/>
                      <a:pt x="38313" y="52104"/>
                      <a:pt x="26239" y="64151"/>
                    </a:cubicBezTo>
                    <a:cubicBezTo>
                      <a:pt x="25605" y="64785"/>
                      <a:pt x="24876" y="65324"/>
                      <a:pt x="24337" y="65783"/>
                    </a:cubicBezTo>
                    <a:close/>
                  </a:path>
                </a:pathLst>
              </a:custGeom>
              <a:solidFill>
                <a:srgbClr val="202192"/>
              </a:solidFill>
              <a:ln w="1327"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4C4D5E0F-E755-48C7-92C5-315BB885B5DE}"/>
                  </a:ext>
                </a:extLst>
              </p:cNvPr>
              <p:cNvSpPr/>
              <p:nvPr/>
            </p:nvSpPr>
            <p:spPr>
              <a:xfrm>
                <a:off x="1585169" y="4202883"/>
                <a:ext cx="64998" cy="65527"/>
              </a:xfrm>
              <a:custGeom>
                <a:avLst/>
                <a:gdLst>
                  <a:gd name="connsiteX0" fmla="*/ 0 w 64998"/>
                  <a:gd name="connsiteY0" fmla="*/ 43255 h 65527"/>
                  <a:gd name="connsiteX1" fmla="*/ 38771 w 64998"/>
                  <a:gd name="connsiteY1" fmla="*/ 4160 h 65527"/>
                  <a:gd name="connsiteX2" fmla="*/ 60450 w 64998"/>
                  <a:gd name="connsiteY2" fmla="*/ 5348 h 65527"/>
                  <a:gd name="connsiteX3" fmla="*/ 60734 w 64998"/>
                  <a:gd name="connsiteY3" fmla="*/ 26662 h 65527"/>
                  <a:gd name="connsiteX4" fmla="*/ 21868 w 64998"/>
                  <a:gd name="connsiteY4" fmla="*/ 65528 h 65527"/>
                  <a:gd name="connsiteX5" fmla="*/ 0 w 64998"/>
                  <a:gd name="connsiteY5" fmla="*/ 43255 h 65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998" h="65527">
                    <a:moveTo>
                      <a:pt x="0" y="43255"/>
                    </a:moveTo>
                    <a:cubicBezTo>
                      <a:pt x="12519" y="30574"/>
                      <a:pt x="25389" y="17111"/>
                      <a:pt x="38771" y="4160"/>
                    </a:cubicBezTo>
                    <a:cubicBezTo>
                      <a:pt x="45166" y="-2018"/>
                      <a:pt x="54312" y="-1060"/>
                      <a:pt x="60450" y="5348"/>
                    </a:cubicBezTo>
                    <a:cubicBezTo>
                      <a:pt x="66211" y="11351"/>
                      <a:pt x="66710" y="20511"/>
                      <a:pt x="60734" y="26662"/>
                    </a:cubicBezTo>
                    <a:cubicBezTo>
                      <a:pt x="47931" y="39883"/>
                      <a:pt x="34724" y="52712"/>
                      <a:pt x="21868" y="65528"/>
                    </a:cubicBezTo>
                    <a:cubicBezTo>
                      <a:pt x="14502" y="58027"/>
                      <a:pt x="7217" y="50608"/>
                      <a:pt x="0" y="43255"/>
                    </a:cubicBezTo>
                    <a:close/>
                  </a:path>
                </a:pathLst>
              </a:custGeom>
              <a:solidFill>
                <a:srgbClr val="202192"/>
              </a:solidFill>
              <a:ln w="1327"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11925358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path" presetSubtype="0" decel="100000" fill="hold" grpId="1" nodeType="withEffect">
                                  <p:stCondLst>
                                    <p:cond delay="0"/>
                                  </p:stCondLst>
                                  <p:childTnLst>
                                    <p:animMotion origin="layout" path="M -2.08333E-7 -4.44444E-6 L -2.08333E-7 0.0257 " pathEditMode="relative" rAng="0" ptsTypes="AA">
                                      <p:cBhvr>
                                        <p:cTn id="9" dur="500" spd="-100000" fill="hold"/>
                                        <p:tgtEl>
                                          <p:spTgt spid="3"/>
                                        </p:tgtEl>
                                        <p:attrNameLst>
                                          <p:attrName>ppt_x</p:attrName>
                                          <p:attrName>ppt_y</p:attrName>
                                        </p:attrNameLst>
                                      </p:cBhvr>
                                      <p:rCtr x="0" y="1273"/>
                                    </p:animMotion>
                                  </p:childTnLst>
                                </p:cTn>
                              </p:par>
                              <p:par>
                                <p:cTn id="10" presetID="10" presetClass="entr" presetSubtype="0" fill="hold" nodeType="withEffect">
                                  <p:stCondLst>
                                    <p:cond delay="0"/>
                                  </p:stCondLst>
                                  <p:childTnLst>
                                    <p:set>
                                      <p:cBhvr>
                                        <p:cTn id="11" dur="1" fill="hold">
                                          <p:stCondLst>
                                            <p:cond delay="0"/>
                                          </p:stCondLst>
                                        </p:cTn>
                                        <p:tgtEl>
                                          <p:spTgt spid="144"/>
                                        </p:tgtEl>
                                        <p:attrNameLst>
                                          <p:attrName>style.visibility</p:attrName>
                                        </p:attrNameLst>
                                      </p:cBhvr>
                                      <p:to>
                                        <p:strVal val="visible"/>
                                      </p:to>
                                    </p:set>
                                    <p:animEffect transition="in" filter="fade">
                                      <p:cBhvr>
                                        <p:cTn id="12" dur="500"/>
                                        <p:tgtEl>
                                          <p:spTgt spid="144"/>
                                        </p:tgtEl>
                                      </p:cBhvr>
                                    </p:animEffect>
                                  </p:childTnLst>
                                </p:cTn>
                              </p:par>
                              <p:par>
                                <p:cTn id="13" presetID="42" presetClass="path" presetSubtype="0" decel="100000" fill="hold" nodeType="withEffect">
                                  <p:stCondLst>
                                    <p:cond delay="0"/>
                                  </p:stCondLst>
                                  <p:childTnLst>
                                    <p:animMotion origin="layout" path="M 2.70833E-6 1.85185E-6 L 2.70833E-6 0.02569 " pathEditMode="relative" rAng="0" ptsTypes="AA">
                                      <p:cBhvr>
                                        <p:cTn id="14" dur="500" spd="-100000" fill="hold"/>
                                        <p:tgtEl>
                                          <p:spTgt spid="144"/>
                                        </p:tgtEl>
                                        <p:attrNameLst>
                                          <p:attrName>ppt_x</p:attrName>
                                          <p:attrName>ppt_y</p:attrName>
                                        </p:attrNameLst>
                                      </p:cBhvr>
                                      <p:rCtr x="0" y="1273"/>
                                    </p:animMotion>
                                  </p:childTnLst>
                                </p:cTn>
                              </p:par>
                              <p:par>
                                <p:cTn id="15" presetID="10" presetClass="entr" presetSubtype="0" fill="hold" nodeType="withEffect">
                                  <p:stCondLst>
                                    <p:cond delay="50"/>
                                  </p:stCondLst>
                                  <p:childTnLst>
                                    <p:set>
                                      <p:cBhvr>
                                        <p:cTn id="16" dur="1" fill="hold">
                                          <p:stCondLst>
                                            <p:cond delay="0"/>
                                          </p:stCondLst>
                                        </p:cTn>
                                        <p:tgtEl>
                                          <p:spTgt spid="145"/>
                                        </p:tgtEl>
                                        <p:attrNameLst>
                                          <p:attrName>style.visibility</p:attrName>
                                        </p:attrNameLst>
                                      </p:cBhvr>
                                      <p:to>
                                        <p:strVal val="visible"/>
                                      </p:to>
                                    </p:set>
                                    <p:animEffect transition="in" filter="fade">
                                      <p:cBhvr>
                                        <p:cTn id="17" dur="500"/>
                                        <p:tgtEl>
                                          <p:spTgt spid="145"/>
                                        </p:tgtEl>
                                      </p:cBhvr>
                                    </p:animEffect>
                                  </p:childTnLst>
                                </p:cTn>
                              </p:par>
                              <p:par>
                                <p:cTn id="18" presetID="42" presetClass="path" presetSubtype="0" decel="100000" fill="hold" nodeType="withEffect">
                                  <p:stCondLst>
                                    <p:cond delay="50"/>
                                  </p:stCondLst>
                                  <p:childTnLst>
                                    <p:animMotion origin="layout" path="M 3.33333E-6 1.85185E-6 L 3.33333E-6 0.02569 " pathEditMode="relative" rAng="0" ptsTypes="AA">
                                      <p:cBhvr>
                                        <p:cTn id="19" dur="500" spd="-100000" fill="hold"/>
                                        <p:tgtEl>
                                          <p:spTgt spid="145"/>
                                        </p:tgtEl>
                                        <p:attrNameLst>
                                          <p:attrName>ppt_x</p:attrName>
                                          <p:attrName>ppt_y</p:attrName>
                                        </p:attrNameLst>
                                      </p:cBhvr>
                                      <p:rCtr x="0" y="1273"/>
                                    </p:animMotion>
                                  </p:childTnLst>
                                </p:cTn>
                              </p:par>
                              <p:par>
                                <p:cTn id="20" presetID="10" presetClass="entr" presetSubtype="0" fill="hold" nodeType="withEffect">
                                  <p:stCondLst>
                                    <p:cond delay="100"/>
                                  </p:stCondLst>
                                  <p:childTnLst>
                                    <p:set>
                                      <p:cBhvr>
                                        <p:cTn id="21" dur="1" fill="hold">
                                          <p:stCondLst>
                                            <p:cond delay="0"/>
                                          </p:stCondLst>
                                        </p:cTn>
                                        <p:tgtEl>
                                          <p:spTgt spid="146"/>
                                        </p:tgtEl>
                                        <p:attrNameLst>
                                          <p:attrName>style.visibility</p:attrName>
                                        </p:attrNameLst>
                                      </p:cBhvr>
                                      <p:to>
                                        <p:strVal val="visible"/>
                                      </p:to>
                                    </p:set>
                                    <p:animEffect transition="in" filter="fade">
                                      <p:cBhvr>
                                        <p:cTn id="22" dur="500"/>
                                        <p:tgtEl>
                                          <p:spTgt spid="146"/>
                                        </p:tgtEl>
                                      </p:cBhvr>
                                    </p:animEffect>
                                  </p:childTnLst>
                                </p:cTn>
                              </p:par>
                              <p:par>
                                <p:cTn id="23" presetID="42" presetClass="path" presetSubtype="0" decel="100000" fill="hold" nodeType="withEffect">
                                  <p:stCondLst>
                                    <p:cond delay="100"/>
                                  </p:stCondLst>
                                  <p:childTnLst>
                                    <p:animMotion origin="layout" path="M 4.16667E-6 0 L 4.16667E-6 0.02569 " pathEditMode="relative" rAng="0" ptsTypes="AA">
                                      <p:cBhvr>
                                        <p:cTn id="24" dur="500" spd="-100000" fill="hold"/>
                                        <p:tgtEl>
                                          <p:spTgt spid="146"/>
                                        </p:tgtEl>
                                        <p:attrNameLst>
                                          <p:attrName>ppt_x</p:attrName>
                                          <p:attrName>ppt_y</p:attrName>
                                        </p:attrNameLst>
                                      </p:cBhvr>
                                      <p:rCtr x="0" y="1273"/>
                                    </p:animMotion>
                                  </p:childTnLst>
                                </p:cTn>
                              </p:par>
                              <p:par>
                                <p:cTn id="25" presetID="10" presetClass="entr" presetSubtype="0" fill="hold" nodeType="withEffect">
                                  <p:stCondLst>
                                    <p:cond delay="150"/>
                                  </p:stCondLst>
                                  <p:childTnLst>
                                    <p:set>
                                      <p:cBhvr>
                                        <p:cTn id="26" dur="1" fill="hold">
                                          <p:stCondLst>
                                            <p:cond delay="0"/>
                                          </p:stCondLst>
                                        </p:cTn>
                                        <p:tgtEl>
                                          <p:spTgt spid="147"/>
                                        </p:tgtEl>
                                        <p:attrNameLst>
                                          <p:attrName>style.visibility</p:attrName>
                                        </p:attrNameLst>
                                      </p:cBhvr>
                                      <p:to>
                                        <p:strVal val="visible"/>
                                      </p:to>
                                    </p:set>
                                    <p:animEffect transition="in" filter="fade">
                                      <p:cBhvr>
                                        <p:cTn id="27" dur="500"/>
                                        <p:tgtEl>
                                          <p:spTgt spid="147"/>
                                        </p:tgtEl>
                                      </p:cBhvr>
                                    </p:animEffect>
                                  </p:childTnLst>
                                </p:cTn>
                              </p:par>
                              <p:par>
                                <p:cTn id="28" presetID="42" presetClass="path" presetSubtype="0" decel="100000" fill="hold" nodeType="withEffect">
                                  <p:stCondLst>
                                    <p:cond delay="150"/>
                                  </p:stCondLst>
                                  <p:childTnLst>
                                    <p:animMotion origin="layout" path="M -3.125E-6 -2.59259E-6 L -3.125E-6 0.0257 " pathEditMode="relative" rAng="0" ptsTypes="AA">
                                      <p:cBhvr>
                                        <p:cTn id="29" dur="500" spd="-100000" fill="hold"/>
                                        <p:tgtEl>
                                          <p:spTgt spid="147"/>
                                        </p:tgtEl>
                                        <p:attrNameLst>
                                          <p:attrName>ppt_x</p:attrName>
                                          <p:attrName>ppt_y</p:attrName>
                                        </p:attrNameLst>
                                      </p:cBhvr>
                                      <p:rCtr x="0" y="1273"/>
                                    </p:animMotion>
                                  </p:childTnLst>
                                </p:cTn>
                              </p:par>
                              <p:par>
                                <p:cTn id="30" presetID="10" presetClass="entr" presetSubtype="0" fill="hold" nodeType="withEffect">
                                  <p:stCondLst>
                                    <p:cond delay="15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par>
                                <p:cTn id="33" presetID="42" presetClass="path" presetSubtype="0" decel="100000" fill="hold" nodeType="withEffect">
                                  <p:stCondLst>
                                    <p:cond delay="150"/>
                                  </p:stCondLst>
                                  <p:childTnLst>
                                    <p:animMotion origin="layout" path="M 4.16667E-6 0 L 4.16667E-6 0.02569 " pathEditMode="relative" rAng="0" ptsTypes="AA">
                                      <p:cBhvr>
                                        <p:cTn id="34" dur="500" spd="-100000" fill="hold"/>
                                        <p:tgtEl>
                                          <p:spTgt spid="17"/>
                                        </p:tgtEl>
                                        <p:attrNameLst>
                                          <p:attrName>ppt_x</p:attrName>
                                          <p:attrName>ppt_y</p:attrName>
                                        </p:attrNameLst>
                                      </p:cBhvr>
                                      <p:rCtr x="0" y="1273"/>
                                    </p:animMotion>
                                  </p:childTnLst>
                                </p:cTn>
                              </p:par>
                              <p:par>
                                <p:cTn id="35" presetID="10" presetClass="entr" presetSubtype="0" fill="hold" nodeType="withEffect">
                                  <p:stCondLst>
                                    <p:cond delay="200"/>
                                  </p:stCondLst>
                                  <p:childTnLst>
                                    <p:set>
                                      <p:cBhvr>
                                        <p:cTn id="36" dur="1" fill="hold">
                                          <p:stCondLst>
                                            <p:cond delay="0"/>
                                          </p:stCondLst>
                                        </p:cTn>
                                        <p:tgtEl>
                                          <p:spTgt spid="150"/>
                                        </p:tgtEl>
                                        <p:attrNameLst>
                                          <p:attrName>style.visibility</p:attrName>
                                        </p:attrNameLst>
                                      </p:cBhvr>
                                      <p:to>
                                        <p:strVal val="visible"/>
                                      </p:to>
                                    </p:set>
                                    <p:animEffect transition="in" filter="fade">
                                      <p:cBhvr>
                                        <p:cTn id="37" dur="500"/>
                                        <p:tgtEl>
                                          <p:spTgt spid="150"/>
                                        </p:tgtEl>
                                      </p:cBhvr>
                                    </p:animEffect>
                                  </p:childTnLst>
                                </p:cTn>
                              </p:par>
                              <p:par>
                                <p:cTn id="38" presetID="42" presetClass="path" presetSubtype="0" decel="100000" fill="hold" nodeType="withEffect">
                                  <p:stCondLst>
                                    <p:cond delay="200"/>
                                  </p:stCondLst>
                                  <p:childTnLst>
                                    <p:animMotion origin="layout" path="M -1.66667E-6 -2.59259E-6 L -1.66667E-6 0.0257 " pathEditMode="relative" rAng="0" ptsTypes="AA">
                                      <p:cBhvr>
                                        <p:cTn id="39" dur="500" spd="-100000" fill="hold"/>
                                        <p:tgtEl>
                                          <p:spTgt spid="150"/>
                                        </p:tgtEl>
                                        <p:attrNameLst>
                                          <p:attrName>ppt_x</p:attrName>
                                          <p:attrName>ppt_y</p:attrName>
                                        </p:attrNameLst>
                                      </p:cBhvr>
                                      <p:rCtr x="0" y="1273"/>
                                    </p:animMotion>
                                  </p:childTnLst>
                                </p:cTn>
                              </p:par>
                              <p:par>
                                <p:cTn id="40" presetID="16" presetClass="entr" presetSubtype="37" fill="hold" nodeType="withEffect">
                                  <p:stCondLst>
                                    <p:cond delay="200"/>
                                  </p:stCondLst>
                                  <p:childTnLst>
                                    <p:set>
                                      <p:cBhvr>
                                        <p:cTn id="41" dur="1" fill="hold">
                                          <p:stCondLst>
                                            <p:cond delay="0"/>
                                          </p:stCondLst>
                                        </p:cTn>
                                        <p:tgtEl>
                                          <p:spTgt spid="4"/>
                                        </p:tgtEl>
                                        <p:attrNameLst>
                                          <p:attrName>style.visibility</p:attrName>
                                        </p:attrNameLst>
                                      </p:cBhvr>
                                      <p:to>
                                        <p:strVal val="visible"/>
                                      </p:to>
                                    </p:set>
                                    <p:animEffect transition="in" filter="barn(outVertical)">
                                      <p:cBhvr>
                                        <p:cTn id="42" dur="500"/>
                                        <p:tgtEl>
                                          <p:spTgt spid="4"/>
                                        </p:tgtEl>
                                      </p:cBhvr>
                                    </p:animEffect>
                                  </p:childTnLst>
                                </p:cTn>
                              </p:par>
                              <p:par>
                                <p:cTn id="43" presetID="10" presetClass="entr" presetSubtype="0" fill="hold" nodeType="withEffect">
                                  <p:stCondLst>
                                    <p:cond delay="250"/>
                                  </p:stCondLst>
                                  <p:childTnLst>
                                    <p:set>
                                      <p:cBhvr>
                                        <p:cTn id="44" dur="1" fill="hold">
                                          <p:stCondLst>
                                            <p:cond delay="0"/>
                                          </p:stCondLst>
                                        </p:cTn>
                                        <p:tgtEl>
                                          <p:spTgt spid="149"/>
                                        </p:tgtEl>
                                        <p:attrNameLst>
                                          <p:attrName>style.visibility</p:attrName>
                                        </p:attrNameLst>
                                      </p:cBhvr>
                                      <p:to>
                                        <p:strVal val="visible"/>
                                      </p:to>
                                    </p:set>
                                    <p:animEffect transition="in" filter="fade">
                                      <p:cBhvr>
                                        <p:cTn id="45" dur="500"/>
                                        <p:tgtEl>
                                          <p:spTgt spid="149"/>
                                        </p:tgtEl>
                                      </p:cBhvr>
                                    </p:animEffect>
                                  </p:childTnLst>
                                </p:cTn>
                              </p:par>
                              <p:par>
                                <p:cTn id="46" presetID="42" presetClass="path" presetSubtype="0" decel="100000" fill="hold" nodeType="withEffect">
                                  <p:stCondLst>
                                    <p:cond delay="250"/>
                                  </p:stCondLst>
                                  <p:childTnLst>
                                    <p:animMotion origin="layout" path="M -4.16667E-6 -4.44444E-6 L -4.16667E-6 0.0257 " pathEditMode="relative" rAng="0" ptsTypes="AA">
                                      <p:cBhvr>
                                        <p:cTn id="47" dur="500" spd="-100000" fill="hold"/>
                                        <p:tgtEl>
                                          <p:spTgt spid="149"/>
                                        </p:tgtEl>
                                        <p:attrNameLst>
                                          <p:attrName>ppt_x</p:attrName>
                                          <p:attrName>ppt_y</p:attrName>
                                        </p:attrNameLst>
                                      </p:cBhvr>
                                      <p:rCtr x="0" y="127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theme/theme1.xml><?xml version="1.0" encoding="utf-8"?>
<a:theme xmlns:a="http://schemas.openxmlformats.org/drawingml/2006/main" name="Dapr White Template">
  <a:themeElements>
    <a:clrScheme name="Inspire-Ignite White">
      <a:dk1>
        <a:srgbClr val="000000"/>
      </a:dk1>
      <a:lt1>
        <a:srgbClr val="FFFFFF"/>
      </a:lt1>
      <a:dk2>
        <a:srgbClr val="243A5E"/>
      </a:dk2>
      <a:lt2>
        <a:srgbClr val="E6E6E6"/>
      </a:lt2>
      <a:accent1>
        <a:srgbClr val="0078D4"/>
      </a:accent1>
      <a:accent2>
        <a:srgbClr val="243A5E"/>
      </a:accent2>
      <a:accent3>
        <a:srgbClr val="D83B01"/>
      </a:accent3>
      <a:accent4>
        <a:srgbClr val="FF9349"/>
      </a:accent4>
      <a:accent5>
        <a:srgbClr val="8661C5"/>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extLst>
    <a:ext uri="{05A4C25C-085E-4340-85A3-A5531E510DB2}">
      <thm15:themeFamily xmlns:thm15="http://schemas.microsoft.com/office/thememl/2012/main" name="MS_Ignite_Digital_Event_Template_v14.potx" id="{AA94F097-066F-4F74-A020-27B036B6E77B}" vid="{52127781-A5B6-4E9A-BA04-A3AC599DC66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82078141EB7C24183F7454973BF1C6C" ma:contentTypeVersion="15" ma:contentTypeDescription="Create a new document." ma:contentTypeScope="" ma:versionID="ccc21c55996361481ed559700433323d">
  <xsd:schema xmlns:xsd="http://www.w3.org/2001/XMLSchema" xmlns:xs="http://www.w3.org/2001/XMLSchema" xmlns:p="http://schemas.microsoft.com/office/2006/metadata/properties" xmlns:ns1="http://schemas.microsoft.com/sharepoint/v3" xmlns:ns2="2250436e-8338-42d3-98e5-d2e6e73eaf4b" xmlns:ns3="f95f2d7b-ee1c-4aa4-9633-ac1e252d653a" targetNamespace="http://schemas.microsoft.com/office/2006/metadata/properties" ma:root="true" ma:fieldsID="7adec9fb8a49f9428510b8ecfc9b66da" ns1:_="" ns2:_="" ns3:_="">
    <xsd:import namespace="http://schemas.microsoft.com/sharepoint/v3"/>
    <xsd:import namespace="2250436e-8338-42d3-98e5-d2e6e73eaf4b"/>
    <xsd:import namespace="f95f2d7b-ee1c-4aa4-9633-ac1e252d653a"/>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1:_ip_UnifiedCompliancePolicyProperties" minOccurs="0"/>
                <xsd:element ref="ns1:_ip_UnifiedCompliancePolicyUIAction"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9" nillable="true" ma:displayName="Unified Compliance Policy Properties" ma:hidden="true" ma:internalName="_ip_UnifiedCompliancePolicyProperties">
      <xsd:simpleType>
        <xsd:restriction base="dms:Note"/>
      </xsd:simpleType>
    </xsd:element>
    <xsd:element name="_ip_UnifiedCompliancePolicyUIAction" ma:index="2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250436e-8338-42d3-98e5-d2e6e73eaf4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21" nillable="true" ma:displayName="Location" ma:internalName="MediaServiceLocation" ma:readOnly="true">
      <xsd:simpleType>
        <xsd:restriction base="dms:Text"/>
      </xsd:simpleType>
    </xsd:element>
    <xsd:element name="MediaLengthInSeconds" ma:index="22"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f95f2d7b-ee1c-4aa4-9633-ac1e252d653a"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C7CE7E9E-D4E0-4EBC-BA90-3736123F69A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50436e-8338-42d3-98e5-d2e6e73eaf4b"/>
    <ds:schemaRef ds:uri="f95f2d7b-ee1c-4aa4-9633-ac1e252d653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C610FD3-D15E-447B-8523-B9C50CFFDEC9}">
  <ds:schemaRefs>
    <ds:schemaRef ds:uri="http://schemas.microsoft.com/sharepoint/v3/contenttype/forms"/>
  </ds:schemaRefs>
</ds:datastoreItem>
</file>

<file path=customXml/itemProps3.xml><?xml version="1.0" encoding="utf-8"?>
<ds:datastoreItem xmlns:ds="http://schemas.openxmlformats.org/officeDocument/2006/customXml" ds:itemID="{76D6813F-1416-495B-BA14-1776B39EB4BC}">
  <ds:schemaRefs>
    <ds:schemaRef ds:uri="2250436e-8338-42d3-98e5-d2e6e73eaf4b"/>
    <ds:schemaRef ds:uri="http://schemas.microsoft.com/office/2006/metadata/properties"/>
    <ds:schemaRef ds:uri="http://schemas.microsoft.com/office/2006/documentManagement/types"/>
    <ds:schemaRef ds:uri="http://purl.org/dc/terms/"/>
    <ds:schemaRef ds:uri="http://schemas.microsoft.com/office/infopath/2007/PartnerControls"/>
    <ds:schemaRef ds:uri="http://www.w3.org/XML/1998/namespace"/>
    <ds:schemaRef ds:uri="f95f2d7b-ee1c-4aa4-9633-ac1e252d653a"/>
    <ds:schemaRef ds:uri="http://purl.org/dc/elements/1.1/"/>
    <ds:schemaRef ds:uri="http://schemas.openxmlformats.org/package/2006/metadata/core-properties"/>
    <ds:schemaRef ds:uri="http://schemas.microsoft.com/sharepoint/v3"/>
    <ds:schemaRef ds:uri="http://purl.org/dc/dcmitype/"/>
  </ds:schemaRefs>
</ds:datastoreItem>
</file>

<file path=docMetadata/LabelInfo.xml><?xml version="1.0" encoding="utf-8"?>
<clbl:labelList xmlns:clbl="http://schemas.microsoft.com/office/2020/mipLabelMetadata">
  <clbl:label id="{72f988bf-86f1-41af-91ab-2d7cd011db47}" enabled="0" method="" siteId="{72f988bf-86f1-41af-91ab-2d7cd011db47}" removed="1"/>
</clbl:labelList>
</file>

<file path=docProps/app.xml><?xml version="1.0" encoding="utf-8"?>
<Properties xmlns="http://schemas.openxmlformats.org/officeDocument/2006/extended-properties" xmlns:vt="http://schemas.openxmlformats.org/officeDocument/2006/docPropsVTypes">
  <TotalTime>0</TotalTime>
  <Words>4250</Words>
  <Application>Microsoft Macintosh PowerPoint</Application>
  <PresentationFormat>Widescreen</PresentationFormat>
  <Paragraphs>1168</Paragraphs>
  <Slides>62</Slides>
  <Notes>46</Notes>
  <HiddenSlides>7</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62</vt:i4>
      </vt:variant>
    </vt:vector>
  </HeadingPairs>
  <TitlesOfParts>
    <vt:vector size="77" baseType="lpstr">
      <vt:lpstr>-apple-system</vt:lpstr>
      <vt:lpstr>Arial</vt:lpstr>
      <vt:lpstr>Arial Narrow</vt:lpstr>
      <vt:lpstr>Calibri</vt:lpstr>
      <vt:lpstr>Consolas</vt:lpstr>
      <vt:lpstr>Franklin Gothic Book</vt:lpstr>
      <vt:lpstr>Open Sans</vt:lpstr>
      <vt:lpstr>Open Sans</vt:lpstr>
      <vt:lpstr>Segoe UI</vt:lpstr>
      <vt:lpstr>Segoe UI Semibold</vt:lpstr>
      <vt:lpstr>Segoe UI Semilight</vt:lpstr>
      <vt:lpstr>SegoeUI</vt:lpstr>
      <vt:lpstr>Times New Roman</vt:lpstr>
      <vt:lpstr>Wingdings</vt:lpstr>
      <vt:lpstr>Dapr White Template</vt:lpstr>
      <vt:lpstr>How to use this file</vt:lpstr>
      <vt:lpstr>Icons</vt:lpstr>
      <vt:lpstr>Building diagrams</vt:lpstr>
      <vt:lpstr>Dapr Distributed Application Runtime</vt:lpstr>
      <vt:lpstr>State of enterprise developers</vt:lpstr>
      <vt:lpstr>Microservices architecture E-commerce app</vt:lpstr>
      <vt:lpstr>What is holding back microservice development?</vt:lpstr>
      <vt:lpstr>Distributed Application Runtime</vt:lpstr>
      <vt:lpstr>Dapr Goals</vt:lpstr>
      <vt:lpstr>Dapr APIs</vt:lpstr>
      <vt:lpstr>Sidecar model</vt:lpstr>
      <vt:lpstr>PowerPoint Presentation</vt:lpstr>
      <vt:lpstr>Dapr APIs (alternative)</vt:lpstr>
      <vt:lpstr>Dapr components</vt:lpstr>
      <vt:lpstr>PowerPoint Presentation</vt:lpstr>
      <vt:lpstr>PowerPoint Presentation</vt:lpstr>
      <vt:lpstr>PowerPoint Presentation</vt:lpstr>
      <vt:lpstr>PowerPoint Presentation</vt:lpstr>
      <vt:lpstr>PowerPoint Presentation</vt:lpstr>
      <vt:lpstr>PowerPoint Presentation</vt:lpstr>
      <vt:lpstr>Service invocation</vt:lpstr>
      <vt:lpstr>PowerPoint Presentation</vt:lpstr>
      <vt:lpstr>State management</vt:lpstr>
      <vt:lpstr>State management</vt:lpstr>
      <vt:lpstr>State management</vt:lpstr>
      <vt:lpstr>PowerPoint Presentation</vt:lpstr>
      <vt:lpstr>Dapr state API</vt:lpstr>
      <vt:lpstr>Dapr state API</vt:lpstr>
      <vt:lpstr>State management features</vt:lpstr>
      <vt:lpstr>Service invocation &amp; state management</vt:lpstr>
      <vt:lpstr>Publish and subscribe</vt:lpstr>
      <vt:lpstr>Publish and subscribe components</vt:lpstr>
      <vt:lpstr>Input bindings</vt:lpstr>
      <vt:lpstr>Dapr bindings API</vt:lpstr>
      <vt:lpstr>Output bindings</vt:lpstr>
      <vt:lpstr>Secrets</vt:lpstr>
      <vt:lpstr>Dapr secrets API</vt:lpstr>
      <vt:lpstr>Virtual actors</vt:lpstr>
      <vt:lpstr>Virtual actors</vt:lpstr>
      <vt:lpstr>Dapr actors API</vt:lpstr>
      <vt:lpstr>Configuration</vt:lpstr>
      <vt:lpstr>Observability</vt:lpstr>
      <vt:lpstr>Observability: Distributed tracing</vt:lpstr>
      <vt:lpstr>PowerPoint Presentation</vt:lpstr>
      <vt:lpstr>Metrics</vt:lpstr>
      <vt:lpstr>PowerPoint Presentation</vt:lpstr>
      <vt:lpstr>PowerPoint Presentation</vt:lpstr>
      <vt:lpstr>PowerPoint Presentation</vt:lpstr>
      <vt:lpstr>PowerPoint Presentation</vt:lpstr>
      <vt:lpstr>PowerPoint Presentation</vt:lpstr>
      <vt:lpstr>PowerPoint Presentation</vt:lpstr>
      <vt:lpstr>Dapr hosting environments</vt:lpstr>
      <vt:lpstr>Dapr in self-hosted Docker mode</vt:lpstr>
      <vt:lpstr>Cluster of VMs</vt:lpstr>
      <vt:lpstr>Dapr on Kubernetes</vt:lpstr>
      <vt:lpstr>Questions?</vt:lpstr>
      <vt:lpstr>PowerPoint Presentation</vt:lpstr>
      <vt:lpstr>Dapr and service meshes</vt:lpstr>
      <vt:lpstr>ZEISS Group</vt:lpstr>
      <vt:lpstr>Man Group</vt:lpstr>
      <vt:lpstr>Alibaba Cloud</vt:lpstr>
      <vt:lpstr>Ignition Group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2021-05-13T20:41:19Z</dcterms:created>
  <dcterms:modified xsi:type="dcterms:W3CDTF">2022-05-05T23:26:57Z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0x010100482078141EB7C24183F7454973BF1C6C</vt:lpwstr>
  </property>
</Properties>
</file>